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7"/>
  </p:handoutMasterIdLst>
  <p:sldIdLst>
    <p:sldId id="257" r:id="rId2"/>
    <p:sldId id="269" r:id="rId3"/>
    <p:sldId id="264" r:id="rId4"/>
    <p:sldId id="325" r:id="rId5"/>
    <p:sldId id="278" r:id="rId6"/>
    <p:sldId id="314" r:id="rId7"/>
    <p:sldId id="315" r:id="rId8"/>
    <p:sldId id="316" r:id="rId9"/>
    <p:sldId id="317" r:id="rId10"/>
    <p:sldId id="318" r:id="rId11"/>
    <p:sldId id="319" r:id="rId12"/>
    <p:sldId id="320" r:id="rId13"/>
    <p:sldId id="279" r:id="rId14"/>
    <p:sldId id="280" r:id="rId15"/>
    <p:sldId id="290" r:id="rId16"/>
    <p:sldId id="291" r:id="rId17"/>
    <p:sldId id="292" r:id="rId18"/>
    <p:sldId id="294" r:id="rId19"/>
    <p:sldId id="298" r:id="rId20"/>
    <p:sldId id="301" r:id="rId21"/>
    <p:sldId id="302" r:id="rId22"/>
    <p:sldId id="336" r:id="rId23"/>
    <p:sldId id="304" r:id="rId24"/>
    <p:sldId id="305" r:id="rId25"/>
    <p:sldId id="308" r:id="rId26"/>
    <p:sldId id="337" r:id="rId27"/>
    <p:sldId id="309" r:id="rId28"/>
    <p:sldId id="310" r:id="rId29"/>
    <p:sldId id="312" r:id="rId30"/>
    <p:sldId id="311" r:id="rId31"/>
    <p:sldId id="313" r:id="rId32"/>
    <p:sldId id="327" r:id="rId33"/>
    <p:sldId id="341" r:id="rId34"/>
    <p:sldId id="340" r:id="rId35"/>
    <p:sldId id="342"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684" y="4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FB35DE-80F0-47EF-B5AA-712A275ACCF8}" type="datetimeFigureOut">
              <a:rPr lang="en-US" smtClean="0"/>
              <a:pPr/>
              <a:t>12/1/2015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E2DF2E-4FE9-49F5-9B73-772611193683}" type="slidenum">
              <a:rPr lang="en-US" smtClean="0"/>
              <a:pPr/>
              <a:t>‹#›</a:t>
            </a:fld>
            <a:endParaRPr lang="en-US"/>
          </a:p>
        </p:txBody>
      </p:sp>
    </p:spTree>
    <p:extLst>
      <p:ext uri="{BB962C8B-B14F-4D97-AF65-F5344CB8AC3E}">
        <p14:creationId xmlns:p14="http://schemas.microsoft.com/office/powerpoint/2010/main" val="38158777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1658938" y="1600200"/>
            <a:ext cx="6837362" cy="3200400"/>
            <a:chOff x="1045" y="1008"/>
            <a:chExt cx="4307" cy="2016"/>
          </a:xfrm>
        </p:grpSpPr>
        <p:sp>
          <p:nvSpPr>
            <p:cNvPr id="15363"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4"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5366"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5367"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5369" name="Rectangle 9"/>
          <p:cNvSpPr>
            <a:spLocks noGrp="1" noChangeArrowheads="1"/>
          </p:cNvSpPr>
          <p:nvPr>
            <p:ph type="dt" sz="half" idx="2"/>
          </p:nvPr>
        </p:nvSpPr>
        <p:spPr/>
        <p:txBody>
          <a:bodyPr/>
          <a:lstStyle>
            <a:lvl1pPr>
              <a:defRPr/>
            </a:lvl1pPr>
          </a:lstStyle>
          <a:p>
            <a:endParaRPr lang="en-US"/>
          </a:p>
        </p:txBody>
      </p:sp>
      <p:sp>
        <p:nvSpPr>
          <p:cNvPr id="15370" name="Rectangle 10"/>
          <p:cNvSpPr>
            <a:spLocks noGrp="1" noChangeArrowheads="1"/>
          </p:cNvSpPr>
          <p:nvPr>
            <p:ph type="ftr" sz="quarter" idx="3"/>
          </p:nvPr>
        </p:nvSpPr>
        <p:spPr/>
        <p:txBody>
          <a:bodyPr/>
          <a:lstStyle>
            <a:lvl1pPr>
              <a:defRPr/>
            </a:lvl1pPr>
          </a:lstStyle>
          <a:p>
            <a:endParaRPr lang="en-US"/>
          </a:p>
        </p:txBody>
      </p:sp>
      <p:sp>
        <p:nvSpPr>
          <p:cNvPr id="15371" name="Rectangle 11"/>
          <p:cNvSpPr>
            <a:spLocks noGrp="1" noChangeArrowheads="1"/>
          </p:cNvSpPr>
          <p:nvPr>
            <p:ph type="sldNum" sz="quarter" idx="4"/>
          </p:nvPr>
        </p:nvSpPr>
        <p:spPr/>
        <p:txBody>
          <a:bodyPr/>
          <a:lstStyle>
            <a:lvl1pPr>
              <a:defRPr/>
            </a:lvl1pPr>
          </a:lstStyle>
          <a:p>
            <a:fld id="{7A954913-EBAA-4CC1-A41A-CF4613F99C70}" type="slidenum">
              <a:rPr lang="en-US"/>
              <a:pPr/>
              <a:t>‹#›</a:t>
            </a:fld>
            <a:endParaRPr lang="en-US"/>
          </a:p>
        </p:txBody>
      </p:sp>
      <p:sp>
        <p:nvSpPr>
          <p:cNvPr id="153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53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E96F90-B919-4D10-8C6F-BD3C0ACDB3B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E3F4F-7CDD-42F8-97B1-BBD35A39B4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7BB43F-9458-4290-AB44-FE6676E24B5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1269A6-703E-46D4-8C06-150D55C9A6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A7225E-1421-44C9-916B-FAB1CC0750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50C600-3500-4B91-8310-0A3A637B88D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C9F9B2-18C5-4553-9B9D-8DB28845F1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005F8B-1B23-4569-8F14-44E6A372935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5C901C-C65B-432A-94E1-1259F28B7B5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519344-2113-487D-8B93-D180F6E711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1071563" y="304800"/>
            <a:ext cx="7615237" cy="1106488"/>
            <a:chOff x="675" y="192"/>
            <a:chExt cx="4797" cy="697"/>
          </a:xfrm>
        </p:grpSpPr>
        <p:sp>
          <p:nvSpPr>
            <p:cNvPr id="1433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434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4344"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434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434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F0E28D6-E935-4189-83C5-C71186D07615}" type="slidenum">
              <a:rPr lang="en-US"/>
              <a:pPr/>
              <a:t>‹#›</a:t>
            </a:fld>
            <a:endParaRPr lang="en-US"/>
          </a:p>
        </p:txBody>
      </p:sp>
      <p:sp>
        <p:nvSpPr>
          <p:cNvPr id="14348"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vozzXRIEDh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Westminster_palace.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3/30/James_I_of_England_404446.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C0C0C0"/>
                  </a:outerShdw>
                </a:effectLst>
              </a:rPr>
              <a:t>Absolutism</a:t>
            </a:r>
          </a:p>
        </p:txBody>
      </p:sp>
      <p:sp>
        <p:nvSpPr>
          <p:cNvPr id="3075" name="Rectangle 3"/>
          <p:cNvSpPr>
            <a:spLocks noGrp="1" noChangeArrowheads="1"/>
          </p:cNvSpPr>
          <p:nvPr>
            <p:ph type="body" idx="1"/>
          </p:nvPr>
        </p:nvSpPr>
        <p:spPr>
          <a:xfrm>
            <a:off x="457200" y="1219200"/>
            <a:ext cx="8229600" cy="5334000"/>
          </a:xfrm>
        </p:spPr>
        <p:txBody>
          <a:bodyPr/>
          <a:lstStyle/>
          <a:p>
            <a:pPr>
              <a:lnSpc>
                <a:spcPct val="90000"/>
              </a:lnSpc>
              <a:buFont typeface="Wingdings" pitchFamily="2" charset="2"/>
              <a:buNone/>
            </a:pPr>
            <a:r>
              <a:rPr lang="en-US" sz="2600" dirty="0"/>
              <a:t>A system in which the ruler, usually a </a:t>
            </a:r>
            <a:r>
              <a:rPr lang="en-US" sz="2700" dirty="0">
                <a:solidFill>
                  <a:srgbClr val="00CC00"/>
                </a:solidFill>
              </a:rPr>
              <a:t>monarch</a:t>
            </a:r>
            <a:r>
              <a:rPr lang="en-US" sz="2600" dirty="0"/>
              <a:t>, holds </a:t>
            </a:r>
            <a:r>
              <a:rPr lang="en-US" sz="2600" i="1" dirty="0">
                <a:solidFill>
                  <a:srgbClr val="00CC00"/>
                </a:solidFill>
              </a:rPr>
              <a:t>absolute</a:t>
            </a:r>
            <a:r>
              <a:rPr lang="en-US" sz="2600" dirty="0"/>
              <a:t> power (</a:t>
            </a:r>
            <a:r>
              <a:rPr lang="en-US" sz="2600" b="1" dirty="0">
                <a:solidFill>
                  <a:srgbClr val="FF0000"/>
                </a:solidFill>
              </a:rPr>
              <a:t>complete authority</a:t>
            </a:r>
            <a:r>
              <a:rPr lang="en-US" sz="2600" dirty="0"/>
              <a:t>) over the government and the lives of the people</a:t>
            </a:r>
          </a:p>
          <a:p>
            <a:pPr lvl="1">
              <a:lnSpc>
                <a:spcPct val="90000"/>
              </a:lnSpc>
            </a:pPr>
            <a:r>
              <a:rPr lang="en-US" sz="2000" dirty="0"/>
              <a:t>Monarch = a k</a:t>
            </a:r>
            <a:r>
              <a:rPr lang="en-US" altLang="zh-CN" sz="2000" dirty="0">
                <a:ea typeface="宋体" pitchFamily="2" charset="-122"/>
              </a:rPr>
              <a:t>ing or queen who rules a territory, usually for life and by hereditary right </a:t>
            </a:r>
            <a:endParaRPr lang="en-US" sz="2200" dirty="0"/>
          </a:p>
          <a:p>
            <a:pPr>
              <a:lnSpc>
                <a:spcPct val="90000"/>
              </a:lnSpc>
              <a:buFont typeface="Wingdings" pitchFamily="2" charset="2"/>
              <a:buNone/>
            </a:pPr>
            <a:endParaRPr lang="en-US" sz="2600" dirty="0"/>
          </a:p>
          <a:p>
            <a:pPr>
              <a:lnSpc>
                <a:spcPct val="90000"/>
              </a:lnSpc>
              <a:buFont typeface="Wingdings" pitchFamily="2" charset="2"/>
              <a:buNone/>
            </a:pPr>
            <a:r>
              <a:rPr lang="en-US" sz="2600" dirty="0"/>
              <a:t>The opposite of a constitutional government or democracy, such as that found in the </a:t>
            </a:r>
            <a:r>
              <a:rPr lang="en-US" sz="2600" dirty="0">
                <a:solidFill>
                  <a:srgbClr val="00CC00"/>
                </a:solidFill>
              </a:rPr>
              <a:t>United States</a:t>
            </a:r>
          </a:p>
          <a:p>
            <a:pPr>
              <a:lnSpc>
                <a:spcPct val="90000"/>
              </a:lnSpc>
              <a:buFont typeface="Wingdings" pitchFamily="2" charset="2"/>
              <a:buNone/>
            </a:pPr>
            <a:endParaRPr lang="en-US" sz="2600" dirty="0"/>
          </a:p>
          <a:p>
            <a:pPr>
              <a:lnSpc>
                <a:spcPct val="90000"/>
              </a:lnSpc>
              <a:buFont typeface="Wingdings" pitchFamily="2" charset="2"/>
              <a:buNone/>
            </a:pPr>
            <a:r>
              <a:rPr lang="en-US" sz="2600" dirty="0"/>
              <a:t>In 17</a:t>
            </a:r>
            <a:r>
              <a:rPr lang="en-US" sz="2600" baseline="30000" dirty="0"/>
              <a:t>th</a:t>
            </a:r>
            <a:r>
              <a:rPr lang="en-US" sz="2600" dirty="0"/>
              <a:t> Century Europe, absolutism was tied to the idea of the </a:t>
            </a:r>
            <a:r>
              <a:rPr lang="en-US" sz="2600" dirty="0">
                <a:solidFill>
                  <a:srgbClr val="00CC00"/>
                </a:solidFill>
              </a:rPr>
              <a:t>divine</a:t>
            </a:r>
            <a:r>
              <a:rPr lang="en-US" sz="2600" dirty="0"/>
              <a:t> </a:t>
            </a:r>
            <a:r>
              <a:rPr lang="en-US" sz="2600" dirty="0">
                <a:solidFill>
                  <a:srgbClr val="00CC00"/>
                </a:solidFill>
              </a:rPr>
              <a:t>right</a:t>
            </a:r>
            <a:r>
              <a:rPr lang="en-US" sz="2600" dirty="0"/>
              <a:t> of kings</a:t>
            </a:r>
          </a:p>
          <a:p>
            <a:pPr lvl="1">
              <a:lnSpc>
                <a:spcPct val="90000"/>
              </a:lnSpc>
            </a:pPr>
            <a:r>
              <a:rPr lang="en-US" sz="2000" dirty="0"/>
              <a:t>Divine right = belief that the authority to rule comes directly from God</a:t>
            </a:r>
          </a:p>
          <a:p>
            <a:pPr>
              <a:lnSpc>
                <a:spcPct val="90000"/>
              </a:lnSpc>
              <a:buFont typeface="Wingdings" pitchFamily="2" charset="2"/>
              <a:buNone/>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XIV’s Policies</a:t>
            </a:r>
          </a:p>
        </p:txBody>
      </p:sp>
      <p:sp>
        <p:nvSpPr>
          <p:cNvPr id="68611" name="Rectangle 3"/>
          <p:cNvSpPr>
            <a:spLocks noGrp="1" noChangeArrowheads="1"/>
          </p:cNvSpPr>
          <p:nvPr>
            <p:ph type="body" idx="1"/>
          </p:nvPr>
        </p:nvSpPr>
        <p:spPr>
          <a:xfrm>
            <a:off x="457200" y="1600200"/>
            <a:ext cx="8229600" cy="5257800"/>
          </a:xfrm>
        </p:spPr>
        <p:txBody>
          <a:bodyPr/>
          <a:lstStyle/>
          <a:p>
            <a:pPr>
              <a:lnSpc>
                <a:spcPct val="80000"/>
              </a:lnSpc>
            </a:pPr>
            <a:r>
              <a:rPr lang="en-US" sz="2800"/>
              <a:t>Expanded the bureaucracy and appointed </a:t>
            </a:r>
            <a:r>
              <a:rPr lang="en-US" sz="2800">
                <a:solidFill>
                  <a:srgbClr val="00CC00"/>
                </a:solidFill>
              </a:rPr>
              <a:t>intendants</a:t>
            </a:r>
            <a:r>
              <a:rPr lang="en-US" sz="2800"/>
              <a:t>, royal officials who collected taxes, from the middle classes </a:t>
            </a:r>
          </a:p>
          <a:p>
            <a:pPr lvl="1">
              <a:lnSpc>
                <a:spcPct val="80000"/>
              </a:lnSpc>
            </a:pPr>
            <a:r>
              <a:rPr lang="en-US" sz="2300"/>
              <a:t>Cemented his ties with the middle classes</a:t>
            </a:r>
          </a:p>
          <a:p>
            <a:pPr lvl="1">
              <a:lnSpc>
                <a:spcPct val="80000"/>
              </a:lnSpc>
            </a:pPr>
            <a:r>
              <a:rPr lang="en-US" sz="2300"/>
              <a:t>Checked the power of nobles and Church</a:t>
            </a:r>
          </a:p>
          <a:p>
            <a:pPr>
              <a:lnSpc>
                <a:spcPct val="80000"/>
              </a:lnSpc>
            </a:pPr>
            <a:r>
              <a:rPr lang="en-US" sz="2800"/>
              <a:t>Recruited soldiers</a:t>
            </a:r>
          </a:p>
          <a:p>
            <a:pPr lvl="1">
              <a:lnSpc>
                <a:spcPct val="80000"/>
              </a:lnSpc>
            </a:pPr>
            <a:r>
              <a:rPr lang="en-US" sz="2300"/>
              <a:t>French army became strongest in Europe</a:t>
            </a:r>
          </a:p>
          <a:p>
            <a:pPr lvl="1">
              <a:lnSpc>
                <a:spcPct val="80000"/>
              </a:lnSpc>
            </a:pPr>
            <a:r>
              <a:rPr lang="en-US" sz="2300"/>
              <a:t>Army was used to enforce his policies at home and abroad</a:t>
            </a:r>
          </a:p>
          <a:p>
            <a:pPr>
              <a:lnSpc>
                <a:spcPct val="80000"/>
              </a:lnSpc>
            </a:pPr>
            <a:r>
              <a:rPr lang="en-US" sz="2800"/>
              <a:t>Use mercantilist policies to bolster the economy</a:t>
            </a:r>
          </a:p>
          <a:p>
            <a:pPr lvl="1">
              <a:lnSpc>
                <a:spcPct val="80000"/>
              </a:lnSpc>
            </a:pPr>
            <a:r>
              <a:rPr lang="en-US" sz="2300"/>
              <a:t>New lands cleared for farming, encouraged mining and other basic industries, and built up luxury trades</a:t>
            </a:r>
          </a:p>
          <a:p>
            <a:pPr lvl="1">
              <a:lnSpc>
                <a:spcPct val="80000"/>
              </a:lnSpc>
            </a:pPr>
            <a:r>
              <a:rPr lang="en-US" sz="2300"/>
              <a:t>Imposed high tariffs on imported goods to protect French manufacturers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8153400" cy="1036638"/>
          </a:xfrm>
        </p:spPr>
        <p:txBody>
          <a:bodyPr/>
          <a:lstStyle/>
          <a:p>
            <a:r>
              <a:rPr lang="en-US" b="1" dirty="0" smtClean="0">
                <a:effectLst>
                  <a:outerShdw blurRad="38100" dist="38100" dir="2700000" algn="tl">
                    <a:srgbClr val="C0C0C0"/>
                  </a:outerShdw>
                </a:effectLst>
              </a:rPr>
              <a:t>Versailles 			</a:t>
            </a:r>
            <a:r>
              <a:rPr lang="en-US" b="1" dirty="0" smtClean="0">
                <a:effectLst>
                  <a:outerShdw blurRad="38100" dist="38100" dir="2700000" algn="tl">
                    <a:srgbClr val="C0C0C0"/>
                  </a:outerShdw>
                </a:effectLst>
                <a:hlinkClick r:id="rId2"/>
              </a:rPr>
              <a:t> </a:t>
            </a:r>
            <a:r>
              <a:rPr lang="en-US" sz="1400" b="1" dirty="0" smtClean="0">
                <a:effectLst>
                  <a:outerShdw blurRad="38100" dist="38100" dir="2700000" algn="tl">
                    <a:srgbClr val="C0C0C0"/>
                  </a:outerShdw>
                </a:effectLst>
                <a:hlinkClick r:id="rId2"/>
              </a:rPr>
              <a:t>Palace of Versailles video</a:t>
            </a:r>
            <a:endParaRPr lang="en-US" sz="1400" b="1" dirty="0">
              <a:effectLst>
                <a:outerShdw blurRad="38100" dist="38100" dir="2700000" algn="tl">
                  <a:srgbClr val="C0C0C0"/>
                </a:outerShdw>
              </a:effectLst>
            </a:endParaRPr>
          </a:p>
        </p:txBody>
      </p:sp>
      <p:sp>
        <p:nvSpPr>
          <p:cNvPr id="69635" name="Rectangle 3"/>
          <p:cNvSpPr>
            <a:spLocks noGrp="1" noChangeArrowheads="1"/>
          </p:cNvSpPr>
          <p:nvPr>
            <p:ph type="body" idx="1"/>
          </p:nvPr>
        </p:nvSpPr>
        <p:spPr>
          <a:xfrm>
            <a:off x="457200" y="1219200"/>
            <a:ext cx="8229600" cy="5638800"/>
          </a:xfrm>
        </p:spPr>
        <p:txBody>
          <a:bodyPr/>
          <a:lstStyle/>
          <a:p>
            <a:pPr>
              <a:lnSpc>
                <a:spcPct val="80000"/>
              </a:lnSpc>
            </a:pPr>
            <a:r>
              <a:rPr lang="en-US" sz="2400" dirty="0"/>
              <a:t>Louis XIV spared no                                                expense to make this                                                     the most magnificent                                               building in Europe</a:t>
            </a:r>
          </a:p>
          <a:p>
            <a:pPr>
              <a:lnSpc>
                <a:spcPct val="80000"/>
              </a:lnSpc>
            </a:pPr>
            <a:endParaRPr lang="en-US" sz="2400" dirty="0"/>
          </a:p>
          <a:p>
            <a:pPr>
              <a:lnSpc>
                <a:spcPct val="80000"/>
              </a:lnSpc>
            </a:pPr>
            <a:r>
              <a:rPr lang="en-US" sz="2400" dirty="0"/>
              <a:t>Was the perfect symbol                                                   of the Sun King’s                                                      wealth and power</a:t>
            </a:r>
          </a:p>
          <a:p>
            <a:pPr>
              <a:lnSpc>
                <a:spcPct val="80000"/>
              </a:lnSpc>
            </a:pPr>
            <a:endParaRPr lang="en-US" sz="2400" dirty="0"/>
          </a:p>
          <a:p>
            <a:pPr>
              <a:lnSpc>
                <a:spcPct val="80000"/>
              </a:lnSpc>
            </a:pPr>
            <a:r>
              <a:rPr lang="en-US" sz="2400" dirty="0">
                <a:solidFill>
                  <a:srgbClr val="00CC00"/>
                </a:solidFill>
              </a:rPr>
              <a:t>Served as the Louis XIV’s home and the seat of the </a:t>
            </a:r>
            <a:r>
              <a:rPr lang="en-US" sz="2400" dirty="0" smtClean="0">
                <a:solidFill>
                  <a:srgbClr val="00CC00"/>
                </a:solidFill>
              </a:rPr>
              <a:t>government</a:t>
            </a:r>
            <a:endParaRPr lang="en-US" sz="2400" dirty="0">
              <a:solidFill>
                <a:srgbClr val="00CC00"/>
              </a:solidFill>
            </a:endParaRPr>
          </a:p>
          <a:p>
            <a:pPr>
              <a:lnSpc>
                <a:spcPct val="80000"/>
              </a:lnSpc>
            </a:pPr>
            <a:endParaRPr lang="en-US" sz="2400" dirty="0" smtClean="0">
              <a:solidFill>
                <a:srgbClr val="00CC00"/>
              </a:solidFill>
            </a:endParaRPr>
          </a:p>
          <a:p>
            <a:pPr>
              <a:lnSpc>
                <a:spcPct val="80000"/>
              </a:lnSpc>
            </a:pPr>
            <a:r>
              <a:rPr lang="en-US" sz="2400" dirty="0"/>
              <a:t>Each day began in the King’s bedroom with a major ritual known as the </a:t>
            </a:r>
            <a:r>
              <a:rPr lang="en-US" sz="2400" dirty="0">
                <a:solidFill>
                  <a:srgbClr val="00CC00"/>
                </a:solidFill>
              </a:rPr>
              <a:t>levee</a:t>
            </a:r>
            <a:r>
              <a:rPr lang="en-US" sz="2400" dirty="0"/>
              <a:t>, or rising</a:t>
            </a:r>
          </a:p>
          <a:p>
            <a:pPr lvl="1">
              <a:lnSpc>
                <a:spcPct val="80000"/>
              </a:lnSpc>
            </a:pPr>
            <a:r>
              <a:rPr lang="en-US" sz="1400" dirty="0"/>
              <a:t>High-ranking nobles competed for the honor of holding the royal </a:t>
            </a:r>
            <a:r>
              <a:rPr lang="en-US" sz="1400" dirty="0" err="1"/>
              <a:t>washbin</a:t>
            </a:r>
            <a:r>
              <a:rPr lang="en-US" sz="1400" dirty="0"/>
              <a:t> or hand the king his diamond-buckled shoes</a:t>
            </a:r>
          </a:p>
          <a:p>
            <a:pPr lvl="1">
              <a:lnSpc>
                <a:spcPct val="80000"/>
              </a:lnSpc>
            </a:pPr>
            <a:r>
              <a:rPr lang="en-US" sz="1400" dirty="0"/>
              <a:t>Purpose: These nobles were a threat to the power of the monarchy; thus, by luring nobles to Versailles, Louis XIV turned them into courtiers angling for privileges rather than rivals battling for power</a:t>
            </a:r>
          </a:p>
        </p:txBody>
      </p:sp>
      <p:pic>
        <p:nvPicPr>
          <p:cNvPr id="69637" name="Picture 5" descr="Versailles%203"/>
          <p:cNvPicPr>
            <a:picLocks noChangeAspect="1" noChangeArrowheads="1"/>
          </p:cNvPicPr>
          <p:nvPr/>
        </p:nvPicPr>
        <p:blipFill>
          <a:blip r:embed="rId3" cstate="print"/>
          <a:srcRect/>
          <a:stretch>
            <a:fillRect/>
          </a:stretch>
        </p:blipFill>
        <p:spPr bwMode="auto">
          <a:xfrm>
            <a:off x="4267200" y="838200"/>
            <a:ext cx="4876800" cy="3352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a:effectLst>
                  <a:outerShdw blurRad="38100" dist="38100" dir="2700000" algn="tl">
                    <a:srgbClr val="C0C0C0"/>
                  </a:outerShdw>
                </a:effectLst>
              </a:rPr>
              <a:t>Weakening France’s Economy</a:t>
            </a:r>
          </a:p>
        </p:txBody>
      </p:sp>
      <p:sp>
        <p:nvSpPr>
          <p:cNvPr id="70659" name="Rectangle 3"/>
          <p:cNvSpPr>
            <a:spLocks noGrp="1" noChangeArrowheads="1"/>
          </p:cNvSpPr>
          <p:nvPr>
            <p:ph type="body" idx="1"/>
          </p:nvPr>
        </p:nvSpPr>
        <p:spPr/>
        <p:txBody>
          <a:bodyPr/>
          <a:lstStyle/>
          <a:p>
            <a:pPr>
              <a:lnSpc>
                <a:spcPct val="90000"/>
              </a:lnSpc>
            </a:pPr>
            <a:r>
              <a:rPr lang="en-US"/>
              <a:t>How did Louis XIV’s actions weaken France’s economy?</a:t>
            </a:r>
          </a:p>
          <a:p>
            <a:pPr lvl="1">
              <a:lnSpc>
                <a:spcPct val="90000"/>
              </a:lnSpc>
            </a:pPr>
            <a:r>
              <a:rPr lang="en-US">
                <a:solidFill>
                  <a:srgbClr val="00CC00"/>
                </a:solidFill>
              </a:rPr>
              <a:t>Waging war</a:t>
            </a:r>
            <a:r>
              <a:rPr lang="en-US"/>
              <a:t> to expand France’s borders drained his treasury (other European nations wanted to maintain the </a:t>
            </a:r>
            <a:r>
              <a:rPr lang="en-US">
                <a:solidFill>
                  <a:srgbClr val="00CC00"/>
                </a:solidFill>
              </a:rPr>
              <a:t>balance of power</a:t>
            </a:r>
            <a:r>
              <a:rPr lang="en-US"/>
              <a:t> = a distribution of military and economic power among European nations to prevent any one country from dominating the region)</a:t>
            </a:r>
          </a:p>
          <a:p>
            <a:pPr lvl="1">
              <a:lnSpc>
                <a:spcPct val="90000"/>
              </a:lnSpc>
            </a:pPr>
            <a:r>
              <a:rPr lang="en-US">
                <a:solidFill>
                  <a:srgbClr val="00CC00"/>
                </a:solidFill>
              </a:rPr>
              <a:t>Expelling Huguenots</a:t>
            </a:r>
            <a:r>
              <a:rPr lang="en-US"/>
              <a:t>, whom Louis XIV saw as a threat to religious and political unity, removed some of his most productive subjects</a:t>
            </a:r>
          </a:p>
          <a:p>
            <a:pPr>
              <a:lnSpc>
                <a:spcPct val="90000"/>
              </a:lnSpc>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XIV’s Accomplishments</a:t>
            </a:r>
          </a:p>
        </p:txBody>
      </p:sp>
      <p:sp>
        <p:nvSpPr>
          <p:cNvPr id="28675" name="Rectangle 3"/>
          <p:cNvSpPr>
            <a:spLocks noGrp="1" noChangeArrowheads="1"/>
          </p:cNvSpPr>
          <p:nvPr>
            <p:ph type="body" idx="1"/>
          </p:nvPr>
        </p:nvSpPr>
        <p:spPr>
          <a:xfrm>
            <a:off x="457200" y="1600200"/>
            <a:ext cx="8229600" cy="5257800"/>
          </a:xfrm>
        </p:spPr>
        <p:txBody>
          <a:bodyPr/>
          <a:lstStyle/>
          <a:p>
            <a:pPr>
              <a:lnSpc>
                <a:spcPct val="90000"/>
              </a:lnSpc>
            </a:pPr>
            <a:r>
              <a:rPr lang="en-US"/>
              <a:t>Strengthened royal power, the army, the economy, and the arts to make France the leading power of Europe</a:t>
            </a:r>
          </a:p>
          <a:p>
            <a:pPr>
              <a:lnSpc>
                <a:spcPct val="90000"/>
              </a:lnSpc>
            </a:pPr>
            <a:endParaRPr lang="en-US"/>
          </a:p>
          <a:p>
            <a:pPr>
              <a:lnSpc>
                <a:spcPct val="90000"/>
              </a:lnSpc>
            </a:pPr>
            <a:r>
              <a:rPr lang="en-US"/>
              <a:t>Prevented dissent from within by keeping the nobles busy in the king’s court instead of battling for power (levee) </a:t>
            </a:r>
          </a:p>
          <a:p>
            <a:pPr>
              <a:lnSpc>
                <a:spcPct val="90000"/>
              </a:lnSpc>
            </a:pPr>
            <a:endParaRPr lang="en-US"/>
          </a:p>
          <a:p>
            <a:pPr>
              <a:lnSpc>
                <a:spcPct val="90000"/>
              </a:lnSpc>
            </a:pPr>
            <a:r>
              <a:rPr lang="en-US"/>
              <a:t>Versailles became a symbol of royal power and wealth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229600" cy="1143000"/>
          </a:xfrm>
        </p:spPr>
        <p:txBody>
          <a:bodyPr/>
          <a:lstStyle/>
          <a:p>
            <a:r>
              <a:rPr lang="en-US" sz="3400" b="1">
                <a:effectLst>
                  <a:outerShdw blurRad="38100" dist="38100" dir="2700000" algn="tl">
                    <a:srgbClr val="C0C0C0"/>
                  </a:outerShdw>
                </a:effectLst>
              </a:rPr>
              <a:t>Louis XIV’s </a:t>
            </a:r>
            <a:br>
              <a:rPr lang="en-US" sz="3400" b="1">
                <a:effectLst>
                  <a:outerShdw blurRad="38100" dist="38100" dir="2700000" algn="tl">
                    <a:srgbClr val="C0C0C0"/>
                  </a:outerShdw>
                </a:effectLst>
              </a:rPr>
            </a:br>
            <a:r>
              <a:rPr lang="en-US" sz="3400" b="1">
                <a:effectLst>
                  <a:outerShdw blurRad="38100" dist="38100" dir="2700000" algn="tl">
                    <a:srgbClr val="C0C0C0"/>
                  </a:outerShdw>
                </a:effectLst>
              </a:rPr>
              <a:t>Historical Significance/Legacy</a:t>
            </a:r>
          </a:p>
        </p:txBody>
      </p:sp>
      <p:sp>
        <p:nvSpPr>
          <p:cNvPr id="29699" name="Rectangle 3"/>
          <p:cNvSpPr>
            <a:spLocks noGrp="1" noChangeArrowheads="1"/>
          </p:cNvSpPr>
          <p:nvPr>
            <p:ph type="body" idx="1"/>
          </p:nvPr>
        </p:nvSpPr>
        <p:spPr>
          <a:xfrm>
            <a:off x="457200" y="1600200"/>
            <a:ext cx="8229600" cy="5257800"/>
          </a:xfrm>
        </p:spPr>
        <p:txBody>
          <a:bodyPr/>
          <a:lstStyle/>
          <a:p>
            <a:endParaRPr lang="en-US"/>
          </a:p>
          <a:p>
            <a:r>
              <a:rPr lang="en-US"/>
              <a:t>Louis XIV’s efforts (political, military, and cultural achievements) placed France in a dominant position in Europe</a:t>
            </a:r>
          </a:p>
          <a:p>
            <a:endParaRPr lang="en-US"/>
          </a:p>
          <a:p>
            <a:r>
              <a:rPr lang="en-US"/>
              <a:t>His efforts didn’t, however, bring prosperity to the common people of France – his numerous wars and extravagant palaces effectively bankrupted the nation</a:t>
            </a:r>
          </a:p>
          <a:p>
            <a:pPr>
              <a:buFont typeface="Wingdings" pitchFamily="2" charset="2"/>
              <a:buNone/>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a:effectLst>
                  <a:outerShdw blurRad="38100" dist="38100" dir="2700000" algn="tl">
                    <a:srgbClr val="C0C0C0"/>
                  </a:outerShdw>
                </a:effectLst>
              </a:rPr>
              <a:t>Essential Understanding</a:t>
            </a:r>
          </a:p>
        </p:txBody>
      </p:sp>
      <p:sp>
        <p:nvSpPr>
          <p:cNvPr id="39939" name="Rectangle 3"/>
          <p:cNvSpPr>
            <a:spLocks noGrp="1" noChangeArrowheads="1"/>
          </p:cNvSpPr>
          <p:nvPr>
            <p:ph type="body" idx="1"/>
          </p:nvPr>
        </p:nvSpPr>
        <p:spPr/>
        <p:txBody>
          <a:bodyPr/>
          <a:lstStyle/>
          <a:p>
            <a:r>
              <a:rPr lang="en-US" sz="2800"/>
              <a:t>Political </a:t>
            </a:r>
            <a:r>
              <a:rPr lang="en-US" sz="2800">
                <a:solidFill>
                  <a:srgbClr val="00CC00"/>
                </a:solidFill>
              </a:rPr>
              <a:t>democracy</a:t>
            </a:r>
            <a:r>
              <a:rPr lang="en-US" sz="2800"/>
              <a:t> rests on the principle that government derives power from the consent of the governed (the people). The foundations of English rights include the jury trial, the Magna Carta, and common law. </a:t>
            </a:r>
          </a:p>
          <a:p>
            <a:endParaRPr lang="en-US" sz="2800"/>
          </a:p>
          <a:p>
            <a:r>
              <a:rPr lang="en-US" sz="2800"/>
              <a:t>The </a:t>
            </a:r>
            <a:r>
              <a:rPr lang="en-US" sz="2800">
                <a:solidFill>
                  <a:srgbClr val="00CC00"/>
                </a:solidFill>
              </a:rPr>
              <a:t>English Civil War</a:t>
            </a:r>
            <a:r>
              <a:rPr lang="en-US" sz="2800"/>
              <a:t> and the </a:t>
            </a:r>
            <a:r>
              <a:rPr lang="en-US" sz="2800">
                <a:solidFill>
                  <a:srgbClr val="00CC00"/>
                </a:solidFill>
              </a:rPr>
              <a:t>Glorious Revolution</a:t>
            </a:r>
            <a:r>
              <a:rPr lang="en-US" sz="2800"/>
              <a:t> prompted further development of the rights of Englishmen.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House of Stuart Family Tree"/>
          <p:cNvPicPr>
            <a:picLocks noChangeAspect="1" noChangeArrowheads="1"/>
          </p:cNvPicPr>
          <p:nvPr/>
        </p:nvPicPr>
        <p:blipFill>
          <a:blip r:embed="rId2" cstate="print"/>
          <a:srcRect/>
          <a:stretch>
            <a:fillRect/>
          </a:stretch>
        </p:blipFill>
        <p:spPr bwMode="auto">
          <a:xfrm>
            <a:off x="1371600" y="0"/>
            <a:ext cx="65611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533400" y="0"/>
            <a:ext cx="8229600" cy="1143000"/>
          </a:xfrm>
        </p:spPr>
        <p:txBody>
          <a:bodyPr/>
          <a:lstStyle/>
          <a:p>
            <a:r>
              <a:rPr lang="en-US" b="1">
                <a:effectLst>
                  <a:outerShdw blurRad="38100" dist="38100" dir="2700000" algn="tl">
                    <a:srgbClr val="C0C0C0"/>
                  </a:outerShdw>
                </a:effectLst>
              </a:rPr>
              <a:t>Monarchy vs. Parliament</a:t>
            </a:r>
          </a:p>
        </p:txBody>
      </p:sp>
      <p:sp>
        <p:nvSpPr>
          <p:cNvPr id="41987" name="Rectangle 3"/>
          <p:cNvSpPr>
            <a:spLocks noGrp="1" noChangeArrowheads="1"/>
          </p:cNvSpPr>
          <p:nvPr>
            <p:ph type="body" idx="4294967295"/>
          </p:nvPr>
        </p:nvSpPr>
        <p:spPr>
          <a:xfrm>
            <a:off x="304800" y="1371600"/>
            <a:ext cx="8839200" cy="5257800"/>
          </a:xfrm>
        </p:spPr>
        <p:txBody>
          <a:bodyPr/>
          <a:lstStyle/>
          <a:p>
            <a:pPr>
              <a:buFont typeface="Wingdings" pitchFamily="2" charset="2"/>
              <a:buNone/>
            </a:pPr>
            <a:r>
              <a:rPr lang="en-US" sz="3000" b="1"/>
              <a:t>Parliament: </a:t>
            </a:r>
            <a:r>
              <a:rPr lang="en-US" sz="3000"/>
              <a:t>England’s legislative body</a:t>
            </a:r>
          </a:p>
          <a:p>
            <a:pPr>
              <a:spcAft>
                <a:spcPct val="20000"/>
              </a:spcAft>
            </a:pPr>
            <a:r>
              <a:rPr lang="en-US" sz="3000"/>
              <a:t>House of Lords which represented the nobility</a:t>
            </a:r>
          </a:p>
          <a:p>
            <a:pPr>
              <a:spcAft>
                <a:spcPct val="20000"/>
              </a:spcAft>
            </a:pPr>
            <a:r>
              <a:rPr lang="en-US" sz="3000"/>
              <a:t>House of Commons (the lower house) which represented everyone else</a:t>
            </a:r>
          </a:p>
          <a:p>
            <a:pPr>
              <a:spcAft>
                <a:spcPct val="20000"/>
              </a:spcAft>
              <a:buFont typeface="Wingdings" pitchFamily="2" charset="2"/>
              <a:buNone/>
            </a:pPr>
            <a:r>
              <a:rPr lang="en-US" sz="3000" b="1"/>
              <a:t>Parliament controlled                                                  the finances!</a:t>
            </a:r>
          </a:p>
          <a:p>
            <a:pPr>
              <a:spcAft>
                <a:spcPct val="20000"/>
              </a:spcAft>
              <a:buFont typeface="Wingdings" pitchFamily="2" charset="2"/>
              <a:buNone/>
            </a:pPr>
            <a:r>
              <a:rPr lang="en-US" sz="3000"/>
              <a:t>The Tudor’s dealt with 			                 Parliament well - the                                               Stuarts did not!</a:t>
            </a:r>
          </a:p>
        </p:txBody>
      </p:sp>
      <p:pic>
        <p:nvPicPr>
          <p:cNvPr id="41988" name="Picture 7" descr="Looking down from some height, a large stone building in the Gothic style lies by a river with its long side parallel to it. It is internally organised around a number of courtyards, and its various wings feature grey roofs and multiple turrets. A large square tower with a flagstaff stands at the back, a smaller one with a spire in the middle, and a square clock tower with two faces visible is at the front-right corner. A green road bridge of several arches crosses the river next to it.">
            <a:hlinkClick r:id="rId2"/>
          </p:cNvPr>
          <p:cNvPicPr>
            <a:picLocks noChangeAspect="1" noChangeArrowheads="1"/>
          </p:cNvPicPr>
          <p:nvPr/>
        </p:nvPicPr>
        <p:blipFill>
          <a:blip r:embed="rId3" cstate="print"/>
          <a:srcRect/>
          <a:stretch>
            <a:fillRect/>
          </a:stretch>
        </p:blipFill>
        <p:spPr bwMode="auto">
          <a:xfrm>
            <a:off x="4800600" y="3505200"/>
            <a:ext cx="3657600" cy="2743200"/>
          </a:xfrm>
          <a:prstGeom prst="rect">
            <a:avLst/>
          </a:prstGeom>
          <a:noFill/>
          <a:ln w="9525">
            <a:noFill/>
            <a:miter lim="800000"/>
            <a:headEnd/>
            <a:tailEnd/>
          </a:ln>
        </p:spPr>
      </p:pic>
      <p:sp>
        <p:nvSpPr>
          <p:cNvPr id="41989" name="Rectangle 8"/>
          <p:cNvSpPr>
            <a:spLocks noChangeArrowheads="1"/>
          </p:cNvSpPr>
          <p:nvPr/>
        </p:nvSpPr>
        <p:spPr bwMode="auto">
          <a:xfrm>
            <a:off x="5562600" y="6324600"/>
            <a:ext cx="2432050" cy="366713"/>
          </a:xfrm>
          <a:prstGeom prst="rect">
            <a:avLst/>
          </a:prstGeom>
          <a:noFill/>
          <a:ln w="9525">
            <a:noFill/>
            <a:miter lim="800000"/>
            <a:headEnd/>
            <a:tailEnd/>
          </a:ln>
        </p:spPr>
        <p:txBody>
          <a:bodyPr wrap="none" anchor="ctr">
            <a:spAutoFit/>
          </a:bodyPr>
          <a:lstStyle/>
          <a:p>
            <a:r>
              <a:rPr lang="en-US" b="1">
                <a:latin typeface="Times New Roman" pitchFamily="18" charset="0"/>
                <a:cs typeface="Times New Roman" pitchFamily="18" charset="0"/>
              </a:rPr>
              <a:t>Palace of Westminster</a:t>
            </a:r>
            <a:r>
              <a:rPr lang="en-US"/>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0"/>
            <a:ext cx="8229600" cy="1143000"/>
          </a:xfrm>
        </p:spPr>
        <p:txBody>
          <a:bodyPr/>
          <a:lstStyle/>
          <a:p>
            <a:r>
              <a:rPr lang="en-US" sz="3400" b="1">
                <a:effectLst>
                  <a:outerShdw blurRad="38100" dist="38100" dir="2700000" algn="tl">
                    <a:srgbClr val="C0C0C0"/>
                  </a:outerShdw>
                </a:effectLst>
              </a:rPr>
              <a:t>James I’s Accomplishments &amp; Historical Significance</a:t>
            </a:r>
          </a:p>
        </p:txBody>
      </p:sp>
      <p:sp>
        <p:nvSpPr>
          <p:cNvPr id="44035" name="Rectangle 3"/>
          <p:cNvSpPr>
            <a:spLocks noGrp="1" noChangeArrowheads="1"/>
          </p:cNvSpPr>
          <p:nvPr>
            <p:ph type="body" idx="4294967295"/>
          </p:nvPr>
        </p:nvSpPr>
        <p:spPr>
          <a:xfrm>
            <a:off x="304800" y="1219200"/>
            <a:ext cx="6477000" cy="5638800"/>
          </a:xfrm>
        </p:spPr>
        <p:txBody>
          <a:bodyPr/>
          <a:lstStyle/>
          <a:p>
            <a:pPr>
              <a:lnSpc>
                <a:spcPct val="80000"/>
              </a:lnSpc>
            </a:pPr>
            <a:r>
              <a:rPr lang="en-US" sz="2200"/>
              <a:t>Often offended the Puritans in Parliament (Elizabeth flattered them to get her way)</a:t>
            </a:r>
          </a:p>
          <a:p>
            <a:pPr>
              <a:lnSpc>
                <a:spcPct val="80000"/>
              </a:lnSpc>
            </a:pPr>
            <a:endParaRPr lang="en-US" sz="2200"/>
          </a:p>
          <a:p>
            <a:pPr>
              <a:lnSpc>
                <a:spcPct val="80000"/>
              </a:lnSpc>
            </a:pPr>
            <a:r>
              <a:rPr lang="en-US" sz="2200"/>
              <a:t>Expanded English international trade and influence was actively pursued through the East India Company </a:t>
            </a:r>
          </a:p>
          <a:p>
            <a:pPr>
              <a:lnSpc>
                <a:spcPct val="80000"/>
              </a:lnSpc>
            </a:pPr>
            <a:endParaRPr lang="en-US" sz="2200"/>
          </a:p>
          <a:p>
            <a:pPr>
              <a:lnSpc>
                <a:spcPct val="80000"/>
              </a:lnSpc>
            </a:pPr>
            <a:r>
              <a:rPr lang="en-US" sz="2200"/>
              <a:t>The </a:t>
            </a:r>
            <a:r>
              <a:rPr lang="en-US" sz="2200" b="1"/>
              <a:t>Thirty Years' War</a:t>
            </a:r>
            <a:r>
              <a:rPr lang="en-US" sz="2200"/>
              <a:t> (1618–1648) was one of the most destructive conflicts in European history – began during his reign</a:t>
            </a:r>
          </a:p>
          <a:p>
            <a:pPr>
              <a:lnSpc>
                <a:spcPct val="80000"/>
              </a:lnSpc>
            </a:pPr>
            <a:endParaRPr lang="en-US" sz="2200"/>
          </a:p>
          <a:p>
            <a:pPr>
              <a:lnSpc>
                <a:spcPct val="80000"/>
              </a:lnSpc>
            </a:pPr>
            <a:r>
              <a:rPr lang="en-US" sz="2200"/>
              <a:t>James handed down to his son, Charles I a fatal belief in the divine right of kings, combined with a disdain for Parliament</a:t>
            </a:r>
          </a:p>
          <a:p>
            <a:pPr>
              <a:lnSpc>
                <a:spcPct val="80000"/>
              </a:lnSpc>
            </a:pPr>
            <a:endParaRPr lang="en-US" sz="2200"/>
          </a:p>
          <a:p>
            <a:pPr>
              <a:lnSpc>
                <a:spcPct val="80000"/>
              </a:lnSpc>
            </a:pPr>
            <a:r>
              <a:rPr lang="en-US" sz="2200"/>
              <a:t>These beliefs and attitudes led to the English Civil War and the execution of Charles I</a:t>
            </a:r>
          </a:p>
        </p:txBody>
      </p:sp>
      <p:pic>
        <p:nvPicPr>
          <p:cNvPr id="44036" name="Picture 4" descr="File:James I of England 404446.jpg">
            <a:hlinkClick r:id="rId2"/>
          </p:cNvPr>
          <p:cNvPicPr>
            <a:picLocks noChangeAspect="1" noChangeArrowheads="1"/>
          </p:cNvPicPr>
          <p:nvPr/>
        </p:nvPicPr>
        <p:blipFill>
          <a:blip r:embed="rId3" cstate="print"/>
          <a:srcRect/>
          <a:stretch>
            <a:fillRect/>
          </a:stretch>
        </p:blipFill>
        <p:spPr bwMode="auto">
          <a:xfrm>
            <a:off x="6781800" y="1524000"/>
            <a:ext cx="2197100" cy="3352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81000" y="0"/>
            <a:ext cx="8229600" cy="1143000"/>
          </a:xfrm>
        </p:spPr>
        <p:txBody>
          <a:bodyPr/>
          <a:lstStyle/>
          <a:p>
            <a:r>
              <a:rPr lang="en-US">
                <a:solidFill>
                  <a:schemeClr val="tx1"/>
                </a:solidFill>
              </a:rPr>
              <a:t>Petition of Right - 1628</a:t>
            </a:r>
          </a:p>
        </p:txBody>
      </p:sp>
      <p:sp>
        <p:nvSpPr>
          <p:cNvPr id="48131" name="Rectangle 3"/>
          <p:cNvSpPr>
            <a:spLocks noGrp="1" noChangeArrowheads="1"/>
          </p:cNvSpPr>
          <p:nvPr>
            <p:ph type="body" idx="4294967295"/>
          </p:nvPr>
        </p:nvSpPr>
        <p:spPr>
          <a:xfrm>
            <a:off x="228600" y="990600"/>
            <a:ext cx="5867400" cy="5867400"/>
          </a:xfrm>
        </p:spPr>
        <p:txBody>
          <a:bodyPr/>
          <a:lstStyle/>
          <a:p>
            <a:pPr>
              <a:lnSpc>
                <a:spcPct val="90000"/>
              </a:lnSpc>
            </a:pPr>
            <a:r>
              <a:rPr lang="en-US" sz="3000"/>
              <a:t>The King would not:</a:t>
            </a:r>
          </a:p>
          <a:p>
            <a:pPr lvl="1">
              <a:lnSpc>
                <a:spcPct val="90000"/>
              </a:lnSpc>
            </a:pPr>
            <a:r>
              <a:rPr lang="en-US"/>
              <a:t>imprison subjects without due cause</a:t>
            </a:r>
          </a:p>
          <a:p>
            <a:pPr lvl="1">
              <a:lnSpc>
                <a:spcPct val="90000"/>
              </a:lnSpc>
            </a:pPr>
            <a:r>
              <a:rPr lang="en-US"/>
              <a:t>levy taxes without Parliament’s consent</a:t>
            </a:r>
          </a:p>
          <a:p>
            <a:pPr lvl="1">
              <a:lnSpc>
                <a:spcPct val="90000"/>
              </a:lnSpc>
            </a:pPr>
            <a:r>
              <a:rPr lang="en-US"/>
              <a:t>house soldiers in private homes</a:t>
            </a:r>
          </a:p>
          <a:p>
            <a:pPr lvl="1">
              <a:lnSpc>
                <a:spcPct val="90000"/>
              </a:lnSpc>
            </a:pPr>
            <a:r>
              <a:rPr lang="en-US"/>
              <a:t>impose martial law in peacetime</a:t>
            </a:r>
          </a:p>
          <a:p>
            <a:pPr>
              <a:lnSpc>
                <a:spcPct val="90000"/>
              </a:lnSpc>
            </a:pPr>
            <a:r>
              <a:rPr lang="en-US" sz="3000"/>
              <a:t>After agreeing to the petition, Charles I ignored it because it limited his power </a:t>
            </a:r>
          </a:p>
          <a:p>
            <a:pPr>
              <a:lnSpc>
                <a:spcPct val="90000"/>
              </a:lnSpc>
            </a:pPr>
            <a:r>
              <a:rPr lang="en-US" sz="3000"/>
              <a:t>The petition was important: it set forth the idea that the law was higher than the king</a:t>
            </a:r>
          </a:p>
        </p:txBody>
      </p:sp>
      <p:pic>
        <p:nvPicPr>
          <p:cNvPr id="48132" name="Picture 4" descr="document"/>
          <p:cNvPicPr>
            <a:picLocks noChangeAspect="1" noChangeArrowheads="1"/>
          </p:cNvPicPr>
          <p:nvPr/>
        </p:nvPicPr>
        <p:blipFill>
          <a:blip r:embed="rId2" cstate="print"/>
          <a:srcRect/>
          <a:stretch>
            <a:fillRect/>
          </a:stretch>
        </p:blipFill>
        <p:spPr bwMode="auto">
          <a:xfrm>
            <a:off x="5943600" y="1066800"/>
            <a:ext cx="3048000" cy="21034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effectLst>
                  <a:outerShdw blurRad="38100" dist="38100" dir="2700000" algn="tl">
                    <a:srgbClr val="C0C0C0"/>
                  </a:outerShdw>
                </a:effectLst>
              </a:rPr>
              <a:t>Essential Understandings</a:t>
            </a:r>
          </a:p>
        </p:txBody>
      </p:sp>
      <p:sp>
        <p:nvSpPr>
          <p:cNvPr id="18435" name="Rectangle 3"/>
          <p:cNvSpPr>
            <a:spLocks noGrp="1" noChangeArrowheads="1"/>
          </p:cNvSpPr>
          <p:nvPr>
            <p:ph type="body" idx="1"/>
          </p:nvPr>
        </p:nvSpPr>
        <p:spPr/>
        <p:txBody>
          <a:bodyPr/>
          <a:lstStyle/>
          <a:p>
            <a:r>
              <a:rPr lang="en-US"/>
              <a:t>The Age of Absolutism takes its name from a series of European monarchs who </a:t>
            </a:r>
            <a:r>
              <a:rPr lang="en-US">
                <a:solidFill>
                  <a:srgbClr val="00CC00"/>
                </a:solidFill>
              </a:rPr>
              <a:t>increased the power of their central governments</a:t>
            </a:r>
            <a:r>
              <a:rPr lang="en-US"/>
              <a:t>.</a:t>
            </a:r>
          </a:p>
          <a:p>
            <a:r>
              <a:rPr lang="en-US"/>
              <a:t>Characteristics of Absolute Monarchies:</a:t>
            </a:r>
          </a:p>
          <a:p>
            <a:pPr lvl="1"/>
            <a:r>
              <a:rPr lang="en-US"/>
              <a:t>Centralization of power</a:t>
            </a:r>
          </a:p>
          <a:p>
            <a:pPr lvl="1"/>
            <a:r>
              <a:rPr lang="en-US"/>
              <a:t>Concept of rule by divine right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English Civil War: 1642-1649</a:t>
            </a:r>
          </a:p>
        </p:txBody>
      </p:sp>
      <p:sp>
        <p:nvSpPr>
          <p:cNvPr id="51203" name="Rectangle 3"/>
          <p:cNvSpPr>
            <a:spLocks noGrp="1" noChangeArrowheads="1"/>
          </p:cNvSpPr>
          <p:nvPr>
            <p:ph type="body" idx="4294967295"/>
          </p:nvPr>
        </p:nvSpPr>
        <p:spPr>
          <a:xfrm>
            <a:off x="228600" y="1219200"/>
            <a:ext cx="5181600" cy="5410200"/>
          </a:xfrm>
        </p:spPr>
        <p:txBody>
          <a:bodyPr/>
          <a:lstStyle/>
          <a:p>
            <a:pPr>
              <a:lnSpc>
                <a:spcPct val="90000"/>
              </a:lnSpc>
            </a:pPr>
            <a:r>
              <a:rPr lang="en-US" sz="2400" b="1">
                <a:solidFill>
                  <a:srgbClr val="00CC00"/>
                </a:solidFill>
              </a:rPr>
              <a:t>Cavaliers</a:t>
            </a:r>
            <a:r>
              <a:rPr lang="en-US" sz="2400" b="1"/>
              <a:t>:</a:t>
            </a:r>
            <a:r>
              <a:rPr lang="en-US" sz="2400"/>
              <a:t> Supporters of the king or Royalists versus</a:t>
            </a:r>
          </a:p>
          <a:p>
            <a:pPr>
              <a:lnSpc>
                <a:spcPct val="90000"/>
              </a:lnSpc>
            </a:pPr>
            <a:r>
              <a:rPr lang="en-US" sz="2400" b="1">
                <a:solidFill>
                  <a:srgbClr val="00CC00"/>
                </a:solidFill>
              </a:rPr>
              <a:t>Roundheads</a:t>
            </a:r>
            <a:r>
              <a:rPr lang="en-US" sz="2400" b="1"/>
              <a:t>:</a:t>
            </a:r>
            <a:r>
              <a:rPr lang="en-US" sz="2400"/>
              <a:t> Puritan supporters of Parliament</a:t>
            </a:r>
          </a:p>
          <a:p>
            <a:pPr>
              <a:lnSpc>
                <a:spcPct val="90000"/>
              </a:lnSpc>
            </a:pPr>
            <a:endParaRPr lang="en-US" sz="2400"/>
          </a:p>
          <a:p>
            <a:pPr>
              <a:lnSpc>
                <a:spcPct val="90000"/>
              </a:lnSpc>
            </a:pPr>
            <a:r>
              <a:rPr lang="en-US" sz="2400">
                <a:solidFill>
                  <a:srgbClr val="00CC00"/>
                </a:solidFill>
              </a:rPr>
              <a:t>Oliver Cromwell</a:t>
            </a:r>
            <a:r>
              <a:rPr lang="en-US" sz="2400"/>
              <a:t>, military genius,</a:t>
            </a:r>
            <a:r>
              <a:rPr lang="en-US" sz="2400" b="1"/>
              <a:t> </a:t>
            </a:r>
            <a:r>
              <a:rPr lang="en-US" sz="2400"/>
              <a:t>lead the New Model Army (Parliament)</a:t>
            </a:r>
          </a:p>
          <a:p>
            <a:pPr>
              <a:lnSpc>
                <a:spcPct val="90000"/>
              </a:lnSpc>
            </a:pPr>
            <a:r>
              <a:rPr lang="en-US" sz="2400"/>
              <a:t>His army was made up chiefly of extreme Puritans known as the Independents, who believed they were doing battle for God</a:t>
            </a:r>
          </a:p>
          <a:p>
            <a:pPr>
              <a:lnSpc>
                <a:spcPct val="90000"/>
              </a:lnSpc>
            </a:pPr>
            <a:endParaRPr lang="en-US" sz="2400" b="1"/>
          </a:p>
          <a:p>
            <a:pPr>
              <a:lnSpc>
                <a:spcPct val="90000"/>
              </a:lnSpc>
            </a:pPr>
            <a:r>
              <a:rPr lang="en-US" sz="2400" b="1"/>
              <a:t>Parliament won!</a:t>
            </a:r>
          </a:p>
        </p:txBody>
      </p:sp>
      <p:pic>
        <p:nvPicPr>
          <p:cNvPr id="51204" name="Picture 6" descr="478px-English_civil_war_map_1642_to_1645"/>
          <p:cNvPicPr>
            <a:picLocks noChangeAspect="1" noChangeArrowheads="1"/>
          </p:cNvPicPr>
          <p:nvPr/>
        </p:nvPicPr>
        <p:blipFill>
          <a:blip r:embed="rId2" cstate="print"/>
          <a:srcRect/>
          <a:stretch>
            <a:fillRect/>
          </a:stretch>
        </p:blipFill>
        <p:spPr bwMode="auto">
          <a:xfrm>
            <a:off x="5654675" y="1752600"/>
            <a:ext cx="30353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cavalier"/>
          <p:cNvPicPr>
            <a:picLocks noGrp="1" noChangeAspect="1" noChangeArrowheads="1"/>
          </p:cNvPicPr>
          <p:nvPr>
            <p:ph type="body" idx="4294967295"/>
          </p:nvPr>
        </p:nvPicPr>
        <p:blipFill>
          <a:blip r:embed="rId2" cstate="print"/>
          <a:srcRect/>
          <a:stretch>
            <a:fillRect/>
          </a:stretch>
        </p:blipFill>
        <p:spPr>
          <a:xfrm>
            <a:off x="914400" y="0"/>
            <a:ext cx="3328988" cy="4114800"/>
          </a:xfrm>
          <a:noFill/>
          <a:ln>
            <a:solidFill>
              <a:schemeClr val="bg1"/>
            </a:solidFill>
          </a:ln>
        </p:spPr>
      </p:pic>
      <p:pic>
        <p:nvPicPr>
          <p:cNvPr id="97286" name="Picture 6" descr="roundhead"/>
          <p:cNvPicPr>
            <a:picLocks noChangeAspect="1" noChangeArrowheads="1"/>
          </p:cNvPicPr>
          <p:nvPr/>
        </p:nvPicPr>
        <p:blipFill>
          <a:blip r:embed="rId3" cstate="print"/>
          <a:srcRect/>
          <a:stretch>
            <a:fillRect/>
          </a:stretch>
        </p:blipFill>
        <p:spPr bwMode="auto">
          <a:xfrm>
            <a:off x="5410200" y="0"/>
            <a:ext cx="3371850" cy="4267200"/>
          </a:xfrm>
          <a:prstGeom prst="rect">
            <a:avLst/>
          </a:prstGeom>
          <a:noFill/>
          <a:ln w="9525">
            <a:solidFill>
              <a:schemeClr val="bg1"/>
            </a:solidFill>
            <a:miter lim="800000"/>
            <a:headEnd/>
            <a:tailEnd/>
          </a:ln>
        </p:spPr>
      </p:pic>
      <p:sp>
        <p:nvSpPr>
          <p:cNvPr id="97287" name="Rectangle 7"/>
          <p:cNvSpPr>
            <a:spLocks noChangeArrowheads="1"/>
          </p:cNvSpPr>
          <p:nvPr/>
        </p:nvSpPr>
        <p:spPr bwMode="auto">
          <a:xfrm>
            <a:off x="914400" y="4038600"/>
            <a:ext cx="3352800" cy="838200"/>
          </a:xfrm>
          <a:prstGeom prst="rect">
            <a:avLst/>
          </a:prstGeom>
          <a:solidFill>
            <a:srgbClr val="C4A7FF"/>
          </a:solidFill>
          <a:ln w="9525">
            <a:noFill/>
            <a:miter lim="800000"/>
            <a:headEnd/>
            <a:tailEnd/>
          </a:ln>
          <a:effectLst>
            <a:prstShdw prst="shdw17" dist="17961" dir="2700000">
              <a:srgbClr val="766499"/>
            </a:prstShdw>
          </a:effectLst>
        </p:spPr>
        <p:txBody>
          <a:bodyPr wrap="none" anchor="ctr"/>
          <a:lstStyle/>
          <a:p>
            <a:pPr algn="ctr"/>
            <a:r>
              <a:rPr lang="en-US" sz="2800" b="1">
                <a:latin typeface="BlackChancery" pitchFamily="2" charset="0"/>
              </a:rPr>
              <a:t>Royalists</a:t>
            </a:r>
            <a:br>
              <a:rPr lang="en-US" sz="2800" b="1">
                <a:latin typeface="BlackChancery" pitchFamily="2" charset="0"/>
              </a:rPr>
            </a:br>
            <a:r>
              <a:rPr lang="en-US" sz="2800" b="1" i="1">
                <a:latin typeface="BlackChancery" pitchFamily="2" charset="0"/>
              </a:rPr>
              <a:t>Cavaliers</a:t>
            </a:r>
          </a:p>
        </p:txBody>
      </p:sp>
      <p:sp>
        <p:nvSpPr>
          <p:cNvPr id="97288" name="Rectangle 8"/>
          <p:cNvSpPr>
            <a:spLocks noChangeArrowheads="1"/>
          </p:cNvSpPr>
          <p:nvPr/>
        </p:nvSpPr>
        <p:spPr bwMode="auto">
          <a:xfrm>
            <a:off x="5257800" y="4038600"/>
            <a:ext cx="3505200" cy="838200"/>
          </a:xfrm>
          <a:prstGeom prst="rect">
            <a:avLst/>
          </a:prstGeom>
          <a:solidFill>
            <a:srgbClr val="99CCFF"/>
          </a:solidFill>
          <a:ln w="9525">
            <a:noFill/>
            <a:miter lim="800000"/>
            <a:headEnd/>
            <a:tailEnd/>
          </a:ln>
          <a:effectLst>
            <a:prstShdw prst="shdw17" dist="17961" dir="2700000">
              <a:srgbClr val="5C7A99"/>
            </a:prstShdw>
          </a:effectLst>
        </p:spPr>
        <p:txBody>
          <a:bodyPr wrap="none" anchor="ctr"/>
          <a:lstStyle/>
          <a:p>
            <a:pPr algn="ctr"/>
            <a:r>
              <a:rPr lang="en-US" sz="2800" b="1">
                <a:latin typeface="BlackChancery" pitchFamily="2" charset="0"/>
              </a:rPr>
              <a:t>Parliamentarians</a:t>
            </a:r>
            <a:br>
              <a:rPr lang="en-US" sz="2800" b="1">
                <a:latin typeface="BlackChancery" pitchFamily="2" charset="0"/>
              </a:rPr>
            </a:br>
            <a:r>
              <a:rPr lang="en-US" sz="2800" b="1" i="1">
                <a:latin typeface="BlackChancery" pitchFamily="2" charset="0"/>
              </a:rPr>
              <a:t>Roundheads</a:t>
            </a:r>
          </a:p>
        </p:txBody>
      </p:sp>
      <p:sp>
        <p:nvSpPr>
          <p:cNvPr id="52230" name="Rectangle 9"/>
          <p:cNvSpPr>
            <a:spLocks noChangeArrowheads="1"/>
          </p:cNvSpPr>
          <p:nvPr/>
        </p:nvSpPr>
        <p:spPr bwMode="auto">
          <a:xfrm>
            <a:off x="1447800" y="4876800"/>
            <a:ext cx="2209800" cy="17399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House of Lords</a:t>
            </a:r>
          </a:p>
          <a:p>
            <a:r>
              <a:rPr lang="en-US">
                <a:latin typeface="Times New Roman" pitchFamily="18" charset="0"/>
                <a:cs typeface="Times New Roman" pitchFamily="18" charset="0"/>
              </a:rPr>
              <a:t>N &amp; W England</a:t>
            </a:r>
          </a:p>
          <a:p>
            <a:r>
              <a:rPr lang="en-US">
                <a:latin typeface="Times New Roman" pitchFamily="18" charset="0"/>
                <a:cs typeface="Times New Roman" pitchFamily="18" charset="0"/>
              </a:rPr>
              <a:t>Aristocracy</a:t>
            </a:r>
          </a:p>
          <a:p>
            <a:r>
              <a:rPr lang="en-US">
                <a:latin typeface="Times New Roman" pitchFamily="18" charset="0"/>
                <a:cs typeface="Times New Roman" pitchFamily="18" charset="0"/>
              </a:rPr>
              <a:t>Large landowners</a:t>
            </a:r>
          </a:p>
          <a:p>
            <a:r>
              <a:rPr lang="en-US">
                <a:latin typeface="Times New Roman" pitchFamily="18" charset="0"/>
                <a:cs typeface="Times New Roman" pitchFamily="18" charset="0"/>
              </a:rPr>
              <a:t>Church officials</a:t>
            </a:r>
          </a:p>
          <a:p>
            <a:r>
              <a:rPr lang="en-US">
                <a:latin typeface="Times New Roman" pitchFamily="18" charset="0"/>
                <a:cs typeface="Times New Roman" pitchFamily="18" charset="0"/>
              </a:rPr>
              <a:t>More rural</a:t>
            </a:r>
          </a:p>
        </p:txBody>
      </p:sp>
      <p:sp>
        <p:nvSpPr>
          <p:cNvPr id="52231" name="Rectangle 10"/>
          <p:cNvSpPr>
            <a:spLocks noChangeArrowheads="1"/>
          </p:cNvSpPr>
          <p:nvPr/>
        </p:nvSpPr>
        <p:spPr bwMode="auto">
          <a:xfrm>
            <a:off x="5943600" y="4953000"/>
            <a:ext cx="2057400" cy="17399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House of Commons</a:t>
            </a:r>
          </a:p>
          <a:p>
            <a:r>
              <a:rPr lang="en-US">
                <a:latin typeface="Times New Roman" pitchFamily="18" charset="0"/>
                <a:cs typeface="Times New Roman" pitchFamily="18" charset="0"/>
              </a:rPr>
              <a:t>S &amp; E England</a:t>
            </a:r>
          </a:p>
          <a:p>
            <a:r>
              <a:rPr lang="en-US">
                <a:latin typeface="Times New Roman" pitchFamily="18" charset="0"/>
                <a:cs typeface="Times New Roman" pitchFamily="18" charset="0"/>
              </a:rPr>
              <a:t>Puritans</a:t>
            </a:r>
          </a:p>
          <a:p>
            <a:r>
              <a:rPr lang="en-US">
                <a:latin typeface="Times New Roman" pitchFamily="18" charset="0"/>
                <a:cs typeface="Times New Roman" pitchFamily="18" charset="0"/>
              </a:rPr>
              <a:t>Merchants</a:t>
            </a:r>
          </a:p>
          <a:p>
            <a:r>
              <a:rPr lang="en-US">
                <a:latin typeface="Times New Roman" pitchFamily="18" charset="0"/>
                <a:cs typeface="Times New Roman" pitchFamily="18" charset="0"/>
              </a:rPr>
              <a:t>Townspeople</a:t>
            </a:r>
          </a:p>
          <a:p>
            <a:r>
              <a:rPr lang="en-US">
                <a:latin typeface="Times New Roman" pitchFamily="18" charset="0"/>
                <a:cs typeface="Times New Roman" pitchFamily="18" charset="0"/>
              </a:rPr>
              <a:t>More urban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3400" b="1">
                <a:effectLst>
                  <a:outerShdw blurRad="38100" dist="38100" dir="2700000" algn="tl">
                    <a:srgbClr val="C0C0C0"/>
                  </a:outerShdw>
                </a:effectLst>
              </a:rPr>
              <a:t>Charles I’s Accomplishments &amp; Historical Significance</a:t>
            </a:r>
          </a:p>
        </p:txBody>
      </p:sp>
      <p:sp>
        <p:nvSpPr>
          <p:cNvPr id="87043" name="Rectangle 3"/>
          <p:cNvSpPr>
            <a:spLocks noGrp="1" noChangeArrowheads="1"/>
          </p:cNvSpPr>
          <p:nvPr>
            <p:ph type="body" idx="1"/>
          </p:nvPr>
        </p:nvSpPr>
        <p:spPr/>
        <p:txBody>
          <a:bodyPr/>
          <a:lstStyle/>
          <a:p>
            <a:r>
              <a:rPr lang="en-US"/>
              <a:t>Petition of Right imposed limits on the monarch’s power</a:t>
            </a:r>
          </a:p>
          <a:p>
            <a:r>
              <a:rPr lang="en-US"/>
              <a:t>Back and forth with Parliament led to the English Civil War (dissolving, then calling, then trying to arrest Parliament)</a:t>
            </a:r>
          </a:p>
          <a:p>
            <a:r>
              <a:rPr lang="en-US"/>
              <a:t>Executed for treason – the first time a reigning monarch faced a public trial and execution by his own people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Commonwealth of England     </a:t>
            </a:r>
            <a:r>
              <a:rPr lang="en-US" b="1">
                <a:solidFill>
                  <a:schemeClr val="tx1"/>
                </a:solidFill>
                <a:effectLst>
                  <a:outerShdw blurRad="38100" dist="38100" dir="2700000" algn="tl">
                    <a:srgbClr val="C0C0C0"/>
                  </a:outerShdw>
                </a:effectLst>
              </a:rPr>
              <a:t>1649-1653</a:t>
            </a:r>
          </a:p>
        </p:txBody>
      </p:sp>
      <p:sp>
        <p:nvSpPr>
          <p:cNvPr id="54275" name="Rectangle 3"/>
          <p:cNvSpPr>
            <a:spLocks noGrp="1" noChangeArrowheads="1"/>
          </p:cNvSpPr>
          <p:nvPr>
            <p:ph type="body" idx="4294967295"/>
          </p:nvPr>
        </p:nvSpPr>
        <p:spPr>
          <a:xfrm>
            <a:off x="228600" y="1524000"/>
            <a:ext cx="5410200" cy="5029200"/>
          </a:xfrm>
        </p:spPr>
        <p:txBody>
          <a:bodyPr/>
          <a:lstStyle/>
          <a:p>
            <a:r>
              <a:rPr lang="en-US" sz="2800"/>
              <a:t>Cromwell ruled with Rump Parliament</a:t>
            </a:r>
          </a:p>
          <a:p>
            <a:r>
              <a:rPr lang="en-US" sz="2800"/>
              <a:t>Rump Parliament abolished the monarchy and the House of Lords, and declared England a republic, or </a:t>
            </a:r>
            <a:r>
              <a:rPr lang="en-US" sz="2800" b="1">
                <a:solidFill>
                  <a:srgbClr val="00CC00"/>
                </a:solidFill>
              </a:rPr>
              <a:t>commonwealth</a:t>
            </a:r>
          </a:p>
          <a:p>
            <a:r>
              <a:rPr lang="en-US" sz="2800"/>
              <a:t>1653 - Cromwell dismissed Parliament (too difficult to work with) and set up a military dictatorship</a:t>
            </a:r>
            <a:endParaRPr lang="en-US" sz="2800">
              <a:sym typeface="Symbol" pitchFamily="18" charset="2"/>
            </a:endParaRPr>
          </a:p>
        </p:txBody>
      </p:sp>
      <p:pic>
        <p:nvPicPr>
          <p:cNvPr id="54276" name="Picture 5" descr="2100a"/>
          <p:cNvPicPr>
            <a:picLocks noChangeAspect="1" noChangeArrowheads="1"/>
          </p:cNvPicPr>
          <p:nvPr/>
        </p:nvPicPr>
        <p:blipFill>
          <a:blip r:embed="rId2" cstate="print"/>
          <a:srcRect/>
          <a:stretch>
            <a:fillRect/>
          </a:stretch>
        </p:blipFill>
        <p:spPr bwMode="auto">
          <a:xfrm>
            <a:off x="5867400" y="1447800"/>
            <a:ext cx="26495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0"/>
            <a:ext cx="8229600" cy="1143000"/>
          </a:xfrm>
        </p:spPr>
        <p:txBody>
          <a:bodyPr/>
          <a:lstStyle/>
          <a:p>
            <a:r>
              <a:rPr lang="en-US">
                <a:solidFill>
                  <a:schemeClr val="tx1"/>
                </a:solidFill>
              </a:rPr>
              <a:t>The Protectorate 1654-1660</a:t>
            </a:r>
          </a:p>
        </p:txBody>
      </p:sp>
      <p:sp>
        <p:nvSpPr>
          <p:cNvPr id="55299" name="Rectangle 3"/>
          <p:cNvSpPr>
            <a:spLocks noGrp="1" noChangeArrowheads="1"/>
          </p:cNvSpPr>
          <p:nvPr>
            <p:ph type="body" idx="4294967295"/>
          </p:nvPr>
        </p:nvSpPr>
        <p:spPr>
          <a:xfrm>
            <a:off x="228600" y="1447800"/>
            <a:ext cx="5181600" cy="4525963"/>
          </a:xfrm>
        </p:spPr>
        <p:txBody>
          <a:bodyPr/>
          <a:lstStyle/>
          <a:p>
            <a:r>
              <a:rPr lang="en-US"/>
              <a:t>Cromwell “Lord Protector” </a:t>
            </a:r>
          </a:p>
          <a:p>
            <a:r>
              <a:rPr lang="en-US"/>
              <a:t>Ruled until his death in 1658</a:t>
            </a:r>
          </a:p>
          <a:p>
            <a:r>
              <a:rPr lang="en-US"/>
              <a:t>He was buried in Westminster Abbey</a:t>
            </a:r>
          </a:p>
          <a:p>
            <a:r>
              <a:rPr lang="en-US"/>
              <a:t>When the Royalists returned to power his corpse was dug up, hung in chains, and beheaded</a:t>
            </a:r>
          </a:p>
        </p:txBody>
      </p:sp>
      <p:pic>
        <p:nvPicPr>
          <p:cNvPr id="55300" name="Picture 4" descr="olcrom"/>
          <p:cNvPicPr>
            <a:picLocks noChangeAspect="1" noChangeArrowheads="1"/>
          </p:cNvPicPr>
          <p:nvPr/>
        </p:nvPicPr>
        <p:blipFill>
          <a:blip r:embed="rId2" cstate="print"/>
          <a:srcRect/>
          <a:stretch>
            <a:fillRect/>
          </a:stretch>
        </p:blipFill>
        <p:spPr bwMode="auto">
          <a:xfrm>
            <a:off x="5638800" y="1676400"/>
            <a:ext cx="28479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57200" y="0"/>
            <a:ext cx="8229600" cy="1143000"/>
          </a:xfrm>
        </p:spPr>
        <p:txBody>
          <a:bodyPr/>
          <a:lstStyle/>
          <a:p>
            <a:r>
              <a:rPr lang="en-US" b="1">
                <a:solidFill>
                  <a:schemeClr val="tx1"/>
                </a:solidFill>
                <a:effectLst>
                  <a:outerShdw blurRad="38100" dist="38100" dir="2700000" algn="tl">
                    <a:srgbClr val="C0C0C0"/>
                  </a:outerShdw>
                </a:effectLst>
              </a:rPr>
              <a:t>Glorious Revolution 1688</a:t>
            </a:r>
          </a:p>
        </p:txBody>
      </p:sp>
      <p:sp>
        <p:nvSpPr>
          <p:cNvPr id="58371" name="Rectangle 3"/>
          <p:cNvSpPr>
            <a:spLocks noGrp="1" noChangeArrowheads="1"/>
          </p:cNvSpPr>
          <p:nvPr>
            <p:ph type="body" idx="4294967295"/>
          </p:nvPr>
        </p:nvSpPr>
        <p:spPr>
          <a:xfrm>
            <a:off x="228600" y="1143000"/>
            <a:ext cx="4648200" cy="5562600"/>
          </a:xfrm>
        </p:spPr>
        <p:txBody>
          <a:bodyPr/>
          <a:lstStyle/>
          <a:p>
            <a:r>
              <a:rPr lang="en-US" sz="2400"/>
              <a:t>Parliament did not want James II’s Catholic son to assume the throne</a:t>
            </a:r>
          </a:p>
          <a:p>
            <a:endParaRPr lang="en-US" sz="2400"/>
          </a:p>
          <a:p>
            <a:r>
              <a:rPr lang="en-US" sz="2400"/>
              <a:t>The Dutch leader, </a:t>
            </a:r>
            <a:r>
              <a:rPr lang="en-US" sz="2400">
                <a:solidFill>
                  <a:srgbClr val="00CC00"/>
                </a:solidFill>
              </a:rPr>
              <a:t>William</a:t>
            </a:r>
            <a:r>
              <a:rPr lang="en-US" sz="2400"/>
              <a:t> of Orange, a Protestant and husband of James’s daughter </a:t>
            </a:r>
            <a:r>
              <a:rPr lang="en-US" sz="2400">
                <a:solidFill>
                  <a:srgbClr val="00CC00"/>
                </a:solidFill>
              </a:rPr>
              <a:t>Mary</a:t>
            </a:r>
            <a:r>
              <a:rPr lang="en-US" sz="2400"/>
              <a:t>, was invited to rule England</a:t>
            </a:r>
            <a:endParaRPr lang="en-US" sz="2400">
              <a:solidFill>
                <a:srgbClr val="00CC00"/>
              </a:solidFill>
            </a:endParaRPr>
          </a:p>
          <a:p>
            <a:endParaRPr lang="en-US" sz="2400"/>
          </a:p>
          <a:p>
            <a:r>
              <a:rPr lang="en-US" sz="2400"/>
              <a:t>James II and his family fled, so </a:t>
            </a:r>
            <a:r>
              <a:rPr lang="en-US" sz="2400">
                <a:solidFill>
                  <a:srgbClr val="00CC00"/>
                </a:solidFill>
              </a:rPr>
              <a:t>with almost no violence</a:t>
            </a:r>
            <a:r>
              <a:rPr lang="en-US" sz="2400"/>
              <a:t>, England underwent its “</a:t>
            </a:r>
            <a:r>
              <a:rPr lang="en-US" sz="2400">
                <a:solidFill>
                  <a:srgbClr val="00CC00"/>
                </a:solidFill>
              </a:rPr>
              <a:t>Glorious Revolution</a:t>
            </a:r>
            <a:r>
              <a:rPr lang="en-US" sz="2400"/>
              <a:t>”</a:t>
            </a:r>
          </a:p>
        </p:txBody>
      </p:sp>
      <p:pic>
        <p:nvPicPr>
          <p:cNvPr id="58372" name="Picture 4" descr="84823-004-4D10595E"/>
          <p:cNvPicPr>
            <a:picLocks noChangeAspect="1" noChangeArrowheads="1"/>
          </p:cNvPicPr>
          <p:nvPr/>
        </p:nvPicPr>
        <p:blipFill>
          <a:blip r:embed="rId2" cstate="print"/>
          <a:srcRect/>
          <a:stretch>
            <a:fillRect/>
          </a:stretch>
        </p:blipFill>
        <p:spPr bwMode="auto">
          <a:xfrm>
            <a:off x="5029200" y="1524000"/>
            <a:ext cx="3676650" cy="4648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2800" b="1">
                <a:effectLst>
                  <a:outerShdw blurRad="38100" dist="38100" dir="2700000" algn="tl">
                    <a:srgbClr val="C0C0C0"/>
                  </a:outerShdw>
                </a:effectLst>
              </a:rPr>
              <a:t>Charles II’s &amp; James II’s Accomplishments &amp; Historical Significance</a:t>
            </a:r>
          </a:p>
        </p:txBody>
      </p:sp>
      <p:sp>
        <p:nvSpPr>
          <p:cNvPr id="88067" name="Rectangle 3"/>
          <p:cNvSpPr>
            <a:spLocks noGrp="1" noChangeArrowheads="1"/>
          </p:cNvSpPr>
          <p:nvPr>
            <p:ph type="body" idx="1"/>
          </p:nvPr>
        </p:nvSpPr>
        <p:spPr>
          <a:xfrm>
            <a:off x="457200" y="1600200"/>
            <a:ext cx="8229600" cy="5257800"/>
          </a:xfrm>
        </p:spPr>
        <p:txBody>
          <a:bodyPr/>
          <a:lstStyle/>
          <a:p>
            <a:r>
              <a:rPr lang="en-US" sz="2800"/>
              <a:t>Under the restoration Stuarts (Charles II and James II), Parliament kept much of the power it gained during the time of Cromwell and the Commonwealth</a:t>
            </a:r>
          </a:p>
          <a:p>
            <a:endParaRPr lang="en-US" sz="2800"/>
          </a:p>
          <a:p>
            <a:r>
              <a:rPr lang="en-US" sz="2800"/>
              <a:t>Conflict over religion remained a serious issue: </a:t>
            </a:r>
          </a:p>
          <a:p>
            <a:pPr lvl="1"/>
            <a:r>
              <a:rPr lang="en-US" sz="2300"/>
              <a:t>Stuarts = Catholic</a:t>
            </a:r>
          </a:p>
          <a:p>
            <a:pPr lvl="1"/>
            <a:r>
              <a:rPr lang="en-US" sz="2300"/>
              <a:t>Parliament = Church of England (Anglican)</a:t>
            </a:r>
          </a:p>
          <a:p>
            <a:endParaRPr lang="en-US" sz="2800"/>
          </a:p>
          <a:p>
            <a:r>
              <a:rPr lang="en-US" sz="2800"/>
              <a:t>Parliament invited William and Mary to rule England, which led to the Glorious Revolution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81000" y="0"/>
            <a:ext cx="8229600" cy="1143000"/>
          </a:xfrm>
        </p:spPr>
        <p:txBody>
          <a:bodyPr/>
          <a:lstStyle/>
          <a:p>
            <a:r>
              <a:rPr lang="en-US" b="1">
                <a:solidFill>
                  <a:schemeClr val="tx1"/>
                </a:solidFill>
                <a:effectLst>
                  <a:outerShdw blurRad="38100" dist="38100" dir="2700000" algn="tl">
                    <a:srgbClr val="C0C0C0"/>
                  </a:outerShdw>
                </a:effectLst>
              </a:rPr>
              <a:t>The Bill of Rights 1689</a:t>
            </a:r>
          </a:p>
        </p:txBody>
      </p:sp>
      <p:sp>
        <p:nvSpPr>
          <p:cNvPr id="59395" name="Rectangle 3"/>
          <p:cNvSpPr>
            <a:spLocks noGrp="1" noChangeArrowheads="1"/>
          </p:cNvSpPr>
          <p:nvPr>
            <p:ph type="body" idx="4294967295"/>
          </p:nvPr>
        </p:nvSpPr>
        <p:spPr>
          <a:xfrm>
            <a:off x="457200" y="1295400"/>
            <a:ext cx="5029200" cy="5181600"/>
          </a:xfrm>
        </p:spPr>
        <p:txBody>
          <a:bodyPr/>
          <a:lstStyle/>
          <a:p>
            <a:pPr>
              <a:lnSpc>
                <a:spcPct val="90000"/>
              </a:lnSpc>
            </a:pPr>
            <a:r>
              <a:rPr lang="en-US" sz="2400"/>
              <a:t>The </a:t>
            </a:r>
            <a:r>
              <a:rPr lang="en-US" sz="2400">
                <a:solidFill>
                  <a:srgbClr val="00CC00"/>
                </a:solidFill>
              </a:rPr>
              <a:t>Bill of Rights</a:t>
            </a:r>
            <a:r>
              <a:rPr lang="en-US" sz="2400"/>
              <a:t> set the foundation for a </a:t>
            </a:r>
            <a:r>
              <a:rPr lang="en-US" sz="2400">
                <a:solidFill>
                  <a:srgbClr val="00CC00"/>
                </a:solidFill>
              </a:rPr>
              <a:t>constitutional monarchy</a:t>
            </a:r>
          </a:p>
          <a:p>
            <a:pPr>
              <a:lnSpc>
                <a:spcPct val="90000"/>
              </a:lnSpc>
            </a:pPr>
            <a:endParaRPr lang="en-US" sz="2400"/>
          </a:p>
          <a:p>
            <a:pPr>
              <a:lnSpc>
                <a:spcPct val="90000"/>
              </a:lnSpc>
            </a:pPr>
            <a:r>
              <a:rPr lang="en-US" sz="2400"/>
              <a:t>Helped create a government based on the rule of law and a freely elected Parliament</a:t>
            </a:r>
          </a:p>
          <a:p>
            <a:pPr lvl="1">
              <a:lnSpc>
                <a:spcPct val="90000"/>
              </a:lnSpc>
            </a:pPr>
            <a:r>
              <a:rPr lang="en-US" sz="2100"/>
              <a:t>Parliament’s right to make laws and levy taxes</a:t>
            </a:r>
          </a:p>
          <a:p>
            <a:pPr lvl="1">
              <a:lnSpc>
                <a:spcPct val="90000"/>
              </a:lnSpc>
            </a:pPr>
            <a:r>
              <a:rPr lang="en-US" sz="2100"/>
              <a:t>Standing armies could be raised only with Parliament’s consent </a:t>
            </a:r>
          </a:p>
          <a:p>
            <a:pPr lvl="1">
              <a:lnSpc>
                <a:spcPct val="90000"/>
              </a:lnSpc>
            </a:pPr>
            <a:r>
              <a:rPr lang="en-US" sz="2100"/>
              <a:t>Right of citizens to bear arms  </a:t>
            </a:r>
          </a:p>
          <a:p>
            <a:pPr lvl="1">
              <a:lnSpc>
                <a:spcPct val="90000"/>
              </a:lnSpc>
            </a:pPr>
            <a:r>
              <a:rPr lang="en-US" sz="2100"/>
              <a:t>Right to a jury trial </a:t>
            </a:r>
          </a:p>
        </p:txBody>
      </p:sp>
      <p:pic>
        <p:nvPicPr>
          <p:cNvPr id="59396" name="Picture 4" descr="BillOfRights-1689"/>
          <p:cNvPicPr>
            <a:picLocks noChangeAspect="1" noChangeArrowheads="1"/>
          </p:cNvPicPr>
          <p:nvPr/>
        </p:nvPicPr>
        <p:blipFill>
          <a:blip r:embed="rId2" cstate="print"/>
          <a:srcRect/>
          <a:stretch>
            <a:fillRect/>
          </a:stretch>
        </p:blipFill>
        <p:spPr bwMode="auto">
          <a:xfrm>
            <a:off x="5715000" y="1600200"/>
            <a:ext cx="293211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304800" y="152400"/>
            <a:ext cx="8229600" cy="1371600"/>
          </a:xfrm>
        </p:spPr>
        <p:txBody>
          <a:bodyPr/>
          <a:lstStyle/>
          <a:p>
            <a:r>
              <a:rPr lang="en-US" sz="3400" b="1">
                <a:effectLst>
                  <a:outerShdw blurRad="38100" dist="38100" dir="2700000" algn="tl">
                    <a:srgbClr val="C0C0C0"/>
                  </a:outerShdw>
                </a:effectLst>
              </a:rPr>
              <a:t>William and Mary</a:t>
            </a:r>
            <a:br>
              <a:rPr lang="en-US" sz="3400" b="1">
                <a:effectLst>
                  <a:outerShdw blurRad="38100" dist="38100" dir="2700000" algn="tl">
                    <a:srgbClr val="C0C0C0"/>
                  </a:outerShdw>
                </a:effectLst>
              </a:rPr>
            </a:br>
            <a:r>
              <a:rPr lang="en-US" sz="3400">
                <a:effectLst>
                  <a:outerShdw blurRad="38100" dist="38100" dir="2700000" algn="tl">
                    <a:srgbClr val="C0C0C0"/>
                  </a:outerShdw>
                </a:effectLst>
              </a:rPr>
              <a:t>Mary  r.1689-94 and William  r.1689-1702</a:t>
            </a:r>
          </a:p>
        </p:txBody>
      </p:sp>
      <p:sp>
        <p:nvSpPr>
          <p:cNvPr id="60419" name="Rectangle 3"/>
          <p:cNvSpPr>
            <a:spLocks noGrp="1" noChangeArrowheads="1"/>
          </p:cNvSpPr>
          <p:nvPr>
            <p:ph type="body" idx="4294967295"/>
          </p:nvPr>
        </p:nvSpPr>
        <p:spPr>
          <a:xfrm>
            <a:off x="381000" y="1905000"/>
            <a:ext cx="3962400" cy="4525963"/>
          </a:xfrm>
        </p:spPr>
        <p:txBody>
          <a:bodyPr/>
          <a:lstStyle/>
          <a:p>
            <a:r>
              <a:rPr lang="en-US">
                <a:solidFill>
                  <a:srgbClr val="00CC00"/>
                </a:solidFill>
              </a:rPr>
              <a:t>Required to accept the Bill of Rights in order to rule</a:t>
            </a:r>
            <a:r>
              <a:rPr lang="en-US"/>
              <a:t> - which they did</a:t>
            </a:r>
          </a:p>
          <a:p>
            <a:r>
              <a:rPr lang="en-US"/>
              <a:t>They are the only monarchs in British history to have reigned jointly</a:t>
            </a:r>
          </a:p>
        </p:txBody>
      </p:sp>
      <p:pic>
        <p:nvPicPr>
          <p:cNvPr id="60420" name="Picture 5" descr="1_BillOfRights_1"/>
          <p:cNvPicPr>
            <a:picLocks noChangeAspect="1" noChangeArrowheads="1"/>
          </p:cNvPicPr>
          <p:nvPr/>
        </p:nvPicPr>
        <p:blipFill>
          <a:blip r:embed="rId2" cstate="print"/>
          <a:srcRect/>
          <a:stretch>
            <a:fillRect/>
          </a:stretch>
        </p:blipFill>
        <p:spPr bwMode="auto">
          <a:xfrm>
            <a:off x="4572000" y="2057400"/>
            <a:ext cx="4114800" cy="290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a:t>Bill of Rights</a:t>
            </a:r>
          </a:p>
        </p:txBody>
      </p:sp>
      <p:sp>
        <p:nvSpPr>
          <p:cNvPr id="62467" name="Rectangle 3"/>
          <p:cNvSpPr>
            <a:spLocks noGrp="1" noChangeArrowheads="1"/>
          </p:cNvSpPr>
          <p:nvPr>
            <p:ph type="body" idx="4294967295"/>
          </p:nvPr>
        </p:nvSpPr>
        <p:spPr/>
        <p:txBody>
          <a:bodyPr/>
          <a:lstStyle/>
          <a:p>
            <a:pPr>
              <a:lnSpc>
                <a:spcPct val="90000"/>
              </a:lnSpc>
            </a:pPr>
            <a:r>
              <a:rPr lang="en-US" sz="2400" u="sng"/>
              <a:t>Main provisions</a:t>
            </a:r>
            <a:r>
              <a:rPr lang="en-US" sz="2400"/>
              <a:t>:</a:t>
            </a:r>
            <a:endParaRPr lang="en-US" sz="2400">
              <a:sym typeface="Wingdings" pitchFamily="2" charset="2"/>
            </a:endParaRPr>
          </a:p>
          <a:p>
            <a:pPr lvl="1">
              <a:lnSpc>
                <a:spcPct val="90000"/>
              </a:lnSpc>
            </a:pPr>
            <a:r>
              <a:rPr lang="en-US" sz="2000"/>
              <a:t>The King could not suspend the operation of laws.</a:t>
            </a:r>
          </a:p>
          <a:p>
            <a:pPr lvl="1">
              <a:lnSpc>
                <a:spcPct val="90000"/>
              </a:lnSpc>
            </a:pPr>
            <a:r>
              <a:rPr lang="en-US" sz="2000"/>
              <a:t>The King could not interfere with the ordinary course of justice.</a:t>
            </a:r>
          </a:p>
          <a:p>
            <a:pPr lvl="1">
              <a:lnSpc>
                <a:spcPct val="90000"/>
              </a:lnSpc>
            </a:pPr>
            <a:r>
              <a:rPr lang="en-US" sz="2000"/>
              <a:t>No taxes levied or standard army maintained in peacetime without Parliament’s consent.</a:t>
            </a:r>
          </a:p>
          <a:p>
            <a:pPr lvl="1">
              <a:lnSpc>
                <a:spcPct val="90000"/>
              </a:lnSpc>
            </a:pPr>
            <a:r>
              <a:rPr lang="en-US" sz="2000"/>
              <a:t>Freedom of speech in Parliament.</a:t>
            </a:r>
          </a:p>
          <a:p>
            <a:pPr lvl="1">
              <a:lnSpc>
                <a:spcPct val="90000"/>
              </a:lnSpc>
            </a:pPr>
            <a:r>
              <a:rPr lang="en-US" sz="2000"/>
              <a:t>Sessions of Parliament would be held frequently.</a:t>
            </a:r>
          </a:p>
          <a:p>
            <a:pPr lvl="1">
              <a:lnSpc>
                <a:spcPct val="90000"/>
              </a:lnSpc>
            </a:pPr>
            <a:r>
              <a:rPr lang="en-US" sz="2000"/>
              <a:t>Subjects had the right of bail, petition, and freedom from excessive fines and cruel and unusual punishment.</a:t>
            </a:r>
          </a:p>
          <a:p>
            <a:pPr lvl="1">
              <a:lnSpc>
                <a:spcPct val="90000"/>
              </a:lnSpc>
            </a:pPr>
            <a:r>
              <a:rPr lang="en-US" sz="2000"/>
              <a:t>The monarch must be a Protestant.</a:t>
            </a:r>
          </a:p>
          <a:p>
            <a:pPr lvl="1">
              <a:lnSpc>
                <a:spcPct val="90000"/>
              </a:lnSpc>
            </a:pPr>
            <a:r>
              <a:rPr lang="en-US" sz="2000"/>
              <a:t>Freedom from arbitrary arrest.</a:t>
            </a:r>
          </a:p>
          <a:p>
            <a:pPr lvl="1">
              <a:lnSpc>
                <a:spcPct val="90000"/>
              </a:lnSpc>
            </a:pPr>
            <a:r>
              <a:rPr lang="en-US" sz="2000"/>
              <a:t>Censorship of the press was dropped.</a:t>
            </a:r>
          </a:p>
          <a:p>
            <a:pPr lvl="1">
              <a:lnSpc>
                <a:spcPct val="90000"/>
              </a:lnSpc>
            </a:pPr>
            <a:r>
              <a:rPr lang="en-US" sz="2000"/>
              <a:t>Religious toleration.</a:t>
            </a:r>
          </a:p>
          <a:p>
            <a:pPr>
              <a:lnSpc>
                <a:spcPct val="90000"/>
              </a:lnSpc>
            </a:pP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C0C0C0"/>
                  </a:outerShdw>
                </a:effectLst>
              </a:rPr>
              <a:t>Power of a Monarch</a:t>
            </a:r>
          </a:p>
        </p:txBody>
      </p:sp>
      <p:sp>
        <p:nvSpPr>
          <p:cNvPr id="10243" name="Rectangle 3"/>
          <p:cNvSpPr>
            <a:spLocks noGrp="1" noChangeArrowheads="1"/>
          </p:cNvSpPr>
          <p:nvPr>
            <p:ph type="body" idx="1"/>
          </p:nvPr>
        </p:nvSpPr>
        <p:spPr>
          <a:xfrm>
            <a:off x="457200" y="1371600"/>
            <a:ext cx="8229600" cy="5486400"/>
          </a:xfrm>
        </p:spPr>
        <p:txBody>
          <a:bodyPr/>
          <a:lstStyle/>
          <a:p>
            <a:pPr>
              <a:lnSpc>
                <a:spcPct val="80000"/>
              </a:lnSpc>
              <a:buFont typeface="Wingdings" pitchFamily="2" charset="2"/>
              <a:buNone/>
            </a:pPr>
            <a:r>
              <a:rPr lang="en-US" sz="3100"/>
              <a:t>In the 17</a:t>
            </a:r>
            <a:r>
              <a:rPr lang="en-US" sz="3100" baseline="30000"/>
              <a:t>th</a:t>
            </a:r>
            <a:r>
              <a:rPr lang="en-US" sz="3100"/>
              <a:t> Century, people looked to the monarch for political stability</a:t>
            </a:r>
          </a:p>
          <a:p>
            <a:pPr>
              <a:lnSpc>
                <a:spcPct val="80000"/>
              </a:lnSpc>
              <a:buFont typeface="Wingdings" pitchFamily="2" charset="2"/>
              <a:buNone/>
            </a:pPr>
            <a:endParaRPr lang="en-US" sz="3100"/>
          </a:p>
          <a:p>
            <a:pPr>
              <a:lnSpc>
                <a:spcPct val="80000"/>
              </a:lnSpc>
              <a:buFont typeface="Wingdings" pitchFamily="2" charset="2"/>
              <a:buNone/>
            </a:pPr>
            <a:r>
              <a:rPr lang="en-US" sz="3100"/>
              <a:t>Absolute monarchs had tremendous powers</a:t>
            </a:r>
          </a:p>
          <a:p>
            <a:pPr lvl="1">
              <a:lnSpc>
                <a:spcPct val="80000"/>
              </a:lnSpc>
            </a:pPr>
            <a:r>
              <a:rPr lang="en-US" sz="2300"/>
              <a:t>Make laws</a:t>
            </a:r>
          </a:p>
          <a:p>
            <a:pPr lvl="1">
              <a:lnSpc>
                <a:spcPct val="80000"/>
              </a:lnSpc>
            </a:pPr>
            <a:r>
              <a:rPr lang="en-US" sz="2300"/>
              <a:t>Levy taxes</a:t>
            </a:r>
          </a:p>
          <a:p>
            <a:pPr lvl="1">
              <a:lnSpc>
                <a:spcPct val="80000"/>
              </a:lnSpc>
            </a:pPr>
            <a:r>
              <a:rPr lang="en-US" sz="2300"/>
              <a:t>Administer justice</a:t>
            </a:r>
          </a:p>
          <a:p>
            <a:pPr lvl="1">
              <a:lnSpc>
                <a:spcPct val="80000"/>
              </a:lnSpc>
            </a:pPr>
            <a:r>
              <a:rPr lang="en-US" sz="2300"/>
              <a:t>Control the state’s officials</a:t>
            </a:r>
          </a:p>
          <a:p>
            <a:pPr lvl="1">
              <a:lnSpc>
                <a:spcPct val="80000"/>
              </a:lnSpc>
            </a:pPr>
            <a:r>
              <a:rPr lang="en-US" sz="2300"/>
              <a:t>Determine foreign policy</a:t>
            </a:r>
          </a:p>
          <a:p>
            <a:pPr>
              <a:lnSpc>
                <a:spcPct val="80000"/>
              </a:lnSpc>
              <a:buFont typeface="Wingdings" pitchFamily="2" charset="2"/>
              <a:buNone/>
            </a:pPr>
            <a:endParaRPr lang="en-US" sz="2800"/>
          </a:p>
          <a:p>
            <a:pPr>
              <a:lnSpc>
                <a:spcPct val="80000"/>
              </a:lnSpc>
              <a:buFont typeface="Wingdings" pitchFamily="2" charset="2"/>
              <a:buNone/>
            </a:pPr>
            <a:r>
              <a:rPr lang="en-US" sz="2800"/>
              <a:t>No written </a:t>
            </a:r>
            <a:r>
              <a:rPr lang="en-US" sz="2800">
                <a:solidFill>
                  <a:srgbClr val="00CC00"/>
                </a:solidFill>
              </a:rPr>
              <a:t>Constitution</a:t>
            </a:r>
            <a:r>
              <a:rPr lang="en-US" sz="2800"/>
              <a:t> or </a:t>
            </a:r>
            <a:r>
              <a:rPr lang="en-US" sz="2800">
                <a:solidFill>
                  <a:srgbClr val="00CC00"/>
                </a:solidFill>
              </a:rPr>
              <a:t>Bill of Rights</a:t>
            </a:r>
          </a:p>
          <a:p>
            <a:pPr>
              <a:lnSpc>
                <a:spcPct val="80000"/>
              </a:lnSpc>
              <a:buFont typeface="Wingdings" pitchFamily="2" charset="2"/>
              <a:buNone/>
            </a:pPr>
            <a:endParaRPr lang="en-US" sz="2800"/>
          </a:p>
          <a:p>
            <a:pPr>
              <a:lnSpc>
                <a:spcPct val="80000"/>
              </a:lnSpc>
              <a:buFont typeface="Wingdings" pitchFamily="2" charset="2"/>
              <a:buNone/>
            </a:pPr>
            <a:r>
              <a:rPr lang="en-US" sz="2800"/>
              <a:t>Most people did not have any </a:t>
            </a:r>
            <a:r>
              <a:rPr lang="en-US" sz="2800">
                <a:solidFill>
                  <a:srgbClr val="00CC00"/>
                </a:solidFill>
              </a:rPr>
              <a:t>rights</a:t>
            </a:r>
            <a:r>
              <a:rPr lang="en-US" sz="2800"/>
              <a:t> at all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chart-seesaw of King &amp; Parliament-1"/>
          <p:cNvPicPr>
            <a:picLocks noChangeAspect="1" noChangeArrowheads="1"/>
          </p:cNvPicPr>
          <p:nvPr/>
        </p:nvPicPr>
        <p:blipFill>
          <a:blip r:embed="rId2" cstate="print">
            <a:lum bright="-6000" contrast="54000"/>
          </a:blip>
          <a:srcRect t="4378" b="1347"/>
          <a:stretch>
            <a:fillRect/>
          </a:stretch>
        </p:blipFill>
        <p:spPr bwMode="auto">
          <a:xfrm>
            <a:off x="1981200" y="0"/>
            <a:ext cx="5665788" cy="68580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p534"/>
          <p:cNvPicPr>
            <a:picLocks noChangeAspect="1" noChangeArrowheads="1"/>
          </p:cNvPicPr>
          <p:nvPr/>
        </p:nvPicPr>
        <p:blipFill>
          <a:blip r:embed="rId2" cstate="print"/>
          <a:srcRect t="9267" r="10074" b="-659"/>
          <a:stretch>
            <a:fillRect/>
          </a:stretch>
        </p:blipFill>
        <p:spPr bwMode="auto">
          <a:xfrm>
            <a:off x="1447800" y="76200"/>
            <a:ext cx="67818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457200" y="2057400"/>
            <a:ext cx="5181600" cy="4530725"/>
          </a:xfrm>
        </p:spPr>
        <p:txBody>
          <a:bodyPr/>
          <a:lstStyle/>
          <a:p>
            <a:pPr algn="ctr">
              <a:buFont typeface="Wingdings" pitchFamily="2" charset="2"/>
              <a:buNone/>
            </a:pPr>
            <a:r>
              <a:rPr lang="en-US" sz="8000" b="1">
                <a:effectLst>
                  <a:outerShdw blurRad="38100" dist="38100" dir="2700000" algn="tl">
                    <a:srgbClr val="C0C0C0"/>
                  </a:outerShdw>
                </a:effectLst>
              </a:rPr>
              <a:t>Prussia</a:t>
            </a:r>
          </a:p>
          <a:p>
            <a:pPr algn="ctr">
              <a:buFont typeface="Wingdings" pitchFamily="2" charset="2"/>
              <a:buNone/>
            </a:pPr>
            <a:r>
              <a:rPr lang="en-US" sz="4000"/>
              <a:t>Frederick II the Great</a:t>
            </a:r>
          </a:p>
          <a:p>
            <a:pPr algn="ctr">
              <a:buFont typeface="Wingdings" pitchFamily="2" charset="2"/>
              <a:buNone/>
            </a:pPr>
            <a:r>
              <a:rPr lang="en-US"/>
              <a:t>(r. 1740-1786)</a:t>
            </a:r>
          </a:p>
        </p:txBody>
      </p:sp>
      <p:pic>
        <p:nvPicPr>
          <p:cNvPr id="77827" name="Picture 3" descr="Friedrich_Zweite_Alt"/>
          <p:cNvPicPr>
            <a:picLocks noChangeAspect="1" noChangeArrowheads="1"/>
          </p:cNvPicPr>
          <p:nvPr/>
        </p:nvPicPr>
        <p:blipFill>
          <a:blip r:embed="rId2" cstate="print"/>
          <a:srcRect/>
          <a:stretch>
            <a:fillRect/>
          </a:stretch>
        </p:blipFill>
        <p:spPr bwMode="auto">
          <a:xfrm>
            <a:off x="5638800" y="2057400"/>
            <a:ext cx="3282950" cy="4038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b="1">
                <a:effectLst>
                  <a:outerShdw blurRad="38100" dist="38100" dir="2700000" algn="tl">
                    <a:srgbClr val="C0C0C0"/>
                  </a:outerShdw>
                </a:effectLst>
              </a:rPr>
              <a:t>Holy Roman Empire</a:t>
            </a:r>
          </a:p>
        </p:txBody>
      </p:sp>
      <p:sp>
        <p:nvSpPr>
          <p:cNvPr id="92163" name="Rectangle 3"/>
          <p:cNvSpPr>
            <a:spLocks noGrp="1" noChangeArrowheads="1"/>
          </p:cNvSpPr>
          <p:nvPr>
            <p:ph type="body" idx="1"/>
          </p:nvPr>
        </p:nvSpPr>
        <p:spPr>
          <a:xfrm>
            <a:off x="457200" y="1600200"/>
            <a:ext cx="4114800" cy="5257800"/>
          </a:xfrm>
        </p:spPr>
        <p:txBody>
          <a:bodyPr/>
          <a:lstStyle/>
          <a:p>
            <a:pPr>
              <a:lnSpc>
                <a:spcPct val="90000"/>
              </a:lnSpc>
            </a:pPr>
            <a:r>
              <a:rPr lang="en-US" sz="2400"/>
              <a:t>Patchwork of hundreds of small, separate states</a:t>
            </a:r>
          </a:p>
          <a:p>
            <a:pPr>
              <a:lnSpc>
                <a:spcPct val="90000"/>
              </a:lnSpc>
            </a:pPr>
            <a:endParaRPr lang="en-US" sz="2400"/>
          </a:p>
          <a:p>
            <a:pPr>
              <a:lnSpc>
                <a:spcPct val="90000"/>
              </a:lnSpc>
            </a:pPr>
            <a:r>
              <a:rPr lang="en-US" sz="2400"/>
              <a:t>Ruled by emperor who had little power over the many rival princes </a:t>
            </a:r>
          </a:p>
          <a:p>
            <a:pPr>
              <a:lnSpc>
                <a:spcPct val="90000"/>
              </a:lnSpc>
            </a:pPr>
            <a:endParaRPr lang="en-US" sz="2400"/>
          </a:p>
          <a:p>
            <a:pPr>
              <a:lnSpc>
                <a:spcPct val="90000"/>
              </a:lnSpc>
            </a:pPr>
            <a:r>
              <a:rPr lang="en-US" sz="2400"/>
              <a:t>This power vacuum contributed to the outbreak of the Thirty Years’ War, along with religious division between the Protestant north and the Catholic south</a:t>
            </a:r>
          </a:p>
        </p:txBody>
      </p:sp>
      <p:pic>
        <p:nvPicPr>
          <p:cNvPr id="92164" name="Picture 4"/>
          <p:cNvPicPr>
            <a:picLocks noChangeAspect="1" noChangeArrowheads="1"/>
          </p:cNvPicPr>
          <p:nvPr/>
        </p:nvPicPr>
        <p:blipFill>
          <a:blip r:embed="rId2" cstate="print"/>
          <a:srcRect/>
          <a:stretch>
            <a:fillRect/>
          </a:stretch>
        </p:blipFill>
        <p:spPr bwMode="auto">
          <a:xfrm>
            <a:off x="4800600" y="1828800"/>
            <a:ext cx="4143375" cy="409733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effectLst>
                  <a:outerShdw blurRad="38100" dist="38100" dir="2700000" algn="tl">
                    <a:srgbClr val="C0C0C0"/>
                  </a:outerShdw>
                </a:effectLst>
              </a:rPr>
              <a:t>Thirty Years’ War (1618-1648)</a:t>
            </a:r>
          </a:p>
        </p:txBody>
      </p:sp>
      <p:sp>
        <p:nvSpPr>
          <p:cNvPr id="91139" name="Rectangle 3"/>
          <p:cNvSpPr>
            <a:spLocks noGrp="1" noChangeArrowheads="1"/>
          </p:cNvSpPr>
          <p:nvPr>
            <p:ph type="body" idx="1"/>
          </p:nvPr>
        </p:nvSpPr>
        <p:spPr>
          <a:xfrm>
            <a:off x="457200" y="1600200"/>
            <a:ext cx="4495800" cy="5257800"/>
          </a:xfrm>
        </p:spPr>
        <p:txBody>
          <a:bodyPr/>
          <a:lstStyle/>
          <a:p>
            <a:pPr>
              <a:lnSpc>
                <a:spcPct val="80000"/>
              </a:lnSpc>
            </a:pPr>
            <a:r>
              <a:rPr lang="en-US" sz="2000" dirty="0"/>
              <a:t>Series of wars</a:t>
            </a:r>
          </a:p>
          <a:p>
            <a:pPr>
              <a:lnSpc>
                <a:spcPct val="80000"/>
              </a:lnSpc>
            </a:pPr>
            <a:endParaRPr lang="en-US" sz="2000" dirty="0"/>
          </a:p>
          <a:p>
            <a:pPr>
              <a:lnSpc>
                <a:spcPct val="80000"/>
              </a:lnSpc>
            </a:pPr>
            <a:r>
              <a:rPr lang="en-US" sz="2000" dirty="0"/>
              <a:t>Began in Bohemia (present-day Czech Republic) in the German states</a:t>
            </a:r>
          </a:p>
          <a:p>
            <a:pPr>
              <a:lnSpc>
                <a:spcPct val="80000"/>
              </a:lnSpc>
            </a:pPr>
            <a:endParaRPr lang="en-US" sz="2000" dirty="0"/>
          </a:p>
          <a:p>
            <a:pPr>
              <a:lnSpc>
                <a:spcPct val="80000"/>
              </a:lnSpc>
            </a:pPr>
            <a:r>
              <a:rPr lang="en-US" sz="2000" dirty="0">
                <a:solidFill>
                  <a:srgbClr val="00CC00"/>
                </a:solidFill>
              </a:rPr>
              <a:t>Ferdinand</a:t>
            </a:r>
            <a:r>
              <a:rPr lang="en-US" sz="2000" dirty="0"/>
              <a:t>, the Catholic king of Bohemia, wanted to suppress Protestants and assert royal power over nobles</a:t>
            </a:r>
          </a:p>
          <a:p>
            <a:pPr>
              <a:lnSpc>
                <a:spcPct val="80000"/>
              </a:lnSpc>
            </a:pPr>
            <a:endParaRPr lang="en-US" sz="2000" dirty="0"/>
          </a:p>
          <a:p>
            <a:pPr>
              <a:lnSpc>
                <a:spcPct val="80000"/>
              </a:lnSpc>
            </a:pPr>
            <a:r>
              <a:rPr lang="en-US" sz="2000" dirty="0">
                <a:solidFill>
                  <a:srgbClr val="00CC00"/>
                </a:solidFill>
              </a:rPr>
              <a:t>Defenestration of Prague</a:t>
            </a:r>
            <a:r>
              <a:rPr lang="en-US" sz="2000" dirty="0"/>
              <a:t> = a few rebellious </a:t>
            </a:r>
            <a:r>
              <a:rPr lang="en-US" sz="2000" b="1" dirty="0">
                <a:solidFill>
                  <a:srgbClr val="FF0000"/>
                </a:solidFill>
              </a:rPr>
              <a:t>Protestant noblemen tossed two royal officials out of a castle window</a:t>
            </a:r>
          </a:p>
          <a:p>
            <a:pPr>
              <a:lnSpc>
                <a:spcPct val="80000"/>
              </a:lnSpc>
            </a:pPr>
            <a:endParaRPr lang="en-US" sz="2000" dirty="0"/>
          </a:p>
          <a:p>
            <a:pPr>
              <a:lnSpc>
                <a:spcPct val="80000"/>
              </a:lnSpc>
            </a:pPr>
            <a:r>
              <a:rPr lang="en-US" sz="2000" dirty="0"/>
              <a:t>This act sparked a local revolt, which widened into a European war</a:t>
            </a:r>
          </a:p>
        </p:txBody>
      </p:sp>
      <p:pic>
        <p:nvPicPr>
          <p:cNvPr id="91140" name="Picture 4"/>
          <p:cNvPicPr>
            <a:picLocks noChangeAspect="1" noChangeArrowheads="1"/>
          </p:cNvPicPr>
          <p:nvPr/>
        </p:nvPicPr>
        <p:blipFill>
          <a:blip r:embed="rId2" cstate="print"/>
          <a:srcRect/>
          <a:stretch>
            <a:fillRect/>
          </a:stretch>
        </p:blipFill>
        <p:spPr bwMode="auto">
          <a:xfrm>
            <a:off x="5105400" y="1676400"/>
            <a:ext cx="3857625" cy="49720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r>
              <a:rPr lang="en-US" b="1">
                <a:effectLst>
                  <a:outerShdw blurRad="38100" dist="38100" dir="2700000" algn="tl">
                    <a:srgbClr val="C0C0C0"/>
                  </a:outerShdw>
                </a:effectLst>
              </a:rPr>
              <a:t>Results of the Thirty Years’ War</a:t>
            </a:r>
          </a:p>
        </p:txBody>
      </p:sp>
      <p:sp>
        <p:nvSpPr>
          <p:cNvPr id="93187" name="Rectangle 3"/>
          <p:cNvSpPr>
            <a:spLocks noGrp="1" noChangeArrowheads="1"/>
          </p:cNvSpPr>
          <p:nvPr>
            <p:ph type="body" idx="1"/>
          </p:nvPr>
        </p:nvSpPr>
        <p:spPr>
          <a:xfrm>
            <a:off x="457200" y="1600200"/>
            <a:ext cx="8229600" cy="5257800"/>
          </a:xfrm>
        </p:spPr>
        <p:txBody>
          <a:bodyPr/>
          <a:lstStyle/>
          <a:p>
            <a:pPr algn="ctr">
              <a:lnSpc>
                <a:spcPct val="90000"/>
              </a:lnSpc>
              <a:buFont typeface="Wingdings" pitchFamily="2" charset="2"/>
              <a:buNone/>
            </a:pPr>
            <a:r>
              <a:rPr lang="en-US"/>
              <a:t>Roving armies of ‘</a:t>
            </a:r>
            <a:r>
              <a:rPr lang="en-US">
                <a:solidFill>
                  <a:srgbClr val="00CC00"/>
                </a:solidFill>
              </a:rPr>
              <a:t>mercenaries</a:t>
            </a:r>
            <a:r>
              <a:rPr lang="en-US"/>
              <a:t>’ (soldiers for hire) burned villages, destroyed crops, and killed without mercy</a:t>
            </a:r>
          </a:p>
          <a:p>
            <a:pPr>
              <a:lnSpc>
                <a:spcPct val="90000"/>
              </a:lnSpc>
              <a:buFont typeface="Wingdings" pitchFamily="2" charset="2"/>
              <a:buNone/>
            </a:pPr>
            <a:r>
              <a:rPr lang="en-US"/>
              <a:t>					</a:t>
            </a:r>
            <a:r>
              <a:rPr lang="en-US" sz="4400"/>
              <a:t>↓</a:t>
            </a:r>
          </a:p>
          <a:p>
            <a:pPr algn="ctr">
              <a:lnSpc>
                <a:spcPct val="90000"/>
              </a:lnSpc>
              <a:buFont typeface="Wingdings" pitchFamily="2" charset="2"/>
              <a:buNone/>
            </a:pPr>
            <a:r>
              <a:rPr lang="en-US"/>
              <a:t>Famine and disease</a:t>
            </a:r>
          </a:p>
          <a:p>
            <a:pPr>
              <a:lnSpc>
                <a:spcPct val="90000"/>
              </a:lnSpc>
              <a:buFont typeface="Wingdings" pitchFamily="2" charset="2"/>
              <a:buNone/>
            </a:pPr>
            <a:r>
              <a:rPr lang="en-US" sz="4400"/>
              <a:t>					↓</a:t>
            </a:r>
          </a:p>
          <a:p>
            <a:pPr algn="ctr">
              <a:lnSpc>
                <a:spcPct val="90000"/>
              </a:lnSpc>
              <a:buFont typeface="Wingdings" pitchFamily="2" charset="2"/>
              <a:buNone/>
            </a:pPr>
            <a:r>
              <a:rPr lang="en-US">
                <a:solidFill>
                  <a:srgbClr val="00CC00"/>
                </a:solidFill>
              </a:rPr>
              <a:t>Depopulation</a:t>
            </a:r>
            <a:r>
              <a:rPr lang="en-US"/>
              <a:t> (as many as one third of the people in the German states may have died as a result of the war)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1600200"/>
            <a:ext cx="5181600" cy="4038600"/>
          </a:xfrm>
        </p:spPr>
        <p:txBody>
          <a:bodyPr/>
          <a:lstStyle/>
          <a:p>
            <a:pPr algn="ctr">
              <a:buFont typeface="Wingdings" pitchFamily="2" charset="2"/>
              <a:buNone/>
            </a:pPr>
            <a:r>
              <a:rPr lang="en-US" sz="8000" b="1">
                <a:effectLst>
                  <a:outerShdw blurRad="38100" dist="38100" dir="2700000" algn="tl">
                    <a:srgbClr val="C0C0C0"/>
                  </a:outerShdw>
                </a:effectLst>
              </a:rPr>
              <a:t>France</a:t>
            </a:r>
          </a:p>
          <a:p>
            <a:pPr algn="ctr">
              <a:buFont typeface="Wingdings" pitchFamily="2" charset="2"/>
              <a:buNone/>
            </a:pPr>
            <a:r>
              <a:rPr lang="en-US" sz="8000" b="1">
                <a:effectLst>
                  <a:outerShdw blurRad="38100" dist="38100" dir="2700000" algn="tl">
                    <a:srgbClr val="C0C0C0"/>
                  </a:outerShdw>
                </a:effectLst>
              </a:rPr>
              <a:t>Louis XIV</a:t>
            </a:r>
          </a:p>
          <a:p>
            <a:pPr algn="ctr">
              <a:buFont typeface="Wingdings" pitchFamily="2" charset="2"/>
              <a:buNone/>
            </a:pPr>
            <a:r>
              <a:rPr lang="en-US" sz="3600"/>
              <a:t>(r. 1643-1715)</a:t>
            </a:r>
          </a:p>
        </p:txBody>
      </p:sp>
      <p:pic>
        <p:nvPicPr>
          <p:cNvPr id="75779" name="Picture 3" descr="Louis%20XIV1"/>
          <p:cNvPicPr>
            <a:picLocks noChangeAspect="1" noChangeArrowheads="1"/>
          </p:cNvPicPr>
          <p:nvPr/>
        </p:nvPicPr>
        <p:blipFill>
          <a:blip r:embed="rId2" cstate="print"/>
          <a:srcRect/>
          <a:stretch>
            <a:fillRect/>
          </a:stretch>
        </p:blipFill>
        <p:spPr bwMode="auto">
          <a:xfrm>
            <a:off x="6019800" y="1524000"/>
            <a:ext cx="2936875" cy="4038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27651" name="Rectangle 3"/>
          <p:cNvSpPr>
            <a:spLocks noGrp="1" noChangeArrowheads="1"/>
          </p:cNvSpPr>
          <p:nvPr>
            <p:ph type="body" idx="1"/>
          </p:nvPr>
        </p:nvSpPr>
        <p:spPr/>
        <p:txBody>
          <a:bodyPr/>
          <a:lstStyle/>
          <a:p>
            <a:pPr>
              <a:lnSpc>
                <a:spcPct val="90000"/>
              </a:lnSpc>
            </a:pPr>
            <a:r>
              <a:rPr lang="en-US" sz="2800"/>
              <a:t>Huguenots</a:t>
            </a:r>
          </a:p>
          <a:p>
            <a:pPr>
              <a:lnSpc>
                <a:spcPct val="90000"/>
              </a:lnSpc>
            </a:pPr>
            <a:r>
              <a:rPr lang="en-US" sz="2800"/>
              <a:t>St. Bartholomew’s Day Massacre</a:t>
            </a:r>
          </a:p>
          <a:p>
            <a:pPr>
              <a:lnSpc>
                <a:spcPct val="90000"/>
              </a:lnSpc>
            </a:pPr>
            <a:r>
              <a:rPr lang="en-US" sz="2800"/>
              <a:t>Henry IV</a:t>
            </a:r>
          </a:p>
          <a:p>
            <a:pPr>
              <a:lnSpc>
                <a:spcPct val="90000"/>
              </a:lnSpc>
            </a:pPr>
            <a:r>
              <a:rPr lang="en-US" sz="2800"/>
              <a:t>Edict of Nantes</a:t>
            </a:r>
          </a:p>
          <a:p>
            <a:pPr>
              <a:lnSpc>
                <a:spcPct val="90000"/>
              </a:lnSpc>
            </a:pPr>
            <a:r>
              <a:rPr lang="en-US" sz="2800"/>
              <a:t>Cardinal Richelieu</a:t>
            </a:r>
          </a:p>
          <a:p>
            <a:pPr>
              <a:lnSpc>
                <a:spcPct val="90000"/>
              </a:lnSpc>
            </a:pPr>
            <a:r>
              <a:rPr lang="en-US" sz="2800"/>
              <a:t>Sun = symbol of absolute power</a:t>
            </a:r>
          </a:p>
          <a:p>
            <a:pPr>
              <a:lnSpc>
                <a:spcPct val="90000"/>
              </a:lnSpc>
            </a:pPr>
            <a:r>
              <a:rPr lang="en-US" sz="2800"/>
              <a:t>Intendant </a:t>
            </a:r>
          </a:p>
          <a:p>
            <a:pPr>
              <a:lnSpc>
                <a:spcPct val="90000"/>
              </a:lnSpc>
            </a:pPr>
            <a:r>
              <a:rPr lang="en-US" sz="2800"/>
              <a:t>Versailles</a:t>
            </a:r>
          </a:p>
          <a:p>
            <a:pPr>
              <a:lnSpc>
                <a:spcPct val="90000"/>
              </a:lnSpc>
            </a:pPr>
            <a:r>
              <a:rPr lang="en-US" sz="2800"/>
              <a:t>Balance of power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04800"/>
            <a:ext cx="8229600" cy="1143000"/>
          </a:xfrm>
        </p:spPr>
        <p:txBody>
          <a:bodyPr/>
          <a:lstStyle/>
          <a:p>
            <a:r>
              <a:rPr lang="en-US" sz="3300" b="1">
                <a:effectLst>
                  <a:outerShdw blurRad="38100" dist="38100" dir="2700000" algn="tl">
                    <a:srgbClr val="C0C0C0"/>
                  </a:outerShdw>
                </a:effectLst>
              </a:rPr>
              <a:t>Background:</a:t>
            </a:r>
            <a:br>
              <a:rPr lang="en-US" sz="3300" b="1">
                <a:effectLst>
                  <a:outerShdw blurRad="38100" dist="38100" dir="2700000" algn="tl">
                    <a:srgbClr val="C0C0C0"/>
                  </a:outerShdw>
                </a:effectLst>
              </a:rPr>
            </a:br>
            <a:r>
              <a:rPr lang="en-US" sz="3300" b="1">
                <a:effectLst>
                  <a:outerShdw blurRad="38100" dist="38100" dir="2700000" algn="tl">
                    <a:srgbClr val="C0C0C0"/>
                  </a:outerShdw>
                </a:effectLst>
              </a:rPr>
              <a:t>France’s Wars of Religion (1560s-1590s)</a:t>
            </a:r>
          </a:p>
        </p:txBody>
      </p:sp>
      <p:sp>
        <p:nvSpPr>
          <p:cNvPr id="64515" name="Rectangle 3"/>
          <p:cNvSpPr>
            <a:spLocks noGrp="1" noChangeArrowheads="1"/>
          </p:cNvSpPr>
          <p:nvPr>
            <p:ph type="body" idx="1"/>
          </p:nvPr>
        </p:nvSpPr>
        <p:spPr>
          <a:xfrm>
            <a:off x="457200" y="1828800"/>
            <a:ext cx="8229600" cy="4530725"/>
          </a:xfrm>
        </p:spPr>
        <p:txBody>
          <a:bodyPr/>
          <a:lstStyle/>
          <a:p>
            <a:pPr>
              <a:lnSpc>
                <a:spcPct val="90000"/>
              </a:lnSpc>
            </a:pPr>
            <a:r>
              <a:rPr lang="en-US"/>
              <a:t>Religious wars between the </a:t>
            </a:r>
            <a:r>
              <a:rPr lang="en-US">
                <a:solidFill>
                  <a:srgbClr val="00CC00"/>
                </a:solidFill>
              </a:rPr>
              <a:t>Catholic</a:t>
            </a:r>
            <a:r>
              <a:rPr lang="en-US"/>
              <a:t> majority and the </a:t>
            </a:r>
            <a:r>
              <a:rPr lang="en-US">
                <a:solidFill>
                  <a:srgbClr val="00CC00"/>
                </a:solidFill>
              </a:rPr>
              <a:t>French Protestants</a:t>
            </a:r>
            <a:r>
              <a:rPr lang="en-US"/>
              <a:t>, called </a:t>
            </a:r>
            <a:r>
              <a:rPr lang="en-US">
                <a:solidFill>
                  <a:srgbClr val="00CC00"/>
                </a:solidFill>
              </a:rPr>
              <a:t>Huguenots</a:t>
            </a:r>
            <a:r>
              <a:rPr lang="en-US"/>
              <a:t>, tore France apart</a:t>
            </a:r>
          </a:p>
          <a:p>
            <a:pPr>
              <a:lnSpc>
                <a:spcPct val="90000"/>
              </a:lnSpc>
            </a:pPr>
            <a:endParaRPr lang="en-US"/>
          </a:p>
          <a:p>
            <a:pPr>
              <a:lnSpc>
                <a:spcPct val="90000"/>
              </a:lnSpc>
            </a:pPr>
            <a:r>
              <a:rPr lang="en-US">
                <a:solidFill>
                  <a:srgbClr val="00CC00"/>
                </a:solidFill>
              </a:rPr>
              <a:t>St. Bartholomew’s Day Massacre</a:t>
            </a:r>
            <a:r>
              <a:rPr lang="en-US"/>
              <a:t> = worst incident; Catholic royals slaughtered 3,000 Huguenots</a:t>
            </a:r>
          </a:p>
          <a:p>
            <a:pPr lvl="1">
              <a:lnSpc>
                <a:spcPct val="90000"/>
              </a:lnSpc>
            </a:pPr>
            <a:r>
              <a:rPr lang="en-US"/>
              <a:t>This symbolized the complete breakdown of order in France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a:effectLst>
                  <a:outerShdw blurRad="38100" dist="38100" dir="2700000" algn="tl">
                    <a:srgbClr val="C0C0C0"/>
                  </a:outerShdw>
                </a:effectLst>
              </a:rPr>
              <a:t>Background: Henry IV</a:t>
            </a:r>
          </a:p>
        </p:txBody>
      </p:sp>
      <p:sp>
        <p:nvSpPr>
          <p:cNvPr id="65539" name="Rectangle 3"/>
          <p:cNvSpPr>
            <a:spLocks noGrp="1" noChangeArrowheads="1"/>
          </p:cNvSpPr>
          <p:nvPr>
            <p:ph type="body" idx="1"/>
          </p:nvPr>
        </p:nvSpPr>
        <p:spPr>
          <a:xfrm>
            <a:off x="381000" y="1371600"/>
            <a:ext cx="5867400" cy="5257800"/>
          </a:xfrm>
        </p:spPr>
        <p:txBody>
          <a:bodyPr/>
          <a:lstStyle/>
          <a:p>
            <a:pPr>
              <a:lnSpc>
                <a:spcPct val="90000"/>
              </a:lnSpc>
            </a:pPr>
            <a:r>
              <a:rPr lang="en-US" sz="2800"/>
              <a:t>1589: </a:t>
            </a:r>
            <a:r>
              <a:rPr lang="en-US" sz="2800">
                <a:solidFill>
                  <a:srgbClr val="00CC00"/>
                </a:solidFill>
              </a:rPr>
              <a:t>Henry IV</a:t>
            </a:r>
            <a:r>
              <a:rPr lang="en-US" sz="2800"/>
              <a:t>, a Huguenot prince, inherited the French throne</a:t>
            </a:r>
          </a:p>
          <a:p>
            <a:pPr>
              <a:lnSpc>
                <a:spcPct val="90000"/>
              </a:lnSpc>
            </a:pPr>
            <a:r>
              <a:rPr lang="en-US" sz="2800"/>
              <a:t>For four years he fought against fierce Catholic opposition</a:t>
            </a:r>
          </a:p>
          <a:p>
            <a:pPr>
              <a:lnSpc>
                <a:spcPct val="90000"/>
              </a:lnSpc>
            </a:pPr>
            <a:r>
              <a:rPr lang="en-US" sz="2800"/>
              <a:t>To end the conflict, he converted to Catholicism</a:t>
            </a:r>
          </a:p>
          <a:p>
            <a:pPr>
              <a:lnSpc>
                <a:spcPct val="90000"/>
              </a:lnSpc>
            </a:pPr>
            <a:r>
              <a:rPr lang="en-US" sz="2800"/>
              <a:t>To protect Protestants, however, he issued the </a:t>
            </a:r>
            <a:r>
              <a:rPr lang="en-US" sz="2800">
                <a:solidFill>
                  <a:srgbClr val="00CC00"/>
                </a:solidFill>
              </a:rPr>
              <a:t>Edict of Nantes </a:t>
            </a:r>
            <a:r>
              <a:rPr lang="en-US" sz="2800"/>
              <a:t>(1598), which granted the Huguenots religious toleration and other freedoms</a:t>
            </a:r>
          </a:p>
        </p:txBody>
      </p:sp>
      <p:pic>
        <p:nvPicPr>
          <p:cNvPr id="65541" name="Picture 5" descr="HenriIV"/>
          <p:cNvPicPr>
            <a:picLocks noChangeAspect="1" noChangeArrowheads="1"/>
          </p:cNvPicPr>
          <p:nvPr/>
        </p:nvPicPr>
        <p:blipFill>
          <a:blip r:embed="rId2" cstate="print"/>
          <a:srcRect/>
          <a:stretch>
            <a:fillRect/>
          </a:stretch>
        </p:blipFill>
        <p:spPr bwMode="auto">
          <a:xfrm>
            <a:off x="6248400" y="2286000"/>
            <a:ext cx="2622550" cy="3276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effectLst>
                  <a:outerShdw blurRad="38100" dist="38100" dir="2700000" algn="tl">
                    <a:srgbClr val="C0C0C0"/>
                  </a:outerShdw>
                </a:effectLst>
              </a:rPr>
              <a:t>Louis XIII</a:t>
            </a:r>
          </a:p>
        </p:txBody>
      </p:sp>
      <p:sp>
        <p:nvSpPr>
          <p:cNvPr id="66563" name="Rectangle 3"/>
          <p:cNvSpPr>
            <a:spLocks noGrp="1" noChangeArrowheads="1"/>
          </p:cNvSpPr>
          <p:nvPr>
            <p:ph type="body" idx="1"/>
          </p:nvPr>
        </p:nvSpPr>
        <p:spPr>
          <a:xfrm>
            <a:off x="457200" y="1219200"/>
            <a:ext cx="5867400" cy="5638800"/>
          </a:xfrm>
        </p:spPr>
        <p:txBody>
          <a:bodyPr/>
          <a:lstStyle/>
          <a:p>
            <a:pPr>
              <a:lnSpc>
                <a:spcPct val="90000"/>
              </a:lnSpc>
            </a:pPr>
            <a:r>
              <a:rPr lang="en-US"/>
              <a:t>Son of Henry IV</a:t>
            </a:r>
          </a:p>
          <a:p>
            <a:pPr>
              <a:lnSpc>
                <a:spcPct val="90000"/>
              </a:lnSpc>
            </a:pPr>
            <a:r>
              <a:rPr lang="en-US"/>
              <a:t>Inherited throne at age 9</a:t>
            </a:r>
          </a:p>
          <a:p>
            <a:pPr>
              <a:lnSpc>
                <a:spcPct val="90000"/>
              </a:lnSpc>
            </a:pPr>
            <a:r>
              <a:rPr lang="en-US">
                <a:solidFill>
                  <a:srgbClr val="00CC00"/>
                </a:solidFill>
              </a:rPr>
              <a:t>Cardinal Richelieu</a:t>
            </a:r>
            <a:r>
              <a:rPr lang="en-US"/>
              <a:t> appointed chief administer</a:t>
            </a:r>
          </a:p>
          <a:p>
            <a:pPr lvl="1">
              <a:lnSpc>
                <a:spcPct val="90000"/>
              </a:lnSpc>
            </a:pPr>
            <a:r>
              <a:rPr lang="en-US"/>
              <a:t>Focused on strengthening the central government (extending royal power)</a:t>
            </a:r>
          </a:p>
          <a:p>
            <a:pPr lvl="1">
              <a:lnSpc>
                <a:spcPct val="90000"/>
              </a:lnSpc>
            </a:pPr>
            <a:r>
              <a:rPr lang="en-US"/>
              <a:t>Sought to destroy the Huguenots and the nobles, two groups that did not bow to royal authority</a:t>
            </a:r>
          </a:p>
          <a:p>
            <a:pPr lvl="1">
              <a:lnSpc>
                <a:spcPct val="90000"/>
              </a:lnSpc>
            </a:pPr>
            <a:r>
              <a:rPr lang="en-US"/>
              <a:t>Handpicked his successor, Cardinal Mazarin</a:t>
            </a:r>
          </a:p>
        </p:txBody>
      </p:sp>
      <p:pic>
        <p:nvPicPr>
          <p:cNvPr id="66565" name="Picture 5" descr="louisxiii"/>
          <p:cNvPicPr>
            <a:picLocks noChangeAspect="1" noChangeArrowheads="1"/>
          </p:cNvPicPr>
          <p:nvPr/>
        </p:nvPicPr>
        <p:blipFill>
          <a:blip r:embed="rId2" cstate="print"/>
          <a:srcRect/>
          <a:stretch>
            <a:fillRect/>
          </a:stretch>
        </p:blipFill>
        <p:spPr bwMode="auto">
          <a:xfrm>
            <a:off x="6208713" y="1905000"/>
            <a:ext cx="2760662" cy="3657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a:t>
            </a:r>
          </a:p>
        </p:txBody>
      </p:sp>
      <p:sp>
        <p:nvSpPr>
          <p:cNvPr id="67587" name="Rectangle 3"/>
          <p:cNvSpPr>
            <a:spLocks noGrp="1" noChangeArrowheads="1"/>
          </p:cNvSpPr>
          <p:nvPr>
            <p:ph type="body" idx="1"/>
          </p:nvPr>
        </p:nvSpPr>
        <p:spPr>
          <a:xfrm>
            <a:off x="457200" y="1600200"/>
            <a:ext cx="8229600" cy="5257800"/>
          </a:xfrm>
        </p:spPr>
        <p:txBody>
          <a:bodyPr/>
          <a:lstStyle/>
          <a:p>
            <a:pPr>
              <a:lnSpc>
                <a:spcPct val="90000"/>
              </a:lnSpc>
            </a:pPr>
            <a:r>
              <a:rPr lang="en-US" sz="2800"/>
              <a:t>Son of Louis XIII</a:t>
            </a:r>
          </a:p>
          <a:p>
            <a:pPr>
              <a:lnSpc>
                <a:spcPct val="90000"/>
              </a:lnSpc>
            </a:pPr>
            <a:r>
              <a:rPr lang="en-US" sz="2800"/>
              <a:t>Inherited throne at age 5</a:t>
            </a:r>
          </a:p>
          <a:p>
            <a:pPr>
              <a:lnSpc>
                <a:spcPct val="90000"/>
              </a:lnSpc>
            </a:pPr>
            <a:r>
              <a:rPr lang="en-US" sz="2800"/>
              <a:t>Believed in his divine right to rule</a:t>
            </a:r>
          </a:p>
          <a:p>
            <a:pPr>
              <a:lnSpc>
                <a:spcPct val="90000"/>
              </a:lnSpc>
            </a:pPr>
            <a:r>
              <a:rPr lang="en-US" sz="2800"/>
              <a:t>Took the </a:t>
            </a:r>
            <a:r>
              <a:rPr lang="en-US" sz="2800">
                <a:solidFill>
                  <a:srgbClr val="00CC00"/>
                </a:solidFill>
              </a:rPr>
              <a:t>sun</a:t>
            </a:r>
            <a:r>
              <a:rPr lang="en-US" sz="2800"/>
              <a:t> as the symbol of his absolute power: just as the sun stands at the center of the solar system, so the </a:t>
            </a:r>
            <a:r>
              <a:rPr lang="en-US" sz="2800">
                <a:solidFill>
                  <a:srgbClr val="00CC00"/>
                </a:solidFill>
              </a:rPr>
              <a:t>Sun King</a:t>
            </a:r>
            <a:r>
              <a:rPr lang="en-US" sz="2800"/>
              <a:t> stands at the center of the nation</a:t>
            </a:r>
          </a:p>
          <a:p>
            <a:pPr>
              <a:lnSpc>
                <a:spcPct val="90000"/>
              </a:lnSpc>
            </a:pPr>
            <a:r>
              <a:rPr lang="en-US" sz="2800"/>
              <a:t>The Estates General, the medieval council made up of representatives of all French social classes, didn’t meet once during Louis XIV’s reign and therefore played no role in checking royal power</a:t>
            </a:r>
          </a:p>
        </p:txBody>
      </p:sp>
      <p:pic>
        <p:nvPicPr>
          <p:cNvPr id="67588" name="Picture 4" descr="Louis%20XIV1"/>
          <p:cNvPicPr>
            <a:picLocks noChangeAspect="1" noChangeArrowheads="1"/>
          </p:cNvPicPr>
          <p:nvPr/>
        </p:nvPicPr>
        <p:blipFill>
          <a:blip r:embed="rId2" cstate="print"/>
          <a:srcRect/>
          <a:stretch>
            <a:fillRect/>
          </a:stretch>
        </p:blipFill>
        <p:spPr bwMode="auto">
          <a:xfrm>
            <a:off x="6629400" y="228600"/>
            <a:ext cx="1828800" cy="2514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865</TotalTime>
  <Words>1789</Words>
  <Application>Microsoft Office PowerPoint</Application>
  <PresentationFormat>On-screen Show (4:3)</PresentationFormat>
  <Paragraphs>223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Watermark</vt:lpstr>
      <vt:lpstr>Absolutism</vt:lpstr>
      <vt:lpstr>Essential Understandings</vt:lpstr>
      <vt:lpstr>Power of a Monarch</vt:lpstr>
      <vt:lpstr>PowerPoint Presentation</vt:lpstr>
      <vt:lpstr>Key Terms</vt:lpstr>
      <vt:lpstr>Background: France’s Wars of Religion (1560s-1590s)</vt:lpstr>
      <vt:lpstr>Background: Henry IV</vt:lpstr>
      <vt:lpstr>Louis XIII</vt:lpstr>
      <vt:lpstr>Louis XIV</vt:lpstr>
      <vt:lpstr>Louis XIV’s Policies</vt:lpstr>
      <vt:lpstr>Versailles     Palace of Versailles video</vt:lpstr>
      <vt:lpstr>Weakening France’s Economy</vt:lpstr>
      <vt:lpstr>Louis XIV’s Accomplishments</vt:lpstr>
      <vt:lpstr>Louis XIV’s  Historical Significance/Legacy</vt:lpstr>
      <vt:lpstr>Essential Understanding</vt:lpstr>
      <vt:lpstr>PowerPoint Presentation</vt:lpstr>
      <vt:lpstr>Monarchy vs. Parliament</vt:lpstr>
      <vt:lpstr>James I’s Accomplishments &amp; Historical Significance</vt:lpstr>
      <vt:lpstr>Petition of Right - 1628</vt:lpstr>
      <vt:lpstr>English Civil War: 1642-1649</vt:lpstr>
      <vt:lpstr>PowerPoint Presentation</vt:lpstr>
      <vt:lpstr>Charles I’s Accomplishments &amp; Historical Significance</vt:lpstr>
      <vt:lpstr>Commonwealth of England     1649-1653</vt:lpstr>
      <vt:lpstr>The Protectorate 1654-1660</vt:lpstr>
      <vt:lpstr>Glorious Revolution 1688</vt:lpstr>
      <vt:lpstr>Charles II’s &amp; James II’s Accomplishments &amp; Historical Significance</vt:lpstr>
      <vt:lpstr>The Bill of Rights 1689</vt:lpstr>
      <vt:lpstr>William and Mary Mary  r.1689-94 and William  r.1689-1702</vt:lpstr>
      <vt:lpstr>Bill of Rights</vt:lpstr>
      <vt:lpstr>PowerPoint Presentation</vt:lpstr>
      <vt:lpstr>PowerPoint Presentation</vt:lpstr>
      <vt:lpstr>PowerPoint Presentation</vt:lpstr>
      <vt:lpstr>Holy Roman Empire</vt:lpstr>
      <vt:lpstr>Thirty Years’ War (1618-1648)</vt:lpstr>
      <vt:lpstr>Results of the Thirty Years’ War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Absolutism</dc:title>
  <dc:creator>Megan</dc:creator>
  <cp:lastModifiedBy>Windows User</cp:lastModifiedBy>
  <cp:revision>167</cp:revision>
  <dcterms:created xsi:type="dcterms:W3CDTF">2011-01-10T00:30:13Z</dcterms:created>
  <dcterms:modified xsi:type="dcterms:W3CDTF">2015-12-01T15:49:26Z</dcterms:modified>
</cp:coreProperties>
</file>