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57" r:id="rId5"/>
    <p:sldId id="258" r:id="rId6"/>
    <p:sldId id="268" r:id="rId7"/>
    <p:sldId id="261" r:id="rId8"/>
    <p:sldId id="269" r:id="rId9"/>
    <p:sldId id="276" r:id="rId10"/>
    <p:sldId id="280" r:id="rId11"/>
    <p:sldId id="259" r:id="rId12"/>
    <p:sldId id="275" r:id="rId13"/>
    <p:sldId id="281" r:id="rId14"/>
    <p:sldId id="274" r:id="rId15"/>
    <p:sldId id="260" r:id="rId16"/>
    <p:sldId id="273" r:id="rId17"/>
    <p:sldId id="282" r:id="rId18"/>
    <p:sldId id="263" r:id="rId19"/>
    <p:sldId id="272" r:id="rId20"/>
    <p:sldId id="271" r:id="rId21"/>
    <p:sldId id="270" r:id="rId22"/>
    <p:sldId id="267" r:id="rId23"/>
    <p:sldId id="265" r:id="rId24"/>
    <p:sldId id="266" r:id="rId25"/>
    <p:sldId id="285" r:id="rId26"/>
    <p:sldId id="277" r:id="rId27"/>
    <p:sldId id="278" r:id="rId28"/>
    <p:sldId id="286" r:id="rId29"/>
    <p:sldId id="283" r:id="rId30"/>
    <p:sldId id="279" r:id="rId31"/>
    <p:sldId id="284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D185-133C-42BE-9F6E-E10DE8EA05D6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0AFCD185-133C-42BE-9F6E-E10DE8EA05D6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0AFCD185-133C-42BE-9F6E-E10DE8EA05D6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DF31FD-B8CE-4BBA-9595-8053E73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Absolutism, Enlightenment, &amp;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Absolutism &amp; Absolute Monarchs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"/>
            <a:ext cx="472440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St. Bartholomew’s Day Massacre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51" y="1634886"/>
            <a:ext cx="7174150" cy="5032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of Navarre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23581"/>
            <a:ext cx="3505200" cy="5434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3"/>
            </a:pPr>
            <a:r>
              <a:rPr lang="en-US" sz="3200" b="1" dirty="0" smtClean="0"/>
              <a:t>Henry of Navarre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Henry </a:t>
            </a:r>
            <a:r>
              <a:rPr lang="en-US" sz="1800" b="1" u="sng" dirty="0" smtClean="0">
                <a:solidFill>
                  <a:srgbClr val="5FE8D6"/>
                </a:solidFill>
              </a:rPr>
              <a:t>inherited</a:t>
            </a:r>
            <a:r>
              <a:rPr lang="en-US" sz="1800" dirty="0" smtClean="0"/>
              <a:t> the </a:t>
            </a:r>
            <a:r>
              <a:rPr lang="en-US" sz="1800" b="1" u="sng" dirty="0" smtClean="0">
                <a:solidFill>
                  <a:srgbClr val="5FE8D6"/>
                </a:solidFill>
              </a:rPr>
              <a:t>throne</a:t>
            </a:r>
            <a:r>
              <a:rPr lang="en-US" sz="1800" dirty="0" smtClean="0"/>
              <a:t> when Catherine and her last son died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Henry became the first ruler of the </a:t>
            </a:r>
            <a:r>
              <a:rPr lang="en-US" sz="1800" b="1" u="sng" dirty="0" smtClean="0">
                <a:solidFill>
                  <a:srgbClr val="5FE8D6"/>
                </a:solidFill>
              </a:rPr>
              <a:t>Bourbon dynasty </a:t>
            </a:r>
            <a:r>
              <a:rPr lang="en-US" sz="1800" dirty="0" smtClean="0"/>
              <a:t>in France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650" dirty="0" smtClean="0"/>
              <a:t>Many Catholics opposed Henry so he abandoned Protestantism and became a </a:t>
            </a:r>
            <a:r>
              <a:rPr lang="en-US" sz="1650" b="1" u="sng" dirty="0" smtClean="0">
                <a:solidFill>
                  <a:srgbClr val="5FE8D6"/>
                </a:solidFill>
              </a:rPr>
              <a:t>Catholic</a:t>
            </a:r>
            <a:r>
              <a:rPr lang="en-US" sz="1650" dirty="0" smtClean="0"/>
              <a:t> 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Henry’s explanation was “</a:t>
            </a:r>
            <a:r>
              <a:rPr lang="en-US" sz="1800" b="1" u="sng" dirty="0" smtClean="0">
                <a:solidFill>
                  <a:srgbClr val="5FE8D6"/>
                </a:solidFill>
              </a:rPr>
              <a:t>Paris is well worth a mass</a:t>
            </a:r>
            <a:r>
              <a:rPr lang="en-US" sz="1800" dirty="0" smtClean="0"/>
              <a:t>.”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Declared Huguenots could live in peace in France by created the </a:t>
            </a:r>
            <a:r>
              <a:rPr lang="en-US" sz="1800" b="1" u="sng" dirty="0" smtClean="0">
                <a:solidFill>
                  <a:srgbClr val="5FE8D6"/>
                </a:solidFill>
              </a:rPr>
              <a:t>Edict of Nantes</a:t>
            </a:r>
            <a:r>
              <a:rPr lang="en-US" sz="1800" dirty="0" smtClean="0"/>
              <a:t>; a declaration of </a:t>
            </a:r>
            <a:r>
              <a:rPr lang="en-US" sz="1800" b="1" u="sng" dirty="0" smtClean="0">
                <a:solidFill>
                  <a:srgbClr val="5FE8D6"/>
                </a:solidFill>
              </a:rPr>
              <a:t>religious toleration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had </a:t>
            </a:r>
            <a:r>
              <a:rPr lang="en-US" sz="1800" b="1" u="sng" dirty="0" smtClean="0">
                <a:solidFill>
                  <a:srgbClr val="5FE8D6"/>
                </a:solidFill>
              </a:rPr>
              <a:t>restored</a:t>
            </a:r>
            <a:r>
              <a:rPr lang="en-US" sz="1800" dirty="0" smtClean="0"/>
              <a:t> the French </a:t>
            </a:r>
            <a:r>
              <a:rPr lang="en-US" sz="1800" b="1" u="sng" dirty="0" smtClean="0">
                <a:solidFill>
                  <a:srgbClr val="5FE8D6"/>
                </a:solidFill>
              </a:rPr>
              <a:t>monarchy</a:t>
            </a:r>
            <a:r>
              <a:rPr lang="en-US" sz="1800" dirty="0" smtClean="0"/>
              <a:t> to a position of strong power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In 1610, a fanatic leaped into Henry’s royal carriage and </a:t>
            </a:r>
            <a:r>
              <a:rPr lang="en-US" sz="1800" b="1" u="sng" dirty="0" smtClean="0">
                <a:solidFill>
                  <a:srgbClr val="5FE8D6"/>
                </a:solidFill>
              </a:rPr>
              <a:t>stabbed</a:t>
            </a:r>
            <a:r>
              <a:rPr lang="en-US" sz="1800" dirty="0" smtClean="0"/>
              <a:t> him to death   for his </a:t>
            </a:r>
            <a:r>
              <a:rPr lang="en-US" sz="1800" b="1" u="sng" dirty="0" smtClean="0">
                <a:solidFill>
                  <a:srgbClr val="5FE8D6"/>
                </a:solidFill>
              </a:rPr>
              <a:t>religious compromises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Henry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7086600" cy="531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/>
          <a:lstStyle/>
          <a:p>
            <a:r>
              <a:rPr lang="en-US" sz="2400" b="1" dirty="0" smtClean="0"/>
              <a:t>Result</a:t>
            </a:r>
            <a:r>
              <a:rPr lang="en-US" sz="2400" dirty="0" smtClean="0"/>
              <a:t>: Henry had restored the French monarch to a strong position and created one of the most </a:t>
            </a:r>
            <a:r>
              <a:rPr lang="en-US" sz="2400" b="1" u="sng" dirty="0" smtClean="0">
                <a:solidFill>
                  <a:srgbClr val="5FE8D6"/>
                </a:solidFill>
              </a:rPr>
              <a:t>famous ruling families</a:t>
            </a:r>
            <a:r>
              <a:rPr lang="en-US" sz="2400" dirty="0" smtClean="0"/>
              <a:t> in Europe.  Even the </a:t>
            </a:r>
            <a:r>
              <a:rPr lang="en-US" sz="2400" b="1" u="sng" dirty="0" smtClean="0">
                <a:solidFill>
                  <a:srgbClr val="5FE8D6"/>
                </a:solidFill>
              </a:rPr>
              <a:t>king</a:t>
            </a:r>
            <a:r>
              <a:rPr lang="en-US" sz="2400" dirty="0" smtClean="0"/>
              <a:t> of </a:t>
            </a:r>
            <a:r>
              <a:rPr lang="en-US" sz="2400" b="1" u="sng" dirty="0" smtClean="0">
                <a:solidFill>
                  <a:srgbClr val="5FE8D6"/>
                </a:solidFill>
              </a:rPr>
              <a:t>Spain</a:t>
            </a:r>
            <a:r>
              <a:rPr lang="en-US" sz="2400" dirty="0" smtClean="0"/>
              <a:t> today is a member of the Bourbons.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581400"/>
            <a:ext cx="2819400" cy="2913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24400" y="4724400"/>
            <a:ext cx="342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Juan Carlos of Spain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8534400" cy="914400"/>
          </a:xfrm>
        </p:spPr>
        <p:txBody>
          <a:bodyPr/>
          <a:lstStyle/>
          <a:p>
            <a:r>
              <a:rPr lang="en-US" sz="3200" dirty="0" smtClean="0"/>
              <a:t>Louis XIII (13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) &amp; Cardinal Richelieu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900017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37967"/>
            <a:ext cx="3581400" cy="5198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4"/>
            </a:pPr>
            <a:r>
              <a:rPr lang="en-US" sz="3200" b="1" dirty="0" smtClean="0"/>
              <a:t>The Bourbon Dynasty’s Power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800" b="1" u="sng" dirty="0" smtClean="0">
                <a:solidFill>
                  <a:srgbClr val="5FE8D6"/>
                </a:solidFill>
              </a:rPr>
              <a:t>Louis XIII</a:t>
            </a:r>
            <a:r>
              <a:rPr lang="en-US" sz="1800" dirty="0" smtClean="0"/>
              <a:t> (13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) was a </a:t>
            </a:r>
            <a:r>
              <a:rPr lang="en-US" sz="1800" b="1" u="sng" dirty="0" smtClean="0">
                <a:solidFill>
                  <a:srgbClr val="5FE8D6"/>
                </a:solidFill>
              </a:rPr>
              <a:t>weak</a:t>
            </a:r>
            <a:r>
              <a:rPr lang="en-US" sz="1800" dirty="0" smtClean="0"/>
              <a:t> king 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appointed a strong minister to help: </a:t>
            </a:r>
            <a:r>
              <a:rPr lang="en-US" sz="1800" b="1" u="sng" dirty="0" smtClean="0">
                <a:solidFill>
                  <a:srgbClr val="5FE8D6"/>
                </a:solidFill>
              </a:rPr>
              <a:t>Cardinal Richelieu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Cardinal Richelieu became, in effect, </a:t>
            </a:r>
            <a:r>
              <a:rPr lang="en-US" sz="1800" b="1" u="sng" dirty="0" smtClean="0">
                <a:solidFill>
                  <a:srgbClr val="5FE8D6"/>
                </a:solidFill>
              </a:rPr>
              <a:t>the ruler of France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700" dirty="0" smtClean="0"/>
              <a:t>Richelieu moved against the Huguenots by </a:t>
            </a:r>
            <a:r>
              <a:rPr lang="en-US" sz="1700" b="1" u="sng" dirty="0" smtClean="0">
                <a:solidFill>
                  <a:srgbClr val="5FE8D6"/>
                </a:solidFill>
              </a:rPr>
              <a:t>forbidding</a:t>
            </a:r>
            <a:r>
              <a:rPr lang="en-US" sz="1700" dirty="0" smtClean="0"/>
              <a:t> Huguenot cities to have </a:t>
            </a:r>
            <a:r>
              <a:rPr lang="en-US" sz="1700" b="1" u="sng" dirty="0" smtClean="0">
                <a:solidFill>
                  <a:srgbClr val="5FE8D6"/>
                </a:solidFill>
              </a:rPr>
              <a:t>walls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also </a:t>
            </a:r>
            <a:r>
              <a:rPr lang="en-US" sz="1800" b="1" u="sng" dirty="0" smtClean="0">
                <a:solidFill>
                  <a:srgbClr val="5FE8D6"/>
                </a:solidFill>
              </a:rPr>
              <a:t>moved against the nobles’ </a:t>
            </a:r>
            <a:r>
              <a:rPr lang="en-US" sz="1800" dirty="0" smtClean="0"/>
              <a:t>power by having them take down their fortified castles </a:t>
            </a:r>
            <a:r>
              <a:rPr lang="en-US" sz="1700" dirty="0" smtClean="0"/>
              <a:t>and used government agents instead of using nobles in bureaucracy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700" dirty="0" smtClean="0"/>
              <a:t>Richelieu felt the only thing standing in France’s way of becoming the most powerful country in Europe was the </a:t>
            </a:r>
            <a:r>
              <a:rPr lang="en-US" sz="1700" b="1" u="sng" dirty="0" smtClean="0">
                <a:solidFill>
                  <a:srgbClr val="5FE8D6"/>
                </a:solidFill>
              </a:rPr>
              <a:t>Hapsburg rulers </a:t>
            </a:r>
            <a:r>
              <a:rPr lang="en-US" sz="1700" dirty="0" smtClean="0"/>
              <a:t>(Spain, Austria, Netherlands, H.R.E.)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Hapsburg Dominance</a:t>
            </a:r>
            <a:endParaRPr lang="en-US" dirty="0"/>
          </a:p>
        </p:txBody>
      </p:sp>
      <p:pic>
        <p:nvPicPr>
          <p:cNvPr id="5" name="Picture 4" descr="Screen Shot 2012-04-22 at 2.47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371600"/>
            <a:ext cx="7848601" cy="5321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XIV (14th)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895600" y="1554961"/>
            <a:ext cx="3581835" cy="5140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88392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5"/>
            </a:pPr>
            <a:r>
              <a:rPr lang="en-US" sz="3200" b="1" dirty="0" smtClean="0"/>
              <a:t>Louis XIV (14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)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946" dirty="0" smtClean="0"/>
              <a:t>Was </a:t>
            </a:r>
            <a:r>
              <a:rPr lang="en-US" sz="1946" b="1" u="sng" dirty="0" smtClean="0">
                <a:solidFill>
                  <a:srgbClr val="5FE8D6"/>
                </a:solidFill>
              </a:rPr>
              <a:t>4 years old </a:t>
            </a:r>
            <a:r>
              <a:rPr lang="en-US" sz="1946" dirty="0" smtClean="0"/>
              <a:t>when he became king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Richelieu’s successor, Cardinal </a:t>
            </a:r>
            <a:r>
              <a:rPr lang="en-US" sz="1800" b="1" u="sng" dirty="0" smtClean="0">
                <a:solidFill>
                  <a:srgbClr val="5FE8D6"/>
                </a:solidFill>
              </a:rPr>
              <a:t>Mazarin</a:t>
            </a:r>
            <a:r>
              <a:rPr lang="en-US" sz="1800" dirty="0" smtClean="0"/>
              <a:t>, had increased taxes and strengthened the central government which led to anti-Mazarin </a:t>
            </a:r>
            <a:r>
              <a:rPr lang="en-US" sz="1800" b="1" u="sng" dirty="0" smtClean="0">
                <a:solidFill>
                  <a:srgbClr val="5FE8D6"/>
                </a:solidFill>
              </a:rPr>
              <a:t>riots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46" dirty="0" smtClean="0"/>
              <a:t>During the riots, Louis’s life was </a:t>
            </a:r>
            <a:r>
              <a:rPr lang="en-US" sz="1946" b="1" u="sng" dirty="0" smtClean="0">
                <a:solidFill>
                  <a:srgbClr val="5FE8D6"/>
                </a:solidFill>
              </a:rPr>
              <a:t>threatened</a:t>
            </a:r>
            <a:r>
              <a:rPr lang="en-US" sz="1946" dirty="0" smtClean="0"/>
              <a:t>; Louis vowed </a:t>
            </a:r>
            <a:r>
              <a:rPr lang="en-US" sz="1946" b="1" u="sng" dirty="0" smtClean="0">
                <a:solidFill>
                  <a:srgbClr val="5FE8D6"/>
                </a:solidFill>
              </a:rPr>
              <a:t>revenge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46" dirty="0" smtClean="0"/>
              <a:t>The noble’s rebellion </a:t>
            </a:r>
            <a:r>
              <a:rPr lang="en-US" sz="1946" b="1" u="sng" dirty="0" smtClean="0">
                <a:solidFill>
                  <a:srgbClr val="5FE8D6"/>
                </a:solidFill>
              </a:rPr>
              <a:t>failed</a:t>
            </a:r>
            <a:r>
              <a:rPr lang="en-US" sz="1946" dirty="0" smtClean="0"/>
              <a:t> for 3 reasons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46" dirty="0" smtClean="0"/>
              <a:t>They </a:t>
            </a:r>
            <a:r>
              <a:rPr lang="en-US" sz="1946" b="1" u="sng" dirty="0" smtClean="0">
                <a:solidFill>
                  <a:schemeClr val="accent6"/>
                </a:solidFill>
              </a:rPr>
              <a:t>distrusted</a:t>
            </a:r>
            <a:r>
              <a:rPr lang="en-US" sz="1946" dirty="0" smtClean="0"/>
              <a:t> each other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46" dirty="0" smtClean="0"/>
              <a:t>The government used </a:t>
            </a:r>
            <a:r>
              <a:rPr lang="en-US" sz="1946" b="1" u="sng" dirty="0" smtClean="0">
                <a:solidFill>
                  <a:srgbClr val="5FE8D6"/>
                </a:solidFill>
              </a:rPr>
              <a:t>violent repression 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46" dirty="0" smtClean="0"/>
              <a:t>Peasants and townspeople grew </a:t>
            </a:r>
            <a:r>
              <a:rPr lang="en-US" sz="1946" b="1" u="sng" dirty="0" smtClean="0">
                <a:solidFill>
                  <a:srgbClr val="5FE8D6"/>
                </a:solidFill>
              </a:rPr>
              <a:t>weary</a:t>
            </a:r>
            <a:r>
              <a:rPr lang="en-US" sz="1946" dirty="0" smtClean="0"/>
              <a:t> of </a:t>
            </a:r>
            <a:r>
              <a:rPr lang="en-US" sz="1946" b="1" u="sng" dirty="0" smtClean="0">
                <a:solidFill>
                  <a:srgbClr val="5FE8D6"/>
                </a:solidFill>
              </a:rPr>
              <a:t>fighting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Describe what an absolute monarch is and provide two examples: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6"/>
            </a:pPr>
            <a:r>
              <a:rPr lang="en-US" sz="3200" b="1" dirty="0" smtClean="0"/>
              <a:t>Louis’s Power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Louis took total control at </a:t>
            </a:r>
            <a:r>
              <a:rPr lang="en-US" sz="1800" b="1" u="sng" dirty="0" smtClean="0">
                <a:solidFill>
                  <a:srgbClr val="5FE8D6"/>
                </a:solidFill>
              </a:rPr>
              <a:t>age 22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He </a:t>
            </a:r>
            <a:r>
              <a:rPr lang="en-US" sz="1800" b="1" u="sng" dirty="0" smtClean="0">
                <a:solidFill>
                  <a:srgbClr val="5FE8D6"/>
                </a:solidFill>
              </a:rPr>
              <a:t>excluded</a:t>
            </a:r>
            <a:r>
              <a:rPr lang="en-US" sz="1800" dirty="0" smtClean="0"/>
              <a:t> the </a:t>
            </a:r>
            <a:r>
              <a:rPr lang="en-US" sz="1800" b="1" u="sng" dirty="0" smtClean="0">
                <a:solidFill>
                  <a:srgbClr val="5FE8D6"/>
                </a:solidFill>
              </a:rPr>
              <a:t>nobles</a:t>
            </a:r>
            <a:r>
              <a:rPr lang="en-US" sz="1800" dirty="0" smtClean="0"/>
              <a:t> from his councils to strengthen his own </a:t>
            </a:r>
            <a:r>
              <a:rPr lang="en-US" sz="1800" b="1" u="sng" dirty="0" smtClean="0">
                <a:solidFill>
                  <a:srgbClr val="5FE8D6"/>
                </a:solidFill>
              </a:rPr>
              <a:t>power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Increased the power of the </a:t>
            </a:r>
            <a:r>
              <a:rPr lang="en-US" sz="1800" b="1" u="sng" dirty="0" err="1" smtClean="0">
                <a:solidFill>
                  <a:srgbClr val="5FE8D6"/>
                </a:solidFill>
              </a:rPr>
              <a:t>intendants</a:t>
            </a:r>
            <a:r>
              <a:rPr lang="en-US" sz="1800" dirty="0" smtClean="0"/>
              <a:t>, or government agents, who collected taxes and administered justice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Louis made the nobles </a:t>
            </a:r>
            <a:r>
              <a:rPr lang="en-US" sz="1800" b="1" u="sng" dirty="0" smtClean="0">
                <a:solidFill>
                  <a:srgbClr val="5FE8D6"/>
                </a:solidFill>
              </a:rPr>
              <a:t>dependent</a:t>
            </a:r>
            <a:r>
              <a:rPr lang="en-US" sz="1800" dirty="0" smtClean="0"/>
              <a:t> on him by making them live with him in the palace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Wanted to make France </a:t>
            </a:r>
            <a:r>
              <a:rPr lang="en-US" sz="1800" b="1" u="sng" dirty="0" smtClean="0">
                <a:solidFill>
                  <a:srgbClr val="5FE8D6"/>
                </a:solidFill>
              </a:rPr>
              <a:t>self-sufficient</a:t>
            </a:r>
            <a:r>
              <a:rPr lang="en-US" sz="1800" b="1" dirty="0" smtClean="0">
                <a:solidFill>
                  <a:srgbClr val="5FE8D6"/>
                </a:solidFill>
              </a:rPr>
              <a:t> </a:t>
            </a:r>
            <a:r>
              <a:rPr lang="en-US" sz="1800" dirty="0" smtClean="0"/>
              <a:t>(Mercantilism: wealth = power) to prevent wealth from leaving France so they manufactured everything needed in France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876800"/>
            <a:ext cx="2178050" cy="179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060160"/>
          </a:xfrm>
        </p:spPr>
        <p:txBody>
          <a:bodyPr/>
          <a:lstStyle/>
          <a:p>
            <a:pPr marL="582930" lvl="1" indent="-514350">
              <a:spcBef>
                <a:spcPts val="700"/>
              </a:spcBef>
              <a:buClr>
                <a:schemeClr val="tx2"/>
              </a:buClr>
              <a:buSzPct val="95000"/>
              <a:buFont typeface="+mj-lt"/>
              <a:buAutoNum type="alphaLcPeriod" startAt="6"/>
            </a:pPr>
            <a:r>
              <a:rPr lang="en-US" sz="1900" dirty="0" smtClean="0"/>
              <a:t>Louis built </a:t>
            </a:r>
            <a:r>
              <a:rPr lang="en-US" sz="1900" b="1" u="sng" dirty="0" smtClean="0">
                <a:solidFill>
                  <a:srgbClr val="5FE8D6"/>
                </a:solidFill>
              </a:rPr>
              <a:t>Versailles</a:t>
            </a:r>
            <a:r>
              <a:rPr lang="en-US" sz="1900" dirty="0" smtClean="0"/>
              <a:t>, perhaps the biggest and most beautiful palace on earth 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7010400" cy="467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29" y="228599"/>
            <a:ext cx="7209971" cy="6359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Aerial look…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91673"/>
            <a:ext cx="7086600" cy="5011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Versailles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59763"/>
            <a:ext cx="5791200" cy="495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Mirrors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696199" cy="51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610600" cy="914400"/>
          </a:xfrm>
        </p:spPr>
        <p:txBody>
          <a:bodyPr/>
          <a:lstStyle/>
          <a:p>
            <a:r>
              <a:rPr lang="en-US" sz="3000" dirty="0" smtClean="0"/>
              <a:t>The Signing of the Treaty of Versailles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736600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44116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6"/>
            </a:pPr>
            <a:r>
              <a:rPr lang="en-US" sz="3200" b="1" dirty="0" smtClean="0"/>
              <a:t>Louis’s Power </a:t>
            </a:r>
            <a:r>
              <a:rPr lang="en-US" sz="3200" b="1" i="1" dirty="0" smtClean="0"/>
              <a:t>(continued…)</a:t>
            </a:r>
            <a:endParaRPr lang="en-US" sz="2800" i="1" dirty="0" smtClean="0"/>
          </a:p>
          <a:p>
            <a:pPr marL="969264" lvl="1" indent="-514350">
              <a:buFont typeface="+mj-lt"/>
              <a:buAutoNum type="alphaLcPeriod" startAt="7"/>
            </a:pPr>
            <a:r>
              <a:rPr lang="en-US" sz="1800" dirty="0" smtClean="0"/>
              <a:t>France had </a:t>
            </a:r>
            <a:r>
              <a:rPr lang="en-US" sz="1800" b="1" u="sng" dirty="0" smtClean="0">
                <a:solidFill>
                  <a:srgbClr val="5FE8D6"/>
                </a:solidFill>
              </a:rPr>
              <a:t>20 million</a:t>
            </a:r>
            <a:r>
              <a:rPr lang="en-US" sz="1800" dirty="0" smtClean="0"/>
              <a:t> people (more than England or the Dutch)</a:t>
            </a:r>
          </a:p>
          <a:p>
            <a:pPr marL="969264" lvl="1" indent="-514350">
              <a:buFont typeface="+mj-lt"/>
              <a:buAutoNum type="alphaLcPeriod" startAt="7"/>
            </a:pPr>
            <a:r>
              <a:rPr lang="en-US" sz="1800" dirty="0" smtClean="0"/>
              <a:t>The French </a:t>
            </a:r>
            <a:r>
              <a:rPr lang="en-US" sz="1800" b="1" u="sng" dirty="0" smtClean="0">
                <a:solidFill>
                  <a:srgbClr val="5FE8D6"/>
                </a:solidFill>
              </a:rPr>
              <a:t>army</a:t>
            </a:r>
            <a:r>
              <a:rPr lang="en-US" sz="1800" dirty="0" smtClean="0"/>
              <a:t> was far ahead of other states’ in size, training, and weaponry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4038600" cy="4350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819400"/>
            <a:ext cx="3517900" cy="231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7"/>
            </a:pPr>
            <a:r>
              <a:rPr lang="en-US" sz="3200" b="1" dirty="0" smtClean="0"/>
              <a:t>Louis’ Legacy</a:t>
            </a:r>
            <a:endParaRPr lang="en-US" sz="2800" dirty="0" smtClean="0"/>
          </a:p>
          <a:p>
            <a:pPr marL="969264" lvl="1" indent="-514350">
              <a:buFont typeface="+mj-lt"/>
              <a:buAutoNum type="alphaLcPeriod"/>
            </a:pPr>
            <a:r>
              <a:rPr lang="en-US" sz="1900" dirty="0" smtClean="0"/>
              <a:t>Louis invaded the </a:t>
            </a:r>
            <a:r>
              <a:rPr lang="en-US" sz="1900" b="1" u="sng" dirty="0" smtClean="0">
                <a:solidFill>
                  <a:srgbClr val="5FE8D6"/>
                </a:solidFill>
              </a:rPr>
              <a:t>Spanish Netherlands</a:t>
            </a:r>
            <a:r>
              <a:rPr lang="en-US" sz="1900" dirty="0" smtClean="0"/>
              <a:t> and gained 12 towns in 1667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00" dirty="0" smtClean="0"/>
              <a:t>He tried to fight more wars but the rest of Europe </a:t>
            </a:r>
            <a:r>
              <a:rPr lang="en-US" sz="1900" b="1" u="sng" dirty="0" smtClean="0">
                <a:solidFill>
                  <a:srgbClr val="5FE8D6"/>
                </a:solidFill>
              </a:rPr>
              <a:t>allied against</a:t>
            </a:r>
            <a:r>
              <a:rPr lang="en-US" sz="1900" dirty="0" smtClean="0"/>
              <a:t> him to ensure France would not dominate all of Europe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900" dirty="0" smtClean="0"/>
              <a:t>The King of Spain died after </a:t>
            </a:r>
            <a:r>
              <a:rPr lang="en-US" sz="1900" b="1" u="sng" dirty="0" smtClean="0">
                <a:solidFill>
                  <a:srgbClr val="5FE8D6"/>
                </a:solidFill>
              </a:rPr>
              <a:t>promising his throne</a:t>
            </a:r>
            <a:r>
              <a:rPr lang="en-US" sz="1900" dirty="0" smtClean="0"/>
              <a:t> to Louis’s 16 year old grandson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700" dirty="0" smtClean="0"/>
              <a:t>Led to the War of Spanish Success; fear the Bourbons would control </a:t>
            </a:r>
            <a:r>
              <a:rPr lang="en-US" sz="1640" b="1" u="sng" dirty="0" smtClean="0">
                <a:solidFill>
                  <a:srgbClr val="5FE8D6"/>
                </a:solidFill>
              </a:rPr>
              <a:t>Spain and France</a:t>
            </a:r>
          </a:p>
          <a:p>
            <a:pPr marL="969264" lvl="1" indent="-514350">
              <a:buFont typeface="+mj-lt"/>
              <a:buAutoNum type="alphaLcPeriod"/>
            </a:pPr>
            <a:r>
              <a:rPr lang="en-US" sz="1800" dirty="0" smtClean="0"/>
              <a:t>The Treaty of </a:t>
            </a:r>
            <a:r>
              <a:rPr lang="en-US" sz="1800" b="1" u="sng" dirty="0" smtClean="0">
                <a:solidFill>
                  <a:srgbClr val="5FE8D6"/>
                </a:solidFill>
              </a:rPr>
              <a:t>Utrecht</a:t>
            </a:r>
            <a:r>
              <a:rPr lang="en-US" sz="1800" dirty="0" smtClean="0"/>
              <a:t> terms stated that Louis’ grandson could have Spain as long as France and Spain </a:t>
            </a:r>
            <a:r>
              <a:rPr lang="en-US" sz="1800" b="1" u="sng" dirty="0" smtClean="0">
                <a:solidFill>
                  <a:srgbClr val="5FE8D6"/>
                </a:solidFill>
              </a:rPr>
              <a:t>did not unite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War of Spanish Succession 1701-1714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8153400" cy="5296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-1"/>
            <a:ext cx="5105400" cy="6844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Absolutism in Europe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France and the Huguenots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Henry of Navarre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Louis XIV (14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)</a:t>
            </a:r>
          </a:p>
          <a:p>
            <a:pPr marL="852678" indent="-742950">
              <a:buFont typeface="+mj-lt"/>
              <a:buAutoNum type="arabicPeriod"/>
            </a:pPr>
            <a:endParaRPr lang="en-US" sz="3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7"/>
            </a:pPr>
            <a:r>
              <a:rPr lang="en-US" sz="3200" b="1" dirty="0" smtClean="0"/>
              <a:t>Louis’ Legacy </a:t>
            </a:r>
            <a:r>
              <a:rPr lang="en-US" sz="3200" b="1" i="1" dirty="0" smtClean="0"/>
              <a:t>(continued…)</a:t>
            </a:r>
            <a:endParaRPr lang="en-US" sz="2800" i="1" dirty="0" smtClean="0"/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When Louis died in his bed in 1715, </a:t>
            </a:r>
            <a:r>
              <a:rPr lang="en-US" sz="2000" b="1" u="sng" dirty="0" smtClean="0">
                <a:solidFill>
                  <a:srgbClr val="5FE8D6"/>
                </a:solidFill>
              </a:rPr>
              <a:t>people rejoiced</a:t>
            </a:r>
            <a:r>
              <a:rPr lang="en-US" sz="2000" dirty="0" smtClean="0"/>
              <a:t> in France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He had left France a </a:t>
            </a:r>
            <a:r>
              <a:rPr lang="en-US" sz="2000" b="1" u="sng" dirty="0" smtClean="0">
                <a:solidFill>
                  <a:srgbClr val="5FE8D6"/>
                </a:solidFill>
              </a:rPr>
              <a:t>very powerful state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France ranked #1 in Europe in </a:t>
            </a:r>
            <a:r>
              <a:rPr lang="en-US" sz="2000" b="1" u="sng" dirty="0" smtClean="0">
                <a:solidFill>
                  <a:srgbClr val="5FE8D6"/>
                </a:solidFill>
              </a:rPr>
              <a:t>art</a:t>
            </a:r>
            <a:r>
              <a:rPr lang="en-US" sz="2000" dirty="0" smtClean="0"/>
              <a:t>, literature, and </a:t>
            </a:r>
            <a:r>
              <a:rPr lang="en-US" sz="2000" b="1" u="sng" dirty="0" smtClean="0">
                <a:solidFill>
                  <a:srgbClr val="5FE8D6"/>
                </a:solidFill>
              </a:rPr>
              <a:t>statesmanship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France was the </a:t>
            </a:r>
            <a:r>
              <a:rPr lang="en-US" sz="2000" b="1" u="sng" dirty="0" smtClean="0">
                <a:solidFill>
                  <a:srgbClr val="5FE8D6"/>
                </a:solidFill>
              </a:rPr>
              <a:t>military leader</a:t>
            </a:r>
            <a:r>
              <a:rPr lang="en-US" sz="2000" dirty="0" smtClean="0"/>
              <a:t> of Europe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2000" dirty="0" smtClean="0"/>
              <a:t>Due to warfare and the palace at Versailles, France was </a:t>
            </a:r>
            <a:r>
              <a:rPr lang="en-US" sz="2000" b="1" u="sng" dirty="0" smtClean="0">
                <a:solidFill>
                  <a:srgbClr val="5FE8D6"/>
                </a:solidFill>
              </a:rPr>
              <a:t>deeply in debt</a:t>
            </a:r>
          </a:p>
          <a:p>
            <a:pPr marL="912114" lvl="1" indent="-457200">
              <a:buFont typeface="+mj-lt"/>
              <a:buAutoNum type="alphaLcPeriod" startAt="6"/>
            </a:pPr>
            <a:r>
              <a:rPr lang="en-US" sz="1600" b="1" u="sng" dirty="0" smtClean="0">
                <a:solidFill>
                  <a:srgbClr val="5FE8D6"/>
                </a:solidFill>
              </a:rPr>
              <a:t>Resentment</a:t>
            </a:r>
            <a:r>
              <a:rPr lang="en-US" sz="1600" dirty="0" smtClean="0"/>
              <a:t> over the tax burden of the poor was plague his heirs and lead to </a:t>
            </a:r>
            <a:r>
              <a:rPr lang="en-US" sz="1600" b="1" u="sng" dirty="0" smtClean="0">
                <a:solidFill>
                  <a:srgbClr val="5FE8D6"/>
                </a:solidFill>
              </a:rPr>
              <a:t>revolution</a:t>
            </a:r>
            <a:r>
              <a:rPr lang="en-US" sz="16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609600"/>
            <a:ext cx="31242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King’s Deathbed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3591107" cy="521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4197350" cy="400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/>
            </a:pPr>
            <a:r>
              <a:rPr lang="en-US" sz="4600" dirty="0" smtClean="0"/>
              <a:t>Describe what an absolute monarch is and provide two examples: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9235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 smtClean="0"/>
              <a:t>Absolutism in Europe</a:t>
            </a:r>
            <a:endParaRPr lang="en-US" sz="2000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sz="2200" dirty="0" smtClean="0"/>
              <a:t>Absolute Monarch: </a:t>
            </a:r>
            <a:r>
              <a:rPr lang="en-US" sz="2200" b="1" u="sng" dirty="0" smtClean="0">
                <a:solidFill>
                  <a:srgbClr val="69FFFF"/>
                </a:solidFill>
              </a:rPr>
              <a:t>kings or queens who held all of the power within their states’ boundaries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Their goal was to </a:t>
            </a:r>
            <a:r>
              <a:rPr lang="en-US" sz="2400" b="1" u="sng" dirty="0" smtClean="0">
                <a:solidFill>
                  <a:srgbClr val="69FFFF"/>
                </a:solidFill>
              </a:rPr>
              <a:t>control</a:t>
            </a:r>
            <a:r>
              <a:rPr lang="en-US" sz="2400" dirty="0" smtClean="0"/>
              <a:t> every aspect of </a:t>
            </a:r>
            <a:r>
              <a:rPr lang="en-US" sz="2400" b="1" u="sng" dirty="0" smtClean="0">
                <a:solidFill>
                  <a:srgbClr val="69FFFF"/>
                </a:solidFill>
              </a:rPr>
              <a:t>society</a:t>
            </a:r>
            <a:r>
              <a:rPr lang="en-US" sz="2400" dirty="0" smtClean="0"/>
              <a:t> including religion</a:t>
            </a:r>
            <a:endParaRPr lang="en-US" sz="2000" dirty="0" smtClean="0"/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Most believed they had </a:t>
            </a:r>
            <a:r>
              <a:rPr lang="en-US" sz="2400" b="1" u="sng" dirty="0" smtClean="0">
                <a:solidFill>
                  <a:srgbClr val="69FFFF"/>
                </a:solidFill>
              </a:rPr>
              <a:t>divine right</a:t>
            </a:r>
            <a:r>
              <a:rPr lang="en-US" sz="2400" dirty="0" smtClean="0"/>
              <a:t>: belief that </a:t>
            </a:r>
            <a:r>
              <a:rPr lang="en-US" sz="2400" b="1" u="sng" dirty="0" smtClean="0">
                <a:solidFill>
                  <a:srgbClr val="69FFFF"/>
                </a:solidFill>
              </a:rPr>
              <a:t>God</a:t>
            </a:r>
            <a:r>
              <a:rPr lang="en-US" sz="2400" dirty="0" smtClean="0"/>
              <a:t> created the monarchy and that the monarch acted as God’s </a:t>
            </a:r>
            <a:r>
              <a:rPr lang="en-US" sz="2162" b="1" u="sng" dirty="0" smtClean="0">
                <a:solidFill>
                  <a:srgbClr val="69FFFF"/>
                </a:solidFill>
              </a:rPr>
              <a:t>representative</a:t>
            </a:r>
            <a:r>
              <a:rPr lang="en-US" sz="2162" dirty="0" smtClean="0"/>
              <a:t> on earth.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An absolute monarch answered only to God, not to his or her </a:t>
            </a:r>
            <a:r>
              <a:rPr lang="en-US" sz="2400" b="1" u="sng" dirty="0" smtClean="0">
                <a:solidFill>
                  <a:srgbClr val="69FFFF"/>
                </a:solidFill>
              </a:rPr>
              <a:t>subjects</a:t>
            </a:r>
            <a:endParaRPr lang="en-US" sz="2000" b="1" u="sng" dirty="0" smtClean="0">
              <a:solidFill>
                <a:srgbClr val="69FFFF"/>
              </a:solidFill>
            </a:endParaRPr>
          </a:p>
          <a:p>
            <a:pPr marL="793750" lvl="1" indent="-457200">
              <a:buFont typeface="+mj-lt"/>
              <a:buAutoNum type="alphaLcPeriod"/>
            </a:pPr>
            <a:r>
              <a:rPr lang="en-US" sz="2162" dirty="0" smtClean="0"/>
              <a:t>Over the next few centuries, many absolute monarchs would appear in </a:t>
            </a:r>
            <a:r>
              <a:rPr lang="en-US" sz="1838" b="1" u="sng" dirty="0" smtClean="0">
                <a:solidFill>
                  <a:srgbClr val="69FFFF"/>
                </a:solidFill>
              </a:rPr>
              <a:t>Europe</a:t>
            </a: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Decline of </a:t>
            </a:r>
            <a:r>
              <a:rPr lang="en-US" sz="2400" b="1" u="sng" dirty="0" smtClean="0">
                <a:solidFill>
                  <a:srgbClr val="69FFFF"/>
                </a:solidFill>
              </a:rPr>
              <a:t>feudalism,</a:t>
            </a:r>
            <a:r>
              <a:rPr lang="en-US" sz="2400" dirty="0" smtClean="0"/>
              <a:t> rise of </a:t>
            </a:r>
            <a:r>
              <a:rPr lang="en-US" sz="2400" b="1" u="sng" dirty="0" smtClean="0">
                <a:solidFill>
                  <a:srgbClr val="69FFFF"/>
                </a:solidFill>
              </a:rPr>
              <a:t>cities,</a:t>
            </a:r>
            <a:r>
              <a:rPr lang="en-US" sz="2400" dirty="0" smtClean="0"/>
              <a:t> growth of national kingdoms all helped to centralize </a:t>
            </a:r>
            <a:r>
              <a:rPr lang="en-US" sz="2400" b="1" u="sng" dirty="0" smtClean="0">
                <a:solidFill>
                  <a:srgbClr val="69FFFF"/>
                </a:solidFill>
              </a:rPr>
              <a:t>authority</a:t>
            </a:r>
            <a:endParaRPr lang="en-US" sz="2000" b="1" u="sng" dirty="0" smtClean="0">
              <a:solidFill>
                <a:srgbClr val="69FFFF"/>
              </a:solidFill>
            </a:endParaRPr>
          </a:p>
          <a:p>
            <a:pPr marL="793750" lvl="1" indent="-457200">
              <a:buFont typeface="+mj-lt"/>
              <a:buAutoNum type="alphaLcPeriod"/>
            </a:pPr>
            <a:r>
              <a:rPr lang="en-US" sz="2400" dirty="0" smtClean="0"/>
              <a:t>Rising </a:t>
            </a:r>
            <a:r>
              <a:rPr lang="en-US" sz="2400" b="1" u="sng" dirty="0" smtClean="0">
                <a:solidFill>
                  <a:srgbClr val="69FFFF"/>
                </a:solidFill>
              </a:rPr>
              <a:t>middle</a:t>
            </a:r>
            <a:r>
              <a:rPr lang="en-US" sz="2400" dirty="0" smtClean="0"/>
              <a:t> class typically sided with the monarchs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350" y="342609"/>
            <a:ext cx="7856538" cy="7166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Absolutism??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Absolutism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Result: Absolute monarchs would alter Europe’s future and eventually help bring about massive change such as </a:t>
            </a:r>
            <a:r>
              <a:rPr lang="en-US" b="1" u="sng" dirty="0" smtClean="0">
                <a:solidFill>
                  <a:srgbClr val="69FFFF"/>
                </a:solidFill>
              </a:rPr>
              <a:t>The French Revolution </a:t>
            </a:r>
            <a:r>
              <a:rPr lang="en-US" dirty="0" smtClean="0"/>
              <a:t>and </a:t>
            </a:r>
            <a:r>
              <a:rPr lang="en-US" b="1" u="sng" dirty="0" smtClean="0">
                <a:solidFill>
                  <a:srgbClr val="69FFFF"/>
                </a:solidFill>
              </a:rPr>
              <a:t>American</a:t>
            </a:r>
            <a:r>
              <a:rPr lang="en-US" dirty="0" smtClean="0"/>
              <a:t> Revolution.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81400"/>
            <a:ext cx="2933700" cy="2752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05200"/>
            <a:ext cx="2133600" cy="2937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20006"/>
            <a:ext cx="48768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6922">
            <a:off x="6062374" y="773147"/>
            <a:ext cx="1981200" cy="132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55546">
            <a:off x="1072815" y="3953439"/>
            <a:ext cx="1504238" cy="2710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Henry II &amp; Catherine de </a:t>
            </a:r>
            <a:r>
              <a:rPr lang="en-US" sz="3600" dirty="0" err="1" smtClean="0"/>
              <a:t>Medicis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3276600" cy="4471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975" y="1752600"/>
            <a:ext cx="3282066" cy="441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/>
          </a:bodyPr>
          <a:lstStyle/>
          <a:p>
            <a:pPr marL="582930" lvl="0" indent="-514350">
              <a:buFont typeface="+mj-lt"/>
              <a:buAutoNum type="arabicPeriod" startAt="2"/>
            </a:pPr>
            <a:r>
              <a:rPr lang="en-US" sz="3200" b="1" dirty="0" smtClean="0"/>
              <a:t>Religious Wars and Power Struggles in France</a:t>
            </a:r>
            <a:endParaRPr lang="en-US" sz="2800" dirty="0" smtClean="0"/>
          </a:p>
          <a:p>
            <a:pPr marL="797814" lvl="1" indent="-342900">
              <a:buFont typeface="+mj-lt"/>
              <a:buAutoNum type="alphaLcPeriod"/>
            </a:pPr>
            <a:r>
              <a:rPr lang="en-US" sz="1800" dirty="0" smtClean="0"/>
              <a:t>King Henry II of France died in 1559 with four sons; real power behind the throne was their mother </a:t>
            </a:r>
            <a:r>
              <a:rPr lang="en-US" sz="1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Catherine de </a:t>
            </a:r>
            <a:r>
              <a:rPr lang="en-US" sz="1800" b="1" u="sng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Medicis</a:t>
            </a:r>
            <a:r>
              <a:rPr lang="en-US" sz="1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97814" lvl="1" indent="-342900">
              <a:buFont typeface="+mj-lt"/>
              <a:buAutoNum type="alphaLcPeriod"/>
            </a:pPr>
            <a:r>
              <a:rPr lang="en-US" sz="1800" dirty="0" smtClean="0"/>
              <a:t>Religious wars between French </a:t>
            </a:r>
            <a:r>
              <a:rPr lang="en-US" sz="1800" b="1" u="sng" dirty="0" smtClean="0">
                <a:solidFill>
                  <a:srgbClr val="5FE8D6"/>
                </a:solidFill>
              </a:rPr>
              <a:t>Catholics</a:t>
            </a:r>
            <a:r>
              <a:rPr lang="en-US" sz="1800" dirty="0" smtClean="0"/>
              <a:t> &amp; </a:t>
            </a:r>
            <a:r>
              <a:rPr lang="en-US" sz="1800" b="1" u="sng" dirty="0" smtClean="0">
                <a:solidFill>
                  <a:srgbClr val="5FE8D6"/>
                </a:solidFill>
              </a:rPr>
              <a:t>Huguenots</a:t>
            </a:r>
            <a:r>
              <a:rPr lang="en-US" sz="1800" dirty="0" smtClean="0"/>
              <a:t> created chaos in France</a:t>
            </a:r>
          </a:p>
          <a:p>
            <a:pPr marL="797814" lvl="1" indent="-342900">
              <a:buFont typeface="+mj-lt"/>
              <a:buAutoNum type="alphaLcPeriod"/>
            </a:pPr>
            <a:r>
              <a:rPr lang="en-US" sz="1800" dirty="0" smtClean="0"/>
              <a:t>Huguenots were </a:t>
            </a:r>
            <a:r>
              <a:rPr lang="en-US" sz="1800" b="1" u="sng" dirty="0" smtClean="0">
                <a:solidFill>
                  <a:srgbClr val="5FE8D6"/>
                </a:solidFill>
              </a:rPr>
              <a:t>French Protestants</a:t>
            </a:r>
          </a:p>
          <a:p>
            <a:endParaRPr lang="en-US" dirty="0"/>
          </a:p>
        </p:txBody>
      </p:sp>
      <p:pic>
        <p:nvPicPr>
          <p:cNvPr id="4" name="Picture 3" descr="Screen Shot 2012-04-22 at 2.27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505199"/>
            <a:ext cx="2362200" cy="3217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Absolutism &amp; Absolute Monarchs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3560"/>
            <a:ext cx="8991600" cy="4572000"/>
          </a:xfrm>
        </p:spPr>
        <p:txBody>
          <a:bodyPr/>
          <a:lstStyle/>
          <a:p>
            <a:pPr marL="969264" lvl="1" indent="-514350">
              <a:buFont typeface="+mj-lt"/>
              <a:buAutoNum type="alphaLcPeriod" startAt="4"/>
            </a:pPr>
            <a:r>
              <a:rPr lang="en-US" sz="2800" dirty="0" smtClean="0"/>
              <a:t>St. Bartholomew’s Day </a:t>
            </a:r>
            <a:r>
              <a:rPr lang="en-US" sz="2800" b="1" u="sng" dirty="0" smtClean="0">
                <a:solidFill>
                  <a:srgbClr val="5FE8D6"/>
                </a:solidFill>
              </a:rPr>
              <a:t>Massacre</a:t>
            </a:r>
            <a:r>
              <a:rPr lang="en-US" sz="2800" dirty="0" smtClean="0"/>
              <a:t> of 1572</a:t>
            </a:r>
            <a:endParaRPr lang="en-US" sz="24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Massacre of </a:t>
            </a:r>
            <a:r>
              <a:rPr lang="en-US" sz="1900" b="1" u="sng" dirty="0" smtClean="0">
                <a:solidFill>
                  <a:srgbClr val="5FE8D6"/>
                </a:solidFill>
              </a:rPr>
              <a:t>3,000</a:t>
            </a:r>
            <a:r>
              <a:rPr lang="en-US" sz="1900" dirty="0" smtClean="0"/>
              <a:t> to as high as </a:t>
            </a:r>
            <a:r>
              <a:rPr lang="en-US" sz="1900" b="1" u="sng" dirty="0" smtClean="0">
                <a:solidFill>
                  <a:srgbClr val="5FE8D6"/>
                </a:solidFill>
              </a:rPr>
              <a:t>50,000</a:t>
            </a:r>
            <a:r>
              <a:rPr lang="en-US" sz="1900" dirty="0" smtClean="0"/>
              <a:t> Huguenots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Occurred when Huguenot nobles were in Paris attending the marriage of Catherine de </a:t>
            </a:r>
            <a:r>
              <a:rPr lang="en-US" sz="1900" dirty="0" err="1" smtClean="0"/>
              <a:t>Medicis</a:t>
            </a:r>
            <a:r>
              <a:rPr lang="en-US" sz="1900" dirty="0" smtClean="0"/>
              <a:t>’ daughter (Catholic) to </a:t>
            </a:r>
            <a:r>
              <a:rPr lang="en-US" sz="1900" b="1" u="sng" dirty="0" smtClean="0">
                <a:solidFill>
                  <a:srgbClr val="5FE8D6"/>
                </a:solidFill>
              </a:rPr>
              <a:t>Henry of Navarre</a:t>
            </a:r>
            <a:r>
              <a:rPr lang="en-US" sz="1900" dirty="0" smtClean="0"/>
              <a:t> (Huguenot)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1900" dirty="0" smtClean="0"/>
              <a:t>Henry of Navarre </a:t>
            </a:r>
            <a:r>
              <a:rPr lang="en-US" sz="1900" b="1" u="sng" dirty="0" smtClean="0">
                <a:solidFill>
                  <a:srgbClr val="5FE8D6"/>
                </a:solidFill>
              </a:rPr>
              <a:t>survived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05200"/>
            <a:ext cx="4114800" cy="3230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4641</TotalTime>
  <Words>991</Words>
  <Application>Microsoft Office PowerPoint</Application>
  <PresentationFormat>On-screen Show (4:3)</PresentationFormat>
  <Paragraphs>103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Metro</vt:lpstr>
      <vt:lpstr>French Absolutism, Enlightenment, &amp; Revolution</vt:lpstr>
      <vt:lpstr>Constructive Response Questions</vt:lpstr>
      <vt:lpstr>What Will We Learn?</vt:lpstr>
      <vt:lpstr>PowerPoint Presentation</vt:lpstr>
      <vt:lpstr>Absolutism</vt:lpstr>
      <vt:lpstr>France</vt:lpstr>
      <vt:lpstr>Henry II &amp; Catherine de Medicis</vt:lpstr>
      <vt:lpstr>Absolutism &amp; Absolute Monarchs </vt:lpstr>
      <vt:lpstr>Absolutism &amp; Absolute Monarchs </vt:lpstr>
      <vt:lpstr>St. Bartholomew’s Day Massacre</vt:lpstr>
      <vt:lpstr>Henry of Navarre</vt:lpstr>
      <vt:lpstr>Absolutism &amp; Absolute Monarchs </vt:lpstr>
      <vt:lpstr>Death of Henry</vt:lpstr>
      <vt:lpstr>Absolutism &amp; Absolute Monarchs </vt:lpstr>
      <vt:lpstr>Louis XIII (13th) &amp; Cardinal Richelieu</vt:lpstr>
      <vt:lpstr>Absolutism &amp; Absolute Monarchs </vt:lpstr>
      <vt:lpstr>Hapsburg Dominance</vt:lpstr>
      <vt:lpstr>Louis XIV (14th)</vt:lpstr>
      <vt:lpstr>Absolutism &amp; Absolute Monarchs </vt:lpstr>
      <vt:lpstr>Absolutism &amp; Absolute Monarchs </vt:lpstr>
      <vt:lpstr>Absolutism &amp; Absolute Monarchs </vt:lpstr>
      <vt:lpstr>Aerial look…</vt:lpstr>
      <vt:lpstr>Versailles</vt:lpstr>
      <vt:lpstr>Hall of Mirrors</vt:lpstr>
      <vt:lpstr>The Signing of the Treaty of Versailles</vt:lpstr>
      <vt:lpstr>Absolutism &amp; Absolute Monarchs </vt:lpstr>
      <vt:lpstr>Absolutism &amp; Absolute Monarchs </vt:lpstr>
      <vt:lpstr>War of Spanish Succession 1701-1714</vt:lpstr>
      <vt:lpstr>PowerPoint Presentation</vt:lpstr>
      <vt:lpstr>Absolutism &amp; Absolute Monarchs </vt:lpstr>
      <vt:lpstr>The Sun King’s Deathbed</vt:lpstr>
      <vt:lpstr>Constructive Response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karl.sagan</dc:creator>
  <cp:lastModifiedBy>Windows User</cp:lastModifiedBy>
  <cp:revision>21</cp:revision>
  <dcterms:created xsi:type="dcterms:W3CDTF">2015-01-09T16:23:55Z</dcterms:created>
  <dcterms:modified xsi:type="dcterms:W3CDTF">2016-02-05T20:18:38Z</dcterms:modified>
</cp:coreProperties>
</file>