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0"/>
  </p:notesMasterIdLst>
  <p:handoutMasterIdLst>
    <p:handoutMasterId r:id="rId81"/>
  </p:handoutMasterIdLst>
  <p:sldIdLst>
    <p:sldId id="257" r:id="rId2"/>
    <p:sldId id="256" r:id="rId3"/>
    <p:sldId id="258" r:id="rId4"/>
    <p:sldId id="259" r:id="rId5"/>
    <p:sldId id="260" r:id="rId6"/>
    <p:sldId id="261" r:id="rId7"/>
    <p:sldId id="262" r:id="rId8"/>
    <p:sldId id="263" r:id="rId9"/>
    <p:sldId id="268" r:id="rId10"/>
    <p:sldId id="264" r:id="rId11"/>
    <p:sldId id="265" r:id="rId12"/>
    <p:sldId id="266" r:id="rId13"/>
    <p:sldId id="273" r:id="rId14"/>
    <p:sldId id="378" r:id="rId15"/>
    <p:sldId id="275" r:id="rId16"/>
    <p:sldId id="276" r:id="rId17"/>
    <p:sldId id="373" r:id="rId18"/>
    <p:sldId id="374" r:id="rId19"/>
    <p:sldId id="375" r:id="rId20"/>
    <p:sldId id="376" r:id="rId21"/>
    <p:sldId id="377" r:id="rId22"/>
    <p:sldId id="281" r:id="rId23"/>
    <p:sldId id="282" r:id="rId24"/>
    <p:sldId id="283" r:id="rId25"/>
    <p:sldId id="285" r:id="rId26"/>
    <p:sldId id="286" r:id="rId27"/>
    <p:sldId id="287" r:id="rId28"/>
    <p:sldId id="288" r:id="rId29"/>
    <p:sldId id="289" r:id="rId30"/>
    <p:sldId id="290" r:id="rId31"/>
    <p:sldId id="386" r:id="rId32"/>
    <p:sldId id="291" r:id="rId33"/>
    <p:sldId id="292" r:id="rId34"/>
    <p:sldId id="293" r:id="rId35"/>
    <p:sldId id="294" r:id="rId36"/>
    <p:sldId id="295" r:id="rId37"/>
    <p:sldId id="296" r:id="rId38"/>
    <p:sldId id="297" r:id="rId39"/>
    <p:sldId id="299" r:id="rId40"/>
    <p:sldId id="300" r:id="rId41"/>
    <p:sldId id="304" r:id="rId42"/>
    <p:sldId id="381" r:id="rId43"/>
    <p:sldId id="305" r:id="rId44"/>
    <p:sldId id="301" r:id="rId45"/>
    <p:sldId id="302" r:id="rId46"/>
    <p:sldId id="306" r:id="rId47"/>
    <p:sldId id="308" r:id="rId48"/>
    <p:sldId id="309" r:id="rId49"/>
    <p:sldId id="310" r:id="rId50"/>
    <p:sldId id="311" r:id="rId51"/>
    <p:sldId id="312" r:id="rId52"/>
    <p:sldId id="315" r:id="rId53"/>
    <p:sldId id="316" r:id="rId54"/>
    <p:sldId id="317" r:id="rId55"/>
    <p:sldId id="318" r:id="rId56"/>
    <p:sldId id="319" r:id="rId57"/>
    <p:sldId id="320" r:id="rId58"/>
    <p:sldId id="323" r:id="rId59"/>
    <p:sldId id="324" r:id="rId60"/>
    <p:sldId id="325" r:id="rId61"/>
    <p:sldId id="329" r:id="rId62"/>
    <p:sldId id="330" r:id="rId63"/>
    <p:sldId id="331" r:id="rId64"/>
    <p:sldId id="339" r:id="rId65"/>
    <p:sldId id="345" r:id="rId66"/>
    <p:sldId id="340" r:id="rId67"/>
    <p:sldId id="342" r:id="rId68"/>
    <p:sldId id="344" r:id="rId69"/>
    <p:sldId id="349" r:id="rId70"/>
    <p:sldId id="350" r:id="rId71"/>
    <p:sldId id="346" r:id="rId72"/>
    <p:sldId id="351" r:id="rId73"/>
    <p:sldId id="352" r:id="rId74"/>
    <p:sldId id="354" r:id="rId75"/>
    <p:sldId id="368" r:id="rId76"/>
    <p:sldId id="361" r:id="rId77"/>
    <p:sldId id="362" r:id="rId78"/>
    <p:sldId id="363" r:id="rId79"/>
  </p:sldIdLst>
  <p:sldSz cx="9144000" cy="6858000" type="screen4x3"/>
  <p:notesSz cx="6858000" cy="9144000"/>
  <p:defaultTextStyle>
    <a:defPPr>
      <a:defRPr lang="en-US"/>
    </a:defPPr>
    <a:lvl1pPr algn="l" rtl="0" fontAlgn="base">
      <a:spcBef>
        <a:spcPct val="0"/>
      </a:spcBef>
      <a:spcAft>
        <a:spcPct val="0"/>
      </a:spcAft>
      <a:defRPr sz="2200" u="sng" kern="1200">
        <a:solidFill>
          <a:schemeClr val="tx1"/>
        </a:solidFill>
        <a:latin typeface="Comic Sans MS" pitchFamily="66" charset="0"/>
        <a:ea typeface="+mn-ea"/>
        <a:cs typeface="Arial" charset="0"/>
      </a:defRPr>
    </a:lvl1pPr>
    <a:lvl2pPr marL="457200" algn="l" rtl="0" fontAlgn="base">
      <a:spcBef>
        <a:spcPct val="0"/>
      </a:spcBef>
      <a:spcAft>
        <a:spcPct val="0"/>
      </a:spcAft>
      <a:defRPr sz="2200" u="sng" kern="1200">
        <a:solidFill>
          <a:schemeClr val="tx1"/>
        </a:solidFill>
        <a:latin typeface="Comic Sans MS" pitchFamily="66" charset="0"/>
        <a:ea typeface="+mn-ea"/>
        <a:cs typeface="Arial" charset="0"/>
      </a:defRPr>
    </a:lvl2pPr>
    <a:lvl3pPr marL="914400" algn="l" rtl="0" fontAlgn="base">
      <a:spcBef>
        <a:spcPct val="0"/>
      </a:spcBef>
      <a:spcAft>
        <a:spcPct val="0"/>
      </a:spcAft>
      <a:defRPr sz="2200" u="sng" kern="1200">
        <a:solidFill>
          <a:schemeClr val="tx1"/>
        </a:solidFill>
        <a:latin typeface="Comic Sans MS" pitchFamily="66" charset="0"/>
        <a:ea typeface="+mn-ea"/>
        <a:cs typeface="Arial" charset="0"/>
      </a:defRPr>
    </a:lvl3pPr>
    <a:lvl4pPr marL="1371600" algn="l" rtl="0" fontAlgn="base">
      <a:spcBef>
        <a:spcPct val="0"/>
      </a:spcBef>
      <a:spcAft>
        <a:spcPct val="0"/>
      </a:spcAft>
      <a:defRPr sz="2200" u="sng" kern="1200">
        <a:solidFill>
          <a:schemeClr val="tx1"/>
        </a:solidFill>
        <a:latin typeface="Comic Sans MS" pitchFamily="66" charset="0"/>
        <a:ea typeface="+mn-ea"/>
        <a:cs typeface="Arial" charset="0"/>
      </a:defRPr>
    </a:lvl4pPr>
    <a:lvl5pPr marL="1828800" algn="l" rtl="0" fontAlgn="base">
      <a:spcBef>
        <a:spcPct val="0"/>
      </a:spcBef>
      <a:spcAft>
        <a:spcPct val="0"/>
      </a:spcAft>
      <a:defRPr sz="2200" u="sng" kern="1200">
        <a:solidFill>
          <a:schemeClr val="tx1"/>
        </a:solidFill>
        <a:latin typeface="Comic Sans MS" pitchFamily="66" charset="0"/>
        <a:ea typeface="+mn-ea"/>
        <a:cs typeface="Arial" charset="0"/>
      </a:defRPr>
    </a:lvl5pPr>
    <a:lvl6pPr marL="2286000" algn="l" defTabSz="914400" rtl="0" eaLnBrk="1" latinLnBrk="0" hangingPunct="1">
      <a:defRPr sz="2200" u="sng" kern="1200">
        <a:solidFill>
          <a:schemeClr val="tx1"/>
        </a:solidFill>
        <a:latin typeface="Comic Sans MS" pitchFamily="66" charset="0"/>
        <a:ea typeface="+mn-ea"/>
        <a:cs typeface="Arial" charset="0"/>
      </a:defRPr>
    </a:lvl6pPr>
    <a:lvl7pPr marL="2743200" algn="l" defTabSz="914400" rtl="0" eaLnBrk="1" latinLnBrk="0" hangingPunct="1">
      <a:defRPr sz="2200" u="sng" kern="1200">
        <a:solidFill>
          <a:schemeClr val="tx1"/>
        </a:solidFill>
        <a:latin typeface="Comic Sans MS" pitchFamily="66" charset="0"/>
        <a:ea typeface="+mn-ea"/>
        <a:cs typeface="Arial" charset="0"/>
      </a:defRPr>
    </a:lvl7pPr>
    <a:lvl8pPr marL="3200400" algn="l" defTabSz="914400" rtl="0" eaLnBrk="1" latinLnBrk="0" hangingPunct="1">
      <a:defRPr sz="2200" u="sng" kern="1200">
        <a:solidFill>
          <a:schemeClr val="tx1"/>
        </a:solidFill>
        <a:latin typeface="Comic Sans MS" pitchFamily="66" charset="0"/>
        <a:ea typeface="+mn-ea"/>
        <a:cs typeface="Arial" charset="0"/>
      </a:defRPr>
    </a:lvl8pPr>
    <a:lvl9pPr marL="3657600" algn="l" defTabSz="914400" rtl="0" eaLnBrk="1" latinLnBrk="0" hangingPunct="1">
      <a:defRPr sz="2200" u="sng" kern="1200">
        <a:solidFill>
          <a:schemeClr val="tx1"/>
        </a:solidFill>
        <a:latin typeface="Comic Sans MS"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4F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1" autoAdjust="0"/>
    <p:restoredTop sz="92045" autoAdjust="0"/>
  </p:normalViewPr>
  <p:slideViewPr>
    <p:cSldViewPr>
      <p:cViewPr>
        <p:scale>
          <a:sx n="60" d="100"/>
          <a:sy n="60" d="100"/>
        </p:scale>
        <p:origin x="-1638" y="-252"/>
      </p:cViewPr>
      <p:guideLst>
        <p:guide orient="horz" pos="2160"/>
        <p:guide pos="2880"/>
      </p:guideLst>
    </p:cSldViewPr>
  </p:slideViewPr>
  <p:outlineViewPr>
    <p:cViewPr>
      <p:scale>
        <a:sx n="33" d="100"/>
        <a:sy n="33" d="100"/>
      </p:scale>
      <p:origin x="0" y="793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image" Target="../media/image9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6.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image" Target="../media/image8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FC1BE64-F9AF-49D5-94E4-36113D5247AF}" type="datetimeFigureOut">
              <a:rPr lang="en-US"/>
              <a:pPr/>
              <a:t>9/29/2015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9790F6E-A8DD-4599-97F5-41B2CCE1EB2D}" type="slidenum">
              <a:rPr lang="en-US"/>
              <a:pPr/>
              <a:t>‹#›</a:t>
            </a:fld>
            <a:endParaRPr lang="en-US"/>
          </a:p>
        </p:txBody>
      </p:sp>
    </p:spTree>
    <p:extLst>
      <p:ext uri="{BB962C8B-B14F-4D97-AF65-F5344CB8AC3E}">
        <p14:creationId xmlns:p14="http://schemas.microsoft.com/office/powerpoint/2010/main" val="30004047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8E73F603-7669-4327-B530-5E11E5800BAD}" type="datetimeFigureOut">
              <a:rPr lang="en-US"/>
              <a:pPr/>
              <a:t>9/29/2015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EEA571D-A7AA-49E6-8EE2-9C71AA46A4D4}" type="slidenum">
              <a:rPr lang="en-US"/>
              <a:pPr/>
              <a:t>‹#›</a:t>
            </a:fld>
            <a:endParaRPr lang="en-US"/>
          </a:p>
        </p:txBody>
      </p:sp>
    </p:spTree>
    <p:extLst>
      <p:ext uri="{BB962C8B-B14F-4D97-AF65-F5344CB8AC3E}">
        <p14:creationId xmlns:p14="http://schemas.microsoft.com/office/powerpoint/2010/main" val="18612399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5ACE64-6FEB-437E-9C71-3B5C2235DA7B}" type="slidenum">
              <a:rPr lang="en-US"/>
              <a:pPr/>
              <a:t>31</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36222EA-7256-46AD-B26E-D6C0CE4F257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FB62E4-DC56-45CB-A39F-DD30E82D714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877E60-1631-4CF5-A517-3D633AEF254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6F8A83-2216-4693-BA23-98D48CD45A7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0FF2E3-0D3A-4006-BD00-DDF46CF817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C2E3D67D-1D0E-40BA-8414-FF1BA4F6546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F53F8F6-56CF-40F6-A026-61FA7C38A76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461A8D46-4725-4BD4-A457-E89673F549F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329BF1FD-91B5-45B7-852E-F2A38F5CA1E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4C825A4-4CD7-4411-ADBA-14B6F896761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8A0F10B-3A7E-4951-8563-71C34D233D6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01F3262-C54A-49FE-ACD8-73B76FC3659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7"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upload.wikimedia.org/wikipedia/commons/4/4a/Mycenae_lion_gate_detail_dsc06384.jpg" TargetMode="External"/><Relationship Id="rId4" Type="http://schemas.openxmlformats.org/officeDocument/2006/relationships/image" Target="http://pro.corbis.com/images/CS008518.jpg?size=67&amp;uid=%7bdfc3f485-51c2-40ba-945b-df4db1f69ae1%7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hyperlink" Target="http://upload.wikimedia.org/wikipedia/commons/8/80/NAMA_Dame_de_Myc%C3%A8nes.jpg" TargetMode="Externa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http://upload.wikimedia.org/wikipedia/commons/thumb/8/80/NAMA_Dame_de_Myc%C3%A8nes.jpg/581px-NAMA_Dame_de_Myc%C3%A8nes.jpg" TargetMode="Externa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upload.wikimedia.org/wikipedia/commons/3/3b/Mycenaean_Woman.jpg" TargetMode="Externa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upload.wikimedia.org/wikipedia/commons/0/0b/William-Adolphe_Bouguereau_(1825-1905)_-_Homer_and_his_Guide_(1874).jpg"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http://upload.wikimedia.org/wikipedia/commons/thumb/0/0b/William-Adolphe_Bouguereau_(1825-1905)_-_Homer_and_his_Guide_(1874).jpg/409px-William-Adolphe_Bouguereau_(1825-1905)_-_Homer_and_his_Guide_(1874).jpg" TargetMode="Externa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http://atschool.eduweb.co.uk/40903026a/odyssey/homer.gif"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http://nautarch.tamu.edu/pottery/Achilles%20slays%20Penthesilea.jpg" TargetMode="External"/><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solarnavigator.net/troy_the_movie.ht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upload.wikimedia.org/wikipedia/commons/5/58/Herbert_James_Draper_-_Ulysses_and_the_Sirens_(1909).jp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3.jpeg"/><Relationship Id="rId5" Type="http://schemas.openxmlformats.org/officeDocument/2006/relationships/image" Target="../media/image42.png"/><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hyperlink" Target="http://www.sxc.hu/browse.phtml?f=download&amp;id=186156"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26.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hyperlink" Target="http://upload.wikimedia.org/wikipedia/commons/5/50/Greek_greave_500bC.jpg" TargetMode="External"/><Relationship Id="rId7" Type="http://schemas.openxmlformats.org/officeDocument/2006/relationships/image" Target="../media/image52.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hyperlink" Target="http://upload.wikimedia.org/wikipedia/commons/d/d2/Hop2.jpg" TargetMode="External"/><Relationship Id="rId4" Type="http://schemas.openxmlformats.org/officeDocument/2006/relationships/image" Target="../media/image50.jpeg"/><Relationship Id="rId9"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http://www.mnsu.edu/emuseum/prehistory/aegean/images/ares.gif" TargetMode="Externa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wav"/><Relationship Id="rId5" Type="http://schemas.openxmlformats.org/officeDocument/2006/relationships/image" Target="../media/image62.png"/><Relationship Id="rId4" Type="http://schemas.openxmlformats.org/officeDocument/2006/relationships/image" Target="../media/image61.jpeg"/></Relationships>
</file>

<file path=ppt/slides/_rels/slide3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oleObject" Target="../embeddings/oleObject5.bin"/></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Image:Solon.jpg" TargetMode="External"/><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0.jpeg"/></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http://fontes.lstc.edu/~rklein/images2/xerxes.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74.gif"/></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76.png"/><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4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upload.wikimedia.org/wikipedia/commons/d/db/Athena_Parthenos_Altemps_Inv8622.jpg"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http://upload.wikimedia.org/wikipedia/commons/thumb/d/db/Athena_Parthenos_Altemps_Inv8622.jpg/358px-Athena_Parthenos_Altemps_Inv8622.jpg" TargetMode="External"/><Relationship Id="rId4" Type="http://schemas.openxmlformats.org/officeDocument/2006/relationships/image" Target="../media/image80.jpeg"/></Relationships>
</file>

<file path=ppt/slides/_rels/slide4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84.gif"/><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http://upload.wikimedia.org/wikipedia/en/8/84/Olivesfromjordan.jp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4.jpeg"/><Relationship Id="rId7" Type="http://schemas.openxmlformats.org/officeDocument/2006/relationships/image" Target="../media/image89.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image" Target="../media/image88.png"/><Relationship Id="rId4" Type="http://schemas.openxmlformats.org/officeDocument/2006/relationships/oleObject" Target="../embeddings/oleObject7.bin"/></Relationships>
</file>

<file path=ppt/slides/_rels/slide5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92.jpeg"/><Relationship Id="rId5" Type="http://schemas.openxmlformats.org/officeDocument/2006/relationships/image" Target="../media/image91.png"/><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http://pro.corbis.com/images/CS008519.jpg?size=67&amp;uid=%7b2574d06b-05a3-4dd5-b696-69e1f41dfca3%7d" TargetMode="External"/><Relationship Id="rId4" Type="http://schemas.openxmlformats.org/officeDocument/2006/relationships/image" Target="../media/image9.gif"/></Relationships>
</file>

<file path=ppt/slides/_rels/slide6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95.png"/><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94.jpeg"/><Relationship Id="rId5" Type="http://schemas.openxmlformats.org/officeDocument/2006/relationships/image" Target="../media/image93.png"/><Relationship Id="rId4" Type="http://schemas.openxmlformats.org/officeDocument/2006/relationships/oleObject" Target="../embeddings/oleObject10.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4.jpeg"/><Relationship Id="rId7" Type="http://schemas.openxmlformats.org/officeDocument/2006/relationships/image" Target="../media/image96.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1.bin"/><Relationship Id="rId5" Type="http://schemas.openxmlformats.org/officeDocument/2006/relationships/image" Target="../media/image98.jpeg"/><Relationship Id="rId4" Type="http://schemas.openxmlformats.org/officeDocument/2006/relationships/hyperlink" Target="http://upload.wikimedia.org/wikipedia/commons/b/b9/Athena_type_Velletri.jpg" TargetMode="External"/><Relationship Id="rId9" Type="http://schemas.openxmlformats.org/officeDocument/2006/relationships/image" Target="../media/image97.png"/></Relationships>
</file>

<file path=ppt/slides/_rels/slide6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1.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100.jpeg"/><Relationship Id="rId5" Type="http://schemas.openxmlformats.org/officeDocument/2006/relationships/image" Target="../media/image99.png"/><Relationship Id="rId4" Type="http://schemas.openxmlformats.org/officeDocument/2006/relationships/oleObject" Target="../embeddings/oleObject13.bin"/></Relationships>
</file>

<file path=ppt/slides/_rels/slide6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04.jpeg"/><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103.jpeg"/><Relationship Id="rId5" Type="http://schemas.openxmlformats.org/officeDocument/2006/relationships/image" Target="../media/image102.png"/><Relationship Id="rId4" Type="http://schemas.openxmlformats.org/officeDocument/2006/relationships/oleObject" Target="../embeddings/oleObject14.bin"/></Relationships>
</file>

<file path=ppt/slides/_rels/slide6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http://upload.wikimedia.org/wikipedia/en/b/bd/Pythia1.jp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07.jpeg"/><Relationship Id="rId7" Type="http://schemas.openxmlformats.org/officeDocument/2006/relationships/image" Target="../media/image106.png"/><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15.bin"/><Relationship Id="rId5" Type="http://schemas.openxmlformats.org/officeDocument/2006/relationships/image" Target="../media/image109.jpeg"/><Relationship Id="rId4" Type="http://schemas.openxmlformats.org/officeDocument/2006/relationships/image" Target="../media/image108.jpeg"/></Relationships>
</file>

<file path=ppt/slides/_rels/slide6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11.jpe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hyperlink" Target="http://www.perspicacity.com/elactheatre/library/plays.htm" TargetMode="External"/><Relationship Id="rId5" Type="http://schemas.openxmlformats.org/officeDocument/2006/relationships/image" Target="../media/image110.png"/><Relationship Id="rId4" Type="http://schemas.openxmlformats.org/officeDocument/2006/relationships/oleObject" Target="../embeddings/oleObject16.bin"/></Relationships>
</file>

<file path=ppt/slides/_rels/slide67.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13.jpeg"/></Relationships>
</file>

<file path=ppt/slides/_rels/slide68.xml.rels><?xml version="1.0" encoding="UTF-8" standalone="yes"?>
<Relationships xmlns="http://schemas.openxmlformats.org/package/2006/relationships"><Relationship Id="rId3" Type="http://schemas.openxmlformats.org/officeDocument/2006/relationships/hyperlink" Target="http://upload.wikimedia.org/wikipedia/commons/a/a4/Socrates_Louvre.jpg" TargetMode="External"/><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http://upload.wikimedia.org/wikipedia/commons/thumb/a/a4/Socrates_Louvre.jpg/450px-Socrates_Louvre.jpg" TargetMode="External"/><Relationship Id="rId4" Type="http://schemas.openxmlformats.org/officeDocument/2006/relationships/image" Target="../media/image114.jpeg"/></Relationships>
</file>

<file path=ppt/slides/_rels/slide69.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16.jpeg"/></Relationships>
</file>

<file path=ppt/slides/_rels/slide7.xml.rels><?xml version="1.0" encoding="UTF-8" standalone="yes"?>
<Relationships xmlns="http://schemas.openxmlformats.org/package/2006/relationships"><Relationship Id="rId8" Type="http://schemas.openxmlformats.org/officeDocument/2006/relationships/hyperlink" Target="http://upload.wikimedia.org/wikipedia/commons/7/72/Minoan1.jpg" TargetMode="External"/><Relationship Id="rId3" Type="http://schemas.openxmlformats.org/officeDocument/2006/relationships/hyperlink" Target="http://en.wikipedia.org/wiki/Image:Snake_Goddess_Crete_1600BC.jpg" TargetMode="External"/><Relationship Id="rId7"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hyperlink" Target="http://upload.wikimedia.org/wikipedia/commons/4/4a/Snake_Goddess_Crete_1600BC.jpg" TargetMode="External"/><Relationship Id="rId4" Type="http://schemas.openxmlformats.org/officeDocument/2006/relationships/image" Target="../media/image10.png"/><Relationship Id="rId9" Type="http://schemas.openxmlformats.org/officeDocument/2006/relationships/image" Target="../media/image13.jpeg"/></Relationships>
</file>

<file path=ppt/slides/_rels/slide7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118.jpeg"/><Relationship Id="rId4" Type="http://schemas.openxmlformats.org/officeDocument/2006/relationships/hyperlink" Target="http://www-history.mcs.st-and.ac.uk/~history/PictDisplay/Plato.html" TargetMode="Externa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20.jpeg"/></Relationships>
</file>

<file path=ppt/slides/_rels/slide74.xml.rels><?xml version="1.0" encoding="UTF-8" standalone="yes"?>
<Relationships xmlns="http://schemas.openxmlformats.org/package/2006/relationships"><Relationship Id="rId3" Type="http://schemas.openxmlformats.org/officeDocument/2006/relationships/image" Target="../media/image121.jpeg"/><Relationship Id="rId7" Type="http://schemas.openxmlformats.org/officeDocument/2006/relationships/image" Target="../media/image12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http://cache.corbis.com/CorbisImage/170/14/63/59/14635964/EV203-054.jpg" TargetMode="External"/><Relationship Id="rId5" Type="http://schemas.openxmlformats.org/officeDocument/2006/relationships/image" Target="../media/image122.jpeg"/><Relationship Id="rId4" Type="http://schemas.openxmlformats.org/officeDocument/2006/relationships/image" Target="http://cache.corbis.com/CorbisImage/170/10/49/93/10499344/DB002803.jpg"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126.jpeg"/><Relationship Id="rId4" Type="http://schemas.openxmlformats.org/officeDocument/2006/relationships/image" Target="../media/image125.jpeg"/></Relationships>
</file>

<file path=ppt/slides/_rels/slide76.xml.rels><?xml version="1.0" encoding="UTF-8" standalone="yes"?>
<Relationships xmlns="http://schemas.openxmlformats.org/package/2006/relationships"><Relationship Id="rId3" Type="http://schemas.openxmlformats.org/officeDocument/2006/relationships/image" Target="../media/image127.gif"/><Relationship Id="rId7" Type="http://schemas.openxmlformats.org/officeDocument/2006/relationships/image" Target="../media/image130.pn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129.jpeg"/><Relationship Id="rId5" Type="http://schemas.openxmlformats.org/officeDocument/2006/relationships/image" Target="../media/image128.png"/><Relationship Id="rId4" Type="http://schemas.openxmlformats.org/officeDocument/2006/relationships/hyperlink" Target="http://www.shu.edu/~wachsmut/reals/history/euclid.html"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132.png"/><Relationship Id="rId5" Type="http://schemas.openxmlformats.org/officeDocument/2006/relationships/hyperlink" Target="file:///D:\My%20Documents\Project%20Achieve\Archimedes" TargetMode="External"/><Relationship Id="rId4" Type="http://schemas.openxmlformats.org/officeDocument/2006/relationships/hyperlink" Target="http://192.154.67.6/acad/compsci/internet/s98/archimedes.html"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134.wmf"/></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graphicFrame>
        <p:nvGraphicFramePr>
          <p:cNvPr id="3078" name="Object 6"/>
          <p:cNvGraphicFramePr>
            <a:graphicFrameLocks noChangeAspect="1"/>
          </p:cNvGraphicFramePr>
          <p:nvPr/>
        </p:nvGraphicFramePr>
        <p:xfrm>
          <a:off x="609600" y="2260600"/>
          <a:ext cx="8077200" cy="2144713"/>
        </p:xfrm>
        <a:graphic>
          <a:graphicData uri="http://schemas.openxmlformats.org/presentationml/2006/ole">
            <mc:AlternateContent xmlns:mc="http://schemas.openxmlformats.org/markup-compatibility/2006">
              <mc:Choice xmlns:v="urn:schemas-microsoft-com:vml" Requires="v">
                <p:oleObj spid="_x0000_s1030" name="Image" r:id="rId4" imgW="4719512" imgH="1252731" progId="">
                  <p:embed/>
                </p:oleObj>
              </mc:Choice>
              <mc:Fallback>
                <p:oleObj name="Image" r:id="rId4" imgW="4719512" imgH="1252731" progId="">
                  <p:embed/>
                  <p:pic>
                    <p:nvPicPr>
                      <p:cNvPr id="0" name="Object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2260600"/>
                        <a:ext cx="8077200" cy="214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078"/>
                                        </p:tgtEl>
                                        <p:attrNameLst>
                                          <p:attrName>style.visibility</p:attrName>
                                        </p:attrNameLst>
                                      </p:cBhvr>
                                      <p:to>
                                        <p:strVal val="visible"/>
                                      </p:to>
                                    </p:set>
                                    <p:anim calcmode="lin" valueType="num">
                                      <p:cBhvr>
                                        <p:cTn id="7" dur="1000" fill="hold"/>
                                        <p:tgtEl>
                                          <p:spTgt spid="3078"/>
                                        </p:tgtEl>
                                        <p:attrNameLst>
                                          <p:attrName>ppt_w</p:attrName>
                                        </p:attrNameLst>
                                      </p:cBhvr>
                                      <p:tavLst>
                                        <p:tav tm="0">
                                          <p:val>
                                            <p:fltVal val="0"/>
                                          </p:val>
                                        </p:tav>
                                        <p:tav tm="100000">
                                          <p:val>
                                            <p:strVal val="#ppt_w"/>
                                          </p:val>
                                        </p:tav>
                                      </p:tavLst>
                                    </p:anim>
                                    <p:anim calcmode="lin" valueType="num">
                                      <p:cBhvr>
                                        <p:cTn id="8" dur="1000" fill="hold"/>
                                        <p:tgtEl>
                                          <p:spTgt spid="3078"/>
                                        </p:tgtEl>
                                        <p:attrNameLst>
                                          <p:attrName>ppt_h</p:attrName>
                                        </p:attrNameLst>
                                      </p:cBhvr>
                                      <p:tavLst>
                                        <p:tav tm="0">
                                          <p:val>
                                            <p:fltVal val="0"/>
                                          </p:val>
                                        </p:tav>
                                        <p:tav tm="100000">
                                          <p:val>
                                            <p:strVal val="#ppt_h"/>
                                          </p:val>
                                        </p:tav>
                                      </p:tavLst>
                                    </p:anim>
                                    <p:anim calcmode="lin" valueType="num">
                                      <p:cBhvr>
                                        <p:cTn id="9" dur="1000" fill="hold"/>
                                        <p:tgtEl>
                                          <p:spTgt spid="3078"/>
                                        </p:tgtEl>
                                        <p:attrNameLst>
                                          <p:attrName>style.rotation</p:attrName>
                                        </p:attrNameLst>
                                      </p:cBhvr>
                                      <p:tavLst>
                                        <p:tav tm="0">
                                          <p:val>
                                            <p:fltVal val="90"/>
                                          </p:val>
                                        </p:tav>
                                        <p:tav tm="100000">
                                          <p:val>
                                            <p:fltVal val="0"/>
                                          </p:val>
                                        </p:tav>
                                      </p:tavLst>
                                    </p:anim>
                                    <p:animEffect transition="in" filter="fade">
                                      <p:cBhvr>
                                        <p:cTn id="10"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0244" name="imgMain" descr="http://pro.corbis.com/images/CS008518.jpg?size=67&amp;uid=%7bdfc3f485-51c2-40ba-945b-df4db1f69ae1%7d"/>
          <p:cNvPicPr>
            <a:picLocks noChangeAspect="1" noChangeArrowheads="1"/>
          </p:cNvPicPr>
          <p:nvPr/>
        </p:nvPicPr>
        <p:blipFill>
          <a:blip r:embed="rId3" r:link="rId4" cstate="print">
            <a:clrChange>
              <a:clrFrom>
                <a:srgbClr val="0B0B0B"/>
              </a:clrFrom>
              <a:clrTo>
                <a:srgbClr val="0B0B0B">
                  <a:alpha val="0"/>
                </a:srgbClr>
              </a:clrTo>
            </a:clrChange>
          </a:blip>
          <a:srcRect/>
          <a:stretch>
            <a:fillRect/>
          </a:stretch>
        </p:blipFill>
        <p:spPr bwMode="auto">
          <a:xfrm>
            <a:off x="6705600" y="304800"/>
            <a:ext cx="1887538" cy="1905000"/>
          </a:xfrm>
          <a:prstGeom prst="rect">
            <a:avLst/>
          </a:prstGeom>
          <a:noFill/>
          <a:ln w="9525">
            <a:noFill/>
            <a:miter lim="800000"/>
            <a:headEnd/>
            <a:tailEnd/>
          </a:ln>
        </p:spPr>
      </p:pic>
      <p:sp>
        <p:nvSpPr>
          <p:cNvPr id="38915" name="Rectangle 6"/>
          <p:cNvSpPr>
            <a:spLocks noChangeArrowheads="1"/>
          </p:cNvSpPr>
          <p:nvPr/>
        </p:nvSpPr>
        <p:spPr bwMode="auto">
          <a:xfrm>
            <a:off x="0" y="2211388"/>
            <a:ext cx="9144000" cy="0"/>
          </a:xfrm>
          <a:prstGeom prst="rect">
            <a:avLst/>
          </a:prstGeom>
          <a:noFill/>
          <a:ln w="9525">
            <a:noFill/>
            <a:miter lim="800000"/>
            <a:headEnd/>
            <a:tailEnd/>
          </a:ln>
        </p:spPr>
        <p:txBody>
          <a:bodyPr wrap="none" anchor="ctr">
            <a:spAutoFit/>
          </a:bodyPr>
          <a:lstStyle/>
          <a:p>
            <a:endParaRPr lang="en-US"/>
          </a:p>
        </p:txBody>
      </p:sp>
      <p:sp>
        <p:nvSpPr>
          <p:cNvPr id="10247" name="Rectangle 7"/>
          <p:cNvSpPr>
            <a:spLocks noChangeArrowheads="1"/>
          </p:cNvSpPr>
          <p:nvPr/>
        </p:nvSpPr>
        <p:spPr bwMode="auto">
          <a:xfrm>
            <a:off x="228600" y="334963"/>
            <a:ext cx="4113213" cy="1279525"/>
          </a:xfrm>
          <a:prstGeom prst="rect">
            <a:avLst/>
          </a:prstGeom>
          <a:noFill/>
          <a:ln w="9525">
            <a:noFill/>
            <a:miter lim="800000"/>
            <a:headEnd/>
            <a:tailEnd/>
          </a:ln>
          <a:effectLst/>
        </p:spPr>
        <p:txBody>
          <a:bodyPr wrap="none" anchor="ctr">
            <a:spAutoFit/>
          </a:bodyPr>
          <a:lstStyle/>
          <a:p>
            <a:r>
              <a:rPr lang="en-US" sz="3000" b="1" u="none">
                <a:effectLst>
                  <a:outerShdw blurRad="38100" dist="38100" dir="2700000" algn="tl">
                    <a:srgbClr val="C0C0C0"/>
                  </a:outerShdw>
                </a:effectLst>
                <a:cs typeface="Times New Roman" pitchFamily="18" charset="0"/>
              </a:rPr>
              <a:t>Mycenae</a:t>
            </a:r>
            <a:endParaRPr lang="en-US" sz="3000" u="none">
              <a:effectLst>
                <a:outerShdw blurRad="38100" dist="38100" dir="2700000" algn="tl">
                  <a:srgbClr val="C0C0C0"/>
                </a:outerShdw>
              </a:effectLst>
            </a:endParaRPr>
          </a:p>
          <a:p>
            <a:pPr eaLnBrk="0" hangingPunct="0"/>
            <a:r>
              <a:rPr lang="en-US" sz="2400" u="none">
                <a:cs typeface="Times New Roman" pitchFamily="18" charset="0"/>
              </a:rPr>
              <a:t> </a:t>
            </a:r>
            <a:endParaRPr lang="en-US" sz="2400" u="none"/>
          </a:p>
          <a:p>
            <a:pPr eaLnBrk="0" hangingPunct="0"/>
            <a:r>
              <a:rPr lang="en-US" sz="2400" u="none">
                <a:cs typeface="Times New Roman" pitchFamily="18" charset="0"/>
              </a:rPr>
              <a:t>First people to speak </a:t>
            </a:r>
            <a:r>
              <a:rPr lang="en-US" sz="2400">
                <a:cs typeface="Times New Roman" pitchFamily="18" charset="0"/>
              </a:rPr>
              <a:t>Greek</a:t>
            </a:r>
            <a:endParaRPr lang="en-US" sz="2400"/>
          </a:p>
        </p:txBody>
      </p:sp>
      <p:sp>
        <p:nvSpPr>
          <p:cNvPr id="10248" name="Rectangle 8"/>
          <p:cNvSpPr>
            <a:spLocks noChangeArrowheads="1"/>
          </p:cNvSpPr>
          <p:nvPr/>
        </p:nvSpPr>
        <p:spPr bwMode="auto">
          <a:xfrm>
            <a:off x="228600" y="1592263"/>
            <a:ext cx="5791200" cy="4838700"/>
          </a:xfrm>
          <a:prstGeom prst="rect">
            <a:avLst/>
          </a:prstGeom>
          <a:noFill/>
          <a:ln w="9525">
            <a:noFill/>
            <a:miter lim="800000"/>
            <a:headEnd/>
            <a:tailEnd/>
          </a:ln>
        </p:spPr>
        <p:txBody>
          <a:bodyPr anchor="ctr">
            <a:spAutoFit/>
          </a:bodyPr>
          <a:lstStyle/>
          <a:p>
            <a:r>
              <a:rPr lang="en-US" sz="2400" b="1" u="none">
                <a:cs typeface="Times New Roman" pitchFamily="18" charset="0"/>
              </a:rPr>
              <a:t>Mycenaean Civilization </a:t>
            </a:r>
          </a:p>
          <a:p>
            <a:r>
              <a:rPr lang="en-US" sz="2400" b="1" u="none">
                <a:cs typeface="Times New Roman" pitchFamily="18" charset="0"/>
              </a:rPr>
              <a:t>(1400-1200 B.C.)</a:t>
            </a:r>
          </a:p>
          <a:p>
            <a:r>
              <a:rPr lang="en-US" sz="2400">
                <a:cs typeface="Times New Roman" pitchFamily="18" charset="0"/>
              </a:rPr>
              <a:t>Arose after the defeat of the Minoans</a:t>
            </a:r>
            <a:endParaRPr lang="en-US" sz="2400"/>
          </a:p>
          <a:p>
            <a:pPr eaLnBrk="0" hangingPunct="0"/>
            <a:endParaRPr lang="en-US" sz="2400">
              <a:cs typeface="Times New Roman" pitchFamily="18" charset="0"/>
            </a:endParaRPr>
          </a:p>
          <a:p>
            <a:pPr eaLnBrk="0" hangingPunct="0"/>
            <a:r>
              <a:rPr lang="en-US" sz="2400" b="1" u="none">
                <a:cs typeface="Times New Roman" pitchFamily="18" charset="0"/>
              </a:rPr>
              <a:t>Monarchies</a:t>
            </a:r>
            <a:endParaRPr lang="en-US" sz="2400" b="1" u="none"/>
          </a:p>
          <a:p>
            <a:pPr eaLnBrk="0" hangingPunct="0"/>
            <a:r>
              <a:rPr lang="en-US" sz="2400">
                <a:cs typeface="Times New Roman" pitchFamily="18" charset="0"/>
              </a:rPr>
              <a:t>Each city state was ruled by its own powerful king</a:t>
            </a:r>
            <a:r>
              <a:rPr lang="en-US" sz="2400" u="none">
                <a:cs typeface="Times New Roman" pitchFamily="18" charset="0"/>
              </a:rPr>
              <a:t>.</a:t>
            </a:r>
          </a:p>
          <a:p>
            <a:pPr eaLnBrk="0" hangingPunct="0"/>
            <a:endParaRPr lang="en-US" sz="2400" u="none">
              <a:cs typeface="Times New Roman" pitchFamily="18" charset="0"/>
            </a:endParaRPr>
          </a:p>
          <a:p>
            <a:pPr eaLnBrk="0" hangingPunct="0"/>
            <a:r>
              <a:rPr lang="en-US" sz="2400" b="1" u="none">
                <a:cs typeface="Times New Roman" pitchFamily="18" charset="0"/>
              </a:rPr>
              <a:t>Walled Cities</a:t>
            </a:r>
          </a:p>
          <a:p>
            <a:pPr eaLnBrk="0" hangingPunct="0"/>
            <a:r>
              <a:rPr lang="en-US" sz="2400" u="none">
                <a:cs typeface="Times New Roman" pitchFamily="18" charset="0"/>
              </a:rPr>
              <a:t>These cities were </a:t>
            </a:r>
            <a:r>
              <a:rPr lang="en-US" sz="2400">
                <a:cs typeface="Times New Roman" pitchFamily="18" charset="0"/>
              </a:rPr>
              <a:t>often at war</a:t>
            </a:r>
            <a:r>
              <a:rPr lang="en-US" sz="2400" u="none">
                <a:cs typeface="Times New Roman" pitchFamily="18" charset="0"/>
              </a:rPr>
              <a:t> with one another and so the </a:t>
            </a:r>
            <a:r>
              <a:rPr lang="en-US" sz="2400">
                <a:cs typeface="Times New Roman" pitchFamily="18" charset="0"/>
              </a:rPr>
              <a:t>cities were surrounded by high walls</a:t>
            </a:r>
            <a:r>
              <a:rPr lang="en-US" sz="2400" u="none">
                <a:cs typeface="Times New Roman" pitchFamily="18" charset="0"/>
              </a:rPr>
              <a:t> for protection. </a:t>
            </a:r>
            <a:endParaRPr lang="en-US" sz="2400" u="none"/>
          </a:p>
        </p:txBody>
      </p:sp>
      <p:pic>
        <p:nvPicPr>
          <p:cNvPr id="10250" name="Picture 10" descr="Image:Mycenae lion gate detail dsc06384.jpg">
            <a:hlinkClick r:id="rId5"/>
          </p:cNvPr>
          <p:cNvPicPr>
            <a:picLocks noChangeAspect="1" noChangeArrowheads="1"/>
          </p:cNvPicPr>
          <p:nvPr/>
        </p:nvPicPr>
        <p:blipFill>
          <a:blip r:embed="rId6" cstate="print"/>
          <a:srcRect/>
          <a:stretch>
            <a:fillRect/>
          </a:stretch>
        </p:blipFill>
        <p:spPr bwMode="auto">
          <a:xfrm>
            <a:off x="6324600" y="4686300"/>
            <a:ext cx="2590800" cy="1943100"/>
          </a:xfrm>
          <a:prstGeom prst="rect">
            <a:avLst/>
          </a:prstGeom>
          <a:noFill/>
          <a:ln w="9525">
            <a:noFill/>
            <a:miter lim="800000"/>
            <a:headEnd/>
            <a:tailEnd/>
          </a:ln>
        </p:spPr>
      </p:pic>
      <p:pic>
        <p:nvPicPr>
          <p:cNvPr id="10252" name="Picture 12" descr="73"/>
          <p:cNvPicPr>
            <a:picLocks noChangeAspect="1" noChangeArrowheads="1"/>
          </p:cNvPicPr>
          <p:nvPr/>
        </p:nvPicPr>
        <p:blipFill>
          <a:blip r:embed="rId7" cstate="print"/>
          <a:srcRect/>
          <a:stretch>
            <a:fillRect/>
          </a:stretch>
        </p:blipFill>
        <p:spPr bwMode="auto">
          <a:xfrm>
            <a:off x="6781800" y="2438400"/>
            <a:ext cx="1774825" cy="1900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7"/>
                                        </p:tgtEl>
                                        <p:attrNameLst>
                                          <p:attrName>style.visibility</p:attrName>
                                        </p:attrNameLst>
                                      </p:cBhvr>
                                      <p:to>
                                        <p:strVal val="visible"/>
                                      </p:to>
                                    </p:set>
                                    <p:anim calcmode="lin" valueType="num">
                                      <p:cBhvr>
                                        <p:cTn id="7" dur="1000" fill="hold"/>
                                        <p:tgtEl>
                                          <p:spTgt spid="10247"/>
                                        </p:tgtEl>
                                        <p:attrNameLst>
                                          <p:attrName>ppt_w</p:attrName>
                                        </p:attrNameLst>
                                      </p:cBhvr>
                                      <p:tavLst>
                                        <p:tav tm="0">
                                          <p:val>
                                            <p:strVal val="#ppt_w*0.70"/>
                                          </p:val>
                                        </p:tav>
                                        <p:tav tm="100000">
                                          <p:val>
                                            <p:strVal val="#ppt_w"/>
                                          </p:val>
                                        </p:tav>
                                      </p:tavLst>
                                    </p:anim>
                                    <p:anim calcmode="lin" valueType="num">
                                      <p:cBhvr>
                                        <p:cTn id="8" dur="1000" fill="hold"/>
                                        <p:tgtEl>
                                          <p:spTgt spid="10247"/>
                                        </p:tgtEl>
                                        <p:attrNameLst>
                                          <p:attrName>ppt_h</p:attrName>
                                        </p:attrNameLst>
                                      </p:cBhvr>
                                      <p:tavLst>
                                        <p:tav tm="0">
                                          <p:val>
                                            <p:strVal val="#ppt_h"/>
                                          </p:val>
                                        </p:tav>
                                        <p:tav tm="100000">
                                          <p:val>
                                            <p:strVal val="#ppt_h"/>
                                          </p:val>
                                        </p:tav>
                                      </p:tavLst>
                                    </p:anim>
                                    <p:animEffect transition="in" filter="fade">
                                      <p:cBhvr>
                                        <p:cTn id="9" dur="1000"/>
                                        <p:tgtEl>
                                          <p:spTgt spid="10247"/>
                                        </p:tgtEl>
                                      </p:cBhvr>
                                    </p:animEffect>
                                  </p:childTnLst>
                                </p:cTn>
                              </p:par>
                              <p:par>
                                <p:cTn id="10" presetID="55" presetClass="entr" presetSubtype="0" fill="hold" nodeType="withEffect">
                                  <p:stCondLst>
                                    <p:cond delay="0"/>
                                  </p:stCondLst>
                                  <p:childTnLst>
                                    <p:set>
                                      <p:cBhvr>
                                        <p:cTn id="11" dur="1" fill="hold">
                                          <p:stCondLst>
                                            <p:cond delay="0"/>
                                          </p:stCondLst>
                                        </p:cTn>
                                        <p:tgtEl>
                                          <p:spTgt spid="10244"/>
                                        </p:tgtEl>
                                        <p:attrNameLst>
                                          <p:attrName>style.visibility</p:attrName>
                                        </p:attrNameLst>
                                      </p:cBhvr>
                                      <p:to>
                                        <p:strVal val="visible"/>
                                      </p:to>
                                    </p:set>
                                    <p:anim calcmode="lin" valueType="num">
                                      <p:cBhvr>
                                        <p:cTn id="12" dur="1000" fill="hold"/>
                                        <p:tgtEl>
                                          <p:spTgt spid="10244"/>
                                        </p:tgtEl>
                                        <p:attrNameLst>
                                          <p:attrName>ppt_w</p:attrName>
                                        </p:attrNameLst>
                                      </p:cBhvr>
                                      <p:tavLst>
                                        <p:tav tm="0">
                                          <p:val>
                                            <p:strVal val="#ppt_w*0.70"/>
                                          </p:val>
                                        </p:tav>
                                        <p:tav tm="100000">
                                          <p:val>
                                            <p:strVal val="#ppt_w"/>
                                          </p:val>
                                        </p:tav>
                                      </p:tavLst>
                                    </p:anim>
                                    <p:anim calcmode="lin" valueType="num">
                                      <p:cBhvr>
                                        <p:cTn id="13" dur="1000" fill="hold"/>
                                        <p:tgtEl>
                                          <p:spTgt spid="10244"/>
                                        </p:tgtEl>
                                        <p:attrNameLst>
                                          <p:attrName>ppt_h</p:attrName>
                                        </p:attrNameLst>
                                      </p:cBhvr>
                                      <p:tavLst>
                                        <p:tav tm="0">
                                          <p:val>
                                            <p:strVal val="#ppt_h"/>
                                          </p:val>
                                        </p:tav>
                                        <p:tav tm="100000">
                                          <p:val>
                                            <p:strVal val="#ppt_h"/>
                                          </p:val>
                                        </p:tav>
                                      </p:tavLst>
                                    </p:anim>
                                    <p:animEffect transition="in" filter="fade">
                                      <p:cBhvr>
                                        <p:cTn id="14" dur="1000"/>
                                        <p:tgtEl>
                                          <p:spTgt spid="1024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248">
                                            <p:txEl>
                                              <p:pRg st="0" end="0"/>
                                            </p:txEl>
                                          </p:spTgt>
                                        </p:tgtEl>
                                        <p:attrNameLst>
                                          <p:attrName>style.visibility</p:attrName>
                                        </p:attrNameLst>
                                      </p:cBhvr>
                                      <p:to>
                                        <p:strVal val="visible"/>
                                      </p:to>
                                    </p:set>
                                    <p:anim calcmode="lin" valueType="num">
                                      <p:cBhvr>
                                        <p:cTn id="19" dur="1000" fill="hold"/>
                                        <p:tgtEl>
                                          <p:spTgt spid="10248">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10248">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024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0248">
                                            <p:txEl>
                                              <p:pRg st="1" end="1"/>
                                            </p:txEl>
                                          </p:spTgt>
                                        </p:tgtEl>
                                        <p:attrNameLst>
                                          <p:attrName>style.visibility</p:attrName>
                                        </p:attrNameLst>
                                      </p:cBhvr>
                                      <p:to>
                                        <p:strVal val="visible"/>
                                      </p:to>
                                    </p:set>
                                    <p:anim calcmode="lin" valueType="num">
                                      <p:cBhvr>
                                        <p:cTn id="26" dur="1000" fill="hold"/>
                                        <p:tgtEl>
                                          <p:spTgt spid="10248">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10248">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1024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0248">
                                            <p:txEl>
                                              <p:pRg st="2" end="2"/>
                                            </p:txEl>
                                          </p:spTgt>
                                        </p:tgtEl>
                                        <p:attrNameLst>
                                          <p:attrName>style.visibility</p:attrName>
                                        </p:attrNameLst>
                                      </p:cBhvr>
                                      <p:to>
                                        <p:strVal val="visible"/>
                                      </p:to>
                                    </p:set>
                                    <p:anim calcmode="lin" valueType="num">
                                      <p:cBhvr>
                                        <p:cTn id="33" dur="1000" fill="hold"/>
                                        <p:tgtEl>
                                          <p:spTgt spid="10248">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10248">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1024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0248">
                                            <p:txEl>
                                              <p:pRg st="4" end="4"/>
                                            </p:txEl>
                                          </p:spTgt>
                                        </p:tgtEl>
                                        <p:attrNameLst>
                                          <p:attrName>style.visibility</p:attrName>
                                        </p:attrNameLst>
                                      </p:cBhvr>
                                      <p:to>
                                        <p:strVal val="visible"/>
                                      </p:to>
                                    </p:set>
                                    <p:anim calcmode="lin" valueType="num">
                                      <p:cBhvr>
                                        <p:cTn id="40" dur="1000" fill="hold"/>
                                        <p:tgtEl>
                                          <p:spTgt spid="10248">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10248">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1024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0248">
                                            <p:txEl>
                                              <p:pRg st="5" end="5"/>
                                            </p:txEl>
                                          </p:spTgt>
                                        </p:tgtEl>
                                        <p:attrNameLst>
                                          <p:attrName>style.visibility</p:attrName>
                                        </p:attrNameLst>
                                      </p:cBhvr>
                                      <p:to>
                                        <p:strVal val="visible"/>
                                      </p:to>
                                    </p:set>
                                    <p:anim calcmode="lin" valueType="num">
                                      <p:cBhvr>
                                        <p:cTn id="47" dur="1000" fill="hold"/>
                                        <p:tgtEl>
                                          <p:spTgt spid="10248">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10248">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10248">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10248">
                                            <p:txEl>
                                              <p:pRg st="7" end="7"/>
                                            </p:txEl>
                                          </p:spTgt>
                                        </p:tgtEl>
                                        <p:attrNameLst>
                                          <p:attrName>style.visibility</p:attrName>
                                        </p:attrNameLst>
                                      </p:cBhvr>
                                      <p:to>
                                        <p:strVal val="visible"/>
                                      </p:to>
                                    </p:set>
                                    <p:anim calcmode="lin" valueType="num">
                                      <p:cBhvr>
                                        <p:cTn id="54" dur="1000" fill="hold"/>
                                        <p:tgtEl>
                                          <p:spTgt spid="10248">
                                            <p:txEl>
                                              <p:pRg st="7" end="7"/>
                                            </p:txEl>
                                          </p:spTgt>
                                        </p:tgtEl>
                                        <p:attrNameLst>
                                          <p:attrName>ppt_w</p:attrName>
                                        </p:attrNameLst>
                                      </p:cBhvr>
                                      <p:tavLst>
                                        <p:tav tm="0">
                                          <p:val>
                                            <p:strVal val="#ppt_w*0.70"/>
                                          </p:val>
                                        </p:tav>
                                        <p:tav tm="100000">
                                          <p:val>
                                            <p:strVal val="#ppt_w"/>
                                          </p:val>
                                        </p:tav>
                                      </p:tavLst>
                                    </p:anim>
                                    <p:anim calcmode="lin" valueType="num">
                                      <p:cBhvr>
                                        <p:cTn id="55" dur="1000" fill="hold"/>
                                        <p:tgtEl>
                                          <p:spTgt spid="10248">
                                            <p:txEl>
                                              <p:pRg st="7" end="7"/>
                                            </p:txEl>
                                          </p:spTgt>
                                        </p:tgtEl>
                                        <p:attrNameLst>
                                          <p:attrName>ppt_h</p:attrName>
                                        </p:attrNameLst>
                                      </p:cBhvr>
                                      <p:tavLst>
                                        <p:tav tm="0">
                                          <p:val>
                                            <p:strVal val="#ppt_h"/>
                                          </p:val>
                                        </p:tav>
                                        <p:tav tm="100000">
                                          <p:val>
                                            <p:strVal val="#ppt_h"/>
                                          </p:val>
                                        </p:tav>
                                      </p:tavLst>
                                    </p:anim>
                                    <p:animEffect transition="in" filter="fade">
                                      <p:cBhvr>
                                        <p:cTn id="56" dur="1000"/>
                                        <p:tgtEl>
                                          <p:spTgt spid="10248">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10248">
                                            <p:txEl>
                                              <p:pRg st="8" end="8"/>
                                            </p:txEl>
                                          </p:spTgt>
                                        </p:tgtEl>
                                        <p:attrNameLst>
                                          <p:attrName>style.visibility</p:attrName>
                                        </p:attrNameLst>
                                      </p:cBhvr>
                                      <p:to>
                                        <p:strVal val="visible"/>
                                      </p:to>
                                    </p:set>
                                    <p:anim calcmode="lin" valueType="num">
                                      <p:cBhvr>
                                        <p:cTn id="61" dur="1000" fill="hold"/>
                                        <p:tgtEl>
                                          <p:spTgt spid="10248">
                                            <p:txEl>
                                              <p:pRg st="8" end="8"/>
                                            </p:txEl>
                                          </p:spTgt>
                                        </p:tgtEl>
                                        <p:attrNameLst>
                                          <p:attrName>ppt_w</p:attrName>
                                        </p:attrNameLst>
                                      </p:cBhvr>
                                      <p:tavLst>
                                        <p:tav tm="0">
                                          <p:val>
                                            <p:strVal val="#ppt_w*0.70"/>
                                          </p:val>
                                        </p:tav>
                                        <p:tav tm="100000">
                                          <p:val>
                                            <p:strVal val="#ppt_w"/>
                                          </p:val>
                                        </p:tav>
                                      </p:tavLst>
                                    </p:anim>
                                    <p:anim calcmode="lin" valueType="num">
                                      <p:cBhvr>
                                        <p:cTn id="62" dur="1000" fill="hold"/>
                                        <p:tgtEl>
                                          <p:spTgt spid="10248">
                                            <p:txEl>
                                              <p:pRg st="8" end="8"/>
                                            </p:txEl>
                                          </p:spTgt>
                                        </p:tgtEl>
                                        <p:attrNameLst>
                                          <p:attrName>ppt_h</p:attrName>
                                        </p:attrNameLst>
                                      </p:cBhvr>
                                      <p:tavLst>
                                        <p:tav tm="0">
                                          <p:val>
                                            <p:strVal val="#ppt_h"/>
                                          </p:val>
                                        </p:tav>
                                        <p:tav tm="100000">
                                          <p:val>
                                            <p:strVal val="#ppt_h"/>
                                          </p:val>
                                        </p:tav>
                                      </p:tavLst>
                                    </p:anim>
                                    <p:animEffect transition="in" filter="fade">
                                      <p:cBhvr>
                                        <p:cTn id="63" dur="1000"/>
                                        <p:tgtEl>
                                          <p:spTgt spid="10248">
                                            <p:txEl>
                                              <p:pRg st="8" end="8"/>
                                            </p:txEl>
                                          </p:spTgt>
                                        </p:tgtEl>
                                      </p:cBhvr>
                                    </p:animEffect>
                                  </p:childTnLst>
                                </p:cTn>
                              </p:par>
                              <p:par>
                                <p:cTn id="64" presetID="55" presetClass="entr" presetSubtype="0" fill="hold" nodeType="withEffect">
                                  <p:stCondLst>
                                    <p:cond delay="0"/>
                                  </p:stCondLst>
                                  <p:childTnLst>
                                    <p:set>
                                      <p:cBhvr>
                                        <p:cTn id="65" dur="1" fill="hold">
                                          <p:stCondLst>
                                            <p:cond delay="0"/>
                                          </p:stCondLst>
                                        </p:cTn>
                                        <p:tgtEl>
                                          <p:spTgt spid="10252"/>
                                        </p:tgtEl>
                                        <p:attrNameLst>
                                          <p:attrName>style.visibility</p:attrName>
                                        </p:attrNameLst>
                                      </p:cBhvr>
                                      <p:to>
                                        <p:strVal val="visible"/>
                                      </p:to>
                                    </p:set>
                                    <p:anim calcmode="lin" valueType="num">
                                      <p:cBhvr>
                                        <p:cTn id="66" dur="1000" fill="hold"/>
                                        <p:tgtEl>
                                          <p:spTgt spid="10252"/>
                                        </p:tgtEl>
                                        <p:attrNameLst>
                                          <p:attrName>ppt_w</p:attrName>
                                        </p:attrNameLst>
                                      </p:cBhvr>
                                      <p:tavLst>
                                        <p:tav tm="0">
                                          <p:val>
                                            <p:strVal val="#ppt_w*0.70"/>
                                          </p:val>
                                        </p:tav>
                                        <p:tav tm="100000">
                                          <p:val>
                                            <p:strVal val="#ppt_w"/>
                                          </p:val>
                                        </p:tav>
                                      </p:tavLst>
                                    </p:anim>
                                    <p:anim calcmode="lin" valueType="num">
                                      <p:cBhvr>
                                        <p:cTn id="67" dur="1000" fill="hold"/>
                                        <p:tgtEl>
                                          <p:spTgt spid="10252"/>
                                        </p:tgtEl>
                                        <p:attrNameLst>
                                          <p:attrName>ppt_h</p:attrName>
                                        </p:attrNameLst>
                                      </p:cBhvr>
                                      <p:tavLst>
                                        <p:tav tm="0">
                                          <p:val>
                                            <p:strVal val="#ppt_h"/>
                                          </p:val>
                                        </p:tav>
                                        <p:tav tm="100000">
                                          <p:val>
                                            <p:strVal val="#ppt_h"/>
                                          </p:val>
                                        </p:tav>
                                      </p:tavLst>
                                    </p:anim>
                                    <p:animEffect transition="in" filter="fade">
                                      <p:cBhvr>
                                        <p:cTn id="68" dur="1000"/>
                                        <p:tgtEl>
                                          <p:spTgt spid="10252"/>
                                        </p:tgtEl>
                                      </p:cBhvr>
                                    </p:animEffect>
                                  </p:childTnLst>
                                </p:cTn>
                              </p:par>
                              <p:par>
                                <p:cTn id="69" presetID="55" presetClass="entr" presetSubtype="0" fill="hold" nodeType="withEffect">
                                  <p:stCondLst>
                                    <p:cond delay="0"/>
                                  </p:stCondLst>
                                  <p:childTnLst>
                                    <p:set>
                                      <p:cBhvr>
                                        <p:cTn id="70" dur="1" fill="hold">
                                          <p:stCondLst>
                                            <p:cond delay="0"/>
                                          </p:stCondLst>
                                        </p:cTn>
                                        <p:tgtEl>
                                          <p:spTgt spid="10250"/>
                                        </p:tgtEl>
                                        <p:attrNameLst>
                                          <p:attrName>style.visibility</p:attrName>
                                        </p:attrNameLst>
                                      </p:cBhvr>
                                      <p:to>
                                        <p:strVal val="visible"/>
                                      </p:to>
                                    </p:set>
                                    <p:anim calcmode="lin" valueType="num">
                                      <p:cBhvr>
                                        <p:cTn id="71" dur="1000" fill="hold"/>
                                        <p:tgtEl>
                                          <p:spTgt spid="10250"/>
                                        </p:tgtEl>
                                        <p:attrNameLst>
                                          <p:attrName>ppt_w</p:attrName>
                                        </p:attrNameLst>
                                      </p:cBhvr>
                                      <p:tavLst>
                                        <p:tav tm="0">
                                          <p:val>
                                            <p:strVal val="#ppt_w*0.70"/>
                                          </p:val>
                                        </p:tav>
                                        <p:tav tm="100000">
                                          <p:val>
                                            <p:strVal val="#ppt_w"/>
                                          </p:val>
                                        </p:tav>
                                      </p:tavLst>
                                    </p:anim>
                                    <p:anim calcmode="lin" valueType="num">
                                      <p:cBhvr>
                                        <p:cTn id="72" dur="1000" fill="hold"/>
                                        <p:tgtEl>
                                          <p:spTgt spid="10250"/>
                                        </p:tgtEl>
                                        <p:attrNameLst>
                                          <p:attrName>ppt_h</p:attrName>
                                        </p:attrNameLst>
                                      </p:cBhvr>
                                      <p:tavLst>
                                        <p:tav tm="0">
                                          <p:val>
                                            <p:strVal val="#ppt_h"/>
                                          </p:val>
                                        </p:tav>
                                        <p:tav tm="100000">
                                          <p:val>
                                            <p:strVal val="#ppt_h"/>
                                          </p:val>
                                        </p:tav>
                                      </p:tavLst>
                                    </p:anim>
                                    <p:animEffect transition="in" filter="fade">
                                      <p:cBhvr>
                                        <p:cTn id="73" dur="1000"/>
                                        <p:tgtEl>
                                          <p:spTgt spid="10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p:bldP spid="1024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269" name="Rectangle 5"/>
          <p:cNvSpPr>
            <a:spLocks noChangeArrowheads="1"/>
          </p:cNvSpPr>
          <p:nvPr/>
        </p:nvSpPr>
        <p:spPr bwMode="auto">
          <a:xfrm>
            <a:off x="304800" y="290513"/>
            <a:ext cx="2868613" cy="579437"/>
          </a:xfrm>
          <a:prstGeom prst="rect">
            <a:avLst/>
          </a:prstGeom>
          <a:noFill/>
          <a:ln w="9525">
            <a:noFill/>
            <a:miter lim="800000"/>
            <a:headEnd/>
            <a:tailEnd/>
          </a:ln>
          <a:effectLst/>
        </p:spPr>
        <p:txBody>
          <a:bodyPr wrap="none" anchor="ctr">
            <a:spAutoFit/>
          </a:bodyPr>
          <a:lstStyle/>
          <a:p>
            <a:r>
              <a:rPr lang="en-US" sz="3200" b="1" u="none">
                <a:effectLst>
                  <a:outerShdw blurRad="38100" dist="38100" dir="2700000" algn="tl">
                    <a:srgbClr val="C0C0C0"/>
                  </a:outerShdw>
                </a:effectLst>
                <a:cs typeface="Times New Roman" pitchFamily="18" charset="0"/>
              </a:rPr>
              <a:t>Tholos Tombs</a:t>
            </a:r>
            <a:endParaRPr lang="en-US" sz="3200" b="1" u="none">
              <a:effectLst>
                <a:outerShdw blurRad="38100" dist="38100" dir="2700000" algn="tl">
                  <a:srgbClr val="C0C0C0"/>
                </a:outerShdw>
              </a:effectLst>
            </a:endParaRPr>
          </a:p>
        </p:txBody>
      </p:sp>
      <p:sp>
        <p:nvSpPr>
          <p:cNvPr id="39939" name="Rectangle 6"/>
          <p:cNvSpPr>
            <a:spLocks noChangeArrowheads="1"/>
          </p:cNvSpPr>
          <p:nvPr/>
        </p:nvSpPr>
        <p:spPr bwMode="auto">
          <a:xfrm>
            <a:off x="0" y="1462088"/>
            <a:ext cx="9144000" cy="0"/>
          </a:xfrm>
          <a:prstGeom prst="rect">
            <a:avLst/>
          </a:prstGeom>
          <a:noFill/>
          <a:ln w="9525">
            <a:noFill/>
            <a:miter lim="800000"/>
            <a:headEnd/>
            <a:tailEnd/>
          </a:ln>
        </p:spPr>
        <p:txBody>
          <a:bodyPr anchor="ctr">
            <a:spAutoFit/>
          </a:bodyPr>
          <a:lstStyle/>
          <a:p>
            <a:endParaRPr lang="en-US" sz="1800" u="none">
              <a:latin typeface="Arial" charset="0"/>
            </a:endParaRPr>
          </a:p>
        </p:txBody>
      </p:sp>
      <p:pic>
        <p:nvPicPr>
          <p:cNvPr id="11272" name="Picture 8" descr="Image:Treasure of Atreus.jpg"/>
          <p:cNvPicPr>
            <a:picLocks noChangeAspect="1" noChangeArrowheads="1"/>
          </p:cNvPicPr>
          <p:nvPr/>
        </p:nvPicPr>
        <p:blipFill>
          <a:blip r:embed="rId3" cstate="print"/>
          <a:srcRect/>
          <a:stretch>
            <a:fillRect/>
          </a:stretch>
        </p:blipFill>
        <p:spPr bwMode="auto">
          <a:xfrm>
            <a:off x="4267200" y="228600"/>
            <a:ext cx="4572000" cy="3429000"/>
          </a:xfrm>
          <a:prstGeom prst="rect">
            <a:avLst/>
          </a:prstGeom>
          <a:noFill/>
          <a:ln w="9525">
            <a:noFill/>
            <a:miter lim="800000"/>
            <a:headEnd/>
            <a:tailEnd/>
          </a:ln>
        </p:spPr>
      </p:pic>
      <p:sp>
        <p:nvSpPr>
          <p:cNvPr id="11274" name="Text Box 10"/>
          <p:cNvSpPr txBox="1">
            <a:spLocks noChangeArrowheads="1"/>
          </p:cNvSpPr>
          <p:nvPr/>
        </p:nvSpPr>
        <p:spPr bwMode="auto">
          <a:xfrm>
            <a:off x="304800" y="1143000"/>
            <a:ext cx="3444875" cy="2101850"/>
          </a:xfrm>
          <a:prstGeom prst="rect">
            <a:avLst/>
          </a:prstGeom>
          <a:noFill/>
          <a:ln w="9525">
            <a:noFill/>
            <a:miter lim="800000"/>
            <a:headEnd/>
            <a:tailEnd/>
          </a:ln>
        </p:spPr>
        <p:txBody>
          <a:bodyPr>
            <a:spAutoFit/>
          </a:bodyPr>
          <a:lstStyle/>
          <a:p>
            <a:r>
              <a:rPr lang="en-US"/>
              <a:t>Tombs for members of the royal family</a:t>
            </a:r>
            <a:r>
              <a:rPr lang="en-US" u="none"/>
              <a:t>. </a:t>
            </a:r>
          </a:p>
          <a:p>
            <a:r>
              <a:rPr lang="en-US" u="none"/>
              <a:t>Were built into hillsides and </a:t>
            </a:r>
            <a:r>
              <a:rPr lang="en-US"/>
              <a:t>looked like a beehive</a:t>
            </a:r>
            <a:r>
              <a:rPr lang="en-US" u="none"/>
              <a:t>.  They were full of riches for the dead. </a:t>
            </a:r>
          </a:p>
        </p:txBody>
      </p:sp>
      <p:pic>
        <p:nvPicPr>
          <p:cNvPr id="11276" name="Picture 12" descr="natarch-goldcups"/>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81000" y="3505200"/>
            <a:ext cx="2171700" cy="2895600"/>
          </a:xfrm>
          <a:prstGeom prst="rect">
            <a:avLst/>
          </a:prstGeom>
          <a:noFill/>
          <a:ln w="9525">
            <a:noFill/>
            <a:miter lim="800000"/>
            <a:headEnd/>
            <a:tailEnd/>
          </a:ln>
        </p:spPr>
      </p:pic>
      <p:pic>
        <p:nvPicPr>
          <p:cNvPr id="11280" name="Picture 16" descr="136"/>
          <p:cNvPicPr>
            <a:picLocks noChangeAspect="1" noChangeArrowheads="1"/>
          </p:cNvPicPr>
          <p:nvPr/>
        </p:nvPicPr>
        <p:blipFill>
          <a:blip r:embed="rId5" cstate="print">
            <a:clrChange>
              <a:clrFrom>
                <a:srgbClr val="010101"/>
              </a:clrFrom>
              <a:clrTo>
                <a:srgbClr val="010101">
                  <a:alpha val="0"/>
                </a:srgbClr>
              </a:clrTo>
            </a:clrChange>
          </a:blip>
          <a:srcRect/>
          <a:stretch>
            <a:fillRect/>
          </a:stretch>
        </p:blipFill>
        <p:spPr bwMode="auto">
          <a:xfrm>
            <a:off x="2895600" y="3581400"/>
            <a:ext cx="1190625" cy="2743200"/>
          </a:xfrm>
          <a:prstGeom prst="rect">
            <a:avLst/>
          </a:prstGeom>
          <a:noFill/>
          <a:ln w="9525">
            <a:noFill/>
            <a:miter lim="800000"/>
            <a:headEnd/>
            <a:tailEnd/>
          </a:ln>
        </p:spPr>
      </p:pic>
      <p:pic>
        <p:nvPicPr>
          <p:cNvPr id="11282" name="Picture 18" descr="138"/>
          <p:cNvPicPr>
            <a:picLocks noChangeAspect="1" noChangeArrowheads="1"/>
          </p:cNvPicPr>
          <p:nvPr/>
        </p:nvPicPr>
        <p:blipFill>
          <a:blip r:embed="rId6" cstate="print">
            <a:clrChange>
              <a:clrFrom>
                <a:srgbClr val="010101"/>
              </a:clrFrom>
              <a:clrTo>
                <a:srgbClr val="010101">
                  <a:alpha val="0"/>
                </a:srgbClr>
              </a:clrTo>
            </a:clrChange>
          </a:blip>
          <a:srcRect/>
          <a:stretch>
            <a:fillRect/>
          </a:stretch>
        </p:blipFill>
        <p:spPr bwMode="auto">
          <a:xfrm>
            <a:off x="5562600" y="3886200"/>
            <a:ext cx="2295525"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strVal val="#ppt_w*0.70"/>
                                          </p:val>
                                        </p:tav>
                                        <p:tav tm="100000">
                                          <p:val>
                                            <p:strVal val="#ppt_w"/>
                                          </p:val>
                                        </p:tav>
                                      </p:tavLst>
                                    </p:anim>
                                    <p:anim calcmode="lin" valueType="num">
                                      <p:cBhvr>
                                        <p:cTn id="8" dur="1000" fill="hold"/>
                                        <p:tgtEl>
                                          <p:spTgt spid="11269"/>
                                        </p:tgtEl>
                                        <p:attrNameLst>
                                          <p:attrName>ppt_h</p:attrName>
                                        </p:attrNameLst>
                                      </p:cBhvr>
                                      <p:tavLst>
                                        <p:tav tm="0">
                                          <p:val>
                                            <p:strVal val="#ppt_h"/>
                                          </p:val>
                                        </p:tav>
                                        <p:tav tm="100000">
                                          <p:val>
                                            <p:strVal val="#ppt_h"/>
                                          </p:val>
                                        </p:tav>
                                      </p:tavLst>
                                    </p:anim>
                                    <p:animEffect transition="in" filter="fade">
                                      <p:cBhvr>
                                        <p:cTn id="9" dur="1000"/>
                                        <p:tgtEl>
                                          <p:spTgt spid="1126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1274"/>
                                        </p:tgtEl>
                                        <p:attrNameLst>
                                          <p:attrName>style.visibility</p:attrName>
                                        </p:attrNameLst>
                                      </p:cBhvr>
                                      <p:to>
                                        <p:strVal val="visible"/>
                                      </p:to>
                                    </p:set>
                                    <p:anim calcmode="lin" valueType="num">
                                      <p:cBhvr>
                                        <p:cTn id="12" dur="1000" fill="hold"/>
                                        <p:tgtEl>
                                          <p:spTgt spid="11274"/>
                                        </p:tgtEl>
                                        <p:attrNameLst>
                                          <p:attrName>ppt_w</p:attrName>
                                        </p:attrNameLst>
                                      </p:cBhvr>
                                      <p:tavLst>
                                        <p:tav tm="0">
                                          <p:val>
                                            <p:strVal val="#ppt_w*0.70"/>
                                          </p:val>
                                        </p:tav>
                                        <p:tav tm="100000">
                                          <p:val>
                                            <p:strVal val="#ppt_w"/>
                                          </p:val>
                                        </p:tav>
                                      </p:tavLst>
                                    </p:anim>
                                    <p:anim calcmode="lin" valueType="num">
                                      <p:cBhvr>
                                        <p:cTn id="13" dur="1000" fill="hold"/>
                                        <p:tgtEl>
                                          <p:spTgt spid="11274"/>
                                        </p:tgtEl>
                                        <p:attrNameLst>
                                          <p:attrName>ppt_h</p:attrName>
                                        </p:attrNameLst>
                                      </p:cBhvr>
                                      <p:tavLst>
                                        <p:tav tm="0">
                                          <p:val>
                                            <p:strVal val="#ppt_h"/>
                                          </p:val>
                                        </p:tav>
                                        <p:tav tm="100000">
                                          <p:val>
                                            <p:strVal val="#ppt_h"/>
                                          </p:val>
                                        </p:tav>
                                      </p:tavLst>
                                    </p:anim>
                                    <p:animEffect transition="in" filter="fade">
                                      <p:cBhvr>
                                        <p:cTn id="14" dur="1000"/>
                                        <p:tgtEl>
                                          <p:spTgt spid="11274"/>
                                        </p:tgtEl>
                                      </p:cBhvr>
                                    </p:animEffect>
                                  </p:childTnLst>
                                </p:cTn>
                              </p:par>
                              <p:par>
                                <p:cTn id="15" presetID="55" presetClass="entr" presetSubtype="0" fill="hold" nodeType="withEffect">
                                  <p:stCondLst>
                                    <p:cond delay="0"/>
                                  </p:stCondLst>
                                  <p:childTnLst>
                                    <p:set>
                                      <p:cBhvr>
                                        <p:cTn id="16" dur="1" fill="hold">
                                          <p:stCondLst>
                                            <p:cond delay="0"/>
                                          </p:stCondLst>
                                        </p:cTn>
                                        <p:tgtEl>
                                          <p:spTgt spid="11272"/>
                                        </p:tgtEl>
                                        <p:attrNameLst>
                                          <p:attrName>style.visibility</p:attrName>
                                        </p:attrNameLst>
                                      </p:cBhvr>
                                      <p:to>
                                        <p:strVal val="visible"/>
                                      </p:to>
                                    </p:set>
                                    <p:anim calcmode="lin" valueType="num">
                                      <p:cBhvr>
                                        <p:cTn id="17" dur="1000" fill="hold"/>
                                        <p:tgtEl>
                                          <p:spTgt spid="11272"/>
                                        </p:tgtEl>
                                        <p:attrNameLst>
                                          <p:attrName>ppt_w</p:attrName>
                                        </p:attrNameLst>
                                      </p:cBhvr>
                                      <p:tavLst>
                                        <p:tav tm="0">
                                          <p:val>
                                            <p:strVal val="#ppt_w*0.70"/>
                                          </p:val>
                                        </p:tav>
                                        <p:tav tm="100000">
                                          <p:val>
                                            <p:strVal val="#ppt_w"/>
                                          </p:val>
                                        </p:tav>
                                      </p:tavLst>
                                    </p:anim>
                                    <p:anim calcmode="lin" valueType="num">
                                      <p:cBhvr>
                                        <p:cTn id="18" dur="1000" fill="hold"/>
                                        <p:tgtEl>
                                          <p:spTgt spid="11272"/>
                                        </p:tgtEl>
                                        <p:attrNameLst>
                                          <p:attrName>ppt_h</p:attrName>
                                        </p:attrNameLst>
                                      </p:cBhvr>
                                      <p:tavLst>
                                        <p:tav tm="0">
                                          <p:val>
                                            <p:strVal val="#ppt_h"/>
                                          </p:val>
                                        </p:tav>
                                        <p:tav tm="100000">
                                          <p:val>
                                            <p:strVal val="#ppt_h"/>
                                          </p:val>
                                        </p:tav>
                                      </p:tavLst>
                                    </p:anim>
                                    <p:animEffect transition="in" filter="fade">
                                      <p:cBhvr>
                                        <p:cTn id="19" dur="1000"/>
                                        <p:tgtEl>
                                          <p:spTgt spid="11272"/>
                                        </p:tgtEl>
                                      </p:cBhvr>
                                    </p:animEffect>
                                  </p:childTnLst>
                                </p:cTn>
                              </p:par>
                              <p:par>
                                <p:cTn id="20" presetID="55" presetClass="entr" presetSubtype="0" fill="hold" nodeType="withEffect">
                                  <p:stCondLst>
                                    <p:cond delay="0"/>
                                  </p:stCondLst>
                                  <p:childTnLst>
                                    <p:set>
                                      <p:cBhvr>
                                        <p:cTn id="21" dur="1" fill="hold">
                                          <p:stCondLst>
                                            <p:cond delay="0"/>
                                          </p:stCondLst>
                                        </p:cTn>
                                        <p:tgtEl>
                                          <p:spTgt spid="11276"/>
                                        </p:tgtEl>
                                        <p:attrNameLst>
                                          <p:attrName>style.visibility</p:attrName>
                                        </p:attrNameLst>
                                      </p:cBhvr>
                                      <p:to>
                                        <p:strVal val="visible"/>
                                      </p:to>
                                    </p:set>
                                    <p:anim calcmode="lin" valueType="num">
                                      <p:cBhvr>
                                        <p:cTn id="22" dur="1000" fill="hold"/>
                                        <p:tgtEl>
                                          <p:spTgt spid="11276"/>
                                        </p:tgtEl>
                                        <p:attrNameLst>
                                          <p:attrName>ppt_w</p:attrName>
                                        </p:attrNameLst>
                                      </p:cBhvr>
                                      <p:tavLst>
                                        <p:tav tm="0">
                                          <p:val>
                                            <p:strVal val="#ppt_w*0.70"/>
                                          </p:val>
                                        </p:tav>
                                        <p:tav tm="100000">
                                          <p:val>
                                            <p:strVal val="#ppt_w"/>
                                          </p:val>
                                        </p:tav>
                                      </p:tavLst>
                                    </p:anim>
                                    <p:anim calcmode="lin" valueType="num">
                                      <p:cBhvr>
                                        <p:cTn id="23" dur="1000" fill="hold"/>
                                        <p:tgtEl>
                                          <p:spTgt spid="11276"/>
                                        </p:tgtEl>
                                        <p:attrNameLst>
                                          <p:attrName>ppt_h</p:attrName>
                                        </p:attrNameLst>
                                      </p:cBhvr>
                                      <p:tavLst>
                                        <p:tav tm="0">
                                          <p:val>
                                            <p:strVal val="#ppt_h"/>
                                          </p:val>
                                        </p:tav>
                                        <p:tav tm="100000">
                                          <p:val>
                                            <p:strVal val="#ppt_h"/>
                                          </p:val>
                                        </p:tav>
                                      </p:tavLst>
                                    </p:anim>
                                    <p:animEffect transition="in" filter="fade">
                                      <p:cBhvr>
                                        <p:cTn id="24" dur="1000"/>
                                        <p:tgtEl>
                                          <p:spTgt spid="11276"/>
                                        </p:tgtEl>
                                      </p:cBhvr>
                                    </p:animEffect>
                                  </p:childTnLst>
                                </p:cTn>
                              </p:par>
                              <p:par>
                                <p:cTn id="25" presetID="55" presetClass="entr" presetSubtype="0" fill="hold" nodeType="withEffect">
                                  <p:stCondLst>
                                    <p:cond delay="0"/>
                                  </p:stCondLst>
                                  <p:childTnLst>
                                    <p:set>
                                      <p:cBhvr>
                                        <p:cTn id="26" dur="1" fill="hold">
                                          <p:stCondLst>
                                            <p:cond delay="0"/>
                                          </p:stCondLst>
                                        </p:cTn>
                                        <p:tgtEl>
                                          <p:spTgt spid="11280"/>
                                        </p:tgtEl>
                                        <p:attrNameLst>
                                          <p:attrName>style.visibility</p:attrName>
                                        </p:attrNameLst>
                                      </p:cBhvr>
                                      <p:to>
                                        <p:strVal val="visible"/>
                                      </p:to>
                                    </p:set>
                                    <p:anim calcmode="lin" valueType="num">
                                      <p:cBhvr>
                                        <p:cTn id="27" dur="1000" fill="hold"/>
                                        <p:tgtEl>
                                          <p:spTgt spid="11280"/>
                                        </p:tgtEl>
                                        <p:attrNameLst>
                                          <p:attrName>ppt_w</p:attrName>
                                        </p:attrNameLst>
                                      </p:cBhvr>
                                      <p:tavLst>
                                        <p:tav tm="0">
                                          <p:val>
                                            <p:strVal val="#ppt_w*0.70"/>
                                          </p:val>
                                        </p:tav>
                                        <p:tav tm="100000">
                                          <p:val>
                                            <p:strVal val="#ppt_w"/>
                                          </p:val>
                                        </p:tav>
                                      </p:tavLst>
                                    </p:anim>
                                    <p:anim calcmode="lin" valueType="num">
                                      <p:cBhvr>
                                        <p:cTn id="28" dur="1000" fill="hold"/>
                                        <p:tgtEl>
                                          <p:spTgt spid="11280"/>
                                        </p:tgtEl>
                                        <p:attrNameLst>
                                          <p:attrName>ppt_h</p:attrName>
                                        </p:attrNameLst>
                                      </p:cBhvr>
                                      <p:tavLst>
                                        <p:tav tm="0">
                                          <p:val>
                                            <p:strVal val="#ppt_h"/>
                                          </p:val>
                                        </p:tav>
                                        <p:tav tm="100000">
                                          <p:val>
                                            <p:strVal val="#ppt_h"/>
                                          </p:val>
                                        </p:tav>
                                      </p:tavLst>
                                    </p:anim>
                                    <p:animEffect transition="in" filter="fade">
                                      <p:cBhvr>
                                        <p:cTn id="29" dur="1000"/>
                                        <p:tgtEl>
                                          <p:spTgt spid="11280"/>
                                        </p:tgtEl>
                                      </p:cBhvr>
                                    </p:animEffect>
                                  </p:childTnLst>
                                </p:cTn>
                              </p:par>
                              <p:par>
                                <p:cTn id="30" presetID="55" presetClass="entr" presetSubtype="0" fill="hold" nodeType="withEffect">
                                  <p:stCondLst>
                                    <p:cond delay="0"/>
                                  </p:stCondLst>
                                  <p:childTnLst>
                                    <p:set>
                                      <p:cBhvr>
                                        <p:cTn id="31" dur="1" fill="hold">
                                          <p:stCondLst>
                                            <p:cond delay="0"/>
                                          </p:stCondLst>
                                        </p:cTn>
                                        <p:tgtEl>
                                          <p:spTgt spid="11282"/>
                                        </p:tgtEl>
                                        <p:attrNameLst>
                                          <p:attrName>style.visibility</p:attrName>
                                        </p:attrNameLst>
                                      </p:cBhvr>
                                      <p:to>
                                        <p:strVal val="visible"/>
                                      </p:to>
                                    </p:set>
                                    <p:anim calcmode="lin" valueType="num">
                                      <p:cBhvr>
                                        <p:cTn id="32" dur="1000" fill="hold"/>
                                        <p:tgtEl>
                                          <p:spTgt spid="11282"/>
                                        </p:tgtEl>
                                        <p:attrNameLst>
                                          <p:attrName>ppt_w</p:attrName>
                                        </p:attrNameLst>
                                      </p:cBhvr>
                                      <p:tavLst>
                                        <p:tav tm="0">
                                          <p:val>
                                            <p:strVal val="#ppt_w*0.70"/>
                                          </p:val>
                                        </p:tav>
                                        <p:tav tm="100000">
                                          <p:val>
                                            <p:strVal val="#ppt_w"/>
                                          </p:val>
                                        </p:tav>
                                      </p:tavLst>
                                    </p:anim>
                                    <p:anim calcmode="lin" valueType="num">
                                      <p:cBhvr>
                                        <p:cTn id="33" dur="1000" fill="hold"/>
                                        <p:tgtEl>
                                          <p:spTgt spid="11282"/>
                                        </p:tgtEl>
                                        <p:attrNameLst>
                                          <p:attrName>ppt_h</p:attrName>
                                        </p:attrNameLst>
                                      </p:cBhvr>
                                      <p:tavLst>
                                        <p:tav tm="0">
                                          <p:val>
                                            <p:strVal val="#ppt_h"/>
                                          </p:val>
                                        </p:tav>
                                        <p:tav tm="100000">
                                          <p:val>
                                            <p:strVal val="#ppt_h"/>
                                          </p:val>
                                        </p:tav>
                                      </p:tavLst>
                                    </p:anim>
                                    <p:animEffect transition="in" filter="fade">
                                      <p:cBhvr>
                                        <p:cTn id="34" dur="1000"/>
                                        <p:tgtEl>
                                          <p:spTgt spid="11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2971800" y="228600"/>
            <a:ext cx="3135313" cy="579438"/>
          </a:xfrm>
          <a:prstGeom prst="rect">
            <a:avLst/>
          </a:prstGeom>
          <a:noFill/>
          <a:ln w="9525">
            <a:noFill/>
            <a:miter lim="800000"/>
            <a:headEnd/>
            <a:tailEnd/>
          </a:ln>
          <a:effectLst/>
        </p:spPr>
        <p:txBody>
          <a:bodyPr wrap="none" anchor="ctr">
            <a:spAutoFit/>
          </a:bodyPr>
          <a:lstStyle/>
          <a:p>
            <a:pPr>
              <a:defRPr/>
            </a:pPr>
            <a:r>
              <a:rPr lang="en-US" sz="3200" b="1" u="none">
                <a:effectLst>
                  <a:outerShdw blurRad="38100" dist="38100" dir="2700000" algn="tl">
                    <a:srgbClr val="C0C0C0"/>
                  </a:outerShdw>
                </a:effectLst>
                <a:cs typeface="+mn-cs"/>
              </a:rPr>
              <a:t>Warrior People</a:t>
            </a:r>
          </a:p>
        </p:txBody>
      </p:sp>
      <p:sp>
        <p:nvSpPr>
          <p:cNvPr id="12293" name="Text Box 5"/>
          <p:cNvSpPr txBox="1">
            <a:spLocks noChangeArrowheads="1"/>
          </p:cNvSpPr>
          <p:nvPr/>
        </p:nvSpPr>
        <p:spPr bwMode="auto">
          <a:xfrm>
            <a:off x="457200" y="914400"/>
            <a:ext cx="5181600" cy="2462213"/>
          </a:xfrm>
          <a:prstGeom prst="rect">
            <a:avLst/>
          </a:prstGeom>
          <a:noFill/>
          <a:ln w="9525">
            <a:noFill/>
            <a:miter lim="800000"/>
            <a:headEnd/>
            <a:tailEnd/>
          </a:ln>
        </p:spPr>
        <p:txBody>
          <a:bodyPr>
            <a:spAutoFit/>
          </a:bodyPr>
          <a:lstStyle/>
          <a:p>
            <a:r>
              <a:rPr lang="en-US" dirty="0"/>
              <a:t>The Mycenaean people were a warrior people who prided themselves on heroism in battle. </a:t>
            </a:r>
          </a:p>
          <a:p>
            <a:endParaRPr lang="en-US" dirty="0"/>
          </a:p>
          <a:p>
            <a:r>
              <a:rPr lang="en-US" u="none" dirty="0"/>
              <a:t>Some believe </a:t>
            </a:r>
            <a:r>
              <a:rPr lang="en-US" u="none" dirty="0" smtClean="0"/>
              <a:t>they </a:t>
            </a:r>
            <a:r>
              <a:rPr lang="en-US" dirty="0"/>
              <a:t>conquered Crete and many of the other Aegean islands</a:t>
            </a:r>
            <a:r>
              <a:rPr lang="en-US" u="none" dirty="0"/>
              <a:t>. </a:t>
            </a:r>
          </a:p>
          <a:p>
            <a:pPr algn="ctr"/>
            <a:endParaRPr lang="en-US" u="none" dirty="0"/>
          </a:p>
        </p:txBody>
      </p:sp>
      <p:pic>
        <p:nvPicPr>
          <p:cNvPr id="12295" name="Picture 7" descr="r%20%20Mycenean%20weapons"/>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553200" y="457200"/>
            <a:ext cx="2366963" cy="5410200"/>
          </a:xfrm>
          <a:prstGeom prst="rect">
            <a:avLst/>
          </a:prstGeom>
          <a:noFill/>
          <a:ln w="9525">
            <a:noFill/>
            <a:miter lim="800000"/>
            <a:headEnd/>
            <a:tailEnd/>
          </a:ln>
        </p:spPr>
      </p:pic>
      <p:pic>
        <p:nvPicPr>
          <p:cNvPr id="12297" name="Picture 9" descr="tusks"/>
          <p:cNvPicPr>
            <a:picLocks noChangeAspect="1" noChangeArrowheads="1"/>
          </p:cNvPicPr>
          <p:nvPr/>
        </p:nvPicPr>
        <p:blipFill>
          <a:blip r:embed="rId4" cstate="print"/>
          <a:srcRect/>
          <a:stretch>
            <a:fillRect/>
          </a:stretch>
        </p:blipFill>
        <p:spPr bwMode="auto">
          <a:xfrm>
            <a:off x="457200" y="3505200"/>
            <a:ext cx="3276600" cy="2974975"/>
          </a:xfrm>
          <a:prstGeom prst="rect">
            <a:avLst/>
          </a:prstGeom>
          <a:noFill/>
          <a:ln w="9525">
            <a:noFill/>
            <a:miter lim="800000"/>
            <a:headEnd/>
            <a:tailEnd/>
          </a:ln>
        </p:spPr>
      </p:pic>
      <p:pic>
        <p:nvPicPr>
          <p:cNvPr id="12299" name="Picture 11" descr="77"/>
          <p:cNvPicPr>
            <a:picLocks noChangeAspect="1" noChangeArrowheads="1"/>
          </p:cNvPicPr>
          <p:nvPr/>
        </p:nvPicPr>
        <p:blipFill>
          <a:blip r:embed="rId5" cstate="print">
            <a:clrChange>
              <a:clrFrom>
                <a:srgbClr val="DCDBD9"/>
              </a:clrFrom>
              <a:clrTo>
                <a:srgbClr val="DCDBD9">
                  <a:alpha val="0"/>
                </a:srgbClr>
              </a:clrTo>
            </a:clrChange>
          </a:blip>
          <a:srcRect/>
          <a:stretch>
            <a:fillRect/>
          </a:stretch>
        </p:blipFill>
        <p:spPr bwMode="auto">
          <a:xfrm>
            <a:off x="3733800" y="4141788"/>
            <a:ext cx="3152775" cy="1720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1000" fill="hold"/>
                                        <p:tgtEl>
                                          <p:spTgt spid="12292"/>
                                        </p:tgtEl>
                                        <p:attrNameLst>
                                          <p:attrName>ppt_w</p:attrName>
                                        </p:attrNameLst>
                                      </p:cBhvr>
                                      <p:tavLst>
                                        <p:tav tm="0">
                                          <p:val>
                                            <p:strVal val="#ppt_w*0.70"/>
                                          </p:val>
                                        </p:tav>
                                        <p:tav tm="100000">
                                          <p:val>
                                            <p:strVal val="#ppt_w"/>
                                          </p:val>
                                        </p:tav>
                                      </p:tavLst>
                                    </p:anim>
                                    <p:anim calcmode="lin" valueType="num">
                                      <p:cBhvr>
                                        <p:cTn id="8" dur="1000" fill="hold"/>
                                        <p:tgtEl>
                                          <p:spTgt spid="12292"/>
                                        </p:tgtEl>
                                        <p:attrNameLst>
                                          <p:attrName>ppt_h</p:attrName>
                                        </p:attrNameLst>
                                      </p:cBhvr>
                                      <p:tavLst>
                                        <p:tav tm="0">
                                          <p:val>
                                            <p:strVal val="#ppt_h"/>
                                          </p:val>
                                        </p:tav>
                                        <p:tav tm="100000">
                                          <p:val>
                                            <p:strVal val="#ppt_h"/>
                                          </p:val>
                                        </p:tav>
                                      </p:tavLst>
                                    </p:anim>
                                    <p:animEffect transition="in" filter="fade">
                                      <p:cBhvr>
                                        <p:cTn id="9" dur="1000"/>
                                        <p:tgtEl>
                                          <p:spTgt spid="1229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293"/>
                                        </p:tgtEl>
                                        <p:attrNameLst>
                                          <p:attrName>style.visibility</p:attrName>
                                        </p:attrNameLst>
                                      </p:cBhvr>
                                      <p:to>
                                        <p:strVal val="visible"/>
                                      </p:to>
                                    </p:set>
                                    <p:anim calcmode="lin" valueType="num">
                                      <p:cBhvr>
                                        <p:cTn id="12" dur="1000" fill="hold"/>
                                        <p:tgtEl>
                                          <p:spTgt spid="12293"/>
                                        </p:tgtEl>
                                        <p:attrNameLst>
                                          <p:attrName>ppt_w</p:attrName>
                                        </p:attrNameLst>
                                      </p:cBhvr>
                                      <p:tavLst>
                                        <p:tav tm="0">
                                          <p:val>
                                            <p:strVal val="#ppt_w*0.70"/>
                                          </p:val>
                                        </p:tav>
                                        <p:tav tm="100000">
                                          <p:val>
                                            <p:strVal val="#ppt_w"/>
                                          </p:val>
                                        </p:tav>
                                      </p:tavLst>
                                    </p:anim>
                                    <p:anim calcmode="lin" valueType="num">
                                      <p:cBhvr>
                                        <p:cTn id="13" dur="1000" fill="hold"/>
                                        <p:tgtEl>
                                          <p:spTgt spid="12293"/>
                                        </p:tgtEl>
                                        <p:attrNameLst>
                                          <p:attrName>ppt_h</p:attrName>
                                        </p:attrNameLst>
                                      </p:cBhvr>
                                      <p:tavLst>
                                        <p:tav tm="0">
                                          <p:val>
                                            <p:strVal val="#ppt_h"/>
                                          </p:val>
                                        </p:tav>
                                        <p:tav tm="100000">
                                          <p:val>
                                            <p:strVal val="#ppt_h"/>
                                          </p:val>
                                        </p:tav>
                                      </p:tavLst>
                                    </p:anim>
                                    <p:animEffect transition="in" filter="fade">
                                      <p:cBhvr>
                                        <p:cTn id="14" dur="1000"/>
                                        <p:tgtEl>
                                          <p:spTgt spid="12293"/>
                                        </p:tgtEl>
                                      </p:cBhvr>
                                    </p:animEffect>
                                  </p:childTnLst>
                                </p:cTn>
                              </p:par>
                              <p:par>
                                <p:cTn id="15" presetID="55" presetClass="entr" presetSubtype="0" fill="hold" nodeType="withEffect">
                                  <p:stCondLst>
                                    <p:cond delay="0"/>
                                  </p:stCondLst>
                                  <p:childTnLst>
                                    <p:set>
                                      <p:cBhvr>
                                        <p:cTn id="16" dur="1" fill="hold">
                                          <p:stCondLst>
                                            <p:cond delay="0"/>
                                          </p:stCondLst>
                                        </p:cTn>
                                        <p:tgtEl>
                                          <p:spTgt spid="12295"/>
                                        </p:tgtEl>
                                        <p:attrNameLst>
                                          <p:attrName>style.visibility</p:attrName>
                                        </p:attrNameLst>
                                      </p:cBhvr>
                                      <p:to>
                                        <p:strVal val="visible"/>
                                      </p:to>
                                    </p:set>
                                    <p:anim calcmode="lin" valueType="num">
                                      <p:cBhvr>
                                        <p:cTn id="17" dur="1000" fill="hold"/>
                                        <p:tgtEl>
                                          <p:spTgt spid="12295"/>
                                        </p:tgtEl>
                                        <p:attrNameLst>
                                          <p:attrName>ppt_w</p:attrName>
                                        </p:attrNameLst>
                                      </p:cBhvr>
                                      <p:tavLst>
                                        <p:tav tm="0">
                                          <p:val>
                                            <p:strVal val="#ppt_w*0.70"/>
                                          </p:val>
                                        </p:tav>
                                        <p:tav tm="100000">
                                          <p:val>
                                            <p:strVal val="#ppt_w"/>
                                          </p:val>
                                        </p:tav>
                                      </p:tavLst>
                                    </p:anim>
                                    <p:anim calcmode="lin" valueType="num">
                                      <p:cBhvr>
                                        <p:cTn id="18" dur="1000" fill="hold"/>
                                        <p:tgtEl>
                                          <p:spTgt spid="12295"/>
                                        </p:tgtEl>
                                        <p:attrNameLst>
                                          <p:attrName>ppt_h</p:attrName>
                                        </p:attrNameLst>
                                      </p:cBhvr>
                                      <p:tavLst>
                                        <p:tav tm="0">
                                          <p:val>
                                            <p:strVal val="#ppt_h"/>
                                          </p:val>
                                        </p:tav>
                                        <p:tav tm="100000">
                                          <p:val>
                                            <p:strVal val="#ppt_h"/>
                                          </p:val>
                                        </p:tav>
                                      </p:tavLst>
                                    </p:anim>
                                    <p:animEffect transition="in" filter="fade">
                                      <p:cBhvr>
                                        <p:cTn id="19" dur="1000"/>
                                        <p:tgtEl>
                                          <p:spTgt spid="12295"/>
                                        </p:tgtEl>
                                      </p:cBhvr>
                                    </p:animEffect>
                                  </p:childTnLst>
                                </p:cTn>
                              </p:par>
                              <p:par>
                                <p:cTn id="20" presetID="55" presetClass="entr" presetSubtype="0" fill="hold" nodeType="withEffect">
                                  <p:stCondLst>
                                    <p:cond delay="0"/>
                                  </p:stCondLst>
                                  <p:childTnLst>
                                    <p:set>
                                      <p:cBhvr>
                                        <p:cTn id="21" dur="1" fill="hold">
                                          <p:stCondLst>
                                            <p:cond delay="0"/>
                                          </p:stCondLst>
                                        </p:cTn>
                                        <p:tgtEl>
                                          <p:spTgt spid="12297"/>
                                        </p:tgtEl>
                                        <p:attrNameLst>
                                          <p:attrName>style.visibility</p:attrName>
                                        </p:attrNameLst>
                                      </p:cBhvr>
                                      <p:to>
                                        <p:strVal val="visible"/>
                                      </p:to>
                                    </p:set>
                                    <p:anim calcmode="lin" valueType="num">
                                      <p:cBhvr>
                                        <p:cTn id="22" dur="1000" fill="hold"/>
                                        <p:tgtEl>
                                          <p:spTgt spid="12297"/>
                                        </p:tgtEl>
                                        <p:attrNameLst>
                                          <p:attrName>ppt_w</p:attrName>
                                        </p:attrNameLst>
                                      </p:cBhvr>
                                      <p:tavLst>
                                        <p:tav tm="0">
                                          <p:val>
                                            <p:strVal val="#ppt_w*0.70"/>
                                          </p:val>
                                        </p:tav>
                                        <p:tav tm="100000">
                                          <p:val>
                                            <p:strVal val="#ppt_w"/>
                                          </p:val>
                                        </p:tav>
                                      </p:tavLst>
                                    </p:anim>
                                    <p:anim calcmode="lin" valueType="num">
                                      <p:cBhvr>
                                        <p:cTn id="23" dur="1000" fill="hold"/>
                                        <p:tgtEl>
                                          <p:spTgt spid="12297"/>
                                        </p:tgtEl>
                                        <p:attrNameLst>
                                          <p:attrName>ppt_h</p:attrName>
                                        </p:attrNameLst>
                                      </p:cBhvr>
                                      <p:tavLst>
                                        <p:tav tm="0">
                                          <p:val>
                                            <p:strVal val="#ppt_h"/>
                                          </p:val>
                                        </p:tav>
                                        <p:tav tm="100000">
                                          <p:val>
                                            <p:strVal val="#ppt_h"/>
                                          </p:val>
                                        </p:tav>
                                      </p:tavLst>
                                    </p:anim>
                                    <p:animEffect transition="in" filter="fade">
                                      <p:cBhvr>
                                        <p:cTn id="24" dur="1000"/>
                                        <p:tgtEl>
                                          <p:spTgt spid="12297"/>
                                        </p:tgtEl>
                                      </p:cBhvr>
                                    </p:animEffect>
                                  </p:childTnLst>
                                </p:cTn>
                              </p:par>
                              <p:par>
                                <p:cTn id="25" presetID="55" presetClass="entr" presetSubtype="0" fill="hold" nodeType="withEffect">
                                  <p:stCondLst>
                                    <p:cond delay="0"/>
                                  </p:stCondLst>
                                  <p:childTnLst>
                                    <p:set>
                                      <p:cBhvr>
                                        <p:cTn id="26" dur="1" fill="hold">
                                          <p:stCondLst>
                                            <p:cond delay="0"/>
                                          </p:stCondLst>
                                        </p:cTn>
                                        <p:tgtEl>
                                          <p:spTgt spid="12299"/>
                                        </p:tgtEl>
                                        <p:attrNameLst>
                                          <p:attrName>style.visibility</p:attrName>
                                        </p:attrNameLst>
                                      </p:cBhvr>
                                      <p:to>
                                        <p:strVal val="visible"/>
                                      </p:to>
                                    </p:set>
                                    <p:anim calcmode="lin" valueType="num">
                                      <p:cBhvr>
                                        <p:cTn id="27" dur="1000" fill="hold"/>
                                        <p:tgtEl>
                                          <p:spTgt spid="12299"/>
                                        </p:tgtEl>
                                        <p:attrNameLst>
                                          <p:attrName>ppt_w</p:attrName>
                                        </p:attrNameLst>
                                      </p:cBhvr>
                                      <p:tavLst>
                                        <p:tav tm="0">
                                          <p:val>
                                            <p:strVal val="#ppt_w*0.70"/>
                                          </p:val>
                                        </p:tav>
                                        <p:tav tm="100000">
                                          <p:val>
                                            <p:strVal val="#ppt_w"/>
                                          </p:val>
                                        </p:tav>
                                      </p:tavLst>
                                    </p:anim>
                                    <p:anim calcmode="lin" valueType="num">
                                      <p:cBhvr>
                                        <p:cTn id="28" dur="1000" fill="hold"/>
                                        <p:tgtEl>
                                          <p:spTgt spid="12299"/>
                                        </p:tgtEl>
                                        <p:attrNameLst>
                                          <p:attrName>ppt_h</p:attrName>
                                        </p:attrNameLst>
                                      </p:cBhvr>
                                      <p:tavLst>
                                        <p:tav tm="0">
                                          <p:val>
                                            <p:strVal val="#ppt_h"/>
                                          </p:val>
                                        </p:tav>
                                        <p:tav tm="100000">
                                          <p:val>
                                            <p:strVal val="#ppt_h"/>
                                          </p:val>
                                        </p:tav>
                                      </p:tavLst>
                                    </p:anim>
                                    <p:animEffect transition="in" filter="fade">
                                      <p:cBhvr>
                                        <p:cTn id="29" dur="10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29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1986" name="Rectangle 5"/>
          <p:cNvSpPr>
            <a:spLocks noChangeArrowheads="1"/>
          </p:cNvSpPr>
          <p:nvPr/>
        </p:nvSpPr>
        <p:spPr bwMode="auto">
          <a:xfrm>
            <a:off x="0" y="2628900"/>
            <a:ext cx="9144000" cy="0"/>
          </a:xfrm>
          <a:prstGeom prst="rect">
            <a:avLst/>
          </a:prstGeom>
          <a:noFill/>
          <a:ln w="9525">
            <a:noFill/>
            <a:miter lim="800000"/>
            <a:headEnd/>
            <a:tailEnd/>
          </a:ln>
        </p:spPr>
        <p:txBody>
          <a:bodyPr wrap="none" anchor="ctr">
            <a:spAutoFit/>
          </a:bodyPr>
          <a:lstStyle/>
          <a:p>
            <a:endParaRPr lang="en-US"/>
          </a:p>
        </p:txBody>
      </p:sp>
      <p:pic>
        <p:nvPicPr>
          <p:cNvPr id="19460" name="Picture 4" descr="Image:NAMA Dame de Mycènes.jpg">
            <a:hlinkClick r:id="rId3"/>
          </p:cNvPr>
          <p:cNvPicPr>
            <a:picLocks noChangeAspect="1" noChangeArrowheads="1"/>
          </p:cNvPicPr>
          <p:nvPr/>
        </p:nvPicPr>
        <p:blipFill>
          <a:blip r:embed="rId4" r:link="rId5" cstate="print"/>
          <a:srcRect/>
          <a:stretch>
            <a:fillRect/>
          </a:stretch>
        </p:blipFill>
        <p:spPr bwMode="auto">
          <a:xfrm rot="10800000" flipV="1">
            <a:off x="6246813" y="228600"/>
            <a:ext cx="2516187" cy="2590800"/>
          </a:xfrm>
          <a:prstGeom prst="rect">
            <a:avLst/>
          </a:prstGeom>
          <a:noFill/>
          <a:ln w="9525">
            <a:noFill/>
            <a:miter lim="800000"/>
            <a:headEnd/>
            <a:tailEnd/>
          </a:ln>
        </p:spPr>
      </p:pic>
      <p:sp>
        <p:nvSpPr>
          <p:cNvPr id="19462" name="Rectangle 6"/>
          <p:cNvSpPr>
            <a:spLocks noChangeArrowheads="1"/>
          </p:cNvSpPr>
          <p:nvPr/>
        </p:nvSpPr>
        <p:spPr bwMode="auto">
          <a:xfrm>
            <a:off x="228600" y="122238"/>
            <a:ext cx="5670550" cy="854075"/>
          </a:xfrm>
          <a:prstGeom prst="rect">
            <a:avLst/>
          </a:prstGeom>
          <a:noFill/>
          <a:ln w="9525">
            <a:noFill/>
            <a:miter lim="800000"/>
            <a:headEnd/>
            <a:tailEnd/>
          </a:ln>
          <a:effectLst/>
        </p:spPr>
        <p:txBody>
          <a:bodyPr wrap="none" anchor="ctr">
            <a:spAutoFit/>
          </a:bodyPr>
          <a:lstStyle/>
          <a:p>
            <a:r>
              <a:rPr lang="en-US" sz="2600" b="1" u="none">
                <a:effectLst>
                  <a:outerShdw blurRad="38100" dist="38100" dir="2700000" algn="tl">
                    <a:srgbClr val="C0C0C0"/>
                  </a:outerShdw>
                </a:effectLst>
                <a:cs typeface="Times New Roman" pitchFamily="18" charset="0"/>
              </a:rPr>
              <a:t>Fall of the Mycenaean civilization</a:t>
            </a:r>
            <a:r>
              <a:rPr lang="en-US" sz="2600" u="none">
                <a:effectLst>
                  <a:outerShdw blurRad="38100" dist="38100" dir="2700000" algn="tl">
                    <a:srgbClr val="C0C0C0"/>
                  </a:outerShdw>
                </a:effectLst>
                <a:cs typeface="Times New Roman" pitchFamily="18" charset="0"/>
              </a:rPr>
              <a:t> </a:t>
            </a:r>
          </a:p>
          <a:p>
            <a:r>
              <a:rPr lang="en-US" sz="2400">
                <a:cs typeface="Times New Roman" pitchFamily="18" charset="0"/>
              </a:rPr>
              <a:t>Attributed to foreign invasion</a:t>
            </a:r>
            <a:endParaRPr lang="en-US" sz="2400">
              <a:latin typeface="Arial" charset="0"/>
            </a:endParaRPr>
          </a:p>
        </p:txBody>
      </p:sp>
      <p:sp>
        <p:nvSpPr>
          <p:cNvPr id="19463" name="Rectangle 7"/>
          <p:cNvSpPr>
            <a:spLocks noChangeArrowheads="1"/>
          </p:cNvSpPr>
          <p:nvPr/>
        </p:nvSpPr>
        <p:spPr bwMode="auto">
          <a:xfrm>
            <a:off x="457200" y="1595438"/>
            <a:ext cx="5562600" cy="4652962"/>
          </a:xfrm>
          <a:prstGeom prst="rect">
            <a:avLst/>
          </a:prstGeom>
          <a:noFill/>
          <a:ln w="9525">
            <a:noFill/>
            <a:miter lim="800000"/>
            <a:headEnd/>
            <a:tailEnd/>
          </a:ln>
        </p:spPr>
        <p:txBody>
          <a:bodyPr anchor="ctr">
            <a:spAutoFit/>
          </a:bodyPr>
          <a:lstStyle/>
          <a:p>
            <a:r>
              <a:rPr lang="en-US" sz="2300"/>
              <a:t>Around 1100 BC the Mycenaean civilization collapsed</a:t>
            </a:r>
            <a:r>
              <a:rPr lang="en-US" sz="2300" u="none"/>
              <a:t>. Numerous cities were sacked and the region entered what historians see as a dark age. During this period Greece experienced </a:t>
            </a:r>
            <a:r>
              <a:rPr lang="en-US" sz="2300"/>
              <a:t>decreasing population</a:t>
            </a:r>
            <a:r>
              <a:rPr lang="en-US" sz="2300" u="none"/>
              <a:t> and they </a:t>
            </a:r>
            <a:r>
              <a:rPr lang="en-US" sz="2300"/>
              <a:t>lost their literacy</a:t>
            </a:r>
            <a:r>
              <a:rPr lang="en-US" sz="2300" u="none"/>
              <a:t>. Historians have traditionally blamed this decline on an invasion by another wave of Greek people, the Dorians, with some Mycenaeans fleeing to Cyprus as well as other Greek islands and parts of Anatolia. (</a:t>
            </a:r>
            <a:r>
              <a:rPr lang="en-US" sz="2300" i="1" u="none"/>
              <a:t>Wikipedia</a:t>
            </a:r>
            <a:r>
              <a:rPr lang="en-US" sz="2300" u="none"/>
              <a:t>)</a:t>
            </a:r>
          </a:p>
        </p:txBody>
      </p:sp>
      <p:sp>
        <p:nvSpPr>
          <p:cNvPr id="19464" name="Rectangle 8"/>
          <p:cNvSpPr>
            <a:spLocks noChangeArrowheads="1"/>
          </p:cNvSpPr>
          <p:nvPr/>
        </p:nvSpPr>
        <p:spPr bwMode="auto">
          <a:xfrm>
            <a:off x="457200" y="1066800"/>
            <a:ext cx="4365625" cy="427038"/>
          </a:xfrm>
          <a:prstGeom prst="rect">
            <a:avLst/>
          </a:prstGeom>
          <a:noFill/>
          <a:ln w="9525">
            <a:noFill/>
            <a:miter lim="800000"/>
            <a:headEnd/>
            <a:tailEnd/>
          </a:ln>
          <a:effectLst/>
        </p:spPr>
        <p:txBody>
          <a:bodyPr wrap="none" anchor="ctr">
            <a:spAutoFit/>
          </a:bodyPr>
          <a:lstStyle/>
          <a:p>
            <a:pPr>
              <a:defRPr/>
            </a:pPr>
            <a:r>
              <a:rPr lang="en-US" b="1" u="none">
                <a:cs typeface="+mn-cs"/>
              </a:rPr>
              <a:t>Developments of the </a:t>
            </a:r>
            <a:r>
              <a:rPr lang="en-US" b="1" u="none">
                <a:effectLst>
                  <a:outerShdw blurRad="38100" dist="38100" dir="2700000" algn="tl">
                    <a:srgbClr val="C0C0C0"/>
                  </a:outerShdw>
                </a:effectLst>
                <a:cs typeface="+mn-cs"/>
              </a:rPr>
              <a:t>Dark Age</a:t>
            </a:r>
          </a:p>
        </p:txBody>
      </p:sp>
      <p:pic>
        <p:nvPicPr>
          <p:cNvPr id="19466" name="Picture 10" descr="CS008109"/>
          <p:cNvPicPr>
            <a:picLocks noChangeAspect="1" noChangeArrowheads="1"/>
          </p:cNvPicPr>
          <p:nvPr/>
        </p:nvPicPr>
        <p:blipFill>
          <a:blip r:embed="rId6" cstate="print"/>
          <a:srcRect/>
          <a:stretch>
            <a:fillRect/>
          </a:stretch>
        </p:blipFill>
        <p:spPr bwMode="auto">
          <a:xfrm>
            <a:off x="6248400" y="3048000"/>
            <a:ext cx="2593975"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p:cTn id="7" dur="1000" fill="hold"/>
                                        <p:tgtEl>
                                          <p:spTgt spid="19462"/>
                                        </p:tgtEl>
                                        <p:attrNameLst>
                                          <p:attrName>ppt_w</p:attrName>
                                        </p:attrNameLst>
                                      </p:cBhvr>
                                      <p:tavLst>
                                        <p:tav tm="0">
                                          <p:val>
                                            <p:strVal val="#ppt_w*0.70"/>
                                          </p:val>
                                        </p:tav>
                                        <p:tav tm="100000">
                                          <p:val>
                                            <p:strVal val="#ppt_w"/>
                                          </p:val>
                                        </p:tav>
                                      </p:tavLst>
                                    </p:anim>
                                    <p:anim calcmode="lin" valueType="num">
                                      <p:cBhvr>
                                        <p:cTn id="8" dur="1000" fill="hold"/>
                                        <p:tgtEl>
                                          <p:spTgt spid="19462"/>
                                        </p:tgtEl>
                                        <p:attrNameLst>
                                          <p:attrName>ppt_h</p:attrName>
                                        </p:attrNameLst>
                                      </p:cBhvr>
                                      <p:tavLst>
                                        <p:tav tm="0">
                                          <p:val>
                                            <p:strVal val="#ppt_h"/>
                                          </p:val>
                                        </p:tav>
                                        <p:tav tm="100000">
                                          <p:val>
                                            <p:strVal val="#ppt_h"/>
                                          </p:val>
                                        </p:tav>
                                      </p:tavLst>
                                    </p:anim>
                                    <p:animEffect transition="in" filter="fade">
                                      <p:cBhvr>
                                        <p:cTn id="9" dur="1000"/>
                                        <p:tgtEl>
                                          <p:spTgt spid="1946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9464"/>
                                        </p:tgtEl>
                                        <p:attrNameLst>
                                          <p:attrName>style.visibility</p:attrName>
                                        </p:attrNameLst>
                                      </p:cBhvr>
                                      <p:to>
                                        <p:strVal val="visible"/>
                                      </p:to>
                                    </p:set>
                                    <p:anim calcmode="lin" valueType="num">
                                      <p:cBhvr>
                                        <p:cTn id="12" dur="1000" fill="hold"/>
                                        <p:tgtEl>
                                          <p:spTgt spid="19464"/>
                                        </p:tgtEl>
                                        <p:attrNameLst>
                                          <p:attrName>ppt_w</p:attrName>
                                        </p:attrNameLst>
                                      </p:cBhvr>
                                      <p:tavLst>
                                        <p:tav tm="0">
                                          <p:val>
                                            <p:strVal val="#ppt_w*0.70"/>
                                          </p:val>
                                        </p:tav>
                                        <p:tav tm="100000">
                                          <p:val>
                                            <p:strVal val="#ppt_w"/>
                                          </p:val>
                                        </p:tav>
                                      </p:tavLst>
                                    </p:anim>
                                    <p:anim calcmode="lin" valueType="num">
                                      <p:cBhvr>
                                        <p:cTn id="13" dur="1000" fill="hold"/>
                                        <p:tgtEl>
                                          <p:spTgt spid="19464"/>
                                        </p:tgtEl>
                                        <p:attrNameLst>
                                          <p:attrName>ppt_h</p:attrName>
                                        </p:attrNameLst>
                                      </p:cBhvr>
                                      <p:tavLst>
                                        <p:tav tm="0">
                                          <p:val>
                                            <p:strVal val="#ppt_h"/>
                                          </p:val>
                                        </p:tav>
                                        <p:tav tm="100000">
                                          <p:val>
                                            <p:strVal val="#ppt_h"/>
                                          </p:val>
                                        </p:tav>
                                      </p:tavLst>
                                    </p:anim>
                                    <p:animEffect transition="in" filter="fade">
                                      <p:cBhvr>
                                        <p:cTn id="14" dur="1000"/>
                                        <p:tgtEl>
                                          <p:spTgt spid="19464"/>
                                        </p:tgtEl>
                                      </p:cBhvr>
                                    </p:animEffect>
                                  </p:childTnLst>
                                </p:cTn>
                              </p:par>
                              <p:par>
                                <p:cTn id="15" presetID="55" presetClass="entr" presetSubtype="0" fill="hold" nodeType="withEffect">
                                  <p:stCondLst>
                                    <p:cond delay="0"/>
                                  </p:stCondLst>
                                  <p:childTnLst>
                                    <p:set>
                                      <p:cBhvr>
                                        <p:cTn id="16" dur="1" fill="hold">
                                          <p:stCondLst>
                                            <p:cond delay="0"/>
                                          </p:stCondLst>
                                        </p:cTn>
                                        <p:tgtEl>
                                          <p:spTgt spid="19460"/>
                                        </p:tgtEl>
                                        <p:attrNameLst>
                                          <p:attrName>style.visibility</p:attrName>
                                        </p:attrNameLst>
                                      </p:cBhvr>
                                      <p:to>
                                        <p:strVal val="visible"/>
                                      </p:to>
                                    </p:set>
                                    <p:anim calcmode="lin" valueType="num">
                                      <p:cBhvr>
                                        <p:cTn id="17" dur="1000" fill="hold"/>
                                        <p:tgtEl>
                                          <p:spTgt spid="19460"/>
                                        </p:tgtEl>
                                        <p:attrNameLst>
                                          <p:attrName>ppt_w</p:attrName>
                                        </p:attrNameLst>
                                      </p:cBhvr>
                                      <p:tavLst>
                                        <p:tav tm="0">
                                          <p:val>
                                            <p:strVal val="#ppt_w*0.70"/>
                                          </p:val>
                                        </p:tav>
                                        <p:tav tm="100000">
                                          <p:val>
                                            <p:strVal val="#ppt_w"/>
                                          </p:val>
                                        </p:tav>
                                      </p:tavLst>
                                    </p:anim>
                                    <p:anim calcmode="lin" valueType="num">
                                      <p:cBhvr>
                                        <p:cTn id="18" dur="1000" fill="hold"/>
                                        <p:tgtEl>
                                          <p:spTgt spid="19460"/>
                                        </p:tgtEl>
                                        <p:attrNameLst>
                                          <p:attrName>ppt_h</p:attrName>
                                        </p:attrNameLst>
                                      </p:cBhvr>
                                      <p:tavLst>
                                        <p:tav tm="0">
                                          <p:val>
                                            <p:strVal val="#ppt_h"/>
                                          </p:val>
                                        </p:tav>
                                        <p:tav tm="100000">
                                          <p:val>
                                            <p:strVal val="#ppt_h"/>
                                          </p:val>
                                        </p:tav>
                                      </p:tavLst>
                                    </p:anim>
                                    <p:animEffect transition="in" filter="fade">
                                      <p:cBhvr>
                                        <p:cTn id="19" dur="1000"/>
                                        <p:tgtEl>
                                          <p:spTgt spid="19460"/>
                                        </p:tgtEl>
                                      </p:cBhvr>
                                    </p:animEffect>
                                  </p:childTnLst>
                                </p:cTn>
                              </p:par>
                              <p:par>
                                <p:cTn id="20" presetID="55" presetClass="entr" presetSubtype="0" fill="hold" nodeType="withEffect">
                                  <p:stCondLst>
                                    <p:cond delay="0"/>
                                  </p:stCondLst>
                                  <p:childTnLst>
                                    <p:set>
                                      <p:cBhvr>
                                        <p:cTn id="21" dur="1" fill="hold">
                                          <p:stCondLst>
                                            <p:cond delay="0"/>
                                          </p:stCondLst>
                                        </p:cTn>
                                        <p:tgtEl>
                                          <p:spTgt spid="19466"/>
                                        </p:tgtEl>
                                        <p:attrNameLst>
                                          <p:attrName>style.visibility</p:attrName>
                                        </p:attrNameLst>
                                      </p:cBhvr>
                                      <p:to>
                                        <p:strVal val="visible"/>
                                      </p:to>
                                    </p:set>
                                    <p:anim calcmode="lin" valueType="num">
                                      <p:cBhvr>
                                        <p:cTn id="22" dur="1000" fill="hold"/>
                                        <p:tgtEl>
                                          <p:spTgt spid="19466"/>
                                        </p:tgtEl>
                                        <p:attrNameLst>
                                          <p:attrName>ppt_w</p:attrName>
                                        </p:attrNameLst>
                                      </p:cBhvr>
                                      <p:tavLst>
                                        <p:tav tm="0">
                                          <p:val>
                                            <p:strVal val="#ppt_w*0.70"/>
                                          </p:val>
                                        </p:tav>
                                        <p:tav tm="100000">
                                          <p:val>
                                            <p:strVal val="#ppt_w"/>
                                          </p:val>
                                        </p:tav>
                                      </p:tavLst>
                                    </p:anim>
                                    <p:anim calcmode="lin" valueType="num">
                                      <p:cBhvr>
                                        <p:cTn id="23" dur="1000" fill="hold"/>
                                        <p:tgtEl>
                                          <p:spTgt spid="19466"/>
                                        </p:tgtEl>
                                        <p:attrNameLst>
                                          <p:attrName>ppt_h</p:attrName>
                                        </p:attrNameLst>
                                      </p:cBhvr>
                                      <p:tavLst>
                                        <p:tav tm="0">
                                          <p:val>
                                            <p:strVal val="#ppt_h"/>
                                          </p:val>
                                        </p:tav>
                                        <p:tav tm="100000">
                                          <p:val>
                                            <p:strVal val="#ppt_h"/>
                                          </p:val>
                                        </p:tav>
                                      </p:tavLst>
                                    </p:anim>
                                    <p:animEffect transition="in" filter="fade">
                                      <p:cBhvr>
                                        <p:cTn id="24" dur="1000"/>
                                        <p:tgtEl>
                                          <p:spTgt spid="1946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9463"/>
                                        </p:tgtEl>
                                        <p:attrNameLst>
                                          <p:attrName>style.visibility</p:attrName>
                                        </p:attrNameLst>
                                      </p:cBhvr>
                                      <p:to>
                                        <p:strVal val="visible"/>
                                      </p:to>
                                    </p:set>
                                    <p:anim calcmode="lin" valueType="num">
                                      <p:cBhvr>
                                        <p:cTn id="29" dur="1000" fill="hold"/>
                                        <p:tgtEl>
                                          <p:spTgt spid="19463"/>
                                        </p:tgtEl>
                                        <p:attrNameLst>
                                          <p:attrName>ppt_w</p:attrName>
                                        </p:attrNameLst>
                                      </p:cBhvr>
                                      <p:tavLst>
                                        <p:tav tm="0">
                                          <p:val>
                                            <p:strVal val="#ppt_w*0.70"/>
                                          </p:val>
                                        </p:tav>
                                        <p:tav tm="100000">
                                          <p:val>
                                            <p:strVal val="#ppt_w"/>
                                          </p:val>
                                        </p:tav>
                                      </p:tavLst>
                                    </p:anim>
                                    <p:anim calcmode="lin" valueType="num">
                                      <p:cBhvr>
                                        <p:cTn id="30" dur="1000" fill="hold"/>
                                        <p:tgtEl>
                                          <p:spTgt spid="19463"/>
                                        </p:tgtEl>
                                        <p:attrNameLst>
                                          <p:attrName>ppt_h</p:attrName>
                                        </p:attrNameLst>
                                      </p:cBhvr>
                                      <p:tavLst>
                                        <p:tav tm="0">
                                          <p:val>
                                            <p:strVal val="#ppt_h"/>
                                          </p:val>
                                        </p:tav>
                                        <p:tav tm="100000">
                                          <p:val>
                                            <p:strVal val="#ppt_h"/>
                                          </p:val>
                                        </p:tav>
                                      </p:tavLst>
                                    </p:anim>
                                    <p:animEffect transition="in" filter="fade">
                                      <p:cBhvr>
                                        <p:cTn id="31" dur="1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9463" grpId="0"/>
      <p:bldP spid="1946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409575" y="328613"/>
            <a:ext cx="3019425" cy="427037"/>
          </a:xfrm>
          <a:prstGeom prst="rect">
            <a:avLst/>
          </a:prstGeom>
          <a:noFill/>
          <a:ln w="9525">
            <a:noFill/>
            <a:miter lim="800000"/>
            <a:headEnd/>
            <a:tailEnd/>
          </a:ln>
          <a:effectLst/>
        </p:spPr>
        <p:txBody>
          <a:bodyPr wrap="none">
            <a:spAutoFit/>
          </a:bodyPr>
          <a:lstStyle/>
          <a:p>
            <a:pPr>
              <a:defRPr/>
            </a:pPr>
            <a:r>
              <a:rPr lang="en-US" b="1" u="none">
                <a:effectLst>
                  <a:outerShdw blurRad="38100" dist="38100" dir="2700000" algn="tl">
                    <a:srgbClr val="C0C0C0"/>
                  </a:outerShdw>
                </a:effectLst>
                <a:cs typeface="+mn-cs"/>
              </a:rPr>
              <a:t>Mycenaean Artifacts</a:t>
            </a:r>
          </a:p>
        </p:txBody>
      </p:sp>
      <p:pic>
        <p:nvPicPr>
          <p:cNvPr id="23558" name="Picture 6" descr="Image:Mycenaean Woman.jpg">
            <a:hlinkClick r:id="rId2"/>
          </p:cNvPr>
          <p:cNvPicPr>
            <a:picLocks noChangeAspect="1" noChangeArrowheads="1"/>
          </p:cNvPicPr>
          <p:nvPr/>
        </p:nvPicPr>
        <p:blipFill>
          <a:blip r:embed="rId3" cstate="print"/>
          <a:srcRect/>
          <a:stretch>
            <a:fillRect/>
          </a:stretch>
        </p:blipFill>
        <p:spPr bwMode="auto">
          <a:xfrm>
            <a:off x="457200" y="831850"/>
            <a:ext cx="2962275" cy="4943475"/>
          </a:xfrm>
          <a:prstGeom prst="rect">
            <a:avLst/>
          </a:prstGeom>
          <a:noFill/>
          <a:ln w="9525">
            <a:noFill/>
            <a:miter lim="800000"/>
            <a:headEnd/>
            <a:tailEnd/>
          </a:ln>
        </p:spPr>
      </p:pic>
      <p:pic>
        <p:nvPicPr>
          <p:cNvPr id="23560" name="Picture 8" descr="39"/>
          <p:cNvPicPr>
            <a:picLocks noChangeAspect="1" noChangeArrowheads="1"/>
          </p:cNvPicPr>
          <p:nvPr/>
        </p:nvPicPr>
        <p:blipFill>
          <a:blip r:embed="rId4" cstate="print"/>
          <a:srcRect/>
          <a:stretch>
            <a:fillRect/>
          </a:stretch>
        </p:blipFill>
        <p:spPr bwMode="auto">
          <a:xfrm>
            <a:off x="3733800" y="533400"/>
            <a:ext cx="2401888" cy="2962275"/>
          </a:xfrm>
          <a:prstGeom prst="rect">
            <a:avLst/>
          </a:prstGeom>
          <a:noFill/>
          <a:ln w="9525">
            <a:noFill/>
            <a:miter lim="800000"/>
            <a:headEnd/>
            <a:tailEnd/>
          </a:ln>
        </p:spPr>
      </p:pic>
      <p:pic>
        <p:nvPicPr>
          <p:cNvPr id="23562" name="Picture 10" descr="32"/>
          <p:cNvPicPr>
            <a:picLocks noChangeAspect="1" noChangeArrowheads="1"/>
          </p:cNvPicPr>
          <p:nvPr/>
        </p:nvPicPr>
        <p:blipFill>
          <a:blip r:embed="rId5" cstate="print">
            <a:clrChange>
              <a:clrFrom>
                <a:srgbClr val="E9DEA0"/>
              </a:clrFrom>
              <a:clrTo>
                <a:srgbClr val="E9DEA0">
                  <a:alpha val="0"/>
                </a:srgbClr>
              </a:clrTo>
            </a:clrChange>
          </a:blip>
          <a:srcRect/>
          <a:stretch>
            <a:fillRect/>
          </a:stretch>
        </p:blipFill>
        <p:spPr bwMode="auto">
          <a:xfrm>
            <a:off x="4267200" y="3416300"/>
            <a:ext cx="4419600" cy="3136900"/>
          </a:xfrm>
          <a:prstGeom prst="rect">
            <a:avLst/>
          </a:prstGeom>
          <a:noFill/>
          <a:ln w="9525">
            <a:noFill/>
            <a:miter lim="800000"/>
            <a:headEnd/>
            <a:tailEnd/>
          </a:ln>
        </p:spPr>
      </p:pic>
      <p:pic>
        <p:nvPicPr>
          <p:cNvPr id="23564" name="Picture 12" descr="23"/>
          <p:cNvPicPr>
            <a:picLocks noChangeAspect="1" noChangeArrowheads="1"/>
          </p:cNvPicPr>
          <p:nvPr/>
        </p:nvPicPr>
        <p:blipFill>
          <a:blip r:embed="rId6" cstate="print"/>
          <a:srcRect/>
          <a:stretch>
            <a:fillRect/>
          </a:stretch>
        </p:blipFill>
        <p:spPr bwMode="auto">
          <a:xfrm>
            <a:off x="6400800" y="914400"/>
            <a:ext cx="2581275" cy="2120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ppt_w</p:attrName>
                                        </p:attrNameLst>
                                      </p:cBhvr>
                                      <p:tavLst>
                                        <p:tav tm="0">
                                          <p:val>
                                            <p:strVal val="#ppt_w*0.70"/>
                                          </p:val>
                                        </p:tav>
                                        <p:tav tm="100000">
                                          <p:val>
                                            <p:strVal val="#ppt_w"/>
                                          </p:val>
                                        </p:tav>
                                      </p:tavLst>
                                    </p:anim>
                                    <p:anim calcmode="lin" valueType="num">
                                      <p:cBhvr>
                                        <p:cTn id="8" dur="1000" fill="hold"/>
                                        <p:tgtEl>
                                          <p:spTgt spid="23556"/>
                                        </p:tgtEl>
                                        <p:attrNameLst>
                                          <p:attrName>ppt_h</p:attrName>
                                        </p:attrNameLst>
                                      </p:cBhvr>
                                      <p:tavLst>
                                        <p:tav tm="0">
                                          <p:val>
                                            <p:strVal val="#ppt_h"/>
                                          </p:val>
                                        </p:tav>
                                        <p:tav tm="100000">
                                          <p:val>
                                            <p:strVal val="#ppt_h"/>
                                          </p:val>
                                        </p:tav>
                                      </p:tavLst>
                                    </p:anim>
                                    <p:animEffect transition="in" filter="fade">
                                      <p:cBhvr>
                                        <p:cTn id="9" dur="1000"/>
                                        <p:tgtEl>
                                          <p:spTgt spid="23556"/>
                                        </p:tgtEl>
                                      </p:cBhvr>
                                    </p:animEffect>
                                  </p:childTnLst>
                                </p:cTn>
                              </p:par>
                              <p:par>
                                <p:cTn id="10" presetID="55" presetClass="entr" presetSubtype="0" fill="hold" nodeType="withEffect">
                                  <p:stCondLst>
                                    <p:cond delay="0"/>
                                  </p:stCondLst>
                                  <p:childTnLst>
                                    <p:set>
                                      <p:cBhvr>
                                        <p:cTn id="11" dur="1" fill="hold">
                                          <p:stCondLst>
                                            <p:cond delay="0"/>
                                          </p:stCondLst>
                                        </p:cTn>
                                        <p:tgtEl>
                                          <p:spTgt spid="23558"/>
                                        </p:tgtEl>
                                        <p:attrNameLst>
                                          <p:attrName>style.visibility</p:attrName>
                                        </p:attrNameLst>
                                      </p:cBhvr>
                                      <p:to>
                                        <p:strVal val="visible"/>
                                      </p:to>
                                    </p:set>
                                    <p:anim calcmode="lin" valueType="num">
                                      <p:cBhvr>
                                        <p:cTn id="12" dur="1000" fill="hold"/>
                                        <p:tgtEl>
                                          <p:spTgt spid="23558"/>
                                        </p:tgtEl>
                                        <p:attrNameLst>
                                          <p:attrName>ppt_w</p:attrName>
                                        </p:attrNameLst>
                                      </p:cBhvr>
                                      <p:tavLst>
                                        <p:tav tm="0">
                                          <p:val>
                                            <p:strVal val="#ppt_w*0.70"/>
                                          </p:val>
                                        </p:tav>
                                        <p:tav tm="100000">
                                          <p:val>
                                            <p:strVal val="#ppt_w"/>
                                          </p:val>
                                        </p:tav>
                                      </p:tavLst>
                                    </p:anim>
                                    <p:anim calcmode="lin" valueType="num">
                                      <p:cBhvr>
                                        <p:cTn id="13" dur="1000" fill="hold"/>
                                        <p:tgtEl>
                                          <p:spTgt spid="23558"/>
                                        </p:tgtEl>
                                        <p:attrNameLst>
                                          <p:attrName>ppt_h</p:attrName>
                                        </p:attrNameLst>
                                      </p:cBhvr>
                                      <p:tavLst>
                                        <p:tav tm="0">
                                          <p:val>
                                            <p:strVal val="#ppt_h"/>
                                          </p:val>
                                        </p:tav>
                                        <p:tav tm="100000">
                                          <p:val>
                                            <p:strVal val="#ppt_h"/>
                                          </p:val>
                                        </p:tav>
                                      </p:tavLst>
                                    </p:anim>
                                    <p:animEffect transition="in" filter="fade">
                                      <p:cBhvr>
                                        <p:cTn id="14" dur="1000"/>
                                        <p:tgtEl>
                                          <p:spTgt spid="23558"/>
                                        </p:tgtEl>
                                      </p:cBhvr>
                                    </p:animEffect>
                                  </p:childTnLst>
                                </p:cTn>
                              </p:par>
                              <p:par>
                                <p:cTn id="15" presetID="55" presetClass="entr" presetSubtype="0" fill="hold" nodeType="withEffect">
                                  <p:stCondLst>
                                    <p:cond delay="0"/>
                                  </p:stCondLst>
                                  <p:childTnLst>
                                    <p:set>
                                      <p:cBhvr>
                                        <p:cTn id="16" dur="1" fill="hold">
                                          <p:stCondLst>
                                            <p:cond delay="0"/>
                                          </p:stCondLst>
                                        </p:cTn>
                                        <p:tgtEl>
                                          <p:spTgt spid="23560"/>
                                        </p:tgtEl>
                                        <p:attrNameLst>
                                          <p:attrName>style.visibility</p:attrName>
                                        </p:attrNameLst>
                                      </p:cBhvr>
                                      <p:to>
                                        <p:strVal val="visible"/>
                                      </p:to>
                                    </p:set>
                                    <p:anim calcmode="lin" valueType="num">
                                      <p:cBhvr>
                                        <p:cTn id="17" dur="1000" fill="hold"/>
                                        <p:tgtEl>
                                          <p:spTgt spid="23560"/>
                                        </p:tgtEl>
                                        <p:attrNameLst>
                                          <p:attrName>ppt_w</p:attrName>
                                        </p:attrNameLst>
                                      </p:cBhvr>
                                      <p:tavLst>
                                        <p:tav tm="0">
                                          <p:val>
                                            <p:strVal val="#ppt_w*0.70"/>
                                          </p:val>
                                        </p:tav>
                                        <p:tav tm="100000">
                                          <p:val>
                                            <p:strVal val="#ppt_w"/>
                                          </p:val>
                                        </p:tav>
                                      </p:tavLst>
                                    </p:anim>
                                    <p:anim calcmode="lin" valueType="num">
                                      <p:cBhvr>
                                        <p:cTn id="18" dur="1000" fill="hold"/>
                                        <p:tgtEl>
                                          <p:spTgt spid="23560"/>
                                        </p:tgtEl>
                                        <p:attrNameLst>
                                          <p:attrName>ppt_h</p:attrName>
                                        </p:attrNameLst>
                                      </p:cBhvr>
                                      <p:tavLst>
                                        <p:tav tm="0">
                                          <p:val>
                                            <p:strVal val="#ppt_h"/>
                                          </p:val>
                                        </p:tav>
                                        <p:tav tm="100000">
                                          <p:val>
                                            <p:strVal val="#ppt_h"/>
                                          </p:val>
                                        </p:tav>
                                      </p:tavLst>
                                    </p:anim>
                                    <p:animEffect transition="in" filter="fade">
                                      <p:cBhvr>
                                        <p:cTn id="19" dur="1000"/>
                                        <p:tgtEl>
                                          <p:spTgt spid="23560"/>
                                        </p:tgtEl>
                                      </p:cBhvr>
                                    </p:animEffect>
                                  </p:childTnLst>
                                </p:cTn>
                              </p:par>
                              <p:par>
                                <p:cTn id="20" presetID="55" presetClass="entr" presetSubtype="0" fill="hold" nodeType="withEffect">
                                  <p:stCondLst>
                                    <p:cond delay="0"/>
                                  </p:stCondLst>
                                  <p:childTnLst>
                                    <p:set>
                                      <p:cBhvr>
                                        <p:cTn id="21" dur="1" fill="hold">
                                          <p:stCondLst>
                                            <p:cond delay="0"/>
                                          </p:stCondLst>
                                        </p:cTn>
                                        <p:tgtEl>
                                          <p:spTgt spid="23562"/>
                                        </p:tgtEl>
                                        <p:attrNameLst>
                                          <p:attrName>style.visibility</p:attrName>
                                        </p:attrNameLst>
                                      </p:cBhvr>
                                      <p:to>
                                        <p:strVal val="visible"/>
                                      </p:to>
                                    </p:set>
                                    <p:anim calcmode="lin" valueType="num">
                                      <p:cBhvr>
                                        <p:cTn id="22" dur="1000" fill="hold"/>
                                        <p:tgtEl>
                                          <p:spTgt spid="23562"/>
                                        </p:tgtEl>
                                        <p:attrNameLst>
                                          <p:attrName>ppt_w</p:attrName>
                                        </p:attrNameLst>
                                      </p:cBhvr>
                                      <p:tavLst>
                                        <p:tav tm="0">
                                          <p:val>
                                            <p:strVal val="#ppt_w*0.70"/>
                                          </p:val>
                                        </p:tav>
                                        <p:tav tm="100000">
                                          <p:val>
                                            <p:strVal val="#ppt_w"/>
                                          </p:val>
                                        </p:tav>
                                      </p:tavLst>
                                    </p:anim>
                                    <p:anim calcmode="lin" valueType="num">
                                      <p:cBhvr>
                                        <p:cTn id="23" dur="1000" fill="hold"/>
                                        <p:tgtEl>
                                          <p:spTgt spid="23562"/>
                                        </p:tgtEl>
                                        <p:attrNameLst>
                                          <p:attrName>ppt_h</p:attrName>
                                        </p:attrNameLst>
                                      </p:cBhvr>
                                      <p:tavLst>
                                        <p:tav tm="0">
                                          <p:val>
                                            <p:strVal val="#ppt_h"/>
                                          </p:val>
                                        </p:tav>
                                        <p:tav tm="100000">
                                          <p:val>
                                            <p:strVal val="#ppt_h"/>
                                          </p:val>
                                        </p:tav>
                                      </p:tavLst>
                                    </p:anim>
                                    <p:animEffect transition="in" filter="fade">
                                      <p:cBhvr>
                                        <p:cTn id="24" dur="1000"/>
                                        <p:tgtEl>
                                          <p:spTgt spid="23562"/>
                                        </p:tgtEl>
                                      </p:cBhvr>
                                    </p:animEffect>
                                  </p:childTnLst>
                                </p:cTn>
                              </p:par>
                              <p:par>
                                <p:cTn id="25" presetID="55" presetClass="entr" presetSubtype="0" fill="hold" nodeType="withEffect">
                                  <p:stCondLst>
                                    <p:cond delay="0"/>
                                  </p:stCondLst>
                                  <p:childTnLst>
                                    <p:set>
                                      <p:cBhvr>
                                        <p:cTn id="26" dur="1" fill="hold">
                                          <p:stCondLst>
                                            <p:cond delay="0"/>
                                          </p:stCondLst>
                                        </p:cTn>
                                        <p:tgtEl>
                                          <p:spTgt spid="23564"/>
                                        </p:tgtEl>
                                        <p:attrNameLst>
                                          <p:attrName>style.visibility</p:attrName>
                                        </p:attrNameLst>
                                      </p:cBhvr>
                                      <p:to>
                                        <p:strVal val="visible"/>
                                      </p:to>
                                    </p:set>
                                    <p:anim calcmode="lin" valueType="num">
                                      <p:cBhvr>
                                        <p:cTn id="27" dur="1000" fill="hold"/>
                                        <p:tgtEl>
                                          <p:spTgt spid="23564"/>
                                        </p:tgtEl>
                                        <p:attrNameLst>
                                          <p:attrName>ppt_w</p:attrName>
                                        </p:attrNameLst>
                                      </p:cBhvr>
                                      <p:tavLst>
                                        <p:tav tm="0">
                                          <p:val>
                                            <p:strVal val="#ppt_w*0.70"/>
                                          </p:val>
                                        </p:tav>
                                        <p:tav tm="100000">
                                          <p:val>
                                            <p:strVal val="#ppt_w"/>
                                          </p:val>
                                        </p:tav>
                                      </p:tavLst>
                                    </p:anim>
                                    <p:anim calcmode="lin" valueType="num">
                                      <p:cBhvr>
                                        <p:cTn id="28" dur="1000" fill="hold"/>
                                        <p:tgtEl>
                                          <p:spTgt spid="23564"/>
                                        </p:tgtEl>
                                        <p:attrNameLst>
                                          <p:attrName>ppt_h</p:attrName>
                                        </p:attrNameLst>
                                      </p:cBhvr>
                                      <p:tavLst>
                                        <p:tav tm="0">
                                          <p:val>
                                            <p:strVal val="#ppt_h"/>
                                          </p:val>
                                        </p:tav>
                                        <p:tav tm="100000">
                                          <p:val>
                                            <p:strVal val="#ppt_h"/>
                                          </p:val>
                                        </p:tav>
                                      </p:tavLst>
                                    </p:anim>
                                    <p:animEffect transition="in" filter="fade">
                                      <p:cBhvr>
                                        <p:cTn id="29" dur="1000"/>
                                        <p:tgtEl>
                                          <p:spTgt spid="2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228600" y="439738"/>
            <a:ext cx="3581400" cy="1846262"/>
          </a:xfrm>
          <a:prstGeom prst="rect">
            <a:avLst/>
          </a:prstGeom>
          <a:noFill/>
          <a:ln w="9525">
            <a:noFill/>
            <a:miter lim="800000"/>
            <a:headEnd/>
            <a:tailEnd/>
          </a:ln>
        </p:spPr>
        <p:txBody>
          <a:bodyPr anchor="ctr">
            <a:spAutoFit/>
          </a:bodyPr>
          <a:lstStyle/>
          <a:p>
            <a:r>
              <a:rPr lang="en-US" sz="2300" b="1" u="none">
                <a:cs typeface="Times New Roman" pitchFamily="18" charset="0"/>
              </a:rPr>
              <a:t>Iron replaces bronze</a:t>
            </a:r>
            <a:endParaRPr lang="en-US" sz="2300" b="1" u="none"/>
          </a:p>
          <a:p>
            <a:pPr eaLnBrk="0" hangingPunct="0"/>
            <a:r>
              <a:rPr lang="en-US" sz="2300" u="none"/>
              <a:t>Allowed for </a:t>
            </a:r>
            <a:r>
              <a:rPr lang="en-US" sz="2300"/>
              <a:t>better tools and weapons</a:t>
            </a:r>
            <a:r>
              <a:rPr lang="en-US" sz="2300" u="none"/>
              <a:t>.</a:t>
            </a:r>
          </a:p>
          <a:p>
            <a:pPr eaLnBrk="0" hangingPunct="0"/>
            <a:r>
              <a:rPr lang="en-US" sz="2300" u="none"/>
              <a:t>New farm tools helped to </a:t>
            </a:r>
            <a:r>
              <a:rPr lang="en-US" sz="2300"/>
              <a:t>revive agriculture. </a:t>
            </a:r>
          </a:p>
        </p:txBody>
      </p:sp>
      <p:sp>
        <p:nvSpPr>
          <p:cNvPr id="21510" name="Rectangle 6"/>
          <p:cNvSpPr>
            <a:spLocks noChangeArrowheads="1"/>
          </p:cNvSpPr>
          <p:nvPr/>
        </p:nvSpPr>
        <p:spPr bwMode="auto">
          <a:xfrm>
            <a:off x="228600" y="2667000"/>
            <a:ext cx="3581400" cy="3378200"/>
          </a:xfrm>
          <a:prstGeom prst="rect">
            <a:avLst/>
          </a:prstGeom>
          <a:noFill/>
          <a:ln w="9525">
            <a:noFill/>
            <a:miter lim="800000"/>
            <a:headEnd/>
            <a:tailEnd/>
          </a:ln>
        </p:spPr>
        <p:txBody>
          <a:bodyPr anchor="ctr">
            <a:spAutoFit/>
          </a:bodyPr>
          <a:lstStyle/>
          <a:p>
            <a:r>
              <a:rPr lang="en-US" sz="2400" b="1" u="none">
                <a:cs typeface="Times New Roman" pitchFamily="18" charset="0"/>
              </a:rPr>
              <a:t>Revival of Trade</a:t>
            </a:r>
          </a:p>
          <a:p>
            <a:r>
              <a:rPr lang="en-US" sz="2400">
                <a:cs typeface="Times New Roman" pitchFamily="18" charset="0"/>
              </a:rPr>
              <a:t>New colonies began to trade with each other</a:t>
            </a:r>
            <a:r>
              <a:rPr lang="en-US" sz="2400" u="none">
                <a:cs typeface="Times New Roman" pitchFamily="18" charset="0"/>
              </a:rPr>
              <a:t>. </a:t>
            </a:r>
          </a:p>
          <a:p>
            <a:endParaRPr lang="en-US" sz="2400" u="none"/>
          </a:p>
          <a:p>
            <a:pPr eaLnBrk="0" hangingPunct="0"/>
            <a:r>
              <a:rPr lang="en-US" sz="2400" b="1" u="none">
                <a:cs typeface="Times New Roman" pitchFamily="18" charset="0"/>
              </a:rPr>
              <a:t>Adoption of Phoenician alphabet</a:t>
            </a:r>
            <a:endParaRPr lang="en-US" sz="2400" b="1" u="none"/>
          </a:p>
          <a:p>
            <a:pPr eaLnBrk="0" hangingPunct="0"/>
            <a:r>
              <a:rPr lang="en-US" sz="2400"/>
              <a:t>Simplified the language</a:t>
            </a:r>
            <a:r>
              <a:rPr lang="en-US" sz="2400" u="none"/>
              <a:t>, made it easier to learn and spread. </a:t>
            </a:r>
          </a:p>
        </p:txBody>
      </p:sp>
      <p:pic>
        <p:nvPicPr>
          <p:cNvPr id="21516" name="Picture 12" descr="Image: Greek Alphabet"/>
          <p:cNvPicPr>
            <a:picLocks noChangeAspect="1" noChangeArrowheads="1"/>
          </p:cNvPicPr>
          <p:nvPr/>
        </p:nvPicPr>
        <p:blipFill>
          <a:blip r:embed="rId3" cstate="print"/>
          <a:srcRect b="3703"/>
          <a:stretch>
            <a:fillRect/>
          </a:stretch>
        </p:blipFill>
        <p:spPr bwMode="auto">
          <a:xfrm>
            <a:off x="4373563" y="304800"/>
            <a:ext cx="4541837" cy="6248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 calcmode="lin" valueType="num">
                                      <p:cBhvr>
                                        <p:cTn id="7" dur="1000" fill="hold"/>
                                        <p:tgtEl>
                                          <p:spTgt spid="21509"/>
                                        </p:tgtEl>
                                        <p:attrNameLst>
                                          <p:attrName>ppt_w</p:attrName>
                                        </p:attrNameLst>
                                      </p:cBhvr>
                                      <p:tavLst>
                                        <p:tav tm="0">
                                          <p:val>
                                            <p:strVal val="#ppt_w*0.70"/>
                                          </p:val>
                                        </p:tav>
                                        <p:tav tm="100000">
                                          <p:val>
                                            <p:strVal val="#ppt_w"/>
                                          </p:val>
                                        </p:tav>
                                      </p:tavLst>
                                    </p:anim>
                                    <p:anim calcmode="lin" valueType="num">
                                      <p:cBhvr>
                                        <p:cTn id="8" dur="1000" fill="hold"/>
                                        <p:tgtEl>
                                          <p:spTgt spid="21509"/>
                                        </p:tgtEl>
                                        <p:attrNameLst>
                                          <p:attrName>ppt_h</p:attrName>
                                        </p:attrNameLst>
                                      </p:cBhvr>
                                      <p:tavLst>
                                        <p:tav tm="0">
                                          <p:val>
                                            <p:strVal val="#ppt_h"/>
                                          </p:val>
                                        </p:tav>
                                        <p:tav tm="100000">
                                          <p:val>
                                            <p:strVal val="#ppt_h"/>
                                          </p:val>
                                        </p:tav>
                                      </p:tavLst>
                                    </p:anim>
                                    <p:animEffect transition="in" filter="fade">
                                      <p:cBhvr>
                                        <p:cTn id="9" dur="1000"/>
                                        <p:tgtEl>
                                          <p:spTgt spid="2150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1510">
                                            <p:txEl>
                                              <p:pRg st="0" end="0"/>
                                            </p:txEl>
                                          </p:spTgt>
                                        </p:tgtEl>
                                        <p:attrNameLst>
                                          <p:attrName>style.visibility</p:attrName>
                                        </p:attrNameLst>
                                      </p:cBhvr>
                                      <p:to>
                                        <p:strVal val="visible"/>
                                      </p:to>
                                    </p:set>
                                    <p:anim calcmode="lin" valueType="num">
                                      <p:cBhvr>
                                        <p:cTn id="14" dur="1000" fill="hold"/>
                                        <p:tgtEl>
                                          <p:spTgt spid="21510">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1510">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1510">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21510">
                                            <p:txEl>
                                              <p:pRg st="1" end="1"/>
                                            </p:txEl>
                                          </p:spTgt>
                                        </p:tgtEl>
                                        <p:attrNameLst>
                                          <p:attrName>style.visibility</p:attrName>
                                        </p:attrNameLst>
                                      </p:cBhvr>
                                      <p:to>
                                        <p:strVal val="visible"/>
                                      </p:to>
                                    </p:set>
                                    <p:anim calcmode="lin" valueType="num">
                                      <p:cBhvr>
                                        <p:cTn id="19" dur="1000" fill="hold"/>
                                        <p:tgtEl>
                                          <p:spTgt spid="21510">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21510">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2151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21510">
                                            <p:txEl>
                                              <p:pRg st="3" end="3"/>
                                            </p:txEl>
                                          </p:spTgt>
                                        </p:tgtEl>
                                        <p:attrNameLst>
                                          <p:attrName>style.visibility</p:attrName>
                                        </p:attrNameLst>
                                      </p:cBhvr>
                                      <p:to>
                                        <p:strVal val="visible"/>
                                      </p:to>
                                    </p:set>
                                    <p:anim calcmode="lin" valueType="num">
                                      <p:cBhvr>
                                        <p:cTn id="26" dur="1000" fill="hold"/>
                                        <p:tgtEl>
                                          <p:spTgt spid="21510">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21510">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21510">
                                            <p:txEl>
                                              <p:pRg st="3" end="3"/>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21510">
                                            <p:txEl>
                                              <p:pRg st="4" end="4"/>
                                            </p:txEl>
                                          </p:spTgt>
                                        </p:tgtEl>
                                        <p:attrNameLst>
                                          <p:attrName>style.visibility</p:attrName>
                                        </p:attrNameLst>
                                      </p:cBhvr>
                                      <p:to>
                                        <p:strVal val="visible"/>
                                      </p:to>
                                    </p:set>
                                    <p:anim calcmode="lin" valueType="num">
                                      <p:cBhvr>
                                        <p:cTn id="31" dur="1000" fill="hold"/>
                                        <p:tgtEl>
                                          <p:spTgt spid="21510">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21510">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21510">
                                            <p:txEl>
                                              <p:pRg st="4" end="4"/>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21516"/>
                                        </p:tgtEl>
                                        <p:attrNameLst>
                                          <p:attrName>style.visibility</p:attrName>
                                        </p:attrNameLst>
                                      </p:cBhvr>
                                      <p:to>
                                        <p:strVal val="visible"/>
                                      </p:to>
                                    </p:set>
                                    <p:anim calcmode="lin" valueType="num">
                                      <p:cBhvr>
                                        <p:cTn id="36" dur="1000" fill="hold"/>
                                        <p:tgtEl>
                                          <p:spTgt spid="21516"/>
                                        </p:tgtEl>
                                        <p:attrNameLst>
                                          <p:attrName>ppt_w</p:attrName>
                                        </p:attrNameLst>
                                      </p:cBhvr>
                                      <p:tavLst>
                                        <p:tav tm="0">
                                          <p:val>
                                            <p:strVal val="#ppt_w*0.70"/>
                                          </p:val>
                                        </p:tav>
                                        <p:tav tm="100000">
                                          <p:val>
                                            <p:strVal val="#ppt_w"/>
                                          </p:val>
                                        </p:tav>
                                      </p:tavLst>
                                    </p:anim>
                                    <p:anim calcmode="lin" valueType="num">
                                      <p:cBhvr>
                                        <p:cTn id="37" dur="1000" fill="hold"/>
                                        <p:tgtEl>
                                          <p:spTgt spid="21516"/>
                                        </p:tgtEl>
                                        <p:attrNameLst>
                                          <p:attrName>ppt_h</p:attrName>
                                        </p:attrNameLst>
                                      </p:cBhvr>
                                      <p:tavLst>
                                        <p:tav tm="0">
                                          <p:val>
                                            <p:strVal val="#ppt_h"/>
                                          </p:val>
                                        </p:tav>
                                        <p:tav tm="100000">
                                          <p:val>
                                            <p:strVal val="#ppt_h"/>
                                          </p:val>
                                        </p:tav>
                                      </p:tavLst>
                                    </p:anim>
                                    <p:animEffect transition="in" filter="fade">
                                      <p:cBhvr>
                                        <p:cTn id="38" dur="1000"/>
                                        <p:tgtEl>
                                          <p:spTgt spid="21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304800" y="228600"/>
            <a:ext cx="1481138" cy="549275"/>
          </a:xfrm>
          <a:prstGeom prst="rect">
            <a:avLst/>
          </a:prstGeom>
          <a:noFill/>
          <a:ln w="9525">
            <a:noFill/>
            <a:miter lim="800000"/>
            <a:headEnd/>
            <a:tailEnd/>
          </a:ln>
        </p:spPr>
        <p:txBody>
          <a:bodyPr wrap="none" anchor="ctr">
            <a:spAutoFit/>
          </a:bodyPr>
          <a:lstStyle/>
          <a:p>
            <a:r>
              <a:rPr lang="en-US" sz="3000" b="1" u="none">
                <a:cs typeface="Times New Roman" pitchFamily="18" charset="0"/>
              </a:rPr>
              <a:t>Homer</a:t>
            </a:r>
            <a:r>
              <a:rPr lang="en-US" sz="3000" u="none">
                <a:cs typeface="Times New Roman" pitchFamily="18" charset="0"/>
              </a:rPr>
              <a:t> </a:t>
            </a:r>
            <a:endParaRPr lang="en-US" sz="3000" u="none"/>
          </a:p>
        </p:txBody>
      </p:sp>
      <p:pic>
        <p:nvPicPr>
          <p:cNvPr id="22532" name="Picture 4" descr="Image:William-Adolphe Bouguereau (1825-1905) - Homer and his Guide (1874).jpg">
            <a:hlinkClick r:id="rId3"/>
          </p:cNvPr>
          <p:cNvPicPr>
            <a:picLocks noChangeAspect="1" noChangeArrowheads="1"/>
          </p:cNvPicPr>
          <p:nvPr/>
        </p:nvPicPr>
        <p:blipFill>
          <a:blip r:embed="rId4" r:link="rId5" cstate="print"/>
          <a:srcRect/>
          <a:stretch>
            <a:fillRect/>
          </a:stretch>
        </p:blipFill>
        <p:spPr bwMode="auto">
          <a:xfrm>
            <a:off x="6781800" y="1905000"/>
            <a:ext cx="2028825" cy="2971800"/>
          </a:xfrm>
          <a:prstGeom prst="rect">
            <a:avLst/>
          </a:prstGeom>
          <a:noFill/>
          <a:ln w="9525">
            <a:noFill/>
            <a:miter lim="800000"/>
            <a:headEnd/>
            <a:tailEnd/>
          </a:ln>
        </p:spPr>
      </p:pic>
      <p:sp>
        <p:nvSpPr>
          <p:cNvPr id="22534" name="Rectangle 6"/>
          <p:cNvSpPr>
            <a:spLocks noChangeArrowheads="1"/>
          </p:cNvSpPr>
          <p:nvPr/>
        </p:nvSpPr>
        <p:spPr bwMode="auto">
          <a:xfrm>
            <a:off x="304800" y="1028700"/>
            <a:ext cx="6400800" cy="4838700"/>
          </a:xfrm>
          <a:prstGeom prst="rect">
            <a:avLst/>
          </a:prstGeom>
          <a:noFill/>
          <a:ln w="9525">
            <a:noFill/>
            <a:miter lim="800000"/>
            <a:headEnd/>
            <a:tailEnd/>
          </a:ln>
        </p:spPr>
        <p:txBody>
          <a:bodyPr anchor="ctr">
            <a:spAutoFit/>
          </a:bodyPr>
          <a:lstStyle/>
          <a:p>
            <a:r>
              <a:rPr lang="en-US" sz="2400" b="1" u="none">
                <a:cs typeface="Times New Roman" pitchFamily="18" charset="0"/>
              </a:rPr>
              <a:t>Epic Poetry</a:t>
            </a:r>
          </a:p>
          <a:p>
            <a:r>
              <a:rPr lang="en-US" sz="2400" u="none"/>
              <a:t>Homer wrote </a:t>
            </a:r>
            <a:r>
              <a:rPr lang="en-US" sz="2400"/>
              <a:t>great stories about heroes and wars.</a:t>
            </a:r>
          </a:p>
          <a:p>
            <a:r>
              <a:rPr lang="en-US" sz="2400" u="none"/>
              <a:t>These included the </a:t>
            </a:r>
            <a:r>
              <a:rPr lang="en-US" sz="2400" i="1" u="none"/>
              <a:t>Iliad</a:t>
            </a:r>
            <a:r>
              <a:rPr lang="en-US" sz="2400" u="none"/>
              <a:t> and </a:t>
            </a:r>
            <a:r>
              <a:rPr lang="en-US" sz="2400" i="1" u="none"/>
              <a:t>Odyssey</a:t>
            </a:r>
          </a:p>
          <a:p>
            <a:pPr eaLnBrk="0" hangingPunct="0"/>
            <a:endParaRPr lang="en-US" sz="2400" i="1" u="none">
              <a:cs typeface="Times New Roman" pitchFamily="18" charset="0"/>
            </a:endParaRPr>
          </a:p>
          <a:p>
            <a:pPr eaLnBrk="0" hangingPunct="0"/>
            <a:r>
              <a:rPr lang="en-US" sz="2400" b="1" i="1" u="none">
                <a:cs typeface="Times New Roman" pitchFamily="18" charset="0"/>
              </a:rPr>
              <a:t>Arete</a:t>
            </a:r>
            <a:endParaRPr lang="en-US" sz="2400" b="1" u="none"/>
          </a:p>
          <a:p>
            <a:pPr eaLnBrk="0" hangingPunct="0"/>
            <a:r>
              <a:rPr lang="en-US" sz="2400" u="none">
                <a:cs typeface="Times New Roman" pitchFamily="18" charset="0"/>
              </a:rPr>
              <a:t>The </a:t>
            </a:r>
            <a:r>
              <a:rPr lang="en-US" sz="2400">
                <a:cs typeface="Times New Roman" pitchFamily="18" charset="0"/>
              </a:rPr>
              <a:t>Greek ideal of Courage and Honor</a:t>
            </a:r>
          </a:p>
          <a:p>
            <a:pPr eaLnBrk="0" hangingPunct="0"/>
            <a:endParaRPr lang="en-US" sz="2400">
              <a:cs typeface="Times New Roman" pitchFamily="18" charset="0"/>
            </a:endParaRPr>
          </a:p>
          <a:p>
            <a:pPr eaLnBrk="0" hangingPunct="0"/>
            <a:r>
              <a:rPr lang="en-US" sz="2400" b="1" u="none">
                <a:cs typeface="Times New Roman" pitchFamily="18" charset="0"/>
              </a:rPr>
              <a:t>Greek Heroism</a:t>
            </a:r>
          </a:p>
          <a:p>
            <a:pPr eaLnBrk="0" hangingPunct="0"/>
            <a:r>
              <a:rPr lang="en-US" sz="2400" u="none">
                <a:cs typeface="Times New Roman" pitchFamily="18" charset="0"/>
              </a:rPr>
              <a:t>Won through a struggle or contest.  </a:t>
            </a:r>
            <a:r>
              <a:rPr lang="en-US" sz="2400">
                <a:cs typeface="Times New Roman" pitchFamily="18" charset="0"/>
              </a:rPr>
              <a:t>Willingness to fight to protect family and friends to preserve honor</a:t>
            </a:r>
            <a:r>
              <a:rPr lang="en-US" sz="2400" u="none">
                <a:cs typeface="Times New Roman" pitchFamily="18" charset="0"/>
              </a:rPr>
              <a:t> for yourself and your family. </a:t>
            </a:r>
            <a:endParaRPr lang="en-US" sz="2400" u="none">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 calcmode="lin" valueType="num">
                                      <p:cBhvr>
                                        <p:cTn id="7" dur="1000" fill="hold"/>
                                        <p:tgtEl>
                                          <p:spTgt spid="22533"/>
                                        </p:tgtEl>
                                        <p:attrNameLst>
                                          <p:attrName>ppt_w</p:attrName>
                                        </p:attrNameLst>
                                      </p:cBhvr>
                                      <p:tavLst>
                                        <p:tav tm="0">
                                          <p:val>
                                            <p:strVal val="#ppt_w*0.70"/>
                                          </p:val>
                                        </p:tav>
                                        <p:tav tm="100000">
                                          <p:val>
                                            <p:strVal val="#ppt_w"/>
                                          </p:val>
                                        </p:tav>
                                      </p:tavLst>
                                    </p:anim>
                                    <p:anim calcmode="lin" valueType="num">
                                      <p:cBhvr>
                                        <p:cTn id="8" dur="1000" fill="hold"/>
                                        <p:tgtEl>
                                          <p:spTgt spid="22533"/>
                                        </p:tgtEl>
                                        <p:attrNameLst>
                                          <p:attrName>ppt_h</p:attrName>
                                        </p:attrNameLst>
                                      </p:cBhvr>
                                      <p:tavLst>
                                        <p:tav tm="0">
                                          <p:val>
                                            <p:strVal val="#ppt_h"/>
                                          </p:val>
                                        </p:tav>
                                        <p:tav tm="100000">
                                          <p:val>
                                            <p:strVal val="#ppt_h"/>
                                          </p:val>
                                        </p:tav>
                                      </p:tavLst>
                                    </p:anim>
                                    <p:animEffect transition="in" filter="fade">
                                      <p:cBhvr>
                                        <p:cTn id="9" dur="1000"/>
                                        <p:tgtEl>
                                          <p:spTgt spid="2253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2534">
                                            <p:txEl>
                                              <p:pRg st="0" end="0"/>
                                            </p:txEl>
                                          </p:spTgt>
                                        </p:tgtEl>
                                        <p:attrNameLst>
                                          <p:attrName>style.visibility</p:attrName>
                                        </p:attrNameLst>
                                      </p:cBhvr>
                                      <p:to>
                                        <p:strVal val="visible"/>
                                      </p:to>
                                    </p:set>
                                    <p:anim calcmode="lin" valueType="num">
                                      <p:cBhvr>
                                        <p:cTn id="14" dur="1000" fill="hold"/>
                                        <p:tgtEl>
                                          <p:spTgt spid="22534">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22534">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253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2534">
                                            <p:txEl>
                                              <p:pRg st="1" end="1"/>
                                            </p:txEl>
                                          </p:spTgt>
                                        </p:tgtEl>
                                        <p:attrNameLst>
                                          <p:attrName>style.visibility</p:attrName>
                                        </p:attrNameLst>
                                      </p:cBhvr>
                                      <p:to>
                                        <p:strVal val="visible"/>
                                      </p:to>
                                    </p:set>
                                    <p:anim calcmode="lin" valueType="num">
                                      <p:cBhvr>
                                        <p:cTn id="21" dur="1000" fill="hold"/>
                                        <p:tgtEl>
                                          <p:spTgt spid="22534">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22534">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253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2534">
                                            <p:txEl>
                                              <p:pRg st="2" end="2"/>
                                            </p:txEl>
                                          </p:spTgt>
                                        </p:tgtEl>
                                        <p:attrNameLst>
                                          <p:attrName>style.visibility</p:attrName>
                                        </p:attrNameLst>
                                      </p:cBhvr>
                                      <p:to>
                                        <p:strVal val="visible"/>
                                      </p:to>
                                    </p:set>
                                    <p:anim calcmode="lin" valueType="num">
                                      <p:cBhvr>
                                        <p:cTn id="28" dur="1000" fill="hold"/>
                                        <p:tgtEl>
                                          <p:spTgt spid="22534">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22534">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253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2534">
                                            <p:txEl>
                                              <p:pRg st="4" end="4"/>
                                            </p:txEl>
                                          </p:spTgt>
                                        </p:tgtEl>
                                        <p:attrNameLst>
                                          <p:attrName>style.visibility</p:attrName>
                                        </p:attrNameLst>
                                      </p:cBhvr>
                                      <p:to>
                                        <p:strVal val="visible"/>
                                      </p:to>
                                    </p:set>
                                    <p:anim calcmode="lin" valueType="num">
                                      <p:cBhvr>
                                        <p:cTn id="35" dur="1000" fill="hold"/>
                                        <p:tgtEl>
                                          <p:spTgt spid="22534">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2534">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253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2534">
                                            <p:txEl>
                                              <p:pRg st="5" end="5"/>
                                            </p:txEl>
                                          </p:spTgt>
                                        </p:tgtEl>
                                        <p:attrNameLst>
                                          <p:attrName>style.visibility</p:attrName>
                                        </p:attrNameLst>
                                      </p:cBhvr>
                                      <p:to>
                                        <p:strVal val="visible"/>
                                      </p:to>
                                    </p:set>
                                    <p:anim calcmode="lin" valueType="num">
                                      <p:cBhvr>
                                        <p:cTn id="42" dur="1000" fill="hold"/>
                                        <p:tgtEl>
                                          <p:spTgt spid="22534">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2534">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253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2534">
                                            <p:txEl>
                                              <p:pRg st="7" end="7"/>
                                            </p:txEl>
                                          </p:spTgt>
                                        </p:tgtEl>
                                        <p:attrNameLst>
                                          <p:attrName>style.visibility</p:attrName>
                                        </p:attrNameLst>
                                      </p:cBhvr>
                                      <p:to>
                                        <p:strVal val="visible"/>
                                      </p:to>
                                    </p:set>
                                    <p:anim calcmode="lin" valueType="num">
                                      <p:cBhvr>
                                        <p:cTn id="49" dur="1000" fill="hold"/>
                                        <p:tgtEl>
                                          <p:spTgt spid="22534">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22534">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2253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2534">
                                            <p:txEl>
                                              <p:pRg st="8" end="8"/>
                                            </p:txEl>
                                          </p:spTgt>
                                        </p:tgtEl>
                                        <p:attrNameLst>
                                          <p:attrName>style.visibility</p:attrName>
                                        </p:attrNameLst>
                                      </p:cBhvr>
                                      <p:to>
                                        <p:strVal val="visible"/>
                                      </p:to>
                                    </p:set>
                                    <p:anim calcmode="lin" valueType="num">
                                      <p:cBhvr>
                                        <p:cTn id="56" dur="1000" fill="hold"/>
                                        <p:tgtEl>
                                          <p:spTgt spid="22534">
                                            <p:txEl>
                                              <p:pRg st="8" end="8"/>
                                            </p:txEl>
                                          </p:spTgt>
                                        </p:tgtEl>
                                        <p:attrNameLst>
                                          <p:attrName>ppt_w</p:attrName>
                                        </p:attrNameLst>
                                      </p:cBhvr>
                                      <p:tavLst>
                                        <p:tav tm="0">
                                          <p:val>
                                            <p:strVal val="#ppt_w*0.70"/>
                                          </p:val>
                                        </p:tav>
                                        <p:tav tm="100000">
                                          <p:val>
                                            <p:strVal val="#ppt_w"/>
                                          </p:val>
                                        </p:tav>
                                      </p:tavLst>
                                    </p:anim>
                                    <p:anim calcmode="lin" valueType="num">
                                      <p:cBhvr>
                                        <p:cTn id="57" dur="1000" fill="hold"/>
                                        <p:tgtEl>
                                          <p:spTgt spid="22534">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22534">
                                            <p:txEl>
                                              <p:pRg st="8" end="8"/>
                                            </p:txEl>
                                          </p:spTgt>
                                        </p:tgtEl>
                                      </p:cBhvr>
                                    </p:animEffect>
                                  </p:childTnLst>
                                </p:cTn>
                              </p:par>
                              <p:par>
                                <p:cTn id="59" presetID="55" presetClass="entr" presetSubtype="0" fill="hold" nodeType="withEffect">
                                  <p:stCondLst>
                                    <p:cond delay="0"/>
                                  </p:stCondLst>
                                  <p:childTnLst>
                                    <p:set>
                                      <p:cBhvr>
                                        <p:cTn id="60" dur="1" fill="hold">
                                          <p:stCondLst>
                                            <p:cond delay="0"/>
                                          </p:stCondLst>
                                        </p:cTn>
                                        <p:tgtEl>
                                          <p:spTgt spid="22532"/>
                                        </p:tgtEl>
                                        <p:attrNameLst>
                                          <p:attrName>style.visibility</p:attrName>
                                        </p:attrNameLst>
                                      </p:cBhvr>
                                      <p:to>
                                        <p:strVal val="visible"/>
                                      </p:to>
                                    </p:set>
                                    <p:anim calcmode="lin" valueType="num">
                                      <p:cBhvr>
                                        <p:cTn id="61" dur="1000" fill="hold"/>
                                        <p:tgtEl>
                                          <p:spTgt spid="22532"/>
                                        </p:tgtEl>
                                        <p:attrNameLst>
                                          <p:attrName>ppt_w</p:attrName>
                                        </p:attrNameLst>
                                      </p:cBhvr>
                                      <p:tavLst>
                                        <p:tav tm="0">
                                          <p:val>
                                            <p:strVal val="#ppt_w*0.70"/>
                                          </p:val>
                                        </p:tav>
                                        <p:tav tm="100000">
                                          <p:val>
                                            <p:strVal val="#ppt_w"/>
                                          </p:val>
                                        </p:tav>
                                      </p:tavLst>
                                    </p:anim>
                                    <p:anim calcmode="lin" valueType="num">
                                      <p:cBhvr>
                                        <p:cTn id="62" dur="1000" fill="hold"/>
                                        <p:tgtEl>
                                          <p:spTgt spid="22532"/>
                                        </p:tgtEl>
                                        <p:attrNameLst>
                                          <p:attrName>ppt_h</p:attrName>
                                        </p:attrNameLst>
                                      </p:cBhvr>
                                      <p:tavLst>
                                        <p:tav tm="0">
                                          <p:val>
                                            <p:strVal val="#ppt_h"/>
                                          </p:val>
                                        </p:tav>
                                        <p:tav tm="100000">
                                          <p:val>
                                            <p:strVal val="#ppt_h"/>
                                          </p:val>
                                        </p:tav>
                                      </p:tavLst>
                                    </p:anim>
                                    <p:animEffect transition="in" filter="fade">
                                      <p:cBhvr>
                                        <p:cTn id="63" dur="1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ChangeArrowheads="1"/>
          </p:cNvSpPr>
          <p:nvPr/>
        </p:nvSpPr>
        <p:spPr bwMode="auto">
          <a:xfrm>
            <a:off x="304800" y="457200"/>
            <a:ext cx="5943600" cy="5643563"/>
          </a:xfrm>
          <a:prstGeom prst="rect">
            <a:avLst/>
          </a:prstGeom>
          <a:noFill/>
          <a:ln w="9525">
            <a:noFill/>
            <a:miter lim="800000"/>
            <a:headEnd/>
            <a:tailEnd/>
          </a:ln>
        </p:spPr>
        <p:txBody>
          <a:bodyPr anchor="ctr">
            <a:spAutoFit/>
          </a:bodyPr>
          <a:lstStyle/>
          <a:p>
            <a:r>
              <a:rPr lang="en-US" sz="2800" b="1" u="none">
                <a:cs typeface="Times New Roman" pitchFamily="18" charset="0"/>
              </a:rPr>
              <a:t>The Trojan War: </a:t>
            </a:r>
          </a:p>
          <a:p>
            <a:r>
              <a:rPr lang="en-US" sz="2800" b="1" i="1" u="none">
                <a:cs typeface="Times New Roman" pitchFamily="18" charset="0"/>
              </a:rPr>
              <a:t>The Iliad</a:t>
            </a:r>
            <a:r>
              <a:rPr lang="en-US" sz="2800" b="1" u="none">
                <a:cs typeface="Times New Roman" pitchFamily="18" charset="0"/>
              </a:rPr>
              <a:t> and </a:t>
            </a:r>
            <a:r>
              <a:rPr lang="en-US" sz="2800" b="1" i="1" u="none">
                <a:cs typeface="Times New Roman" pitchFamily="18" charset="0"/>
              </a:rPr>
              <a:t>Odyssey</a:t>
            </a:r>
            <a:endParaRPr lang="en-US" sz="2800" u="none"/>
          </a:p>
          <a:p>
            <a:pPr eaLnBrk="0" hangingPunct="0"/>
            <a:endParaRPr lang="en-US" sz="2800" b="1" u="none">
              <a:cs typeface="Times New Roman" pitchFamily="18" charset="0"/>
            </a:endParaRPr>
          </a:p>
          <a:p>
            <a:pPr eaLnBrk="0" hangingPunct="0"/>
            <a:r>
              <a:rPr lang="en-US" sz="2800" b="1" u="none">
                <a:cs typeface="Times New Roman" pitchFamily="18" charset="0"/>
              </a:rPr>
              <a:t>Homer</a:t>
            </a:r>
            <a:endParaRPr lang="en-US" sz="2800" u="none"/>
          </a:p>
          <a:p>
            <a:pPr eaLnBrk="0" hangingPunct="0"/>
            <a:r>
              <a:rPr lang="en-US" sz="2800"/>
              <a:t>Greek Poet</a:t>
            </a:r>
            <a:r>
              <a:rPr lang="en-US" sz="2800" u="none"/>
              <a:t>.</a:t>
            </a:r>
          </a:p>
          <a:p>
            <a:pPr eaLnBrk="0" hangingPunct="0"/>
            <a:r>
              <a:rPr lang="en-US" sz="2800" u="none"/>
              <a:t>It is said that he was a </a:t>
            </a:r>
            <a:r>
              <a:rPr lang="en-US" sz="2800"/>
              <a:t>blind storyteller</a:t>
            </a:r>
            <a:r>
              <a:rPr lang="en-US" sz="2800" u="none"/>
              <a:t> who wandered from town to town. </a:t>
            </a:r>
          </a:p>
          <a:p>
            <a:pPr eaLnBrk="0" hangingPunct="0"/>
            <a:endParaRPr lang="en-US" sz="2800" u="none"/>
          </a:p>
          <a:p>
            <a:pPr eaLnBrk="0" hangingPunct="0"/>
            <a:r>
              <a:rPr lang="en-US" sz="2800"/>
              <a:t>Two great Epic poems are attributed to Homer.</a:t>
            </a:r>
          </a:p>
          <a:p>
            <a:pPr eaLnBrk="0" hangingPunct="0"/>
            <a:endParaRPr lang="en-US" sz="2800"/>
          </a:p>
          <a:p>
            <a:pPr eaLnBrk="0" hangingPunct="0"/>
            <a:r>
              <a:rPr lang="en-US" sz="2800" i="1"/>
              <a:t>The Iliad</a:t>
            </a:r>
            <a:r>
              <a:rPr lang="en-US" sz="2800"/>
              <a:t> and </a:t>
            </a:r>
            <a:r>
              <a:rPr lang="en-US" sz="2800" i="1"/>
              <a:t>The Odyssey</a:t>
            </a:r>
            <a:r>
              <a:rPr lang="en-US" sz="2800"/>
              <a:t> </a:t>
            </a:r>
          </a:p>
        </p:txBody>
      </p:sp>
      <p:pic>
        <p:nvPicPr>
          <p:cNvPr id="13316" name="Picture 4" descr="http://atschool.eduweb.co.uk/40903026a/odyssey/homer.gif"/>
          <p:cNvPicPr>
            <a:picLocks noChangeAspect="1" noChangeArrowheads="1"/>
          </p:cNvPicPr>
          <p:nvPr/>
        </p:nvPicPr>
        <p:blipFill>
          <a:blip r:embed="rId2" r:link="rId3" cstate="print"/>
          <a:srcRect/>
          <a:stretch>
            <a:fillRect/>
          </a:stretch>
        </p:blipFill>
        <p:spPr bwMode="auto">
          <a:xfrm>
            <a:off x="5456238" y="1371600"/>
            <a:ext cx="3292475" cy="3886200"/>
          </a:xfrm>
          <a:prstGeom prst="rect">
            <a:avLst/>
          </a:prstGeom>
          <a:noFill/>
          <a:ln w="9525">
            <a:noFill/>
            <a:miter lim="800000"/>
            <a:headEnd/>
            <a:tailEnd/>
          </a:ln>
        </p:spPr>
      </p:pic>
      <p:sp>
        <p:nvSpPr>
          <p:cNvPr id="49156" name="Rectangle 6"/>
          <p:cNvSpPr>
            <a:spLocks noChangeArrowheads="1"/>
          </p:cNvSpPr>
          <p:nvPr/>
        </p:nvSpPr>
        <p:spPr bwMode="auto">
          <a:xfrm>
            <a:off x="114300" y="3119438"/>
            <a:ext cx="9144000" cy="0"/>
          </a:xfrm>
          <a:prstGeom prst="rect">
            <a:avLst/>
          </a:prstGeom>
          <a:noFill/>
          <a:ln w="9525">
            <a:noFill/>
            <a:miter lim="800000"/>
            <a:headEnd/>
            <a:tailEnd/>
          </a:ln>
        </p:spPr>
        <p:txBody>
          <a:bodyPr wrap="none" anchor="ctr">
            <a:spAutoFit/>
          </a:bodyPr>
          <a:lstStyle/>
          <a:p>
            <a:endParaRPr lang="en-US" sz="1800" u="none">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 calcmode="lin" valueType="num">
                                      <p:cBhvr>
                                        <p:cTn id="7" dur="1000" fill="hold"/>
                                        <p:tgtEl>
                                          <p:spTgt spid="1331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31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31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317">
                                            <p:txEl>
                                              <p:pRg st="1" end="1"/>
                                            </p:txEl>
                                          </p:spTgt>
                                        </p:tgtEl>
                                        <p:attrNameLst>
                                          <p:attrName>style.visibility</p:attrName>
                                        </p:attrNameLst>
                                      </p:cBhvr>
                                      <p:to>
                                        <p:strVal val="visible"/>
                                      </p:to>
                                    </p:set>
                                    <p:anim calcmode="lin" valueType="num">
                                      <p:cBhvr>
                                        <p:cTn id="14" dur="1000" fill="hold"/>
                                        <p:tgtEl>
                                          <p:spTgt spid="1331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331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331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317">
                                            <p:txEl>
                                              <p:pRg st="3" end="3"/>
                                            </p:txEl>
                                          </p:spTgt>
                                        </p:tgtEl>
                                        <p:attrNameLst>
                                          <p:attrName>style.visibility</p:attrName>
                                        </p:attrNameLst>
                                      </p:cBhvr>
                                      <p:to>
                                        <p:strVal val="visible"/>
                                      </p:to>
                                    </p:set>
                                    <p:anim calcmode="lin" valueType="num">
                                      <p:cBhvr>
                                        <p:cTn id="21" dur="1000" fill="hold"/>
                                        <p:tgtEl>
                                          <p:spTgt spid="13317">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3317">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331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3317">
                                            <p:txEl>
                                              <p:pRg st="4" end="4"/>
                                            </p:txEl>
                                          </p:spTgt>
                                        </p:tgtEl>
                                        <p:attrNameLst>
                                          <p:attrName>style.visibility</p:attrName>
                                        </p:attrNameLst>
                                      </p:cBhvr>
                                      <p:to>
                                        <p:strVal val="visible"/>
                                      </p:to>
                                    </p:set>
                                    <p:anim calcmode="lin" valueType="num">
                                      <p:cBhvr>
                                        <p:cTn id="28" dur="1000" fill="hold"/>
                                        <p:tgtEl>
                                          <p:spTgt spid="13317">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13317">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331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3317">
                                            <p:txEl>
                                              <p:pRg st="5" end="5"/>
                                            </p:txEl>
                                          </p:spTgt>
                                        </p:tgtEl>
                                        <p:attrNameLst>
                                          <p:attrName>style.visibility</p:attrName>
                                        </p:attrNameLst>
                                      </p:cBhvr>
                                      <p:to>
                                        <p:strVal val="visible"/>
                                      </p:to>
                                    </p:set>
                                    <p:anim calcmode="lin" valueType="num">
                                      <p:cBhvr>
                                        <p:cTn id="35" dur="1000" fill="hold"/>
                                        <p:tgtEl>
                                          <p:spTgt spid="13317">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13317">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1331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3317">
                                            <p:txEl>
                                              <p:pRg st="7" end="7"/>
                                            </p:txEl>
                                          </p:spTgt>
                                        </p:tgtEl>
                                        <p:attrNameLst>
                                          <p:attrName>style.visibility</p:attrName>
                                        </p:attrNameLst>
                                      </p:cBhvr>
                                      <p:to>
                                        <p:strVal val="visible"/>
                                      </p:to>
                                    </p:set>
                                    <p:anim calcmode="lin" valueType="num">
                                      <p:cBhvr>
                                        <p:cTn id="42" dur="1000" fill="hold"/>
                                        <p:tgtEl>
                                          <p:spTgt spid="13317">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13317">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13317">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3317">
                                            <p:txEl>
                                              <p:pRg st="9" end="9"/>
                                            </p:txEl>
                                          </p:spTgt>
                                        </p:tgtEl>
                                        <p:attrNameLst>
                                          <p:attrName>style.visibility</p:attrName>
                                        </p:attrNameLst>
                                      </p:cBhvr>
                                      <p:to>
                                        <p:strVal val="visible"/>
                                      </p:to>
                                    </p:set>
                                    <p:anim calcmode="lin" valueType="num">
                                      <p:cBhvr>
                                        <p:cTn id="49" dur="1000" fill="hold"/>
                                        <p:tgtEl>
                                          <p:spTgt spid="13317">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13317">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13317">
                                            <p:txEl>
                                              <p:pRg st="9" end="9"/>
                                            </p:txEl>
                                          </p:spTgt>
                                        </p:tgtEl>
                                      </p:cBhvr>
                                    </p:animEffect>
                                  </p:childTnLst>
                                </p:cTn>
                              </p:par>
                              <p:par>
                                <p:cTn id="52" presetID="55" presetClass="entr" presetSubtype="0" fill="hold" nodeType="withEffect">
                                  <p:stCondLst>
                                    <p:cond delay="0"/>
                                  </p:stCondLst>
                                  <p:childTnLst>
                                    <p:set>
                                      <p:cBhvr>
                                        <p:cTn id="53" dur="1" fill="hold">
                                          <p:stCondLst>
                                            <p:cond delay="0"/>
                                          </p:stCondLst>
                                        </p:cTn>
                                        <p:tgtEl>
                                          <p:spTgt spid="13316"/>
                                        </p:tgtEl>
                                        <p:attrNameLst>
                                          <p:attrName>style.visibility</p:attrName>
                                        </p:attrNameLst>
                                      </p:cBhvr>
                                      <p:to>
                                        <p:strVal val="visible"/>
                                      </p:to>
                                    </p:set>
                                    <p:anim calcmode="lin" valueType="num">
                                      <p:cBhvr>
                                        <p:cTn id="54" dur="1000" fill="hold"/>
                                        <p:tgtEl>
                                          <p:spTgt spid="13316"/>
                                        </p:tgtEl>
                                        <p:attrNameLst>
                                          <p:attrName>ppt_w</p:attrName>
                                        </p:attrNameLst>
                                      </p:cBhvr>
                                      <p:tavLst>
                                        <p:tav tm="0">
                                          <p:val>
                                            <p:strVal val="#ppt_w*0.70"/>
                                          </p:val>
                                        </p:tav>
                                        <p:tav tm="100000">
                                          <p:val>
                                            <p:strVal val="#ppt_w"/>
                                          </p:val>
                                        </p:tav>
                                      </p:tavLst>
                                    </p:anim>
                                    <p:anim calcmode="lin" valueType="num">
                                      <p:cBhvr>
                                        <p:cTn id="55" dur="1000" fill="hold"/>
                                        <p:tgtEl>
                                          <p:spTgt spid="13316"/>
                                        </p:tgtEl>
                                        <p:attrNameLst>
                                          <p:attrName>ppt_h</p:attrName>
                                        </p:attrNameLst>
                                      </p:cBhvr>
                                      <p:tavLst>
                                        <p:tav tm="0">
                                          <p:val>
                                            <p:strVal val="#ppt_h"/>
                                          </p:val>
                                        </p:tav>
                                        <p:tav tm="100000">
                                          <p:val>
                                            <p:strVal val="#ppt_h"/>
                                          </p:val>
                                        </p:tav>
                                      </p:tavLst>
                                    </p:anim>
                                    <p:animEffect transition="in" filter="fade">
                                      <p:cBhvr>
                                        <p:cTn id="56" dur="1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ChangeArrowheads="1"/>
          </p:cNvSpPr>
          <p:nvPr/>
        </p:nvSpPr>
        <p:spPr bwMode="auto">
          <a:xfrm>
            <a:off x="0" y="2343150"/>
            <a:ext cx="9144000" cy="0"/>
          </a:xfrm>
          <a:prstGeom prst="rect">
            <a:avLst/>
          </a:prstGeom>
          <a:noFill/>
          <a:ln w="9525">
            <a:noFill/>
            <a:miter lim="800000"/>
            <a:headEnd/>
            <a:tailEnd/>
          </a:ln>
        </p:spPr>
        <p:txBody>
          <a:bodyPr wrap="none" anchor="ctr">
            <a:spAutoFit/>
          </a:bodyPr>
          <a:lstStyle/>
          <a:p>
            <a:endParaRPr lang="en-US"/>
          </a:p>
        </p:txBody>
      </p:sp>
      <p:pic>
        <p:nvPicPr>
          <p:cNvPr id="15364" name="Picture 4" descr="http://nautarch.tamu.edu/pottery/Achilles%20slays%20Penthesilea.jpg"/>
          <p:cNvPicPr>
            <a:picLocks noChangeAspect="1" noChangeArrowheads="1"/>
          </p:cNvPicPr>
          <p:nvPr/>
        </p:nvPicPr>
        <p:blipFill>
          <a:blip r:embed="rId2" r:link="rId3" cstate="print">
            <a:clrChange>
              <a:clrFrom>
                <a:srgbClr val="FDFDFD"/>
              </a:clrFrom>
              <a:clrTo>
                <a:srgbClr val="FDFDFD">
                  <a:alpha val="0"/>
                </a:srgbClr>
              </a:clrTo>
            </a:clrChange>
          </a:blip>
          <a:srcRect/>
          <a:stretch>
            <a:fillRect/>
          </a:stretch>
        </p:blipFill>
        <p:spPr bwMode="auto">
          <a:xfrm>
            <a:off x="7440613" y="1524000"/>
            <a:ext cx="1490662" cy="2057400"/>
          </a:xfrm>
          <a:prstGeom prst="rect">
            <a:avLst/>
          </a:prstGeom>
          <a:noFill/>
          <a:ln w="9525">
            <a:noFill/>
            <a:miter lim="800000"/>
            <a:headEnd/>
            <a:tailEnd/>
          </a:ln>
        </p:spPr>
      </p:pic>
      <p:sp>
        <p:nvSpPr>
          <p:cNvPr id="15366" name="Rectangle 6"/>
          <p:cNvSpPr>
            <a:spLocks noChangeArrowheads="1"/>
          </p:cNvSpPr>
          <p:nvPr/>
        </p:nvSpPr>
        <p:spPr bwMode="auto">
          <a:xfrm>
            <a:off x="152400" y="76200"/>
            <a:ext cx="8686800" cy="5121275"/>
          </a:xfrm>
          <a:prstGeom prst="rect">
            <a:avLst/>
          </a:prstGeom>
          <a:noFill/>
          <a:ln w="9525">
            <a:noFill/>
            <a:miter lim="800000"/>
            <a:headEnd/>
            <a:tailEnd/>
          </a:ln>
        </p:spPr>
        <p:txBody>
          <a:bodyPr anchor="ctr">
            <a:spAutoFit/>
          </a:bodyPr>
          <a:lstStyle/>
          <a:p>
            <a:r>
              <a:rPr lang="en-US" sz="3000" b="1" i="1" u="none">
                <a:cs typeface="Times New Roman" pitchFamily="18" charset="0"/>
              </a:rPr>
              <a:t>Iliad</a:t>
            </a:r>
            <a:r>
              <a:rPr lang="en-US" sz="2500" b="1" i="1" u="none">
                <a:cs typeface="Times New Roman" pitchFamily="18" charset="0"/>
              </a:rPr>
              <a:t> </a:t>
            </a:r>
            <a:endParaRPr lang="en-US" sz="2500" u="none"/>
          </a:p>
          <a:p>
            <a:pPr eaLnBrk="0" hangingPunct="0"/>
            <a:r>
              <a:rPr lang="en-US" sz="2500">
                <a:cs typeface="Times New Roman" pitchFamily="18" charset="0"/>
              </a:rPr>
              <a:t>The Iliad says the war was faught for love, but in reality is was over money and access to the Dardanelles. </a:t>
            </a:r>
          </a:p>
          <a:p>
            <a:pPr eaLnBrk="0" hangingPunct="0"/>
            <a:endParaRPr lang="en-US" sz="2500" b="1" u="none">
              <a:cs typeface="Times New Roman" pitchFamily="18" charset="0"/>
            </a:endParaRPr>
          </a:p>
          <a:p>
            <a:pPr eaLnBrk="0" hangingPunct="0"/>
            <a:r>
              <a:rPr lang="en-US" sz="2500" b="1" u="none">
                <a:cs typeface="Times New Roman" pitchFamily="18" charset="0"/>
              </a:rPr>
              <a:t>Sparta</a:t>
            </a:r>
            <a:r>
              <a:rPr lang="en-US" sz="2500" u="none">
                <a:cs typeface="Times New Roman" pitchFamily="18" charset="0"/>
              </a:rPr>
              <a:t>: Has </a:t>
            </a:r>
            <a:r>
              <a:rPr lang="en-US" sz="2500">
                <a:cs typeface="Times New Roman" pitchFamily="18" charset="0"/>
              </a:rPr>
              <a:t>princes of Troy as guests</a:t>
            </a:r>
            <a:endParaRPr lang="en-US" sz="2500"/>
          </a:p>
          <a:p>
            <a:pPr eaLnBrk="0" hangingPunct="0"/>
            <a:endParaRPr lang="en-US" sz="2500" b="1" u="none">
              <a:cs typeface="Times New Roman" pitchFamily="18" charset="0"/>
            </a:endParaRPr>
          </a:p>
          <a:p>
            <a:pPr eaLnBrk="0" hangingPunct="0"/>
            <a:r>
              <a:rPr lang="en-US" sz="2500" b="1" u="none">
                <a:cs typeface="Times New Roman" pitchFamily="18" charset="0"/>
              </a:rPr>
              <a:t>Menelaus</a:t>
            </a:r>
            <a:r>
              <a:rPr lang="en-US" sz="2500" u="none">
                <a:cs typeface="Times New Roman" pitchFamily="18" charset="0"/>
              </a:rPr>
              <a:t>: </a:t>
            </a:r>
            <a:r>
              <a:rPr lang="en-US" sz="2500">
                <a:cs typeface="Times New Roman" pitchFamily="18" charset="0"/>
              </a:rPr>
              <a:t>King of Sparta</a:t>
            </a:r>
            <a:endParaRPr lang="en-US" sz="2500"/>
          </a:p>
          <a:p>
            <a:pPr eaLnBrk="0" hangingPunct="0"/>
            <a:r>
              <a:rPr lang="en-US" sz="2500" b="1" u="none">
                <a:cs typeface="Times New Roman" pitchFamily="18" charset="0"/>
              </a:rPr>
              <a:t>	</a:t>
            </a:r>
          </a:p>
          <a:p>
            <a:pPr eaLnBrk="0" hangingPunct="0"/>
            <a:r>
              <a:rPr lang="en-US" sz="2500" b="1" u="none">
                <a:cs typeface="Times New Roman" pitchFamily="18" charset="0"/>
              </a:rPr>
              <a:t>Hector and Paris</a:t>
            </a:r>
            <a:r>
              <a:rPr lang="en-US" sz="2500" u="none">
                <a:cs typeface="Times New Roman" pitchFamily="18" charset="0"/>
              </a:rPr>
              <a:t>: </a:t>
            </a:r>
            <a:r>
              <a:rPr lang="en-US" sz="2500">
                <a:cs typeface="Times New Roman" pitchFamily="18" charset="0"/>
              </a:rPr>
              <a:t>Trojan Princes</a:t>
            </a:r>
            <a:endParaRPr lang="en-US" sz="2500"/>
          </a:p>
          <a:p>
            <a:pPr eaLnBrk="0" hangingPunct="0"/>
            <a:r>
              <a:rPr lang="en-US" sz="2500" u="none">
                <a:cs typeface="Times New Roman" pitchFamily="18" charset="0"/>
              </a:rPr>
              <a:t>	</a:t>
            </a:r>
          </a:p>
          <a:p>
            <a:pPr eaLnBrk="0" hangingPunct="0"/>
            <a:r>
              <a:rPr lang="en-US" sz="2500" b="1" u="none">
                <a:cs typeface="Times New Roman" pitchFamily="18" charset="0"/>
              </a:rPr>
              <a:t>Helen</a:t>
            </a:r>
            <a:r>
              <a:rPr lang="en-US" sz="2500" u="none">
                <a:cs typeface="Times New Roman" pitchFamily="18" charset="0"/>
              </a:rPr>
              <a:t>: </a:t>
            </a:r>
            <a:r>
              <a:rPr lang="en-US" sz="2500">
                <a:cs typeface="Times New Roman" pitchFamily="18" charset="0"/>
              </a:rPr>
              <a:t>Wife of Menelaus</a:t>
            </a:r>
          </a:p>
          <a:p>
            <a:pPr eaLnBrk="0" hangingPunct="0"/>
            <a:r>
              <a:rPr lang="en-US" sz="2500" u="none"/>
              <a:t>Mythology says that she was the most beautiful woman in the world. </a:t>
            </a:r>
          </a:p>
        </p:txBody>
      </p:sp>
      <p:sp>
        <p:nvSpPr>
          <p:cNvPr id="15367" name="Text Box 7"/>
          <p:cNvSpPr txBox="1">
            <a:spLocks noChangeArrowheads="1"/>
          </p:cNvSpPr>
          <p:nvPr/>
        </p:nvSpPr>
        <p:spPr bwMode="auto">
          <a:xfrm>
            <a:off x="0" y="5486400"/>
            <a:ext cx="9067800" cy="1282700"/>
          </a:xfrm>
          <a:prstGeom prst="rect">
            <a:avLst/>
          </a:prstGeom>
          <a:noFill/>
          <a:ln w="9525">
            <a:noFill/>
            <a:miter lim="800000"/>
            <a:headEnd/>
            <a:tailEnd/>
          </a:ln>
        </p:spPr>
        <p:txBody>
          <a:bodyPr>
            <a:spAutoFit/>
          </a:bodyPr>
          <a:lstStyle/>
          <a:p>
            <a:pPr algn="ctr"/>
            <a:r>
              <a:rPr lang="en-US" sz="2600" u="none"/>
              <a:t>Hector and Paris negotiate a peace treaty with Menelaus.  In the meantime, </a:t>
            </a:r>
            <a:r>
              <a:rPr lang="en-US" sz="2600"/>
              <a:t>Paris falls in love with Helen and convinces/kidnaps her and takes her back to Troy.</a:t>
            </a:r>
            <a:r>
              <a:rPr lang="en-US" sz="2600" u="none"/>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66">
                                            <p:txEl>
                                              <p:pRg st="0" end="0"/>
                                            </p:txEl>
                                          </p:spTgt>
                                        </p:tgtEl>
                                        <p:attrNameLst>
                                          <p:attrName>style.visibility</p:attrName>
                                        </p:attrNameLst>
                                      </p:cBhvr>
                                      <p:to>
                                        <p:strVal val="visible"/>
                                      </p:to>
                                    </p:set>
                                    <p:anim calcmode="lin" valueType="num">
                                      <p:cBhvr>
                                        <p:cTn id="7" dur="1000" fill="hold"/>
                                        <p:tgtEl>
                                          <p:spTgt spid="1536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536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36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5366">
                                            <p:txEl>
                                              <p:pRg st="1" end="1"/>
                                            </p:txEl>
                                          </p:spTgt>
                                        </p:tgtEl>
                                        <p:attrNameLst>
                                          <p:attrName>style.visibility</p:attrName>
                                        </p:attrNameLst>
                                      </p:cBhvr>
                                      <p:to>
                                        <p:strVal val="visible"/>
                                      </p:to>
                                    </p:set>
                                    <p:anim calcmode="lin" valueType="num">
                                      <p:cBhvr>
                                        <p:cTn id="14" dur="1000" fill="hold"/>
                                        <p:tgtEl>
                                          <p:spTgt spid="1536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536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536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5366">
                                            <p:txEl>
                                              <p:pRg st="3" end="3"/>
                                            </p:txEl>
                                          </p:spTgt>
                                        </p:tgtEl>
                                        <p:attrNameLst>
                                          <p:attrName>style.visibility</p:attrName>
                                        </p:attrNameLst>
                                      </p:cBhvr>
                                      <p:to>
                                        <p:strVal val="visible"/>
                                      </p:to>
                                    </p:set>
                                    <p:anim calcmode="lin" valueType="num">
                                      <p:cBhvr>
                                        <p:cTn id="21" dur="1000" fill="hold"/>
                                        <p:tgtEl>
                                          <p:spTgt spid="15366">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5366">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536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5366">
                                            <p:txEl>
                                              <p:pRg st="5" end="5"/>
                                            </p:txEl>
                                          </p:spTgt>
                                        </p:tgtEl>
                                        <p:attrNameLst>
                                          <p:attrName>style.visibility</p:attrName>
                                        </p:attrNameLst>
                                      </p:cBhvr>
                                      <p:to>
                                        <p:strVal val="visible"/>
                                      </p:to>
                                    </p:set>
                                    <p:anim calcmode="lin" valueType="num">
                                      <p:cBhvr>
                                        <p:cTn id="28" dur="1000" fill="hold"/>
                                        <p:tgtEl>
                                          <p:spTgt spid="15366">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15366">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1536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5366">
                                            <p:txEl>
                                              <p:pRg st="6" end="6"/>
                                            </p:txEl>
                                          </p:spTgt>
                                        </p:tgtEl>
                                        <p:attrNameLst>
                                          <p:attrName>style.visibility</p:attrName>
                                        </p:attrNameLst>
                                      </p:cBhvr>
                                      <p:to>
                                        <p:strVal val="visible"/>
                                      </p:to>
                                    </p:set>
                                    <p:anim calcmode="lin" valueType="num">
                                      <p:cBhvr>
                                        <p:cTn id="35" dur="1000" fill="hold"/>
                                        <p:tgtEl>
                                          <p:spTgt spid="15366">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15366">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1536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5366">
                                            <p:txEl>
                                              <p:pRg st="7" end="7"/>
                                            </p:txEl>
                                          </p:spTgt>
                                        </p:tgtEl>
                                        <p:attrNameLst>
                                          <p:attrName>style.visibility</p:attrName>
                                        </p:attrNameLst>
                                      </p:cBhvr>
                                      <p:to>
                                        <p:strVal val="visible"/>
                                      </p:to>
                                    </p:set>
                                    <p:anim calcmode="lin" valueType="num">
                                      <p:cBhvr>
                                        <p:cTn id="42" dur="1000" fill="hold"/>
                                        <p:tgtEl>
                                          <p:spTgt spid="15366">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15366">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15366">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5366">
                                            <p:txEl>
                                              <p:pRg st="8" end="8"/>
                                            </p:txEl>
                                          </p:spTgt>
                                        </p:tgtEl>
                                        <p:attrNameLst>
                                          <p:attrName>style.visibility</p:attrName>
                                        </p:attrNameLst>
                                      </p:cBhvr>
                                      <p:to>
                                        <p:strVal val="visible"/>
                                      </p:to>
                                    </p:set>
                                    <p:anim calcmode="lin" valueType="num">
                                      <p:cBhvr>
                                        <p:cTn id="49" dur="1000" fill="hold"/>
                                        <p:tgtEl>
                                          <p:spTgt spid="15366">
                                            <p:txEl>
                                              <p:pRg st="8" end="8"/>
                                            </p:txEl>
                                          </p:spTgt>
                                        </p:tgtEl>
                                        <p:attrNameLst>
                                          <p:attrName>ppt_w</p:attrName>
                                        </p:attrNameLst>
                                      </p:cBhvr>
                                      <p:tavLst>
                                        <p:tav tm="0">
                                          <p:val>
                                            <p:strVal val="#ppt_w*0.70"/>
                                          </p:val>
                                        </p:tav>
                                        <p:tav tm="100000">
                                          <p:val>
                                            <p:strVal val="#ppt_w"/>
                                          </p:val>
                                        </p:tav>
                                      </p:tavLst>
                                    </p:anim>
                                    <p:anim calcmode="lin" valueType="num">
                                      <p:cBhvr>
                                        <p:cTn id="50" dur="1000" fill="hold"/>
                                        <p:tgtEl>
                                          <p:spTgt spid="15366">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15366">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5366">
                                            <p:txEl>
                                              <p:pRg st="9" end="9"/>
                                            </p:txEl>
                                          </p:spTgt>
                                        </p:tgtEl>
                                        <p:attrNameLst>
                                          <p:attrName>style.visibility</p:attrName>
                                        </p:attrNameLst>
                                      </p:cBhvr>
                                      <p:to>
                                        <p:strVal val="visible"/>
                                      </p:to>
                                    </p:set>
                                    <p:anim calcmode="lin" valueType="num">
                                      <p:cBhvr>
                                        <p:cTn id="56" dur="1000" fill="hold"/>
                                        <p:tgtEl>
                                          <p:spTgt spid="15366">
                                            <p:txEl>
                                              <p:pRg st="9" end="9"/>
                                            </p:txEl>
                                          </p:spTgt>
                                        </p:tgtEl>
                                        <p:attrNameLst>
                                          <p:attrName>ppt_w</p:attrName>
                                        </p:attrNameLst>
                                      </p:cBhvr>
                                      <p:tavLst>
                                        <p:tav tm="0">
                                          <p:val>
                                            <p:strVal val="#ppt_w*0.70"/>
                                          </p:val>
                                        </p:tav>
                                        <p:tav tm="100000">
                                          <p:val>
                                            <p:strVal val="#ppt_w"/>
                                          </p:val>
                                        </p:tav>
                                      </p:tavLst>
                                    </p:anim>
                                    <p:anim calcmode="lin" valueType="num">
                                      <p:cBhvr>
                                        <p:cTn id="57" dur="1000" fill="hold"/>
                                        <p:tgtEl>
                                          <p:spTgt spid="15366">
                                            <p:txEl>
                                              <p:pRg st="9" end="9"/>
                                            </p:txEl>
                                          </p:spTgt>
                                        </p:tgtEl>
                                        <p:attrNameLst>
                                          <p:attrName>ppt_h</p:attrName>
                                        </p:attrNameLst>
                                      </p:cBhvr>
                                      <p:tavLst>
                                        <p:tav tm="0">
                                          <p:val>
                                            <p:strVal val="#ppt_h"/>
                                          </p:val>
                                        </p:tav>
                                        <p:tav tm="100000">
                                          <p:val>
                                            <p:strVal val="#ppt_h"/>
                                          </p:val>
                                        </p:tav>
                                      </p:tavLst>
                                    </p:anim>
                                    <p:animEffect transition="in" filter="fade">
                                      <p:cBhvr>
                                        <p:cTn id="58" dur="1000"/>
                                        <p:tgtEl>
                                          <p:spTgt spid="15366">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5366">
                                            <p:txEl>
                                              <p:pRg st="10" end="10"/>
                                            </p:txEl>
                                          </p:spTgt>
                                        </p:tgtEl>
                                        <p:attrNameLst>
                                          <p:attrName>style.visibility</p:attrName>
                                        </p:attrNameLst>
                                      </p:cBhvr>
                                      <p:to>
                                        <p:strVal val="visible"/>
                                      </p:to>
                                    </p:set>
                                    <p:anim calcmode="lin" valueType="num">
                                      <p:cBhvr>
                                        <p:cTn id="63" dur="1000" fill="hold"/>
                                        <p:tgtEl>
                                          <p:spTgt spid="15366">
                                            <p:txEl>
                                              <p:pRg st="10" end="10"/>
                                            </p:txEl>
                                          </p:spTgt>
                                        </p:tgtEl>
                                        <p:attrNameLst>
                                          <p:attrName>ppt_w</p:attrName>
                                        </p:attrNameLst>
                                      </p:cBhvr>
                                      <p:tavLst>
                                        <p:tav tm="0">
                                          <p:val>
                                            <p:strVal val="#ppt_w*0.70"/>
                                          </p:val>
                                        </p:tav>
                                        <p:tav tm="100000">
                                          <p:val>
                                            <p:strVal val="#ppt_w"/>
                                          </p:val>
                                        </p:tav>
                                      </p:tavLst>
                                    </p:anim>
                                    <p:anim calcmode="lin" valueType="num">
                                      <p:cBhvr>
                                        <p:cTn id="64" dur="1000" fill="hold"/>
                                        <p:tgtEl>
                                          <p:spTgt spid="15366">
                                            <p:txEl>
                                              <p:pRg st="10" end="10"/>
                                            </p:txEl>
                                          </p:spTgt>
                                        </p:tgtEl>
                                        <p:attrNameLst>
                                          <p:attrName>ppt_h</p:attrName>
                                        </p:attrNameLst>
                                      </p:cBhvr>
                                      <p:tavLst>
                                        <p:tav tm="0">
                                          <p:val>
                                            <p:strVal val="#ppt_h"/>
                                          </p:val>
                                        </p:tav>
                                        <p:tav tm="100000">
                                          <p:val>
                                            <p:strVal val="#ppt_h"/>
                                          </p:val>
                                        </p:tav>
                                      </p:tavLst>
                                    </p:anim>
                                    <p:animEffect transition="in" filter="fade">
                                      <p:cBhvr>
                                        <p:cTn id="65" dur="1000"/>
                                        <p:tgtEl>
                                          <p:spTgt spid="15366">
                                            <p:txEl>
                                              <p:pRg st="10" end="10"/>
                                            </p:txEl>
                                          </p:spTgt>
                                        </p:tgtEl>
                                      </p:cBhvr>
                                    </p:animEffect>
                                  </p:childTnLst>
                                </p:cTn>
                              </p:par>
                              <p:par>
                                <p:cTn id="66" presetID="55" presetClass="entr" presetSubtype="0" fill="hold" nodeType="withEffect">
                                  <p:stCondLst>
                                    <p:cond delay="0"/>
                                  </p:stCondLst>
                                  <p:childTnLst>
                                    <p:set>
                                      <p:cBhvr>
                                        <p:cTn id="67" dur="1" fill="hold">
                                          <p:stCondLst>
                                            <p:cond delay="0"/>
                                          </p:stCondLst>
                                        </p:cTn>
                                        <p:tgtEl>
                                          <p:spTgt spid="15364"/>
                                        </p:tgtEl>
                                        <p:attrNameLst>
                                          <p:attrName>style.visibility</p:attrName>
                                        </p:attrNameLst>
                                      </p:cBhvr>
                                      <p:to>
                                        <p:strVal val="visible"/>
                                      </p:to>
                                    </p:set>
                                    <p:anim calcmode="lin" valueType="num">
                                      <p:cBhvr>
                                        <p:cTn id="68" dur="1000" fill="hold"/>
                                        <p:tgtEl>
                                          <p:spTgt spid="15364"/>
                                        </p:tgtEl>
                                        <p:attrNameLst>
                                          <p:attrName>ppt_w</p:attrName>
                                        </p:attrNameLst>
                                      </p:cBhvr>
                                      <p:tavLst>
                                        <p:tav tm="0">
                                          <p:val>
                                            <p:strVal val="#ppt_w*0.70"/>
                                          </p:val>
                                        </p:tav>
                                        <p:tav tm="100000">
                                          <p:val>
                                            <p:strVal val="#ppt_w"/>
                                          </p:val>
                                        </p:tav>
                                      </p:tavLst>
                                    </p:anim>
                                    <p:anim calcmode="lin" valueType="num">
                                      <p:cBhvr>
                                        <p:cTn id="69" dur="1000" fill="hold"/>
                                        <p:tgtEl>
                                          <p:spTgt spid="15364"/>
                                        </p:tgtEl>
                                        <p:attrNameLst>
                                          <p:attrName>ppt_h</p:attrName>
                                        </p:attrNameLst>
                                      </p:cBhvr>
                                      <p:tavLst>
                                        <p:tav tm="0">
                                          <p:val>
                                            <p:strVal val="#ppt_h"/>
                                          </p:val>
                                        </p:tav>
                                        <p:tav tm="100000">
                                          <p:val>
                                            <p:strVal val="#ppt_h"/>
                                          </p:val>
                                        </p:tav>
                                      </p:tavLst>
                                    </p:anim>
                                    <p:animEffect transition="in" filter="fade">
                                      <p:cBhvr>
                                        <p:cTn id="70" dur="1000"/>
                                        <p:tgtEl>
                                          <p:spTgt spid="15364"/>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15367"/>
                                        </p:tgtEl>
                                        <p:attrNameLst>
                                          <p:attrName>style.visibility</p:attrName>
                                        </p:attrNameLst>
                                      </p:cBhvr>
                                      <p:to>
                                        <p:strVal val="visible"/>
                                      </p:to>
                                    </p:set>
                                    <p:anim calcmode="lin" valueType="num">
                                      <p:cBhvr>
                                        <p:cTn id="75" dur="1000" fill="hold"/>
                                        <p:tgtEl>
                                          <p:spTgt spid="15367"/>
                                        </p:tgtEl>
                                        <p:attrNameLst>
                                          <p:attrName>ppt_w</p:attrName>
                                        </p:attrNameLst>
                                      </p:cBhvr>
                                      <p:tavLst>
                                        <p:tav tm="0">
                                          <p:val>
                                            <p:strVal val="#ppt_w*0.70"/>
                                          </p:val>
                                        </p:tav>
                                        <p:tav tm="100000">
                                          <p:val>
                                            <p:strVal val="#ppt_w"/>
                                          </p:val>
                                        </p:tav>
                                      </p:tavLst>
                                    </p:anim>
                                    <p:anim calcmode="lin" valueType="num">
                                      <p:cBhvr>
                                        <p:cTn id="76" dur="1000" fill="hold"/>
                                        <p:tgtEl>
                                          <p:spTgt spid="15367"/>
                                        </p:tgtEl>
                                        <p:attrNameLst>
                                          <p:attrName>ppt_h</p:attrName>
                                        </p:attrNameLst>
                                      </p:cBhvr>
                                      <p:tavLst>
                                        <p:tav tm="0">
                                          <p:val>
                                            <p:strVal val="#ppt_h"/>
                                          </p:val>
                                        </p:tav>
                                        <p:tav tm="100000">
                                          <p:val>
                                            <p:strVal val="#ppt_h"/>
                                          </p:val>
                                        </p:tav>
                                      </p:tavLst>
                                    </p:anim>
                                    <p:animEffect transition="in" filter="fade">
                                      <p:cBhvr>
                                        <p:cTn id="77"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build="p"/>
      <p:bldP spid="153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5"/>
          <p:cNvSpPr>
            <a:spLocks noChangeArrowheads="1"/>
          </p:cNvSpPr>
          <p:nvPr/>
        </p:nvSpPr>
        <p:spPr bwMode="auto">
          <a:xfrm>
            <a:off x="228600" y="304800"/>
            <a:ext cx="8686800" cy="1187450"/>
          </a:xfrm>
          <a:prstGeom prst="rect">
            <a:avLst/>
          </a:prstGeom>
          <a:noFill/>
          <a:ln w="9525">
            <a:noFill/>
            <a:miter lim="800000"/>
            <a:headEnd/>
            <a:tailEnd/>
          </a:ln>
        </p:spPr>
        <p:txBody>
          <a:bodyPr anchor="ctr">
            <a:spAutoFit/>
          </a:bodyPr>
          <a:lstStyle/>
          <a:p>
            <a:r>
              <a:rPr lang="en-US" sz="2400" b="1" u="none">
                <a:cs typeface="Times New Roman" pitchFamily="18" charset="0"/>
              </a:rPr>
              <a:t>Agamemnon</a:t>
            </a:r>
            <a:endParaRPr lang="en-US" sz="2400" b="1" u="none"/>
          </a:p>
          <a:p>
            <a:pPr eaLnBrk="0" hangingPunct="0"/>
            <a:r>
              <a:rPr lang="en-US" sz="2400"/>
              <a:t>The brother of Menelaus</a:t>
            </a:r>
            <a:r>
              <a:rPr lang="en-US" sz="2400" u="none"/>
              <a:t>, he </a:t>
            </a:r>
            <a:r>
              <a:rPr lang="en-US" sz="2400"/>
              <a:t>offers</a:t>
            </a:r>
            <a:r>
              <a:rPr lang="en-US" sz="2400" u="none"/>
              <a:t> to go </a:t>
            </a:r>
            <a:r>
              <a:rPr lang="en-US" sz="2400"/>
              <a:t>get his brother’s wife back. </a:t>
            </a:r>
          </a:p>
        </p:txBody>
      </p:sp>
      <p:sp>
        <p:nvSpPr>
          <p:cNvPr id="16390" name="Rectangle 6"/>
          <p:cNvSpPr>
            <a:spLocks noChangeArrowheads="1"/>
          </p:cNvSpPr>
          <p:nvPr/>
        </p:nvSpPr>
        <p:spPr bwMode="auto">
          <a:xfrm>
            <a:off x="228600" y="1646238"/>
            <a:ext cx="4419600" cy="4473575"/>
          </a:xfrm>
          <a:prstGeom prst="rect">
            <a:avLst/>
          </a:prstGeom>
          <a:noFill/>
          <a:ln w="9525">
            <a:noFill/>
            <a:miter lim="800000"/>
            <a:headEnd/>
            <a:tailEnd/>
          </a:ln>
        </p:spPr>
        <p:txBody>
          <a:bodyPr anchor="ctr">
            <a:spAutoFit/>
          </a:bodyPr>
          <a:lstStyle/>
          <a:p>
            <a:r>
              <a:rPr lang="en-US" sz="2400" b="1" u="none">
                <a:cs typeface="Times New Roman" pitchFamily="18" charset="0"/>
              </a:rPr>
              <a:t>Achilles</a:t>
            </a:r>
          </a:p>
          <a:p>
            <a:r>
              <a:rPr lang="en-US" sz="2400">
                <a:cs typeface="Times New Roman" pitchFamily="18" charset="0"/>
              </a:rPr>
              <a:t>Great hero of the Greeks</a:t>
            </a:r>
            <a:r>
              <a:rPr lang="en-US" sz="2400" u="none">
                <a:cs typeface="Times New Roman" pitchFamily="18" charset="0"/>
              </a:rPr>
              <a:t>, he was said to be immortal because his mother had dipped him in the river Styx as an infant. </a:t>
            </a:r>
          </a:p>
          <a:p>
            <a:r>
              <a:rPr lang="en-US" sz="2400" u="none">
                <a:cs typeface="Times New Roman" pitchFamily="18" charset="0"/>
              </a:rPr>
              <a:t>Only his heel did not go in the river, hence your Achilles heel. </a:t>
            </a:r>
          </a:p>
          <a:p>
            <a:endParaRPr lang="en-US" sz="2400" u="none"/>
          </a:p>
          <a:p>
            <a:pPr eaLnBrk="0" hangingPunct="0"/>
            <a:r>
              <a:rPr lang="en-US" sz="2400" b="1" u="none">
                <a:cs typeface="Times New Roman" pitchFamily="18" charset="0"/>
              </a:rPr>
              <a:t>Destruction of Troy</a:t>
            </a:r>
            <a:r>
              <a:rPr lang="en-US" sz="2400" u="none">
                <a:cs typeface="Times New Roman" pitchFamily="18" charset="0"/>
              </a:rPr>
              <a:t>: The war dragged on for 10 years, </a:t>
            </a:r>
            <a:endParaRPr lang="en-US" sz="2400" u="none"/>
          </a:p>
        </p:txBody>
      </p:sp>
      <p:pic>
        <p:nvPicPr>
          <p:cNvPr id="16392" name="Picture 8" descr="Black-Figure_Achilles_and_Ajax_Detail_Achilles(Exekias)"/>
          <p:cNvPicPr>
            <a:picLocks noChangeAspect="1" noChangeArrowheads="1"/>
          </p:cNvPicPr>
          <p:nvPr/>
        </p:nvPicPr>
        <p:blipFill>
          <a:blip r:embed="rId2" cstate="print"/>
          <a:srcRect/>
          <a:stretch>
            <a:fillRect/>
          </a:stretch>
        </p:blipFill>
        <p:spPr bwMode="auto">
          <a:xfrm>
            <a:off x="5257800" y="1828800"/>
            <a:ext cx="3386138" cy="419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1000" fill="hold"/>
                                        <p:tgtEl>
                                          <p:spTgt spid="16389"/>
                                        </p:tgtEl>
                                        <p:attrNameLst>
                                          <p:attrName>ppt_w</p:attrName>
                                        </p:attrNameLst>
                                      </p:cBhvr>
                                      <p:tavLst>
                                        <p:tav tm="0">
                                          <p:val>
                                            <p:strVal val="#ppt_w*0.70"/>
                                          </p:val>
                                        </p:tav>
                                        <p:tav tm="100000">
                                          <p:val>
                                            <p:strVal val="#ppt_w"/>
                                          </p:val>
                                        </p:tav>
                                      </p:tavLst>
                                    </p:anim>
                                    <p:anim calcmode="lin" valueType="num">
                                      <p:cBhvr>
                                        <p:cTn id="8" dur="1000" fill="hold"/>
                                        <p:tgtEl>
                                          <p:spTgt spid="16389"/>
                                        </p:tgtEl>
                                        <p:attrNameLst>
                                          <p:attrName>ppt_h</p:attrName>
                                        </p:attrNameLst>
                                      </p:cBhvr>
                                      <p:tavLst>
                                        <p:tav tm="0">
                                          <p:val>
                                            <p:strVal val="#ppt_h"/>
                                          </p:val>
                                        </p:tav>
                                        <p:tav tm="100000">
                                          <p:val>
                                            <p:strVal val="#ppt_h"/>
                                          </p:val>
                                        </p:tav>
                                      </p:tavLst>
                                    </p:anim>
                                    <p:animEffect transition="in" filter="fade">
                                      <p:cBhvr>
                                        <p:cTn id="9" dur="1000"/>
                                        <p:tgtEl>
                                          <p:spTgt spid="1638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390">
                                            <p:txEl>
                                              <p:pRg st="0" end="0"/>
                                            </p:txEl>
                                          </p:spTgt>
                                        </p:tgtEl>
                                        <p:attrNameLst>
                                          <p:attrName>style.visibility</p:attrName>
                                        </p:attrNameLst>
                                      </p:cBhvr>
                                      <p:to>
                                        <p:strVal val="visible"/>
                                      </p:to>
                                    </p:set>
                                    <p:anim calcmode="lin" valueType="num">
                                      <p:cBhvr>
                                        <p:cTn id="14" dur="1000" fill="hold"/>
                                        <p:tgtEl>
                                          <p:spTgt spid="16390">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16390">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1639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6390">
                                            <p:txEl>
                                              <p:pRg st="1" end="1"/>
                                            </p:txEl>
                                          </p:spTgt>
                                        </p:tgtEl>
                                        <p:attrNameLst>
                                          <p:attrName>style.visibility</p:attrName>
                                        </p:attrNameLst>
                                      </p:cBhvr>
                                      <p:to>
                                        <p:strVal val="visible"/>
                                      </p:to>
                                    </p:set>
                                    <p:anim calcmode="lin" valueType="num">
                                      <p:cBhvr>
                                        <p:cTn id="21" dur="1000" fill="hold"/>
                                        <p:tgtEl>
                                          <p:spTgt spid="16390">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16390">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1639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6390">
                                            <p:txEl>
                                              <p:pRg st="2" end="2"/>
                                            </p:txEl>
                                          </p:spTgt>
                                        </p:tgtEl>
                                        <p:attrNameLst>
                                          <p:attrName>style.visibility</p:attrName>
                                        </p:attrNameLst>
                                      </p:cBhvr>
                                      <p:to>
                                        <p:strVal val="visible"/>
                                      </p:to>
                                    </p:set>
                                    <p:anim calcmode="lin" valueType="num">
                                      <p:cBhvr>
                                        <p:cTn id="28" dur="1000" fill="hold"/>
                                        <p:tgtEl>
                                          <p:spTgt spid="16390">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16390">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16390">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6390">
                                            <p:txEl>
                                              <p:pRg st="4" end="4"/>
                                            </p:txEl>
                                          </p:spTgt>
                                        </p:tgtEl>
                                        <p:attrNameLst>
                                          <p:attrName>style.visibility</p:attrName>
                                        </p:attrNameLst>
                                      </p:cBhvr>
                                      <p:to>
                                        <p:strVal val="visible"/>
                                      </p:to>
                                    </p:set>
                                    <p:anim calcmode="lin" valueType="num">
                                      <p:cBhvr>
                                        <p:cTn id="35" dur="1000" fill="hold"/>
                                        <p:tgtEl>
                                          <p:spTgt spid="16390">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6390">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6390">
                                            <p:txEl>
                                              <p:pRg st="4" end="4"/>
                                            </p:txEl>
                                          </p:spTgt>
                                        </p:tgtEl>
                                      </p:cBhvr>
                                    </p:animEffect>
                                  </p:childTnLst>
                                </p:cTn>
                              </p:par>
                              <p:par>
                                <p:cTn id="38" presetID="55" presetClass="entr" presetSubtype="0" fill="hold" nodeType="withEffect">
                                  <p:stCondLst>
                                    <p:cond delay="0"/>
                                  </p:stCondLst>
                                  <p:childTnLst>
                                    <p:set>
                                      <p:cBhvr>
                                        <p:cTn id="39" dur="1" fill="hold">
                                          <p:stCondLst>
                                            <p:cond delay="0"/>
                                          </p:stCondLst>
                                        </p:cTn>
                                        <p:tgtEl>
                                          <p:spTgt spid="16392"/>
                                        </p:tgtEl>
                                        <p:attrNameLst>
                                          <p:attrName>style.visibility</p:attrName>
                                        </p:attrNameLst>
                                      </p:cBhvr>
                                      <p:to>
                                        <p:strVal val="visible"/>
                                      </p:to>
                                    </p:set>
                                    <p:anim calcmode="lin" valueType="num">
                                      <p:cBhvr>
                                        <p:cTn id="40" dur="1000" fill="hold"/>
                                        <p:tgtEl>
                                          <p:spTgt spid="16392"/>
                                        </p:tgtEl>
                                        <p:attrNameLst>
                                          <p:attrName>ppt_w</p:attrName>
                                        </p:attrNameLst>
                                      </p:cBhvr>
                                      <p:tavLst>
                                        <p:tav tm="0">
                                          <p:val>
                                            <p:strVal val="#ppt_w*0.70"/>
                                          </p:val>
                                        </p:tav>
                                        <p:tav tm="100000">
                                          <p:val>
                                            <p:strVal val="#ppt_w"/>
                                          </p:val>
                                        </p:tav>
                                      </p:tavLst>
                                    </p:anim>
                                    <p:anim calcmode="lin" valueType="num">
                                      <p:cBhvr>
                                        <p:cTn id="41" dur="1000" fill="hold"/>
                                        <p:tgtEl>
                                          <p:spTgt spid="16392"/>
                                        </p:tgtEl>
                                        <p:attrNameLst>
                                          <p:attrName>ppt_h</p:attrName>
                                        </p:attrNameLst>
                                      </p:cBhvr>
                                      <p:tavLst>
                                        <p:tav tm="0">
                                          <p:val>
                                            <p:strVal val="#ppt_h"/>
                                          </p:val>
                                        </p:tav>
                                        <p:tav tm="100000">
                                          <p:val>
                                            <p:strVal val="#ppt_h"/>
                                          </p:val>
                                        </p:tav>
                                      </p:tavLst>
                                    </p:anim>
                                    <p:animEffect transition="in" filter="fade">
                                      <p:cBhvr>
                                        <p:cTn id="42" dur="10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639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2052" name="Rectangle 4"/>
          <p:cNvSpPr>
            <a:spLocks noChangeArrowheads="1"/>
          </p:cNvSpPr>
          <p:nvPr/>
        </p:nvSpPr>
        <p:spPr bwMode="auto">
          <a:xfrm>
            <a:off x="381000" y="619125"/>
            <a:ext cx="8382000" cy="6370975"/>
          </a:xfrm>
          <a:prstGeom prst="rect">
            <a:avLst/>
          </a:prstGeom>
          <a:noFill/>
          <a:ln w="9525">
            <a:noFill/>
            <a:miter lim="800000"/>
            <a:headEnd/>
            <a:tailEnd/>
          </a:ln>
        </p:spPr>
        <p:txBody>
          <a:bodyPr anchor="ctr">
            <a:spAutoFit/>
          </a:bodyPr>
          <a:lstStyle/>
          <a:p>
            <a:endParaRPr lang="en-US" sz="2400" u="none" dirty="0"/>
          </a:p>
          <a:p>
            <a:r>
              <a:rPr lang="en-US" sz="2400" b="1" u="none" dirty="0"/>
              <a:t>Impact of Geography</a:t>
            </a:r>
          </a:p>
          <a:p>
            <a:r>
              <a:rPr lang="en-US" sz="2400" u="none" dirty="0"/>
              <a:t>The </a:t>
            </a:r>
            <a:r>
              <a:rPr lang="en-US" sz="2400" dirty="0"/>
              <a:t>rugged terrain </a:t>
            </a:r>
            <a:r>
              <a:rPr lang="en-US" sz="2400" dirty="0" smtClean="0"/>
              <a:t>and scattered islands of </a:t>
            </a:r>
            <a:r>
              <a:rPr lang="en-US" sz="2400" dirty="0"/>
              <a:t>ancient Greece led to the development of many different </a:t>
            </a:r>
            <a:r>
              <a:rPr lang="en-US" sz="2400" dirty="0">
                <a:solidFill>
                  <a:srgbClr val="FF0000"/>
                </a:solidFill>
              </a:rPr>
              <a:t>independent city-states</a:t>
            </a:r>
            <a:r>
              <a:rPr lang="en-US" sz="2400" u="none" dirty="0">
                <a:solidFill>
                  <a:srgbClr val="FF0000"/>
                </a:solidFill>
              </a:rPr>
              <a:t>. </a:t>
            </a:r>
          </a:p>
          <a:p>
            <a:endParaRPr lang="en-US" sz="2400" u="none" dirty="0"/>
          </a:p>
          <a:p>
            <a:r>
              <a:rPr lang="en-US" sz="2400" b="1" u="none" dirty="0"/>
              <a:t>Mountains</a:t>
            </a:r>
            <a:endParaRPr lang="en-US" sz="2400" u="none" dirty="0"/>
          </a:p>
          <a:p>
            <a:r>
              <a:rPr lang="en-US" sz="2400" u="none" dirty="0"/>
              <a:t> The </a:t>
            </a:r>
            <a:r>
              <a:rPr lang="en-US" sz="2400" dirty="0"/>
              <a:t>city states formed south of the mountains, or in the valleys between them. </a:t>
            </a:r>
          </a:p>
          <a:p>
            <a:endParaRPr lang="en-US" sz="2400" dirty="0"/>
          </a:p>
          <a:p>
            <a:r>
              <a:rPr lang="en-US" sz="2400" b="1" u="none" dirty="0"/>
              <a:t>Isolation</a:t>
            </a:r>
          </a:p>
          <a:p>
            <a:r>
              <a:rPr lang="en-US" sz="2400" u="none" dirty="0"/>
              <a:t> Because they were isolated, the </a:t>
            </a:r>
            <a:r>
              <a:rPr lang="en-US" sz="2400" dirty="0"/>
              <a:t>Greek city states each had their own distinct culture.</a:t>
            </a:r>
          </a:p>
          <a:p>
            <a:endParaRPr lang="en-US" sz="2400" u="none" dirty="0"/>
          </a:p>
          <a:p>
            <a:r>
              <a:rPr lang="en-US" sz="2400" u="none" dirty="0"/>
              <a:t>This isolation also </a:t>
            </a:r>
            <a:r>
              <a:rPr lang="en-US" sz="2400" dirty="0"/>
              <a:t>prevented unification</a:t>
            </a:r>
            <a:r>
              <a:rPr lang="en-US" sz="2400" u="none" dirty="0"/>
              <a:t> of the Greek city-states. </a:t>
            </a:r>
          </a:p>
          <a:p>
            <a:r>
              <a:rPr lang="en-US" sz="2400" u="none" dirty="0"/>
              <a:t>	</a:t>
            </a:r>
          </a:p>
        </p:txBody>
      </p:sp>
      <p:graphicFrame>
        <p:nvGraphicFramePr>
          <p:cNvPr id="2053" name="Object 5"/>
          <p:cNvGraphicFramePr>
            <a:graphicFrameLocks noChangeAspect="1"/>
          </p:cNvGraphicFramePr>
          <p:nvPr/>
        </p:nvGraphicFramePr>
        <p:xfrm>
          <a:off x="128588" y="219075"/>
          <a:ext cx="8863012" cy="466725"/>
        </p:xfrm>
        <a:graphic>
          <a:graphicData uri="http://schemas.openxmlformats.org/presentationml/2006/ole">
            <mc:AlternateContent xmlns:mc="http://schemas.openxmlformats.org/markup-compatibility/2006">
              <mc:Choice xmlns:v="urn:schemas-microsoft-com:vml" Requires="v">
                <p:oleObj spid="_x0000_s2054" name="Image" r:id="rId4" imgW="8862805" imgH="466227" progId="">
                  <p:embed/>
                </p:oleObj>
              </mc:Choice>
              <mc:Fallback>
                <p:oleObj name="Image" r:id="rId4" imgW="8862805" imgH="466227" progId="">
                  <p:embed/>
                  <p:pic>
                    <p:nvPicPr>
                      <p:cNvPr id="0" name="Object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588" y="219075"/>
                        <a:ext cx="8863012"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ppt_w</p:attrName>
                                        </p:attrNameLst>
                                      </p:cBhvr>
                                      <p:tavLst>
                                        <p:tav tm="0">
                                          <p:val>
                                            <p:strVal val="#ppt_w*0.70"/>
                                          </p:val>
                                        </p:tav>
                                        <p:tav tm="100000">
                                          <p:val>
                                            <p:strVal val="#ppt_w"/>
                                          </p:val>
                                        </p:tav>
                                      </p:tavLst>
                                    </p:anim>
                                    <p:anim calcmode="lin" valueType="num">
                                      <p:cBhvr>
                                        <p:cTn id="8" dur="1000" fill="hold"/>
                                        <p:tgtEl>
                                          <p:spTgt spid="2053"/>
                                        </p:tgtEl>
                                        <p:attrNameLst>
                                          <p:attrName>ppt_h</p:attrName>
                                        </p:attrNameLst>
                                      </p:cBhvr>
                                      <p:tavLst>
                                        <p:tav tm="0">
                                          <p:val>
                                            <p:strVal val="#ppt_h"/>
                                          </p:val>
                                        </p:tav>
                                        <p:tav tm="100000">
                                          <p:val>
                                            <p:strVal val="#ppt_h"/>
                                          </p:val>
                                        </p:tav>
                                      </p:tavLst>
                                    </p:anim>
                                    <p:animEffect transition="in" filter="fade">
                                      <p:cBhvr>
                                        <p:cTn id="9" dur="1000"/>
                                        <p:tgtEl>
                                          <p:spTgt spid="205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2052">
                                            <p:txEl>
                                              <p:pRg st="1" end="1"/>
                                            </p:txEl>
                                          </p:spTgt>
                                        </p:tgtEl>
                                        <p:attrNameLst>
                                          <p:attrName>style.visibility</p:attrName>
                                        </p:attrNameLst>
                                      </p:cBhvr>
                                      <p:to>
                                        <p:strVal val="visible"/>
                                      </p:to>
                                    </p:set>
                                    <p:anim calcmode="lin" valueType="num">
                                      <p:cBhvr>
                                        <p:cTn id="14" dur="1000" fill="hold"/>
                                        <p:tgtEl>
                                          <p:spTgt spid="205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5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5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052">
                                            <p:txEl>
                                              <p:pRg st="2" end="2"/>
                                            </p:txEl>
                                          </p:spTgt>
                                        </p:tgtEl>
                                        <p:attrNameLst>
                                          <p:attrName>style.visibility</p:attrName>
                                        </p:attrNameLst>
                                      </p:cBhvr>
                                      <p:to>
                                        <p:strVal val="visible"/>
                                      </p:to>
                                    </p:set>
                                    <p:anim calcmode="lin" valueType="num">
                                      <p:cBhvr>
                                        <p:cTn id="21" dur="1000" fill="hold"/>
                                        <p:tgtEl>
                                          <p:spTgt spid="2052">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052">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205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2052">
                                            <p:txEl>
                                              <p:pRg st="4" end="4"/>
                                            </p:txEl>
                                          </p:spTgt>
                                        </p:tgtEl>
                                        <p:attrNameLst>
                                          <p:attrName>style.visibility</p:attrName>
                                        </p:attrNameLst>
                                      </p:cBhvr>
                                      <p:to>
                                        <p:strVal val="visible"/>
                                      </p:to>
                                    </p:set>
                                    <p:anim calcmode="lin" valueType="num">
                                      <p:cBhvr>
                                        <p:cTn id="28" dur="1000" fill="hold"/>
                                        <p:tgtEl>
                                          <p:spTgt spid="2052">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2052">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05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052">
                                            <p:txEl>
                                              <p:pRg st="5" end="5"/>
                                            </p:txEl>
                                          </p:spTgt>
                                        </p:tgtEl>
                                        <p:attrNameLst>
                                          <p:attrName>style.visibility</p:attrName>
                                        </p:attrNameLst>
                                      </p:cBhvr>
                                      <p:to>
                                        <p:strVal val="visible"/>
                                      </p:to>
                                    </p:set>
                                    <p:anim calcmode="lin" valueType="num">
                                      <p:cBhvr>
                                        <p:cTn id="35" dur="1000" fill="hold"/>
                                        <p:tgtEl>
                                          <p:spTgt spid="2052">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2052">
                                            <p:txEl>
                                              <p:pRg st="5" end="5"/>
                                            </p:txEl>
                                          </p:spTgt>
                                        </p:tgtEl>
                                        <p:attrNameLst>
                                          <p:attrName>ppt_h</p:attrName>
                                        </p:attrNameLst>
                                      </p:cBhvr>
                                      <p:tavLst>
                                        <p:tav tm="0">
                                          <p:val>
                                            <p:fltVal val="0"/>
                                          </p:val>
                                        </p:tav>
                                        <p:tav tm="100000">
                                          <p:val>
                                            <p:strVal val="#ppt_h"/>
                                          </p:val>
                                        </p:tav>
                                      </p:tavLst>
                                    </p:anim>
                                    <p:animEffect transition="in" filter="fade">
                                      <p:cBhvr>
                                        <p:cTn id="37" dur="1000"/>
                                        <p:tgtEl>
                                          <p:spTgt spid="205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2052">
                                            <p:txEl>
                                              <p:pRg st="7" end="7"/>
                                            </p:txEl>
                                          </p:spTgt>
                                        </p:tgtEl>
                                        <p:attrNameLst>
                                          <p:attrName>style.visibility</p:attrName>
                                        </p:attrNameLst>
                                      </p:cBhvr>
                                      <p:to>
                                        <p:strVal val="visible"/>
                                      </p:to>
                                    </p:set>
                                    <p:anim calcmode="lin" valueType="num">
                                      <p:cBhvr>
                                        <p:cTn id="42" dur="1000" fill="hold"/>
                                        <p:tgtEl>
                                          <p:spTgt spid="2052">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2052">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2052">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052">
                                            <p:txEl>
                                              <p:pRg st="8" end="8"/>
                                            </p:txEl>
                                          </p:spTgt>
                                        </p:tgtEl>
                                        <p:attrNameLst>
                                          <p:attrName>style.visibility</p:attrName>
                                        </p:attrNameLst>
                                      </p:cBhvr>
                                      <p:to>
                                        <p:strVal val="visible"/>
                                      </p:to>
                                    </p:set>
                                    <p:anim calcmode="lin" valueType="num">
                                      <p:cBhvr>
                                        <p:cTn id="49" dur="1000" fill="hold"/>
                                        <p:tgtEl>
                                          <p:spTgt spid="2052">
                                            <p:txEl>
                                              <p:pRg st="8" end="8"/>
                                            </p:txEl>
                                          </p:spTgt>
                                        </p:tgtEl>
                                        <p:attrNameLst>
                                          <p:attrName>ppt_w</p:attrName>
                                        </p:attrNameLst>
                                      </p:cBhvr>
                                      <p:tavLst>
                                        <p:tav tm="0">
                                          <p:val>
                                            <p:fltVal val="0"/>
                                          </p:val>
                                        </p:tav>
                                        <p:tav tm="100000">
                                          <p:val>
                                            <p:strVal val="#ppt_w"/>
                                          </p:val>
                                        </p:tav>
                                      </p:tavLst>
                                    </p:anim>
                                    <p:anim calcmode="lin" valueType="num">
                                      <p:cBhvr>
                                        <p:cTn id="50" dur="1000" fill="hold"/>
                                        <p:tgtEl>
                                          <p:spTgt spid="2052">
                                            <p:txEl>
                                              <p:pRg st="8" end="8"/>
                                            </p:txEl>
                                          </p:spTgt>
                                        </p:tgtEl>
                                        <p:attrNameLst>
                                          <p:attrName>ppt_h</p:attrName>
                                        </p:attrNameLst>
                                      </p:cBhvr>
                                      <p:tavLst>
                                        <p:tav tm="0">
                                          <p:val>
                                            <p:fltVal val="0"/>
                                          </p:val>
                                        </p:tav>
                                        <p:tav tm="100000">
                                          <p:val>
                                            <p:strVal val="#ppt_h"/>
                                          </p:val>
                                        </p:tav>
                                      </p:tavLst>
                                    </p:anim>
                                    <p:animEffect transition="in" filter="fade">
                                      <p:cBhvr>
                                        <p:cTn id="51" dur="1000"/>
                                        <p:tgtEl>
                                          <p:spTgt spid="2052">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2052">
                                            <p:txEl>
                                              <p:pRg st="10" end="10"/>
                                            </p:txEl>
                                          </p:spTgt>
                                        </p:tgtEl>
                                        <p:attrNameLst>
                                          <p:attrName>style.visibility</p:attrName>
                                        </p:attrNameLst>
                                      </p:cBhvr>
                                      <p:to>
                                        <p:strVal val="visible"/>
                                      </p:to>
                                    </p:set>
                                    <p:anim calcmode="lin" valueType="num">
                                      <p:cBhvr>
                                        <p:cTn id="56" dur="1000" fill="hold"/>
                                        <p:tgtEl>
                                          <p:spTgt spid="2052">
                                            <p:txEl>
                                              <p:pRg st="10" end="10"/>
                                            </p:txEl>
                                          </p:spTgt>
                                        </p:tgtEl>
                                        <p:attrNameLst>
                                          <p:attrName>ppt_w</p:attrName>
                                        </p:attrNameLst>
                                      </p:cBhvr>
                                      <p:tavLst>
                                        <p:tav tm="0">
                                          <p:val>
                                            <p:fltVal val="0"/>
                                          </p:val>
                                        </p:tav>
                                        <p:tav tm="100000">
                                          <p:val>
                                            <p:strVal val="#ppt_w"/>
                                          </p:val>
                                        </p:tav>
                                      </p:tavLst>
                                    </p:anim>
                                    <p:anim calcmode="lin" valueType="num">
                                      <p:cBhvr>
                                        <p:cTn id="57" dur="1000" fill="hold"/>
                                        <p:tgtEl>
                                          <p:spTgt spid="2052">
                                            <p:txEl>
                                              <p:pRg st="10" end="10"/>
                                            </p:txEl>
                                          </p:spTgt>
                                        </p:tgtEl>
                                        <p:attrNameLst>
                                          <p:attrName>ppt_h</p:attrName>
                                        </p:attrNameLst>
                                      </p:cBhvr>
                                      <p:tavLst>
                                        <p:tav tm="0">
                                          <p:val>
                                            <p:fltVal val="0"/>
                                          </p:val>
                                        </p:tav>
                                        <p:tav tm="100000">
                                          <p:val>
                                            <p:strVal val="#ppt_h"/>
                                          </p:val>
                                        </p:tav>
                                      </p:tavLst>
                                    </p:anim>
                                    <p:animEffect transition="in" filter="fade">
                                      <p:cBhvr>
                                        <p:cTn id="58" dur="1000"/>
                                        <p:tgtEl>
                                          <p:spTgt spid="205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trojan_wooden_horse">
            <a:hlinkClick r:id="rId2"/>
          </p:cNvPr>
          <p:cNvPicPr>
            <a:picLocks noChangeAspect="1" noChangeArrowheads="1"/>
          </p:cNvPicPr>
          <p:nvPr/>
        </p:nvPicPr>
        <p:blipFill>
          <a:blip r:embed="rId3" cstate="print"/>
          <a:srcRect/>
          <a:stretch>
            <a:fillRect/>
          </a:stretch>
        </p:blipFill>
        <p:spPr bwMode="auto">
          <a:xfrm>
            <a:off x="4724400" y="1600200"/>
            <a:ext cx="4114800" cy="3986213"/>
          </a:xfrm>
          <a:prstGeom prst="rect">
            <a:avLst/>
          </a:prstGeom>
          <a:noFill/>
          <a:ln w="9525">
            <a:noFill/>
            <a:miter lim="800000"/>
            <a:headEnd/>
            <a:tailEnd/>
          </a:ln>
        </p:spPr>
      </p:pic>
      <p:sp>
        <p:nvSpPr>
          <p:cNvPr id="17414" name="Text Box 6"/>
          <p:cNvSpPr txBox="1">
            <a:spLocks noChangeArrowheads="1"/>
          </p:cNvSpPr>
          <p:nvPr/>
        </p:nvSpPr>
        <p:spPr bwMode="auto">
          <a:xfrm>
            <a:off x="1471613" y="111125"/>
            <a:ext cx="6224587" cy="1463675"/>
          </a:xfrm>
          <a:prstGeom prst="rect">
            <a:avLst/>
          </a:prstGeom>
          <a:noFill/>
          <a:ln w="9525">
            <a:noFill/>
            <a:miter lim="800000"/>
            <a:headEnd/>
            <a:tailEnd/>
          </a:ln>
        </p:spPr>
        <p:txBody>
          <a:bodyPr wrap="none">
            <a:spAutoFit/>
          </a:bodyPr>
          <a:lstStyle/>
          <a:p>
            <a:pPr algn="ctr"/>
            <a:r>
              <a:rPr lang="en-US" sz="3000" b="1" u="none"/>
              <a:t>The Trojan Horse</a:t>
            </a:r>
          </a:p>
          <a:p>
            <a:pPr algn="ctr"/>
            <a:r>
              <a:rPr lang="en-US" sz="3000" u="none"/>
              <a:t>“Beware of Greeks Bearing Gifts!”</a:t>
            </a:r>
          </a:p>
          <a:p>
            <a:pPr algn="ctr"/>
            <a:endParaRPr lang="en-US" sz="3000" u="none"/>
          </a:p>
        </p:txBody>
      </p:sp>
      <p:sp>
        <p:nvSpPr>
          <p:cNvPr id="17415" name="Text Box 7"/>
          <p:cNvSpPr txBox="1">
            <a:spLocks noChangeArrowheads="1"/>
          </p:cNvSpPr>
          <p:nvPr/>
        </p:nvSpPr>
        <p:spPr bwMode="auto">
          <a:xfrm>
            <a:off x="152400" y="1273175"/>
            <a:ext cx="4495800" cy="5262979"/>
          </a:xfrm>
          <a:prstGeom prst="rect">
            <a:avLst/>
          </a:prstGeom>
          <a:noFill/>
          <a:ln w="9525">
            <a:noFill/>
            <a:miter lim="800000"/>
            <a:headEnd/>
            <a:tailEnd/>
          </a:ln>
        </p:spPr>
        <p:txBody>
          <a:bodyPr>
            <a:spAutoFit/>
          </a:bodyPr>
          <a:lstStyle/>
          <a:p>
            <a:pPr algn="ctr"/>
            <a:r>
              <a:rPr lang="en-US" sz="2400" u="none" dirty="0"/>
              <a:t>According to </a:t>
            </a:r>
            <a:r>
              <a:rPr lang="en-US" sz="2400" i="1" u="none" dirty="0"/>
              <a:t>The Odyssey</a:t>
            </a:r>
            <a:r>
              <a:rPr lang="en-US" sz="2400" u="none" dirty="0"/>
              <a:t>, the </a:t>
            </a:r>
            <a:r>
              <a:rPr lang="en-US" sz="2400" dirty="0"/>
              <a:t>Greeks constructed the horse and pretended to sail away leaving the horse as a gift</a:t>
            </a:r>
            <a:r>
              <a:rPr lang="en-US" sz="2400" u="none" dirty="0"/>
              <a:t>.</a:t>
            </a:r>
          </a:p>
          <a:p>
            <a:pPr algn="ctr"/>
            <a:r>
              <a:rPr lang="en-US" sz="2400" u="none" dirty="0"/>
              <a:t>The Trojans brought the horse inside the city and had a huge celebration.</a:t>
            </a:r>
          </a:p>
          <a:p>
            <a:pPr algn="ctr"/>
            <a:r>
              <a:rPr lang="en-US" sz="2400" u="none"/>
              <a:t>After everyone was asleep </a:t>
            </a:r>
            <a:r>
              <a:rPr lang="en-US" sz="2400" smtClean="0"/>
              <a:t>soldiers</a:t>
            </a:r>
            <a:r>
              <a:rPr lang="en-US" sz="2400" u="none"/>
              <a:t>, who </a:t>
            </a:r>
            <a:r>
              <a:rPr lang="en-US" sz="2400"/>
              <a:t>were hidden in the horse</a:t>
            </a:r>
            <a:r>
              <a:rPr lang="en-US" sz="2400" u="none"/>
              <a:t>, snuck out and opened the gates of the city</a:t>
            </a:r>
          </a:p>
          <a:p>
            <a:pPr algn="ctr"/>
            <a:r>
              <a:rPr lang="en-US" sz="2400" dirty="0"/>
              <a:t>The Greeks burned Troy to the ground.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p:cTn id="7" dur="1000" fill="hold"/>
                                        <p:tgtEl>
                                          <p:spTgt spid="17414"/>
                                        </p:tgtEl>
                                        <p:attrNameLst>
                                          <p:attrName>ppt_w</p:attrName>
                                        </p:attrNameLst>
                                      </p:cBhvr>
                                      <p:tavLst>
                                        <p:tav tm="0">
                                          <p:val>
                                            <p:strVal val="#ppt_w*0.70"/>
                                          </p:val>
                                        </p:tav>
                                        <p:tav tm="100000">
                                          <p:val>
                                            <p:strVal val="#ppt_w"/>
                                          </p:val>
                                        </p:tav>
                                      </p:tavLst>
                                    </p:anim>
                                    <p:anim calcmode="lin" valueType="num">
                                      <p:cBhvr>
                                        <p:cTn id="8" dur="1000" fill="hold"/>
                                        <p:tgtEl>
                                          <p:spTgt spid="17414"/>
                                        </p:tgtEl>
                                        <p:attrNameLst>
                                          <p:attrName>ppt_h</p:attrName>
                                        </p:attrNameLst>
                                      </p:cBhvr>
                                      <p:tavLst>
                                        <p:tav tm="0">
                                          <p:val>
                                            <p:strVal val="#ppt_h"/>
                                          </p:val>
                                        </p:tav>
                                        <p:tav tm="100000">
                                          <p:val>
                                            <p:strVal val="#ppt_h"/>
                                          </p:val>
                                        </p:tav>
                                      </p:tavLst>
                                    </p:anim>
                                    <p:animEffect transition="in" filter="fade">
                                      <p:cBhvr>
                                        <p:cTn id="9" dur="1000"/>
                                        <p:tgtEl>
                                          <p:spTgt spid="17414"/>
                                        </p:tgtEl>
                                      </p:cBhvr>
                                    </p:animEffect>
                                  </p:childTnLst>
                                </p:cTn>
                              </p:par>
                              <p:par>
                                <p:cTn id="10" presetID="55" presetClass="entr" presetSubtype="0" fill="hold" nodeType="with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p:cTn id="12" dur="1000" fill="hold"/>
                                        <p:tgtEl>
                                          <p:spTgt spid="17413"/>
                                        </p:tgtEl>
                                        <p:attrNameLst>
                                          <p:attrName>ppt_w</p:attrName>
                                        </p:attrNameLst>
                                      </p:cBhvr>
                                      <p:tavLst>
                                        <p:tav tm="0">
                                          <p:val>
                                            <p:strVal val="#ppt_w*0.70"/>
                                          </p:val>
                                        </p:tav>
                                        <p:tav tm="100000">
                                          <p:val>
                                            <p:strVal val="#ppt_w"/>
                                          </p:val>
                                        </p:tav>
                                      </p:tavLst>
                                    </p:anim>
                                    <p:anim calcmode="lin" valueType="num">
                                      <p:cBhvr>
                                        <p:cTn id="13" dur="1000" fill="hold"/>
                                        <p:tgtEl>
                                          <p:spTgt spid="17413"/>
                                        </p:tgtEl>
                                        <p:attrNameLst>
                                          <p:attrName>ppt_h</p:attrName>
                                        </p:attrNameLst>
                                      </p:cBhvr>
                                      <p:tavLst>
                                        <p:tav tm="0">
                                          <p:val>
                                            <p:strVal val="#ppt_h"/>
                                          </p:val>
                                        </p:tav>
                                        <p:tav tm="100000">
                                          <p:val>
                                            <p:strVal val="#ppt_h"/>
                                          </p:val>
                                        </p:tav>
                                      </p:tavLst>
                                    </p:anim>
                                    <p:animEffect transition="in" filter="fade">
                                      <p:cBhvr>
                                        <p:cTn id="14" dur="1000"/>
                                        <p:tgtEl>
                                          <p:spTgt spid="17413"/>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7415">
                                            <p:txEl>
                                              <p:pRg st="0" end="0"/>
                                            </p:txEl>
                                          </p:spTgt>
                                        </p:tgtEl>
                                        <p:attrNameLst>
                                          <p:attrName>style.visibility</p:attrName>
                                        </p:attrNameLst>
                                      </p:cBhvr>
                                      <p:to>
                                        <p:strVal val="visible"/>
                                      </p:to>
                                    </p:set>
                                    <p:anim calcmode="lin" valueType="num">
                                      <p:cBhvr>
                                        <p:cTn id="19" dur="1000" fill="hold"/>
                                        <p:tgtEl>
                                          <p:spTgt spid="17415">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1741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741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17415">
                                            <p:txEl>
                                              <p:pRg st="1" end="1"/>
                                            </p:txEl>
                                          </p:spTgt>
                                        </p:tgtEl>
                                        <p:attrNameLst>
                                          <p:attrName>style.visibility</p:attrName>
                                        </p:attrNameLst>
                                      </p:cBhvr>
                                      <p:to>
                                        <p:strVal val="visible"/>
                                      </p:to>
                                    </p:set>
                                    <p:anim calcmode="lin" valueType="num">
                                      <p:cBhvr>
                                        <p:cTn id="26" dur="1000" fill="hold"/>
                                        <p:tgtEl>
                                          <p:spTgt spid="17415">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17415">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1741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7415">
                                            <p:txEl>
                                              <p:pRg st="2" end="2"/>
                                            </p:txEl>
                                          </p:spTgt>
                                        </p:tgtEl>
                                        <p:attrNameLst>
                                          <p:attrName>style.visibility</p:attrName>
                                        </p:attrNameLst>
                                      </p:cBhvr>
                                      <p:to>
                                        <p:strVal val="visible"/>
                                      </p:to>
                                    </p:set>
                                    <p:anim calcmode="lin" valueType="num">
                                      <p:cBhvr>
                                        <p:cTn id="33" dur="1000" fill="hold"/>
                                        <p:tgtEl>
                                          <p:spTgt spid="17415">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17415">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17415">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7415">
                                            <p:txEl>
                                              <p:pRg st="3" end="3"/>
                                            </p:txEl>
                                          </p:spTgt>
                                        </p:tgtEl>
                                        <p:attrNameLst>
                                          <p:attrName>style.visibility</p:attrName>
                                        </p:attrNameLst>
                                      </p:cBhvr>
                                      <p:to>
                                        <p:strVal val="visible"/>
                                      </p:to>
                                    </p:set>
                                    <p:anim calcmode="lin" valueType="num">
                                      <p:cBhvr>
                                        <p:cTn id="40" dur="1000" fill="hold"/>
                                        <p:tgtEl>
                                          <p:spTgt spid="17415">
                                            <p:txEl>
                                              <p:pRg st="3" end="3"/>
                                            </p:txEl>
                                          </p:spTgt>
                                        </p:tgtEl>
                                        <p:attrNameLst>
                                          <p:attrName>ppt_w</p:attrName>
                                        </p:attrNameLst>
                                      </p:cBhvr>
                                      <p:tavLst>
                                        <p:tav tm="0">
                                          <p:val>
                                            <p:strVal val="#ppt_w*0.70"/>
                                          </p:val>
                                        </p:tav>
                                        <p:tav tm="100000">
                                          <p:val>
                                            <p:strVal val="#ppt_w"/>
                                          </p:val>
                                        </p:tav>
                                      </p:tavLst>
                                    </p:anim>
                                    <p:anim calcmode="lin" valueType="num">
                                      <p:cBhvr>
                                        <p:cTn id="41" dur="1000" fill="hold"/>
                                        <p:tgtEl>
                                          <p:spTgt spid="17415">
                                            <p:txEl>
                                              <p:pRg st="3" end="3"/>
                                            </p:txEl>
                                          </p:spTgt>
                                        </p:tgtEl>
                                        <p:attrNameLst>
                                          <p:attrName>ppt_h</p:attrName>
                                        </p:attrNameLst>
                                      </p:cBhvr>
                                      <p:tavLst>
                                        <p:tav tm="0">
                                          <p:val>
                                            <p:strVal val="#ppt_h"/>
                                          </p:val>
                                        </p:tav>
                                        <p:tav tm="100000">
                                          <p:val>
                                            <p:strVal val="#ppt_h"/>
                                          </p:val>
                                        </p:tav>
                                      </p:tavLst>
                                    </p:anim>
                                    <p:animEffect transition="in" filter="fade">
                                      <p:cBhvr>
                                        <p:cTn id="42" dur="1000"/>
                                        <p:tgtEl>
                                          <p:spTgt spid="174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p:bldP spid="174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76200" y="76200"/>
            <a:ext cx="3581400" cy="6664325"/>
          </a:xfrm>
          <a:prstGeom prst="rect">
            <a:avLst/>
          </a:prstGeom>
          <a:noFill/>
          <a:ln w="9525">
            <a:noFill/>
            <a:miter lim="800000"/>
            <a:headEnd/>
            <a:tailEnd/>
          </a:ln>
          <a:effectLst/>
        </p:spPr>
        <p:txBody>
          <a:bodyPr anchor="ctr">
            <a:spAutoFit/>
          </a:bodyPr>
          <a:lstStyle/>
          <a:p>
            <a:r>
              <a:rPr lang="en-US" sz="2400" b="1" i="1" u="none">
                <a:effectLst>
                  <a:outerShdw blurRad="38100" dist="38100" dir="2700000" algn="tl">
                    <a:srgbClr val="C0C0C0"/>
                  </a:outerShdw>
                </a:effectLst>
              </a:rPr>
              <a:t>The Odyssey</a:t>
            </a:r>
            <a:endParaRPr lang="en-US" sz="2400" i="1" u="none">
              <a:effectLst>
                <a:outerShdw blurRad="38100" dist="38100" dir="2700000" algn="tl">
                  <a:srgbClr val="C0C0C0"/>
                </a:outerShdw>
              </a:effectLst>
            </a:endParaRPr>
          </a:p>
          <a:p>
            <a:r>
              <a:rPr lang="en-US" sz="2400" u="none"/>
              <a:t>Odysseus:</a:t>
            </a:r>
          </a:p>
          <a:p>
            <a:r>
              <a:rPr lang="en-US" sz="2400"/>
              <a:t>From </a:t>
            </a:r>
            <a:r>
              <a:rPr lang="en-US"/>
              <a:t>Ithaca</a:t>
            </a:r>
            <a:r>
              <a:rPr lang="en-US" u="none"/>
              <a:t> </a:t>
            </a:r>
            <a:endParaRPr lang="en-US" sz="2400"/>
          </a:p>
          <a:p>
            <a:pPr eaLnBrk="0" hangingPunct="0"/>
            <a:r>
              <a:rPr lang="en-US" sz="2400" u="none"/>
              <a:t>Was a </a:t>
            </a:r>
            <a:r>
              <a:rPr lang="en-US" sz="2400"/>
              <a:t>hero of the Trojan War</a:t>
            </a:r>
            <a:r>
              <a:rPr lang="en-US" sz="2400" u="none"/>
              <a:t>, he is the one who came up with the idea of the Trojan Horse.</a:t>
            </a:r>
          </a:p>
          <a:p>
            <a:pPr eaLnBrk="0" hangingPunct="0"/>
            <a:endParaRPr lang="en-US" sz="2400" u="none"/>
          </a:p>
          <a:p>
            <a:pPr eaLnBrk="0" hangingPunct="0"/>
            <a:r>
              <a:rPr lang="en-US" sz="2400" u="none"/>
              <a:t>The Odyssey is the </a:t>
            </a:r>
            <a:r>
              <a:rPr lang="en-US" sz="2400"/>
              <a:t>story of his voyage home to be reunited to his wife Penelope</a:t>
            </a:r>
          </a:p>
          <a:p>
            <a:pPr eaLnBrk="0" hangingPunct="0"/>
            <a:endParaRPr lang="en-US" sz="2400" u="none"/>
          </a:p>
          <a:p>
            <a:pPr eaLnBrk="0" hangingPunct="0"/>
            <a:r>
              <a:rPr lang="en-US" sz="2400" u="none"/>
              <a:t>It takes him 10 years and many trials and tribulations to get there.</a:t>
            </a:r>
          </a:p>
        </p:txBody>
      </p:sp>
      <p:pic>
        <p:nvPicPr>
          <p:cNvPr id="18438" name="Picture 6" descr="Image:Herbert James Draper - Ulysses and the Sirens (1909).jpg">
            <a:hlinkClick r:id="rId2"/>
          </p:cNvPr>
          <p:cNvPicPr>
            <a:picLocks noChangeAspect="1" noChangeArrowheads="1"/>
          </p:cNvPicPr>
          <p:nvPr/>
        </p:nvPicPr>
        <p:blipFill>
          <a:blip r:embed="rId3" cstate="print"/>
          <a:srcRect/>
          <a:stretch>
            <a:fillRect/>
          </a:stretch>
        </p:blipFill>
        <p:spPr bwMode="auto">
          <a:xfrm>
            <a:off x="3581400" y="1143000"/>
            <a:ext cx="5257800" cy="4343400"/>
          </a:xfrm>
          <a:prstGeom prst="rect">
            <a:avLst/>
          </a:prstGeom>
          <a:noFill/>
          <a:ln w="9525">
            <a:noFill/>
            <a:miter lim="800000"/>
            <a:headEnd/>
            <a:tailEnd/>
          </a:ln>
        </p:spPr>
      </p:pic>
      <p:sp>
        <p:nvSpPr>
          <p:cNvPr id="18439" name="Rectangle 7"/>
          <p:cNvSpPr>
            <a:spLocks noChangeArrowheads="1"/>
          </p:cNvSpPr>
          <p:nvPr/>
        </p:nvSpPr>
        <p:spPr bwMode="auto">
          <a:xfrm>
            <a:off x="4237038" y="5592763"/>
            <a:ext cx="3987800" cy="581025"/>
          </a:xfrm>
          <a:prstGeom prst="rect">
            <a:avLst/>
          </a:prstGeom>
          <a:noFill/>
          <a:ln w="9525">
            <a:noFill/>
            <a:miter lim="800000"/>
            <a:headEnd/>
            <a:tailEnd/>
          </a:ln>
        </p:spPr>
        <p:txBody>
          <a:bodyPr wrap="none" anchor="ctr">
            <a:spAutoFit/>
          </a:bodyPr>
          <a:lstStyle/>
          <a:p>
            <a:pPr algn="ctr"/>
            <a:r>
              <a:rPr lang="en-US" sz="1600" i="1" u="none"/>
              <a:t>Ulysses and the Sirens</a:t>
            </a:r>
            <a:r>
              <a:rPr lang="en-US" sz="1600" u="none"/>
              <a:t>, 1909, </a:t>
            </a:r>
          </a:p>
          <a:p>
            <a:pPr algn="ctr"/>
            <a:r>
              <a:rPr lang="en-US" sz="1600" u="none"/>
              <a:t>by Herbert James Draper (1863-1920).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 calcmode="lin" valueType="num">
                                      <p:cBhvr>
                                        <p:cTn id="7" dur="1000" fill="hold"/>
                                        <p:tgtEl>
                                          <p:spTgt spid="1843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843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843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436">
                                            <p:txEl>
                                              <p:pRg st="1" end="1"/>
                                            </p:txEl>
                                          </p:spTgt>
                                        </p:tgtEl>
                                        <p:attrNameLst>
                                          <p:attrName>style.visibility</p:attrName>
                                        </p:attrNameLst>
                                      </p:cBhvr>
                                      <p:to>
                                        <p:strVal val="visible"/>
                                      </p:to>
                                    </p:set>
                                    <p:anim calcmode="lin" valueType="num">
                                      <p:cBhvr>
                                        <p:cTn id="14" dur="1000" fill="hold"/>
                                        <p:tgtEl>
                                          <p:spTgt spid="18436">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8436">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8436">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8436">
                                            <p:txEl>
                                              <p:pRg st="2" end="2"/>
                                            </p:txEl>
                                          </p:spTgt>
                                        </p:tgtEl>
                                        <p:attrNameLst>
                                          <p:attrName>style.visibility</p:attrName>
                                        </p:attrNameLst>
                                      </p:cBhvr>
                                      <p:to>
                                        <p:strVal val="visible"/>
                                      </p:to>
                                    </p:set>
                                    <p:anim calcmode="lin" valueType="num">
                                      <p:cBhvr>
                                        <p:cTn id="21" dur="1000" fill="hold"/>
                                        <p:tgtEl>
                                          <p:spTgt spid="18436">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8436">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843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8436">
                                            <p:txEl>
                                              <p:pRg st="3" end="3"/>
                                            </p:txEl>
                                          </p:spTgt>
                                        </p:tgtEl>
                                        <p:attrNameLst>
                                          <p:attrName>style.visibility</p:attrName>
                                        </p:attrNameLst>
                                      </p:cBhvr>
                                      <p:to>
                                        <p:strVal val="visible"/>
                                      </p:to>
                                    </p:set>
                                    <p:anim calcmode="lin" valueType="num">
                                      <p:cBhvr>
                                        <p:cTn id="28" dur="1000" fill="hold"/>
                                        <p:tgtEl>
                                          <p:spTgt spid="18436">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8436">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843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8436">
                                            <p:txEl>
                                              <p:pRg st="5" end="5"/>
                                            </p:txEl>
                                          </p:spTgt>
                                        </p:tgtEl>
                                        <p:attrNameLst>
                                          <p:attrName>style.visibility</p:attrName>
                                        </p:attrNameLst>
                                      </p:cBhvr>
                                      <p:to>
                                        <p:strVal val="visible"/>
                                      </p:to>
                                    </p:set>
                                    <p:anim calcmode="lin" valueType="num">
                                      <p:cBhvr>
                                        <p:cTn id="35" dur="1000" fill="hold"/>
                                        <p:tgtEl>
                                          <p:spTgt spid="18436">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18436">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1843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8436">
                                            <p:txEl>
                                              <p:pRg st="7" end="7"/>
                                            </p:txEl>
                                          </p:spTgt>
                                        </p:tgtEl>
                                        <p:attrNameLst>
                                          <p:attrName>style.visibility</p:attrName>
                                        </p:attrNameLst>
                                      </p:cBhvr>
                                      <p:to>
                                        <p:strVal val="visible"/>
                                      </p:to>
                                    </p:set>
                                    <p:anim calcmode="lin" valueType="num">
                                      <p:cBhvr>
                                        <p:cTn id="42" dur="1000" fill="hold"/>
                                        <p:tgtEl>
                                          <p:spTgt spid="18436">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18436">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18436">
                                            <p:txEl>
                                              <p:pRg st="7" end="7"/>
                                            </p:txEl>
                                          </p:spTgt>
                                        </p:tgtEl>
                                      </p:cBhvr>
                                    </p:animEffect>
                                  </p:childTnLst>
                                </p:cTn>
                              </p:par>
                              <p:par>
                                <p:cTn id="45" presetID="55" presetClass="entr" presetSubtype="0" fill="hold" nodeType="withEffect">
                                  <p:stCondLst>
                                    <p:cond delay="0"/>
                                  </p:stCondLst>
                                  <p:childTnLst>
                                    <p:set>
                                      <p:cBhvr>
                                        <p:cTn id="46" dur="1" fill="hold">
                                          <p:stCondLst>
                                            <p:cond delay="0"/>
                                          </p:stCondLst>
                                        </p:cTn>
                                        <p:tgtEl>
                                          <p:spTgt spid="18438"/>
                                        </p:tgtEl>
                                        <p:attrNameLst>
                                          <p:attrName>style.visibility</p:attrName>
                                        </p:attrNameLst>
                                      </p:cBhvr>
                                      <p:to>
                                        <p:strVal val="visible"/>
                                      </p:to>
                                    </p:set>
                                    <p:anim calcmode="lin" valueType="num">
                                      <p:cBhvr>
                                        <p:cTn id="47" dur="1000" fill="hold"/>
                                        <p:tgtEl>
                                          <p:spTgt spid="18438"/>
                                        </p:tgtEl>
                                        <p:attrNameLst>
                                          <p:attrName>ppt_w</p:attrName>
                                        </p:attrNameLst>
                                      </p:cBhvr>
                                      <p:tavLst>
                                        <p:tav tm="0">
                                          <p:val>
                                            <p:strVal val="#ppt_w*0.70"/>
                                          </p:val>
                                        </p:tav>
                                        <p:tav tm="100000">
                                          <p:val>
                                            <p:strVal val="#ppt_w"/>
                                          </p:val>
                                        </p:tav>
                                      </p:tavLst>
                                    </p:anim>
                                    <p:anim calcmode="lin" valueType="num">
                                      <p:cBhvr>
                                        <p:cTn id="48" dur="1000" fill="hold"/>
                                        <p:tgtEl>
                                          <p:spTgt spid="18438"/>
                                        </p:tgtEl>
                                        <p:attrNameLst>
                                          <p:attrName>ppt_h</p:attrName>
                                        </p:attrNameLst>
                                      </p:cBhvr>
                                      <p:tavLst>
                                        <p:tav tm="0">
                                          <p:val>
                                            <p:strVal val="#ppt_h"/>
                                          </p:val>
                                        </p:tav>
                                        <p:tav tm="100000">
                                          <p:val>
                                            <p:strVal val="#ppt_h"/>
                                          </p:val>
                                        </p:tav>
                                      </p:tavLst>
                                    </p:anim>
                                    <p:animEffect transition="in" filter="fade">
                                      <p:cBhvr>
                                        <p:cTn id="49" dur="1000"/>
                                        <p:tgtEl>
                                          <p:spTgt spid="18438"/>
                                        </p:tgtEl>
                                      </p:cBhvr>
                                    </p:animEffect>
                                  </p:childTnLst>
                                </p:cTn>
                              </p:par>
                              <p:par>
                                <p:cTn id="50" presetID="55" presetClass="entr" presetSubtype="0" fill="hold" grpId="0" nodeType="withEffect">
                                  <p:stCondLst>
                                    <p:cond delay="0"/>
                                  </p:stCondLst>
                                  <p:childTnLst>
                                    <p:set>
                                      <p:cBhvr>
                                        <p:cTn id="51" dur="1" fill="hold">
                                          <p:stCondLst>
                                            <p:cond delay="0"/>
                                          </p:stCondLst>
                                        </p:cTn>
                                        <p:tgtEl>
                                          <p:spTgt spid="18439"/>
                                        </p:tgtEl>
                                        <p:attrNameLst>
                                          <p:attrName>style.visibility</p:attrName>
                                        </p:attrNameLst>
                                      </p:cBhvr>
                                      <p:to>
                                        <p:strVal val="visible"/>
                                      </p:to>
                                    </p:set>
                                    <p:anim calcmode="lin" valueType="num">
                                      <p:cBhvr>
                                        <p:cTn id="52" dur="1000" fill="hold"/>
                                        <p:tgtEl>
                                          <p:spTgt spid="18439"/>
                                        </p:tgtEl>
                                        <p:attrNameLst>
                                          <p:attrName>ppt_w</p:attrName>
                                        </p:attrNameLst>
                                      </p:cBhvr>
                                      <p:tavLst>
                                        <p:tav tm="0">
                                          <p:val>
                                            <p:strVal val="#ppt_w*0.70"/>
                                          </p:val>
                                        </p:tav>
                                        <p:tav tm="100000">
                                          <p:val>
                                            <p:strVal val="#ppt_w"/>
                                          </p:val>
                                        </p:tav>
                                      </p:tavLst>
                                    </p:anim>
                                    <p:anim calcmode="lin" valueType="num">
                                      <p:cBhvr>
                                        <p:cTn id="53" dur="1000" fill="hold"/>
                                        <p:tgtEl>
                                          <p:spTgt spid="18439"/>
                                        </p:tgtEl>
                                        <p:attrNameLst>
                                          <p:attrName>ppt_h</p:attrName>
                                        </p:attrNameLst>
                                      </p:cBhvr>
                                      <p:tavLst>
                                        <p:tav tm="0">
                                          <p:val>
                                            <p:strVal val="#ppt_h"/>
                                          </p:val>
                                        </p:tav>
                                        <p:tav tm="100000">
                                          <p:val>
                                            <p:strVal val="#ppt_h"/>
                                          </p:val>
                                        </p:tav>
                                      </p:tavLst>
                                    </p:anim>
                                    <p:animEffect transition="in" filter="fade">
                                      <p:cBhvr>
                                        <p:cTn id="54" dur="10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P spid="1843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27653" name="Object 5"/>
          <p:cNvGraphicFramePr>
            <a:graphicFrameLocks noChangeAspect="1"/>
          </p:cNvGraphicFramePr>
          <p:nvPr/>
        </p:nvGraphicFramePr>
        <p:xfrm>
          <a:off x="228600" y="228600"/>
          <a:ext cx="8763000" cy="500063"/>
        </p:xfrm>
        <a:graphic>
          <a:graphicData uri="http://schemas.openxmlformats.org/presentationml/2006/ole">
            <mc:AlternateContent xmlns:mc="http://schemas.openxmlformats.org/markup-compatibility/2006">
              <mc:Choice xmlns:v="urn:schemas-microsoft-com:vml" Requires="v">
                <p:oleObj spid="_x0000_s3078" name="Image" r:id="rId4" imgW="11057927" imgH="631098" progId="">
                  <p:embed/>
                </p:oleObj>
              </mc:Choice>
              <mc:Fallback>
                <p:oleObj name="Image" r:id="rId4" imgW="11057927" imgH="631098" progId="">
                  <p:embed/>
                  <p:pic>
                    <p:nvPicPr>
                      <p:cNvPr id="0" name="Object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 y="228600"/>
                        <a:ext cx="87630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4" name="Text Box 6"/>
          <p:cNvSpPr txBox="1">
            <a:spLocks noChangeArrowheads="1"/>
          </p:cNvSpPr>
          <p:nvPr/>
        </p:nvSpPr>
        <p:spPr bwMode="auto">
          <a:xfrm>
            <a:off x="381000" y="838200"/>
            <a:ext cx="8397875" cy="762000"/>
          </a:xfrm>
          <a:prstGeom prst="rect">
            <a:avLst/>
          </a:prstGeom>
          <a:noFill/>
          <a:ln w="9525">
            <a:noFill/>
            <a:miter lim="800000"/>
            <a:headEnd/>
            <a:tailEnd/>
          </a:ln>
        </p:spPr>
        <p:txBody>
          <a:bodyPr>
            <a:spAutoFit/>
          </a:bodyPr>
          <a:lstStyle/>
          <a:p>
            <a:pPr algn="ctr"/>
            <a:r>
              <a:rPr lang="en-US" u="none"/>
              <a:t>The </a:t>
            </a:r>
            <a:r>
              <a:rPr lang="en-US"/>
              <a:t>Greeks became overcrowded</a:t>
            </a:r>
            <a:r>
              <a:rPr lang="en-US" u="none"/>
              <a:t> and began to spread out and </a:t>
            </a:r>
            <a:r>
              <a:rPr lang="en-US"/>
              <a:t>started new colonies</a:t>
            </a:r>
            <a:r>
              <a:rPr lang="en-US" u="none"/>
              <a:t>. These eventually became city-states.  </a:t>
            </a:r>
          </a:p>
        </p:txBody>
      </p:sp>
      <p:sp>
        <p:nvSpPr>
          <p:cNvPr id="27655" name="Text Box 7"/>
          <p:cNvSpPr txBox="1">
            <a:spLocks noChangeArrowheads="1"/>
          </p:cNvSpPr>
          <p:nvPr/>
        </p:nvSpPr>
        <p:spPr bwMode="auto">
          <a:xfrm>
            <a:off x="152400" y="1752600"/>
            <a:ext cx="8826500" cy="762000"/>
          </a:xfrm>
          <a:prstGeom prst="rect">
            <a:avLst/>
          </a:prstGeom>
          <a:noFill/>
          <a:ln w="9525">
            <a:noFill/>
            <a:miter lim="800000"/>
            <a:headEnd/>
            <a:tailEnd/>
          </a:ln>
          <a:effectLst/>
        </p:spPr>
        <p:txBody>
          <a:bodyPr wrap="none">
            <a:spAutoFit/>
          </a:bodyPr>
          <a:lstStyle/>
          <a:p>
            <a:pPr algn="ctr"/>
            <a:r>
              <a:rPr lang="en-US" b="1" u="none">
                <a:effectLst>
                  <a:outerShdw blurRad="38100" dist="38100" dir="2700000" algn="tl">
                    <a:srgbClr val="C0C0C0"/>
                  </a:outerShdw>
                </a:effectLst>
              </a:rPr>
              <a:t>Polis: </a:t>
            </a:r>
            <a:r>
              <a:rPr lang="en-US"/>
              <a:t>A Greek city-state</a:t>
            </a:r>
            <a:r>
              <a:rPr lang="en-US" u="none"/>
              <a:t>, it was the basic political unit of Greece.</a:t>
            </a:r>
          </a:p>
          <a:p>
            <a:pPr algn="ctr"/>
            <a:r>
              <a:rPr lang="en-US" u="none"/>
              <a:t>The Polis was </a:t>
            </a:r>
            <a:r>
              <a:rPr lang="en-US"/>
              <a:t>designed to promote civic and commercial life.</a:t>
            </a:r>
            <a:endParaRPr lang="en-US" b="1">
              <a:effectLst>
                <a:outerShdw blurRad="38100" dist="38100" dir="2700000" algn="tl">
                  <a:srgbClr val="C0C0C0"/>
                </a:outerShdw>
              </a:effectLst>
            </a:endParaRPr>
          </a:p>
        </p:txBody>
      </p:sp>
      <p:sp>
        <p:nvSpPr>
          <p:cNvPr id="27656" name="Rectangle 8"/>
          <p:cNvSpPr>
            <a:spLocks noChangeArrowheads="1"/>
          </p:cNvSpPr>
          <p:nvPr/>
        </p:nvSpPr>
        <p:spPr bwMode="auto">
          <a:xfrm>
            <a:off x="381000" y="3068638"/>
            <a:ext cx="2514600" cy="3378200"/>
          </a:xfrm>
          <a:prstGeom prst="rect">
            <a:avLst/>
          </a:prstGeom>
          <a:noFill/>
          <a:ln w="9525">
            <a:noFill/>
            <a:miter lim="800000"/>
            <a:headEnd/>
            <a:tailEnd/>
          </a:ln>
          <a:effectLst/>
        </p:spPr>
        <p:txBody>
          <a:bodyPr anchor="ctr">
            <a:spAutoFit/>
          </a:bodyPr>
          <a:lstStyle/>
          <a:p>
            <a:pPr algn="ctr"/>
            <a:r>
              <a:rPr lang="en-US" sz="2400" b="1" u="none">
                <a:effectLst>
                  <a:outerShdw blurRad="38100" dist="38100" dir="2700000" algn="tl">
                    <a:srgbClr val="C0C0C0"/>
                  </a:outerShdw>
                </a:effectLst>
              </a:rPr>
              <a:t>Acropolis: </a:t>
            </a:r>
            <a:r>
              <a:rPr lang="en-US" sz="2400" u="none"/>
              <a:t>The </a:t>
            </a:r>
            <a:r>
              <a:rPr lang="en-US" sz="2400"/>
              <a:t>upper part of the city</a:t>
            </a:r>
            <a:r>
              <a:rPr lang="en-US" sz="2400" u="none"/>
              <a:t> where the </a:t>
            </a:r>
            <a:r>
              <a:rPr lang="en-US" sz="2400"/>
              <a:t>temples and public buildings</a:t>
            </a:r>
            <a:r>
              <a:rPr lang="en-US" sz="2400" u="none"/>
              <a:t> were located.</a:t>
            </a:r>
          </a:p>
          <a:p>
            <a:pPr algn="ctr"/>
            <a:r>
              <a:rPr lang="en-US" sz="2400" u="none"/>
              <a:t>The </a:t>
            </a:r>
            <a:r>
              <a:rPr lang="en-US" sz="2400"/>
              <a:t>Acropolis sat atop the Polis. </a:t>
            </a:r>
            <a:endParaRPr lang="en-US" sz="2400" b="1">
              <a:effectLst>
                <a:outerShdw blurRad="38100" dist="38100" dir="2700000" algn="tl">
                  <a:srgbClr val="C0C0C0"/>
                </a:outerShdw>
              </a:effectLst>
            </a:endParaRPr>
          </a:p>
        </p:txBody>
      </p:sp>
      <p:pic>
        <p:nvPicPr>
          <p:cNvPr id="27658" name="Picture 10" descr="AF001279"/>
          <p:cNvPicPr>
            <a:picLocks noChangeAspect="1" noChangeArrowheads="1"/>
          </p:cNvPicPr>
          <p:nvPr/>
        </p:nvPicPr>
        <p:blipFill>
          <a:blip r:embed="rId6" cstate="print"/>
          <a:srcRect/>
          <a:stretch>
            <a:fillRect/>
          </a:stretch>
        </p:blipFill>
        <p:spPr bwMode="auto">
          <a:xfrm>
            <a:off x="3124200" y="2755900"/>
            <a:ext cx="5638800" cy="3797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1000" fill="hold"/>
                                        <p:tgtEl>
                                          <p:spTgt spid="27653"/>
                                        </p:tgtEl>
                                        <p:attrNameLst>
                                          <p:attrName>ppt_w</p:attrName>
                                        </p:attrNameLst>
                                      </p:cBhvr>
                                      <p:tavLst>
                                        <p:tav tm="0">
                                          <p:val>
                                            <p:strVal val="#ppt_w*0.70"/>
                                          </p:val>
                                        </p:tav>
                                        <p:tav tm="100000">
                                          <p:val>
                                            <p:strVal val="#ppt_w"/>
                                          </p:val>
                                        </p:tav>
                                      </p:tavLst>
                                    </p:anim>
                                    <p:anim calcmode="lin" valueType="num">
                                      <p:cBhvr>
                                        <p:cTn id="8" dur="1000" fill="hold"/>
                                        <p:tgtEl>
                                          <p:spTgt spid="27653"/>
                                        </p:tgtEl>
                                        <p:attrNameLst>
                                          <p:attrName>ppt_h</p:attrName>
                                        </p:attrNameLst>
                                      </p:cBhvr>
                                      <p:tavLst>
                                        <p:tav tm="0">
                                          <p:val>
                                            <p:strVal val="#ppt_h"/>
                                          </p:val>
                                        </p:tav>
                                        <p:tav tm="100000">
                                          <p:val>
                                            <p:strVal val="#ppt_h"/>
                                          </p:val>
                                        </p:tav>
                                      </p:tavLst>
                                    </p:anim>
                                    <p:animEffect transition="in" filter="fade">
                                      <p:cBhvr>
                                        <p:cTn id="9" dur="1000"/>
                                        <p:tgtEl>
                                          <p:spTgt spid="2765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7654"/>
                                        </p:tgtEl>
                                        <p:attrNameLst>
                                          <p:attrName>style.visibility</p:attrName>
                                        </p:attrNameLst>
                                      </p:cBhvr>
                                      <p:to>
                                        <p:strVal val="visible"/>
                                      </p:to>
                                    </p:set>
                                    <p:anim calcmode="lin" valueType="num">
                                      <p:cBhvr>
                                        <p:cTn id="14" dur="1000" fill="hold"/>
                                        <p:tgtEl>
                                          <p:spTgt spid="27654"/>
                                        </p:tgtEl>
                                        <p:attrNameLst>
                                          <p:attrName>ppt_w</p:attrName>
                                        </p:attrNameLst>
                                      </p:cBhvr>
                                      <p:tavLst>
                                        <p:tav tm="0">
                                          <p:val>
                                            <p:strVal val="#ppt_w*0.70"/>
                                          </p:val>
                                        </p:tav>
                                        <p:tav tm="100000">
                                          <p:val>
                                            <p:strVal val="#ppt_w"/>
                                          </p:val>
                                        </p:tav>
                                      </p:tavLst>
                                    </p:anim>
                                    <p:anim calcmode="lin" valueType="num">
                                      <p:cBhvr>
                                        <p:cTn id="15" dur="1000" fill="hold"/>
                                        <p:tgtEl>
                                          <p:spTgt spid="27654"/>
                                        </p:tgtEl>
                                        <p:attrNameLst>
                                          <p:attrName>ppt_h</p:attrName>
                                        </p:attrNameLst>
                                      </p:cBhvr>
                                      <p:tavLst>
                                        <p:tav tm="0">
                                          <p:val>
                                            <p:strVal val="#ppt_h"/>
                                          </p:val>
                                        </p:tav>
                                        <p:tav tm="100000">
                                          <p:val>
                                            <p:strVal val="#ppt_h"/>
                                          </p:val>
                                        </p:tav>
                                      </p:tavLst>
                                    </p:anim>
                                    <p:animEffect transition="in" filter="fade">
                                      <p:cBhvr>
                                        <p:cTn id="16" dur="1000"/>
                                        <p:tgtEl>
                                          <p:spTgt spid="27654"/>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7655"/>
                                        </p:tgtEl>
                                        <p:attrNameLst>
                                          <p:attrName>style.visibility</p:attrName>
                                        </p:attrNameLst>
                                      </p:cBhvr>
                                      <p:to>
                                        <p:strVal val="visible"/>
                                      </p:to>
                                    </p:set>
                                    <p:anim calcmode="lin" valueType="num">
                                      <p:cBhvr>
                                        <p:cTn id="21" dur="1000" fill="hold"/>
                                        <p:tgtEl>
                                          <p:spTgt spid="27655"/>
                                        </p:tgtEl>
                                        <p:attrNameLst>
                                          <p:attrName>ppt_w</p:attrName>
                                        </p:attrNameLst>
                                      </p:cBhvr>
                                      <p:tavLst>
                                        <p:tav tm="0">
                                          <p:val>
                                            <p:strVal val="#ppt_w*0.70"/>
                                          </p:val>
                                        </p:tav>
                                        <p:tav tm="100000">
                                          <p:val>
                                            <p:strVal val="#ppt_w"/>
                                          </p:val>
                                        </p:tav>
                                      </p:tavLst>
                                    </p:anim>
                                    <p:anim calcmode="lin" valueType="num">
                                      <p:cBhvr>
                                        <p:cTn id="22" dur="1000" fill="hold"/>
                                        <p:tgtEl>
                                          <p:spTgt spid="27655"/>
                                        </p:tgtEl>
                                        <p:attrNameLst>
                                          <p:attrName>ppt_h</p:attrName>
                                        </p:attrNameLst>
                                      </p:cBhvr>
                                      <p:tavLst>
                                        <p:tav tm="0">
                                          <p:val>
                                            <p:strVal val="#ppt_h"/>
                                          </p:val>
                                        </p:tav>
                                        <p:tav tm="100000">
                                          <p:val>
                                            <p:strVal val="#ppt_h"/>
                                          </p:val>
                                        </p:tav>
                                      </p:tavLst>
                                    </p:anim>
                                    <p:animEffect transition="in" filter="fade">
                                      <p:cBhvr>
                                        <p:cTn id="23" dur="1000"/>
                                        <p:tgtEl>
                                          <p:spTgt spid="2765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7656"/>
                                        </p:tgtEl>
                                        <p:attrNameLst>
                                          <p:attrName>style.visibility</p:attrName>
                                        </p:attrNameLst>
                                      </p:cBhvr>
                                      <p:to>
                                        <p:strVal val="visible"/>
                                      </p:to>
                                    </p:set>
                                    <p:anim calcmode="lin" valueType="num">
                                      <p:cBhvr>
                                        <p:cTn id="28" dur="1000" fill="hold"/>
                                        <p:tgtEl>
                                          <p:spTgt spid="27656"/>
                                        </p:tgtEl>
                                        <p:attrNameLst>
                                          <p:attrName>ppt_w</p:attrName>
                                        </p:attrNameLst>
                                      </p:cBhvr>
                                      <p:tavLst>
                                        <p:tav tm="0">
                                          <p:val>
                                            <p:strVal val="#ppt_w*0.70"/>
                                          </p:val>
                                        </p:tav>
                                        <p:tav tm="100000">
                                          <p:val>
                                            <p:strVal val="#ppt_w"/>
                                          </p:val>
                                        </p:tav>
                                      </p:tavLst>
                                    </p:anim>
                                    <p:anim calcmode="lin" valueType="num">
                                      <p:cBhvr>
                                        <p:cTn id="29" dur="1000" fill="hold"/>
                                        <p:tgtEl>
                                          <p:spTgt spid="27656"/>
                                        </p:tgtEl>
                                        <p:attrNameLst>
                                          <p:attrName>ppt_h</p:attrName>
                                        </p:attrNameLst>
                                      </p:cBhvr>
                                      <p:tavLst>
                                        <p:tav tm="0">
                                          <p:val>
                                            <p:strVal val="#ppt_h"/>
                                          </p:val>
                                        </p:tav>
                                        <p:tav tm="100000">
                                          <p:val>
                                            <p:strVal val="#ppt_h"/>
                                          </p:val>
                                        </p:tav>
                                      </p:tavLst>
                                    </p:anim>
                                    <p:animEffect transition="in" filter="fade">
                                      <p:cBhvr>
                                        <p:cTn id="30" dur="1000"/>
                                        <p:tgtEl>
                                          <p:spTgt spid="27656"/>
                                        </p:tgtEl>
                                      </p:cBhvr>
                                    </p:animEffect>
                                  </p:childTnLst>
                                </p:cTn>
                              </p:par>
                              <p:par>
                                <p:cTn id="31" presetID="55" presetClass="entr" presetSubtype="0" fill="hold" nodeType="withEffect">
                                  <p:stCondLst>
                                    <p:cond delay="0"/>
                                  </p:stCondLst>
                                  <p:childTnLst>
                                    <p:set>
                                      <p:cBhvr>
                                        <p:cTn id="32" dur="1" fill="hold">
                                          <p:stCondLst>
                                            <p:cond delay="0"/>
                                          </p:stCondLst>
                                        </p:cTn>
                                        <p:tgtEl>
                                          <p:spTgt spid="27658"/>
                                        </p:tgtEl>
                                        <p:attrNameLst>
                                          <p:attrName>style.visibility</p:attrName>
                                        </p:attrNameLst>
                                      </p:cBhvr>
                                      <p:to>
                                        <p:strVal val="visible"/>
                                      </p:to>
                                    </p:set>
                                    <p:anim calcmode="lin" valueType="num">
                                      <p:cBhvr>
                                        <p:cTn id="33" dur="1000" fill="hold"/>
                                        <p:tgtEl>
                                          <p:spTgt spid="27658"/>
                                        </p:tgtEl>
                                        <p:attrNameLst>
                                          <p:attrName>ppt_w</p:attrName>
                                        </p:attrNameLst>
                                      </p:cBhvr>
                                      <p:tavLst>
                                        <p:tav tm="0">
                                          <p:val>
                                            <p:strVal val="#ppt_w*0.70"/>
                                          </p:val>
                                        </p:tav>
                                        <p:tav tm="100000">
                                          <p:val>
                                            <p:strVal val="#ppt_w"/>
                                          </p:val>
                                        </p:tav>
                                      </p:tavLst>
                                    </p:anim>
                                    <p:anim calcmode="lin" valueType="num">
                                      <p:cBhvr>
                                        <p:cTn id="34" dur="1000" fill="hold"/>
                                        <p:tgtEl>
                                          <p:spTgt spid="27658"/>
                                        </p:tgtEl>
                                        <p:attrNameLst>
                                          <p:attrName>ppt_h</p:attrName>
                                        </p:attrNameLst>
                                      </p:cBhvr>
                                      <p:tavLst>
                                        <p:tav tm="0">
                                          <p:val>
                                            <p:strVal val="#ppt_h"/>
                                          </p:val>
                                        </p:tav>
                                        <p:tav tm="100000">
                                          <p:val>
                                            <p:strVal val="#ppt_h"/>
                                          </p:val>
                                        </p:tav>
                                      </p:tavLst>
                                    </p:anim>
                                    <p:animEffect transition="in" filter="fade">
                                      <p:cBhvr>
                                        <p:cTn id="35" dur="1000"/>
                                        <p:tgtEl>
                                          <p:spTgt spid="27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5" grpId="0"/>
      <p:bldP spid="276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28677" name="Picture 5" descr="WK039975"/>
          <p:cNvPicPr>
            <a:picLocks noChangeAspect="1" noChangeArrowheads="1"/>
          </p:cNvPicPr>
          <p:nvPr/>
        </p:nvPicPr>
        <p:blipFill>
          <a:blip r:embed="rId3" cstate="print"/>
          <a:srcRect/>
          <a:stretch>
            <a:fillRect/>
          </a:stretch>
        </p:blipFill>
        <p:spPr bwMode="auto">
          <a:xfrm>
            <a:off x="228600" y="228600"/>
            <a:ext cx="5029200" cy="3373438"/>
          </a:xfrm>
          <a:prstGeom prst="rect">
            <a:avLst/>
          </a:prstGeom>
          <a:noFill/>
          <a:ln w="9525">
            <a:noFill/>
            <a:miter lim="800000"/>
            <a:headEnd/>
            <a:tailEnd/>
          </a:ln>
        </p:spPr>
      </p:pic>
      <p:pic>
        <p:nvPicPr>
          <p:cNvPr id="28679" name="Picture 7" descr="UT0013433"/>
          <p:cNvPicPr>
            <a:picLocks noChangeAspect="1" noChangeArrowheads="1"/>
          </p:cNvPicPr>
          <p:nvPr/>
        </p:nvPicPr>
        <p:blipFill>
          <a:blip r:embed="rId4" cstate="print"/>
          <a:srcRect/>
          <a:stretch>
            <a:fillRect/>
          </a:stretch>
        </p:blipFill>
        <p:spPr bwMode="auto">
          <a:xfrm>
            <a:off x="4724400" y="3721100"/>
            <a:ext cx="4343400" cy="3060700"/>
          </a:xfrm>
          <a:prstGeom prst="rect">
            <a:avLst/>
          </a:prstGeom>
          <a:noFill/>
          <a:ln w="9525">
            <a:noFill/>
            <a:miter lim="800000"/>
            <a:headEnd/>
            <a:tailEnd/>
          </a:ln>
        </p:spPr>
      </p:pic>
      <p:sp>
        <p:nvSpPr>
          <p:cNvPr id="28680" name="Text Box 8"/>
          <p:cNvSpPr txBox="1">
            <a:spLocks noChangeArrowheads="1"/>
          </p:cNvSpPr>
          <p:nvPr/>
        </p:nvSpPr>
        <p:spPr bwMode="auto">
          <a:xfrm>
            <a:off x="5638800" y="1600200"/>
            <a:ext cx="2876550" cy="579438"/>
          </a:xfrm>
          <a:prstGeom prst="rect">
            <a:avLst/>
          </a:prstGeom>
          <a:noFill/>
          <a:ln w="9525">
            <a:noFill/>
            <a:miter lim="800000"/>
            <a:headEnd/>
            <a:tailEnd/>
          </a:ln>
        </p:spPr>
        <p:txBody>
          <a:bodyPr wrap="none">
            <a:spAutoFit/>
          </a:bodyPr>
          <a:lstStyle/>
          <a:p>
            <a:r>
              <a:rPr lang="en-US" sz="3200" b="1" u="none"/>
              <a:t>The Acropolis</a:t>
            </a:r>
          </a:p>
        </p:txBody>
      </p:sp>
      <p:pic>
        <p:nvPicPr>
          <p:cNvPr id="28682" name="Picture 10" descr="42-15542972"/>
          <p:cNvPicPr>
            <a:picLocks noChangeAspect="1" noChangeArrowheads="1"/>
          </p:cNvPicPr>
          <p:nvPr/>
        </p:nvPicPr>
        <p:blipFill>
          <a:blip r:embed="rId5" cstate="print"/>
          <a:srcRect/>
          <a:stretch>
            <a:fillRect/>
          </a:stretch>
        </p:blipFill>
        <p:spPr bwMode="auto">
          <a:xfrm>
            <a:off x="76200" y="3752850"/>
            <a:ext cx="4572000" cy="3028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 calcmode="lin" valueType="num">
                                      <p:cBhvr>
                                        <p:cTn id="7" dur="1000" fill="hold"/>
                                        <p:tgtEl>
                                          <p:spTgt spid="28680"/>
                                        </p:tgtEl>
                                        <p:attrNameLst>
                                          <p:attrName>ppt_w</p:attrName>
                                        </p:attrNameLst>
                                      </p:cBhvr>
                                      <p:tavLst>
                                        <p:tav tm="0">
                                          <p:val>
                                            <p:strVal val="#ppt_w*0.70"/>
                                          </p:val>
                                        </p:tav>
                                        <p:tav tm="100000">
                                          <p:val>
                                            <p:strVal val="#ppt_w"/>
                                          </p:val>
                                        </p:tav>
                                      </p:tavLst>
                                    </p:anim>
                                    <p:anim calcmode="lin" valueType="num">
                                      <p:cBhvr>
                                        <p:cTn id="8" dur="1000" fill="hold"/>
                                        <p:tgtEl>
                                          <p:spTgt spid="28680"/>
                                        </p:tgtEl>
                                        <p:attrNameLst>
                                          <p:attrName>ppt_h</p:attrName>
                                        </p:attrNameLst>
                                      </p:cBhvr>
                                      <p:tavLst>
                                        <p:tav tm="0">
                                          <p:val>
                                            <p:strVal val="#ppt_h"/>
                                          </p:val>
                                        </p:tav>
                                        <p:tav tm="100000">
                                          <p:val>
                                            <p:strVal val="#ppt_h"/>
                                          </p:val>
                                        </p:tav>
                                      </p:tavLst>
                                    </p:anim>
                                    <p:animEffect transition="in" filter="fade">
                                      <p:cBhvr>
                                        <p:cTn id="9" dur="1000"/>
                                        <p:tgtEl>
                                          <p:spTgt spid="28680"/>
                                        </p:tgtEl>
                                      </p:cBhvr>
                                    </p:animEffect>
                                  </p:childTnLst>
                                </p:cTn>
                              </p:par>
                              <p:par>
                                <p:cTn id="10" presetID="55" presetClass="entr" presetSubtype="0" fill="hold" nodeType="withEffect">
                                  <p:stCondLst>
                                    <p:cond delay="0"/>
                                  </p:stCondLst>
                                  <p:childTnLst>
                                    <p:set>
                                      <p:cBhvr>
                                        <p:cTn id="11" dur="1" fill="hold">
                                          <p:stCondLst>
                                            <p:cond delay="0"/>
                                          </p:stCondLst>
                                        </p:cTn>
                                        <p:tgtEl>
                                          <p:spTgt spid="28677"/>
                                        </p:tgtEl>
                                        <p:attrNameLst>
                                          <p:attrName>style.visibility</p:attrName>
                                        </p:attrNameLst>
                                      </p:cBhvr>
                                      <p:to>
                                        <p:strVal val="visible"/>
                                      </p:to>
                                    </p:set>
                                    <p:anim calcmode="lin" valueType="num">
                                      <p:cBhvr>
                                        <p:cTn id="12" dur="1000" fill="hold"/>
                                        <p:tgtEl>
                                          <p:spTgt spid="28677"/>
                                        </p:tgtEl>
                                        <p:attrNameLst>
                                          <p:attrName>ppt_w</p:attrName>
                                        </p:attrNameLst>
                                      </p:cBhvr>
                                      <p:tavLst>
                                        <p:tav tm="0">
                                          <p:val>
                                            <p:strVal val="#ppt_w*0.70"/>
                                          </p:val>
                                        </p:tav>
                                        <p:tav tm="100000">
                                          <p:val>
                                            <p:strVal val="#ppt_w"/>
                                          </p:val>
                                        </p:tav>
                                      </p:tavLst>
                                    </p:anim>
                                    <p:anim calcmode="lin" valueType="num">
                                      <p:cBhvr>
                                        <p:cTn id="13" dur="1000" fill="hold"/>
                                        <p:tgtEl>
                                          <p:spTgt spid="28677"/>
                                        </p:tgtEl>
                                        <p:attrNameLst>
                                          <p:attrName>ppt_h</p:attrName>
                                        </p:attrNameLst>
                                      </p:cBhvr>
                                      <p:tavLst>
                                        <p:tav tm="0">
                                          <p:val>
                                            <p:strVal val="#ppt_h"/>
                                          </p:val>
                                        </p:tav>
                                        <p:tav tm="100000">
                                          <p:val>
                                            <p:strVal val="#ppt_h"/>
                                          </p:val>
                                        </p:tav>
                                      </p:tavLst>
                                    </p:anim>
                                    <p:animEffect transition="in" filter="fade">
                                      <p:cBhvr>
                                        <p:cTn id="14" dur="1000"/>
                                        <p:tgtEl>
                                          <p:spTgt spid="28677"/>
                                        </p:tgtEl>
                                      </p:cBhvr>
                                    </p:animEffect>
                                  </p:childTnLst>
                                </p:cTn>
                              </p:par>
                              <p:par>
                                <p:cTn id="15" presetID="55" presetClass="entr" presetSubtype="0" fill="hold" nodeType="withEffect">
                                  <p:stCondLst>
                                    <p:cond delay="0"/>
                                  </p:stCondLst>
                                  <p:childTnLst>
                                    <p:set>
                                      <p:cBhvr>
                                        <p:cTn id="16" dur="1" fill="hold">
                                          <p:stCondLst>
                                            <p:cond delay="0"/>
                                          </p:stCondLst>
                                        </p:cTn>
                                        <p:tgtEl>
                                          <p:spTgt spid="28682"/>
                                        </p:tgtEl>
                                        <p:attrNameLst>
                                          <p:attrName>style.visibility</p:attrName>
                                        </p:attrNameLst>
                                      </p:cBhvr>
                                      <p:to>
                                        <p:strVal val="visible"/>
                                      </p:to>
                                    </p:set>
                                    <p:anim calcmode="lin" valueType="num">
                                      <p:cBhvr>
                                        <p:cTn id="17" dur="1000" fill="hold"/>
                                        <p:tgtEl>
                                          <p:spTgt spid="28682"/>
                                        </p:tgtEl>
                                        <p:attrNameLst>
                                          <p:attrName>ppt_w</p:attrName>
                                        </p:attrNameLst>
                                      </p:cBhvr>
                                      <p:tavLst>
                                        <p:tav tm="0">
                                          <p:val>
                                            <p:strVal val="#ppt_w*0.70"/>
                                          </p:val>
                                        </p:tav>
                                        <p:tav tm="100000">
                                          <p:val>
                                            <p:strVal val="#ppt_w"/>
                                          </p:val>
                                        </p:tav>
                                      </p:tavLst>
                                    </p:anim>
                                    <p:anim calcmode="lin" valueType="num">
                                      <p:cBhvr>
                                        <p:cTn id="18" dur="1000" fill="hold"/>
                                        <p:tgtEl>
                                          <p:spTgt spid="28682"/>
                                        </p:tgtEl>
                                        <p:attrNameLst>
                                          <p:attrName>ppt_h</p:attrName>
                                        </p:attrNameLst>
                                      </p:cBhvr>
                                      <p:tavLst>
                                        <p:tav tm="0">
                                          <p:val>
                                            <p:strVal val="#ppt_h"/>
                                          </p:val>
                                        </p:tav>
                                        <p:tav tm="100000">
                                          <p:val>
                                            <p:strVal val="#ppt_h"/>
                                          </p:val>
                                        </p:tav>
                                      </p:tavLst>
                                    </p:anim>
                                    <p:animEffect transition="in" filter="fade">
                                      <p:cBhvr>
                                        <p:cTn id="19" dur="1000"/>
                                        <p:tgtEl>
                                          <p:spTgt spid="28682"/>
                                        </p:tgtEl>
                                      </p:cBhvr>
                                    </p:animEffect>
                                  </p:childTnLst>
                                </p:cTn>
                              </p:par>
                              <p:par>
                                <p:cTn id="20" presetID="55" presetClass="entr" presetSubtype="0" fill="hold" nodeType="withEffect">
                                  <p:stCondLst>
                                    <p:cond delay="0"/>
                                  </p:stCondLst>
                                  <p:childTnLst>
                                    <p:set>
                                      <p:cBhvr>
                                        <p:cTn id="21" dur="1" fill="hold">
                                          <p:stCondLst>
                                            <p:cond delay="0"/>
                                          </p:stCondLst>
                                        </p:cTn>
                                        <p:tgtEl>
                                          <p:spTgt spid="28679"/>
                                        </p:tgtEl>
                                        <p:attrNameLst>
                                          <p:attrName>style.visibility</p:attrName>
                                        </p:attrNameLst>
                                      </p:cBhvr>
                                      <p:to>
                                        <p:strVal val="visible"/>
                                      </p:to>
                                    </p:set>
                                    <p:anim calcmode="lin" valueType="num">
                                      <p:cBhvr>
                                        <p:cTn id="22" dur="1000" fill="hold"/>
                                        <p:tgtEl>
                                          <p:spTgt spid="28679"/>
                                        </p:tgtEl>
                                        <p:attrNameLst>
                                          <p:attrName>ppt_w</p:attrName>
                                        </p:attrNameLst>
                                      </p:cBhvr>
                                      <p:tavLst>
                                        <p:tav tm="0">
                                          <p:val>
                                            <p:strVal val="#ppt_w*0.70"/>
                                          </p:val>
                                        </p:tav>
                                        <p:tav tm="100000">
                                          <p:val>
                                            <p:strVal val="#ppt_w"/>
                                          </p:val>
                                        </p:tav>
                                      </p:tavLst>
                                    </p:anim>
                                    <p:anim calcmode="lin" valueType="num">
                                      <p:cBhvr>
                                        <p:cTn id="23" dur="1000" fill="hold"/>
                                        <p:tgtEl>
                                          <p:spTgt spid="28679"/>
                                        </p:tgtEl>
                                        <p:attrNameLst>
                                          <p:attrName>ppt_h</p:attrName>
                                        </p:attrNameLst>
                                      </p:cBhvr>
                                      <p:tavLst>
                                        <p:tav tm="0">
                                          <p:val>
                                            <p:strVal val="#ppt_h"/>
                                          </p:val>
                                        </p:tav>
                                        <p:tav tm="100000">
                                          <p:val>
                                            <p:strVal val="#ppt_h"/>
                                          </p:val>
                                        </p:tav>
                                      </p:tavLst>
                                    </p:anim>
                                    <p:animEffect transition="in" filter="fade">
                                      <p:cBhvr>
                                        <p:cTn id="24" dur="10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258763" y="228600"/>
            <a:ext cx="1189037" cy="519113"/>
          </a:xfrm>
          <a:prstGeom prst="rect">
            <a:avLst/>
          </a:prstGeom>
          <a:noFill/>
          <a:ln w="9525">
            <a:noFill/>
            <a:miter lim="800000"/>
            <a:headEnd/>
            <a:tailEnd/>
          </a:ln>
          <a:effectLst/>
        </p:spPr>
        <p:txBody>
          <a:bodyPr wrap="none" anchor="ctr">
            <a:spAutoFit/>
          </a:bodyPr>
          <a:lstStyle/>
          <a:p>
            <a:pPr>
              <a:defRPr/>
            </a:pPr>
            <a:r>
              <a:rPr lang="en-US" sz="2800" b="1" u="none">
                <a:effectLst>
                  <a:outerShdw blurRad="38100" dist="38100" dir="2700000" algn="tl">
                    <a:srgbClr val="C0C0C0"/>
                  </a:outerShdw>
                </a:effectLst>
                <a:cs typeface="+mn-cs"/>
              </a:rPr>
              <a:t>Agora</a:t>
            </a:r>
          </a:p>
        </p:txBody>
      </p:sp>
      <p:sp>
        <p:nvSpPr>
          <p:cNvPr id="55299" name="Text Box 5"/>
          <p:cNvSpPr txBox="1">
            <a:spLocks noChangeArrowheads="1"/>
          </p:cNvSpPr>
          <p:nvPr/>
        </p:nvSpPr>
        <p:spPr bwMode="auto">
          <a:xfrm>
            <a:off x="228600" y="762000"/>
            <a:ext cx="8566150" cy="1766888"/>
          </a:xfrm>
          <a:prstGeom prst="rect">
            <a:avLst/>
          </a:prstGeom>
          <a:noFill/>
          <a:ln w="9525">
            <a:noFill/>
            <a:miter lim="800000"/>
            <a:headEnd/>
            <a:tailEnd/>
          </a:ln>
        </p:spPr>
        <p:txBody>
          <a:bodyPr>
            <a:spAutoFit/>
          </a:bodyPr>
          <a:lstStyle/>
          <a:p>
            <a:r>
              <a:rPr lang="en-US" u="none"/>
              <a:t>The </a:t>
            </a:r>
            <a:r>
              <a:rPr lang="en-US"/>
              <a:t>Agora was the open-air market place</a:t>
            </a:r>
            <a:r>
              <a:rPr lang="en-US" u="none"/>
              <a:t> of a Greek Polis.</a:t>
            </a:r>
          </a:p>
          <a:p>
            <a:r>
              <a:rPr lang="en-US" u="none"/>
              <a:t>It was usually </a:t>
            </a:r>
            <a:r>
              <a:rPr lang="en-US"/>
              <a:t>below the Acropolis</a:t>
            </a:r>
            <a:r>
              <a:rPr lang="en-US" u="none"/>
              <a:t>.</a:t>
            </a:r>
          </a:p>
          <a:p>
            <a:endParaRPr lang="en-US" u="none"/>
          </a:p>
          <a:p>
            <a:r>
              <a:rPr lang="en-US" u="none"/>
              <a:t>The </a:t>
            </a:r>
            <a:r>
              <a:rPr lang="en-US"/>
              <a:t>nice climate of Greece</a:t>
            </a:r>
            <a:r>
              <a:rPr lang="en-US" u="none"/>
              <a:t> allowed for </a:t>
            </a:r>
            <a:r>
              <a:rPr lang="en-US"/>
              <a:t>people</a:t>
            </a:r>
            <a:r>
              <a:rPr lang="en-US" u="none"/>
              <a:t> to be </a:t>
            </a:r>
            <a:r>
              <a:rPr lang="en-US"/>
              <a:t>outdoors</a:t>
            </a:r>
            <a:r>
              <a:rPr lang="en-US" u="none"/>
              <a:t> and take an </a:t>
            </a:r>
            <a:r>
              <a:rPr lang="en-US"/>
              <a:t>active part in commerce and politics. </a:t>
            </a:r>
          </a:p>
        </p:txBody>
      </p:sp>
      <p:pic>
        <p:nvPicPr>
          <p:cNvPr id="55300" name="Picture 7" descr="42-17378180"/>
          <p:cNvPicPr>
            <a:picLocks noChangeAspect="1" noChangeArrowheads="1"/>
          </p:cNvPicPr>
          <p:nvPr/>
        </p:nvPicPr>
        <p:blipFill>
          <a:blip r:embed="rId3" cstate="print"/>
          <a:srcRect/>
          <a:stretch>
            <a:fillRect/>
          </a:stretch>
        </p:blipFill>
        <p:spPr bwMode="auto">
          <a:xfrm>
            <a:off x="373063" y="2971800"/>
            <a:ext cx="2446337" cy="3657600"/>
          </a:xfrm>
          <a:prstGeom prst="rect">
            <a:avLst/>
          </a:prstGeom>
          <a:noFill/>
          <a:ln w="9525">
            <a:noFill/>
            <a:miter lim="800000"/>
            <a:headEnd/>
            <a:tailEnd/>
          </a:ln>
        </p:spPr>
      </p:pic>
      <p:pic>
        <p:nvPicPr>
          <p:cNvPr id="55301" name="Picture 9" descr="42-17378182"/>
          <p:cNvPicPr>
            <a:picLocks noChangeAspect="1" noChangeArrowheads="1"/>
          </p:cNvPicPr>
          <p:nvPr/>
        </p:nvPicPr>
        <p:blipFill>
          <a:blip r:embed="rId4" cstate="print"/>
          <a:srcRect/>
          <a:stretch>
            <a:fillRect/>
          </a:stretch>
        </p:blipFill>
        <p:spPr bwMode="auto">
          <a:xfrm>
            <a:off x="3352800" y="3048000"/>
            <a:ext cx="5334000" cy="3567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307975" y="336550"/>
            <a:ext cx="4679950" cy="579438"/>
          </a:xfrm>
          <a:prstGeom prst="rect">
            <a:avLst/>
          </a:prstGeom>
          <a:noFill/>
          <a:ln w="9525">
            <a:noFill/>
            <a:miter lim="800000"/>
            <a:headEnd/>
            <a:tailEnd/>
          </a:ln>
        </p:spPr>
        <p:txBody>
          <a:bodyPr wrap="none" anchor="ctr">
            <a:spAutoFit/>
          </a:bodyPr>
          <a:lstStyle/>
          <a:p>
            <a:r>
              <a:rPr lang="en-US" sz="3200" b="1" u="none"/>
              <a:t>Groups within the Polis</a:t>
            </a:r>
          </a:p>
        </p:txBody>
      </p:sp>
      <p:sp>
        <p:nvSpPr>
          <p:cNvPr id="31749" name="Rectangle 5"/>
          <p:cNvSpPr>
            <a:spLocks noChangeArrowheads="1"/>
          </p:cNvSpPr>
          <p:nvPr/>
        </p:nvSpPr>
        <p:spPr bwMode="auto">
          <a:xfrm>
            <a:off x="228600" y="1143000"/>
            <a:ext cx="5715000" cy="3951288"/>
          </a:xfrm>
          <a:prstGeom prst="rect">
            <a:avLst/>
          </a:prstGeom>
          <a:noFill/>
          <a:ln w="9525">
            <a:noFill/>
            <a:miter lim="800000"/>
            <a:headEnd/>
            <a:tailEnd/>
          </a:ln>
        </p:spPr>
        <p:txBody>
          <a:bodyPr>
            <a:spAutoFit/>
          </a:bodyPr>
          <a:lstStyle/>
          <a:p>
            <a:r>
              <a:rPr lang="en-US" sz="2300" b="1"/>
              <a:t>Social structure</a:t>
            </a:r>
            <a:r>
              <a:rPr lang="en-US" sz="2300" b="1" u="none"/>
              <a:t> and citizenship in the </a:t>
            </a:r>
            <a:r>
              <a:rPr lang="en-US" sz="2300" b="1"/>
              <a:t>Greek polis</a:t>
            </a:r>
          </a:p>
          <a:p>
            <a:endParaRPr lang="en-US" sz="2300" u="none"/>
          </a:p>
          <a:p>
            <a:r>
              <a:rPr lang="en-US" sz="2300" u="none"/>
              <a:t>• </a:t>
            </a:r>
            <a:r>
              <a:rPr lang="en-US" sz="2300"/>
              <a:t>Citizens</a:t>
            </a:r>
            <a:r>
              <a:rPr lang="en-US" sz="2300" u="none"/>
              <a:t> </a:t>
            </a:r>
            <a:r>
              <a:rPr lang="en-US" sz="2300"/>
              <a:t>(free adult males) had </a:t>
            </a:r>
          </a:p>
          <a:p>
            <a:r>
              <a:rPr lang="en-US" sz="2300" u="none"/>
              <a:t>  </a:t>
            </a:r>
            <a:r>
              <a:rPr lang="en-US" sz="2300"/>
              <a:t>political rights</a:t>
            </a:r>
            <a:r>
              <a:rPr lang="en-US" sz="2300" u="none"/>
              <a:t> and the </a:t>
            </a:r>
            <a:r>
              <a:rPr lang="en-US" sz="2300"/>
              <a:t>responsibility </a:t>
            </a:r>
          </a:p>
          <a:p>
            <a:r>
              <a:rPr lang="en-US" sz="2300" u="none"/>
              <a:t> </a:t>
            </a:r>
            <a:r>
              <a:rPr lang="en-US" sz="2300"/>
              <a:t>of</a:t>
            </a:r>
            <a:r>
              <a:rPr lang="en-US" sz="2300" u="none"/>
              <a:t> civic </a:t>
            </a:r>
            <a:r>
              <a:rPr lang="en-US" sz="2300"/>
              <a:t>participation in government</a:t>
            </a:r>
            <a:r>
              <a:rPr lang="en-US" sz="2300" u="none"/>
              <a:t>.</a:t>
            </a:r>
          </a:p>
          <a:p>
            <a:endParaRPr lang="en-US" sz="2300" u="none"/>
          </a:p>
          <a:p>
            <a:r>
              <a:rPr lang="en-US" sz="2300" u="none"/>
              <a:t>• </a:t>
            </a:r>
            <a:r>
              <a:rPr lang="en-US" sz="2300"/>
              <a:t>Women and foreigners had no political </a:t>
            </a:r>
          </a:p>
          <a:p>
            <a:r>
              <a:rPr lang="en-US" sz="2300" u="none"/>
              <a:t>   </a:t>
            </a:r>
            <a:r>
              <a:rPr lang="en-US" sz="2300"/>
              <a:t>rights.</a:t>
            </a:r>
          </a:p>
          <a:p>
            <a:endParaRPr lang="en-US" sz="2300" u="none"/>
          </a:p>
          <a:p>
            <a:r>
              <a:rPr lang="en-US" sz="2300" u="none"/>
              <a:t>• </a:t>
            </a:r>
            <a:r>
              <a:rPr lang="en-US" sz="2300"/>
              <a:t>Slaves had no political rights.</a:t>
            </a:r>
          </a:p>
        </p:txBody>
      </p:sp>
      <p:pic>
        <p:nvPicPr>
          <p:cNvPr id="31751" name="Picture 7" descr="Hermes">
            <a:hlinkClick r:id="rId3"/>
          </p:cNvPr>
          <p:cNvPicPr>
            <a:picLocks noChangeAspect="1" noChangeArrowheads="1"/>
          </p:cNvPicPr>
          <p:nvPr/>
        </p:nvPicPr>
        <p:blipFill>
          <a:blip r:embed="rId4" cstate="print"/>
          <a:srcRect/>
          <a:stretch>
            <a:fillRect/>
          </a:stretch>
        </p:blipFill>
        <p:spPr bwMode="auto">
          <a:xfrm>
            <a:off x="6073775" y="1143000"/>
            <a:ext cx="2765425" cy="4191000"/>
          </a:xfrm>
          <a:prstGeom prst="rect">
            <a:avLst/>
          </a:prstGeom>
          <a:noFill/>
          <a:ln w="9525">
            <a:noFill/>
            <a:miter lim="800000"/>
            <a:headEnd/>
            <a:tailEnd/>
          </a:ln>
        </p:spPr>
      </p:pic>
      <p:sp>
        <p:nvSpPr>
          <p:cNvPr id="31752" name="Text Box 8"/>
          <p:cNvSpPr txBox="1">
            <a:spLocks noChangeArrowheads="1"/>
          </p:cNvSpPr>
          <p:nvPr/>
        </p:nvSpPr>
        <p:spPr bwMode="auto">
          <a:xfrm>
            <a:off x="228600" y="5638800"/>
            <a:ext cx="8321675" cy="762000"/>
          </a:xfrm>
          <a:prstGeom prst="rect">
            <a:avLst/>
          </a:prstGeom>
          <a:noFill/>
          <a:ln w="9525">
            <a:noFill/>
            <a:miter lim="800000"/>
            <a:headEnd/>
            <a:tailEnd/>
          </a:ln>
        </p:spPr>
        <p:txBody>
          <a:bodyPr>
            <a:spAutoFit/>
          </a:bodyPr>
          <a:lstStyle/>
          <a:p>
            <a:pPr algn="ctr"/>
            <a:r>
              <a:rPr lang="en-US"/>
              <a:t>Slavery was not based on race</a:t>
            </a:r>
            <a:r>
              <a:rPr lang="en-US" u="none"/>
              <a:t> in ancient Greece.  </a:t>
            </a:r>
            <a:r>
              <a:rPr lang="en-US"/>
              <a:t>Slaves were prisoners of war</a:t>
            </a:r>
            <a:r>
              <a:rPr lang="en-US" u="none"/>
              <a:t> or </a:t>
            </a:r>
            <a:r>
              <a:rPr lang="en-US"/>
              <a:t>debt slaves</a:t>
            </a:r>
            <a:r>
              <a:rPr lang="en-US" u="none"/>
              <a:t> who could not repay a debt.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p:cTn id="7" dur="1000" fill="hold"/>
                                        <p:tgtEl>
                                          <p:spTgt spid="31748"/>
                                        </p:tgtEl>
                                        <p:attrNameLst>
                                          <p:attrName>ppt_w</p:attrName>
                                        </p:attrNameLst>
                                      </p:cBhvr>
                                      <p:tavLst>
                                        <p:tav tm="0">
                                          <p:val>
                                            <p:strVal val="#ppt_w*0.70"/>
                                          </p:val>
                                        </p:tav>
                                        <p:tav tm="100000">
                                          <p:val>
                                            <p:strVal val="#ppt_w"/>
                                          </p:val>
                                        </p:tav>
                                      </p:tavLst>
                                    </p:anim>
                                    <p:anim calcmode="lin" valueType="num">
                                      <p:cBhvr>
                                        <p:cTn id="8" dur="1000" fill="hold"/>
                                        <p:tgtEl>
                                          <p:spTgt spid="31748"/>
                                        </p:tgtEl>
                                        <p:attrNameLst>
                                          <p:attrName>ppt_h</p:attrName>
                                        </p:attrNameLst>
                                      </p:cBhvr>
                                      <p:tavLst>
                                        <p:tav tm="0">
                                          <p:val>
                                            <p:strVal val="#ppt_h"/>
                                          </p:val>
                                        </p:tav>
                                        <p:tav tm="100000">
                                          <p:val>
                                            <p:strVal val="#ppt_h"/>
                                          </p:val>
                                        </p:tav>
                                      </p:tavLst>
                                    </p:anim>
                                    <p:animEffect transition="in" filter="fade">
                                      <p:cBhvr>
                                        <p:cTn id="9" dur="1000"/>
                                        <p:tgtEl>
                                          <p:spTgt spid="31748"/>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1749">
                                            <p:txEl>
                                              <p:pRg st="0" end="0"/>
                                            </p:txEl>
                                          </p:spTgt>
                                        </p:tgtEl>
                                        <p:attrNameLst>
                                          <p:attrName>style.visibility</p:attrName>
                                        </p:attrNameLst>
                                      </p:cBhvr>
                                      <p:to>
                                        <p:strVal val="visible"/>
                                      </p:to>
                                    </p:set>
                                    <p:anim calcmode="lin" valueType="num">
                                      <p:cBhvr>
                                        <p:cTn id="13" dur="1000" fill="hold"/>
                                        <p:tgtEl>
                                          <p:spTgt spid="31749">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1749">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1749">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1749">
                                            <p:txEl>
                                              <p:pRg st="2" end="2"/>
                                            </p:txEl>
                                          </p:spTgt>
                                        </p:tgtEl>
                                        <p:attrNameLst>
                                          <p:attrName>style.visibility</p:attrName>
                                        </p:attrNameLst>
                                      </p:cBhvr>
                                      <p:to>
                                        <p:strVal val="visible"/>
                                      </p:to>
                                    </p:set>
                                    <p:anim calcmode="lin" valueType="num">
                                      <p:cBhvr>
                                        <p:cTn id="19" dur="1000" fill="hold"/>
                                        <p:tgtEl>
                                          <p:spTgt spid="31749">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1749">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1749">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1749">
                                            <p:txEl>
                                              <p:pRg st="3" end="3"/>
                                            </p:txEl>
                                          </p:spTgt>
                                        </p:tgtEl>
                                        <p:attrNameLst>
                                          <p:attrName>style.visibility</p:attrName>
                                        </p:attrNameLst>
                                      </p:cBhvr>
                                      <p:to>
                                        <p:strVal val="visible"/>
                                      </p:to>
                                    </p:set>
                                    <p:anim calcmode="lin" valueType="num">
                                      <p:cBhvr>
                                        <p:cTn id="25" dur="1000" fill="hold"/>
                                        <p:tgtEl>
                                          <p:spTgt spid="31749">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31749">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31749">
                                            <p:txEl>
                                              <p:pRg st="3" end="3"/>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1749">
                                            <p:txEl>
                                              <p:pRg st="4" end="4"/>
                                            </p:txEl>
                                          </p:spTgt>
                                        </p:tgtEl>
                                        <p:attrNameLst>
                                          <p:attrName>style.visibility</p:attrName>
                                        </p:attrNameLst>
                                      </p:cBhvr>
                                      <p:to>
                                        <p:strVal val="visible"/>
                                      </p:to>
                                    </p:set>
                                    <p:anim calcmode="lin" valueType="num">
                                      <p:cBhvr>
                                        <p:cTn id="31" dur="1000" fill="hold"/>
                                        <p:tgtEl>
                                          <p:spTgt spid="31749">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1749">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1749">
                                            <p:txEl>
                                              <p:pRg st="4" end="4"/>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1749">
                                            <p:txEl>
                                              <p:pRg st="6" end="6"/>
                                            </p:txEl>
                                          </p:spTgt>
                                        </p:tgtEl>
                                        <p:attrNameLst>
                                          <p:attrName>style.visibility</p:attrName>
                                        </p:attrNameLst>
                                      </p:cBhvr>
                                      <p:to>
                                        <p:strVal val="visible"/>
                                      </p:to>
                                    </p:set>
                                    <p:anim calcmode="lin" valueType="num">
                                      <p:cBhvr>
                                        <p:cTn id="37" dur="1000" fill="hold"/>
                                        <p:tgtEl>
                                          <p:spTgt spid="31749">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31749">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31749">
                                            <p:txEl>
                                              <p:pRg st="6" end="6"/>
                                            </p:txEl>
                                          </p:spTgt>
                                        </p:tgtEl>
                                      </p:cBhvr>
                                    </p:animEffect>
                                  </p:childTnLst>
                                </p:cTn>
                              </p:par>
                            </p:childTnLst>
                          </p:cTn>
                        </p:par>
                        <p:par>
                          <p:cTn id="40" fill="hold">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31749">
                                            <p:txEl>
                                              <p:pRg st="7" end="7"/>
                                            </p:txEl>
                                          </p:spTgt>
                                        </p:tgtEl>
                                        <p:attrNameLst>
                                          <p:attrName>style.visibility</p:attrName>
                                        </p:attrNameLst>
                                      </p:cBhvr>
                                      <p:to>
                                        <p:strVal val="visible"/>
                                      </p:to>
                                    </p:set>
                                    <p:anim calcmode="lin" valueType="num">
                                      <p:cBhvr>
                                        <p:cTn id="43" dur="1000" fill="hold"/>
                                        <p:tgtEl>
                                          <p:spTgt spid="31749">
                                            <p:txEl>
                                              <p:pRg st="7" end="7"/>
                                            </p:txEl>
                                          </p:spTgt>
                                        </p:tgtEl>
                                        <p:attrNameLst>
                                          <p:attrName>ppt_w</p:attrName>
                                        </p:attrNameLst>
                                      </p:cBhvr>
                                      <p:tavLst>
                                        <p:tav tm="0">
                                          <p:val>
                                            <p:strVal val="#ppt_w*0.70"/>
                                          </p:val>
                                        </p:tav>
                                        <p:tav tm="100000">
                                          <p:val>
                                            <p:strVal val="#ppt_w"/>
                                          </p:val>
                                        </p:tav>
                                      </p:tavLst>
                                    </p:anim>
                                    <p:anim calcmode="lin" valueType="num">
                                      <p:cBhvr>
                                        <p:cTn id="44" dur="1000" fill="hold"/>
                                        <p:tgtEl>
                                          <p:spTgt spid="31749">
                                            <p:txEl>
                                              <p:pRg st="7" end="7"/>
                                            </p:txEl>
                                          </p:spTgt>
                                        </p:tgtEl>
                                        <p:attrNameLst>
                                          <p:attrName>ppt_h</p:attrName>
                                        </p:attrNameLst>
                                      </p:cBhvr>
                                      <p:tavLst>
                                        <p:tav tm="0">
                                          <p:val>
                                            <p:strVal val="#ppt_h"/>
                                          </p:val>
                                        </p:tav>
                                        <p:tav tm="100000">
                                          <p:val>
                                            <p:strVal val="#ppt_h"/>
                                          </p:val>
                                        </p:tav>
                                      </p:tavLst>
                                    </p:anim>
                                    <p:animEffect transition="in" filter="fade">
                                      <p:cBhvr>
                                        <p:cTn id="45" dur="1000"/>
                                        <p:tgtEl>
                                          <p:spTgt spid="31749">
                                            <p:txEl>
                                              <p:pRg st="7" end="7"/>
                                            </p:txEl>
                                          </p:spTgt>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31749">
                                            <p:txEl>
                                              <p:pRg st="9" end="9"/>
                                            </p:txEl>
                                          </p:spTgt>
                                        </p:tgtEl>
                                        <p:attrNameLst>
                                          <p:attrName>style.visibility</p:attrName>
                                        </p:attrNameLst>
                                      </p:cBhvr>
                                      <p:to>
                                        <p:strVal val="visible"/>
                                      </p:to>
                                    </p:set>
                                    <p:anim calcmode="lin" valueType="num">
                                      <p:cBhvr>
                                        <p:cTn id="49" dur="1000" fill="hold"/>
                                        <p:tgtEl>
                                          <p:spTgt spid="31749">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31749">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31749">
                                            <p:txEl>
                                              <p:pRg st="9" end="9"/>
                                            </p:txEl>
                                          </p:spTgt>
                                        </p:tgtEl>
                                      </p:cBhvr>
                                    </p:animEffect>
                                  </p:childTnLst>
                                </p:cTn>
                              </p:par>
                              <p:par>
                                <p:cTn id="52" presetID="55" presetClass="entr" presetSubtype="0" fill="hold" nodeType="withEffect">
                                  <p:stCondLst>
                                    <p:cond delay="3000"/>
                                  </p:stCondLst>
                                  <p:childTnLst>
                                    <p:set>
                                      <p:cBhvr>
                                        <p:cTn id="53" dur="1" fill="hold">
                                          <p:stCondLst>
                                            <p:cond delay="0"/>
                                          </p:stCondLst>
                                        </p:cTn>
                                        <p:tgtEl>
                                          <p:spTgt spid="31751"/>
                                        </p:tgtEl>
                                        <p:attrNameLst>
                                          <p:attrName>style.visibility</p:attrName>
                                        </p:attrNameLst>
                                      </p:cBhvr>
                                      <p:to>
                                        <p:strVal val="visible"/>
                                      </p:to>
                                    </p:set>
                                    <p:anim calcmode="lin" valueType="num">
                                      <p:cBhvr>
                                        <p:cTn id="54" dur="1000" fill="hold"/>
                                        <p:tgtEl>
                                          <p:spTgt spid="31751"/>
                                        </p:tgtEl>
                                        <p:attrNameLst>
                                          <p:attrName>ppt_w</p:attrName>
                                        </p:attrNameLst>
                                      </p:cBhvr>
                                      <p:tavLst>
                                        <p:tav tm="0">
                                          <p:val>
                                            <p:strVal val="#ppt_w*0.70"/>
                                          </p:val>
                                        </p:tav>
                                        <p:tav tm="100000">
                                          <p:val>
                                            <p:strVal val="#ppt_w"/>
                                          </p:val>
                                        </p:tav>
                                      </p:tavLst>
                                    </p:anim>
                                    <p:anim calcmode="lin" valueType="num">
                                      <p:cBhvr>
                                        <p:cTn id="55" dur="1000" fill="hold"/>
                                        <p:tgtEl>
                                          <p:spTgt spid="31751"/>
                                        </p:tgtEl>
                                        <p:attrNameLst>
                                          <p:attrName>ppt_h</p:attrName>
                                        </p:attrNameLst>
                                      </p:cBhvr>
                                      <p:tavLst>
                                        <p:tav tm="0">
                                          <p:val>
                                            <p:strVal val="#ppt_h"/>
                                          </p:val>
                                        </p:tav>
                                        <p:tav tm="100000">
                                          <p:val>
                                            <p:strVal val="#ppt_h"/>
                                          </p:val>
                                        </p:tav>
                                      </p:tavLst>
                                    </p:anim>
                                    <p:animEffect transition="in" filter="fade">
                                      <p:cBhvr>
                                        <p:cTn id="56" dur="1000"/>
                                        <p:tgtEl>
                                          <p:spTgt spid="31751"/>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31752"/>
                                        </p:tgtEl>
                                        <p:attrNameLst>
                                          <p:attrName>style.visibility</p:attrName>
                                        </p:attrNameLst>
                                      </p:cBhvr>
                                      <p:to>
                                        <p:strVal val="visible"/>
                                      </p:to>
                                    </p:set>
                                    <p:anim calcmode="lin" valueType="num">
                                      <p:cBhvr>
                                        <p:cTn id="61" dur="1000" fill="hold"/>
                                        <p:tgtEl>
                                          <p:spTgt spid="31752"/>
                                        </p:tgtEl>
                                        <p:attrNameLst>
                                          <p:attrName>ppt_w</p:attrName>
                                        </p:attrNameLst>
                                      </p:cBhvr>
                                      <p:tavLst>
                                        <p:tav tm="0">
                                          <p:val>
                                            <p:strVal val="#ppt_w*0.70"/>
                                          </p:val>
                                        </p:tav>
                                        <p:tav tm="100000">
                                          <p:val>
                                            <p:strVal val="#ppt_w"/>
                                          </p:val>
                                        </p:tav>
                                      </p:tavLst>
                                    </p:anim>
                                    <p:anim calcmode="lin" valueType="num">
                                      <p:cBhvr>
                                        <p:cTn id="62" dur="1000" fill="hold"/>
                                        <p:tgtEl>
                                          <p:spTgt spid="31752"/>
                                        </p:tgtEl>
                                        <p:attrNameLst>
                                          <p:attrName>ppt_h</p:attrName>
                                        </p:attrNameLst>
                                      </p:cBhvr>
                                      <p:tavLst>
                                        <p:tav tm="0">
                                          <p:val>
                                            <p:strVal val="#ppt_h"/>
                                          </p:val>
                                        </p:tav>
                                        <p:tav tm="100000">
                                          <p:val>
                                            <p:strVal val="#ppt_h"/>
                                          </p:val>
                                        </p:tav>
                                      </p:tavLst>
                                    </p:anim>
                                    <p:animEffect transition="in" filter="fade">
                                      <p:cBhvr>
                                        <p:cTn id="63" dur="10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9" grpId="0" build="p" advAuto="1500"/>
      <p:bldP spid="317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76200" y="46038"/>
            <a:ext cx="1470025" cy="488950"/>
          </a:xfrm>
          <a:prstGeom prst="rect">
            <a:avLst/>
          </a:prstGeom>
          <a:noFill/>
          <a:ln w="9525">
            <a:noFill/>
            <a:miter lim="800000"/>
            <a:headEnd/>
            <a:tailEnd/>
          </a:ln>
          <a:effectLst/>
        </p:spPr>
        <p:txBody>
          <a:bodyPr wrap="none" anchor="ctr">
            <a:spAutoFit/>
          </a:bodyPr>
          <a:lstStyle/>
          <a:p>
            <a:pPr>
              <a:defRPr/>
            </a:pPr>
            <a:r>
              <a:rPr lang="en-US" sz="2600" b="1" u="none">
                <a:effectLst>
                  <a:outerShdw blurRad="38100" dist="38100" dir="2700000" algn="tl">
                    <a:srgbClr val="C0C0C0"/>
                  </a:outerShdw>
                </a:effectLst>
                <a:cs typeface="+mn-cs"/>
              </a:rPr>
              <a:t>Hoplites</a:t>
            </a:r>
          </a:p>
        </p:txBody>
      </p:sp>
      <p:sp>
        <p:nvSpPr>
          <p:cNvPr id="32775" name="Text Box 7"/>
          <p:cNvSpPr txBox="1">
            <a:spLocks noChangeArrowheads="1"/>
          </p:cNvSpPr>
          <p:nvPr/>
        </p:nvSpPr>
        <p:spPr bwMode="auto">
          <a:xfrm>
            <a:off x="4038600" y="152400"/>
            <a:ext cx="4876800" cy="1935163"/>
          </a:xfrm>
          <a:prstGeom prst="rect">
            <a:avLst/>
          </a:prstGeom>
          <a:noFill/>
          <a:ln w="9525">
            <a:noFill/>
            <a:miter lim="800000"/>
            <a:headEnd/>
            <a:tailEnd/>
          </a:ln>
        </p:spPr>
        <p:txBody>
          <a:bodyPr>
            <a:spAutoFit/>
          </a:bodyPr>
          <a:lstStyle/>
          <a:p>
            <a:pPr algn="ctr">
              <a:spcBef>
                <a:spcPct val="50000"/>
              </a:spcBef>
            </a:pPr>
            <a:r>
              <a:rPr lang="en-US"/>
              <a:t>Heavily armed infantry, or foot soldiers</a:t>
            </a:r>
            <a:r>
              <a:rPr lang="en-US" u="none"/>
              <a:t>.</a:t>
            </a:r>
          </a:p>
          <a:p>
            <a:pPr algn="ctr">
              <a:spcBef>
                <a:spcPct val="50000"/>
              </a:spcBef>
            </a:pPr>
            <a:r>
              <a:rPr lang="en-US" u="none"/>
              <a:t>Each carried a </a:t>
            </a:r>
            <a:r>
              <a:rPr lang="en-US"/>
              <a:t>round shield</a:t>
            </a:r>
            <a:r>
              <a:rPr lang="en-US" u="none"/>
              <a:t>, a </a:t>
            </a:r>
            <a:r>
              <a:rPr lang="en-US"/>
              <a:t>short sword</a:t>
            </a:r>
            <a:r>
              <a:rPr lang="en-US" u="none"/>
              <a:t>, and a </a:t>
            </a:r>
            <a:r>
              <a:rPr lang="en-US"/>
              <a:t>thrusting spear</a:t>
            </a:r>
            <a:r>
              <a:rPr lang="en-US" u="none"/>
              <a:t> about nine feet long. </a:t>
            </a:r>
          </a:p>
        </p:txBody>
      </p:sp>
      <p:pic>
        <p:nvPicPr>
          <p:cNvPr id="32777" name="Picture 9" descr="Image:Greek greave 500bC.jpg">
            <a:hlinkClick r:id="rId3"/>
          </p:cNvPr>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6332538" y="3048000"/>
            <a:ext cx="2354262" cy="3309938"/>
          </a:xfrm>
          <a:prstGeom prst="rect">
            <a:avLst/>
          </a:prstGeom>
          <a:noFill/>
          <a:ln w="9525">
            <a:noFill/>
            <a:miter lim="800000"/>
            <a:headEnd/>
            <a:tailEnd/>
          </a:ln>
        </p:spPr>
      </p:pic>
      <p:sp>
        <p:nvSpPr>
          <p:cNvPr id="32778" name="Text Box 10"/>
          <p:cNvSpPr txBox="1">
            <a:spLocks noChangeArrowheads="1"/>
          </p:cNvSpPr>
          <p:nvPr/>
        </p:nvSpPr>
        <p:spPr bwMode="auto">
          <a:xfrm>
            <a:off x="6400800" y="5943600"/>
            <a:ext cx="2209800" cy="701675"/>
          </a:xfrm>
          <a:prstGeom prst="rect">
            <a:avLst/>
          </a:prstGeom>
          <a:noFill/>
          <a:ln w="9525">
            <a:noFill/>
            <a:miter lim="800000"/>
            <a:headEnd/>
            <a:tailEnd/>
          </a:ln>
        </p:spPr>
        <p:txBody>
          <a:bodyPr>
            <a:spAutoFit/>
          </a:bodyPr>
          <a:lstStyle/>
          <a:p>
            <a:pPr algn="ctr">
              <a:spcBef>
                <a:spcPct val="50000"/>
              </a:spcBef>
            </a:pPr>
            <a:r>
              <a:rPr lang="en-US" sz="2000" u="none"/>
              <a:t>Greaves, or leg armour</a:t>
            </a:r>
          </a:p>
        </p:txBody>
      </p:sp>
      <p:pic>
        <p:nvPicPr>
          <p:cNvPr id="32780" name="Picture 12" descr="Image:Hop2.jpg">
            <a:hlinkClick r:id="rId5"/>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2400" y="568325"/>
            <a:ext cx="3886200" cy="2555875"/>
          </a:xfrm>
          <a:prstGeom prst="rect">
            <a:avLst/>
          </a:prstGeom>
          <a:noFill/>
          <a:ln w="9525">
            <a:noFill/>
            <a:miter lim="800000"/>
            <a:headEnd/>
            <a:tailEnd/>
          </a:ln>
        </p:spPr>
      </p:pic>
      <p:pic>
        <p:nvPicPr>
          <p:cNvPr id="32784" name="Picture 16" descr="Spartan helmet"/>
          <p:cNvPicPr>
            <a:picLocks noChangeAspect="1" noChangeArrowheads="1"/>
          </p:cNvPicPr>
          <p:nvPr/>
        </p:nvPicPr>
        <p:blipFill>
          <a:blip r:embed="rId7" cstate="print">
            <a:clrChange>
              <a:clrFrom>
                <a:srgbClr val="FAFFFF"/>
              </a:clrFrom>
              <a:clrTo>
                <a:srgbClr val="FAFFFF">
                  <a:alpha val="0"/>
                </a:srgbClr>
              </a:clrTo>
            </a:clrChange>
          </a:blip>
          <a:srcRect/>
          <a:stretch>
            <a:fillRect/>
          </a:stretch>
        </p:blipFill>
        <p:spPr bwMode="auto">
          <a:xfrm>
            <a:off x="3836988" y="3048000"/>
            <a:ext cx="2106612" cy="3276600"/>
          </a:xfrm>
          <a:prstGeom prst="rect">
            <a:avLst/>
          </a:prstGeom>
          <a:noFill/>
          <a:ln w="9525">
            <a:noFill/>
            <a:miter lim="800000"/>
            <a:headEnd/>
            <a:tailEnd/>
          </a:ln>
        </p:spPr>
      </p:pic>
      <p:sp>
        <p:nvSpPr>
          <p:cNvPr id="32785" name="Text Box 17"/>
          <p:cNvSpPr txBox="1">
            <a:spLocks noChangeArrowheads="1"/>
          </p:cNvSpPr>
          <p:nvPr/>
        </p:nvSpPr>
        <p:spPr bwMode="auto">
          <a:xfrm>
            <a:off x="4127500" y="6278563"/>
            <a:ext cx="2120900" cy="427037"/>
          </a:xfrm>
          <a:prstGeom prst="rect">
            <a:avLst/>
          </a:prstGeom>
          <a:noFill/>
          <a:ln w="9525">
            <a:noFill/>
            <a:miter lim="800000"/>
            <a:headEnd/>
            <a:tailEnd/>
          </a:ln>
        </p:spPr>
        <p:txBody>
          <a:bodyPr wrap="none">
            <a:spAutoFit/>
          </a:bodyPr>
          <a:lstStyle/>
          <a:p>
            <a:r>
              <a:rPr lang="en-US" u="none"/>
              <a:t>Bronze Helmet</a:t>
            </a:r>
          </a:p>
        </p:txBody>
      </p:sp>
      <p:pic>
        <p:nvPicPr>
          <p:cNvPr id="32789" name="Picture 21" descr="Spartan shield"/>
          <p:cNvPicPr>
            <a:picLocks noChangeAspect="1" noChangeArrowheads="1"/>
          </p:cNvPicPr>
          <p:nvPr/>
        </p:nvPicPr>
        <p:blipFill>
          <a:blip r:embed="rId8" cstate="print">
            <a:clrChange>
              <a:clrFrom>
                <a:srgbClr val="FBFBFB"/>
              </a:clrFrom>
              <a:clrTo>
                <a:srgbClr val="FBFBFB">
                  <a:alpha val="0"/>
                </a:srgbClr>
              </a:clrTo>
            </a:clrChange>
          </a:blip>
          <a:srcRect/>
          <a:stretch>
            <a:fillRect/>
          </a:stretch>
        </p:blipFill>
        <p:spPr bwMode="auto">
          <a:xfrm>
            <a:off x="609600" y="3276600"/>
            <a:ext cx="2743200" cy="2743200"/>
          </a:xfrm>
          <a:prstGeom prst="rect">
            <a:avLst/>
          </a:prstGeom>
          <a:noFill/>
          <a:ln w="9525">
            <a:noFill/>
            <a:miter lim="800000"/>
            <a:headEnd/>
            <a:tailEnd/>
          </a:ln>
        </p:spPr>
      </p:pic>
      <p:sp>
        <p:nvSpPr>
          <p:cNvPr id="32790" name="Text Box 22"/>
          <p:cNvSpPr txBox="1">
            <a:spLocks noChangeArrowheads="1"/>
          </p:cNvSpPr>
          <p:nvPr/>
        </p:nvSpPr>
        <p:spPr bwMode="auto">
          <a:xfrm>
            <a:off x="304800" y="6019800"/>
            <a:ext cx="3292475" cy="762000"/>
          </a:xfrm>
          <a:prstGeom prst="rect">
            <a:avLst/>
          </a:prstGeom>
          <a:noFill/>
          <a:ln w="9525">
            <a:noFill/>
            <a:miter lim="800000"/>
            <a:headEnd/>
            <a:tailEnd/>
          </a:ln>
        </p:spPr>
        <p:txBody>
          <a:bodyPr>
            <a:spAutoFit/>
          </a:bodyPr>
          <a:lstStyle/>
          <a:p>
            <a:pPr algn="ctr"/>
            <a:r>
              <a:rPr lang="en-US" u="none"/>
              <a:t>Round shield covered with leather. </a:t>
            </a:r>
          </a:p>
        </p:txBody>
      </p:sp>
      <p:pic>
        <p:nvPicPr>
          <p:cNvPr id="32792" name="Picture 24" descr="Spartan Lakonian"/>
          <p:cNvPicPr>
            <a:picLocks noChangeAspect="1" noChangeArrowheads="1"/>
          </p:cNvPicPr>
          <p:nvPr/>
        </p:nvPicPr>
        <p:blipFill>
          <a:blip r:embed="rId9" cstate="print">
            <a:clrChange>
              <a:clrFrom>
                <a:srgbClr val="1E2128"/>
              </a:clrFrom>
              <a:clrTo>
                <a:srgbClr val="1E2128">
                  <a:alpha val="0"/>
                </a:srgbClr>
              </a:clrTo>
            </a:clrChange>
          </a:blip>
          <a:srcRect/>
          <a:stretch>
            <a:fillRect/>
          </a:stretch>
        </p:blipFill>
        <p:spPr bwMode="auto">
          <a:xfrm>
            <a:off x="5257800" y="2133600"/>
            <a:ext cx="3448050" cy="10620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p:cTn id="7" dur="1000" fill="hold"/>
                                        <p:tgtEl>
                                          <p:spTgt spid="32772"/>
                                        </p:tgtEl>
                                        <p:attrNameLst>
                                          <p:attrName>ppt_w</p:attrName>
                                        </p:attrNameLst>
                                      </p:cBhvr>
                                      <p:tavLst>
                                        <p:tav tm="0">
                                          <p:val>
                                            <p:strVal val="#ppt_w*0.70"/>
                                          </p:val>
                                        </p:tav>
                                        <p:tav tm="100000">
                                          <p:val>
                                            <p:strVal val="#ppt_w"/>
                                          </p:val>
                                        </p:tav>
                                      </p:tavLst>
                                    </p:anim>
                                    <p:anim calcmode="lin" valueType="num">
                                      <p:cBhvr>
                                        <p:cTn id="8" dur="1000" fill="hold"/>
                                        <p:tgtEl>
                                          <p:spTgt spid="32772"/>
                                        </p:tgtEl>
                                        <p:attrNameLst>
                                          <p:attrName>ppt_h</p:attrName>
                                        </p:attrNameLst>
                                      </p:cBhvr>
                                      <p:tavLst>
                                        <p:tav tm="0">
                                          <p:val>
                                            <p:strVal val="#ppt_h"/>
                                          </p:val>
                                        </p:tav>
                                        <p:tav tm="100000">
                                          <p:val>
                                            <p:strVal val="#ppt_h"/>
                                          </p:val>
                                        </p:tav>
                                      </p:tavLst>
                                    </p:anim>
                                    <p:animEffect transition="in" filter="fade">
                                      <p:cBhvr>
                                        <p:cTn id="9" dur="1000"/>
                                        <p:tgtEl>
                                          <p:spTgt spid="32772"/>
                                        </p:tgtEl>
                                      </p:cBhvr>
                                    </p:animEffect>
                                  </p:childTnLst>
                                </p:cTn>
                              </p:par>
                              <p:par>
                                <p:cTn id="10" presetID="55" presetClass="entr" presetSubtype="0" fill="hold" nodeType="withEffect">
                                  <p:stCondLst>
                                    <p:cond delay="0"/>
                                  </p:stCondLst>
                                  <p:childTnLst>
                                    <p:set>
                                      <p:cBhvr>
                                        <p:cTn id="11" dur="1" fill="hold">
                                          <p:stCondLst>
                                            <p:cond delay="0"/>
                                          </p:stCondLst>
                                        </p:cTn>
                                        <p:tgtEl>
                                          <p:spTgt spid="32780"/>
                                        </p:tgtEl>
                                        <p:attrNameLst>
                                          <p:attrName>style.visibility</p:attrName>
                                        </p:attrNameLst>
                                      </p:cBhvr>
                                      <p:to>
                                        <p:strVal val="visible"/>
                                      </p:to>
                                    </p:set>
                                    <p:anim calcmode="lin" valueType="num">
                                      <p:cBhvr>
                                        <p:cTn id="12" dur="1000" fill="hold"/>
                                        <p:tgtEl>
                                          <p:spTgt spid="32780"/>
                                        </p:tgtEl>
                                        <p:attrNameLst>
                                          <p:attrName>ppt_w</p:attrName>
                                        </p:attrNameLst>
                                      </p:cBhvr>
                                      <p:tavLst>
                                        <p:tav tm="0">
                                          <p:val>
                                            <p:strVal val="#ppt_w*0.70"/>
                                          </p:val>
                                        </p:tav>
                                        <p:tav tm="100000">
                                          <p:val>
                                            <p:strVal val="#ppt_w"/>
                                          </p:val>
                                        </p:tav>
                                      </p:tavLst>
                                    </p:anim>
                                    <p:anim calcmode="lin" valueType="num">
                                      <p:cBhvr>
                                        <p:cTn id="13" dur="1000" fill="hold"/>
                                        <p:tgtEl>
                                          <p:spTgt spid="32780"/>
                                        </p:tgtEl>
                                        <p:attrNameLst>
                                          <p:attrName>ppt_h</p:attrName>
                                        </p:attrNameLst>
                                      </p:cBhvr>
                                      <p:tavLst>
                                        <p:tav tm="0">
                                          <p:val>
                                            <p:strVal val="#ppt_h"/>
                                          </p:val>
                                        </p:tav>
                                        <p:tav tm="100000">
                                          <p:val>
                                            <p:strVal val="#ppt_h"/>
                                          </p:val>
                                        </p:tav>
                                      </p:tavLst>
                                    </p:anim>
                                    <p:animEffect transition="in" filter="fade">
                                      <p:cBhvr>
                                        <p:cTn id="14" dur="1000"/>
                                        <p:tgtEl>
                                          <p:spTgt spid="32780"/>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2775">
                                            <p:txEl>
                                              <p:pRg st="0" end="0"/>
                                            </p:txEl>
                                          </p:spTgt>
                                        </p:tgtEl>
                                        <p:attrNameLst>
                                          <p:attrName>style.visibility</p:attrName>
                                        </p:attrNameLst>
                                      </p:cBhvr>
                                      <p:to>
                                        <p:strVal val="visible"/>
                                      </p:to>
                                    </p:set>
                                    <p:anim calcmode="lin" valueType="num">
                                      <p:cBhvr>
                                        <p:cTn id="19" dur="1000" fill="hold"/>
                                        <p:tgtEl>
                                          <p:spTgt spid="32775">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277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277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2775">
                                            <p:txEl>
                                              <p:pRg st="1" end="1"/>
                                            </p:txEl>
                                          </p:spTgt>
                                        </p:tgtEl>
                                        <p:attrNameLst>
                                          <p:attrName>style.visibility</p:attrName>
                                        </p:attrNameLst>
                                      </p:cBhvr>
                                      <p:to>
                                        <p:strVal val="visible"/>
                                      </p:to>
                                    </p:set>
                                    <p:anim calcmode="lin" valueType="num">
                                      <p:cBhvr>
                                        <p:cTn id="26" dur="1000" fill="hold"/>
                                        <p:tgtEl>
                                          <p:spTgt spid="32775">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32775">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277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2792"/>
                                        </p:tgtEl>
                                        <p:attrNameLst>
                                          <p:attrName>style.visibility</p:attrName>
                                        </p:attrNameLst>
                                      </p:cBhvr>
                                      <p:to>
                                        <p:strVal val="visible"/>
                                      </p:to>
                                    </p:set>
                                    <p:anim calcmode="lin" valueType="num">
                                      <p:cBhvr>
                                        <p:cTn id="33" dur="1000" fill="hold"/>
                                        <p:tgtEl>
                                          <p:spTgt spid="32792"/>
                                        </p:tgtEl>
                                        <p:attrNameLst>
                                          <p:attrName>ppt_w</p:attrName>
                                        </p:attrNameLst>
                                      </p:cBhvr>
                                      <p:tavLst>
                                        <p:tav tm="0">
                                          <p:val>
                                            <p:strVal val="#ppt_w*0.70"/>
                                          </p:val>
                                        </p:tav>
                                        <p:tav tm="100000">
                                          <p:val>
                                            <p:strVal val="#ppt_w"/>
                                          </p:val>
                                        </p:tav>
                                      </p:tavLst>
                                    </p:anim>
                                    <p:anim calcmode="lin" valueType="num">
                                      <p:cBhvr>
                                        <p:cTn id="34" dur="1000" fill="hold"/>
                                        <p:tgtEl>
                                          <p:spTgt spid="32792"/>
                                        </p:tgtEl>
                                        <p:attrNameLst>
                                          <p:attrName>ppt_h</p:attrName>
                                        </p:attrNameLst>
                                      </p:cBhvr>
                                      <p:tavLst>
                                        <p:tav tm="0">
                                          <p:val>
                                            <p:strVal val="#ppt_h"/>
                                          </p:val>
                                        </p:tav>
                                        <p:tav tm="100000">
                                          <p:val>
                                            <p:strVal val="#ppt_h"/>
                                          </p:val>
                                        </p:tav>
                                      </p:tavLst>
                                    </p:anim>
                                    <p:animEffect transition="in" filter="fade">
                                      <p:cBhvr>
                                        <p:cTn id="35" dur="1000"/>
                                        <p:tgtEl>
                                          <p:spTgt spid="32792"/>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2789"/>
                                        </p:tgtEl>
                                        <p:attrNameLst>
                                          <p:attrName>style.visibility</p:attrName>
                                        </p:attrNameLst>
                                      </p:cBhvr>
                                      <p:to>
                                        <p:strVal val="visible"/>
                                      </p:to>
                                    </p:set>
                                    <p:anim calcmode="lin" valueType="num">
                                      <p:cBhvr>
                                        <p:cTn id="40" dur="1000" fill="hold"/>
                                        <p:tgtEl>
                                          <p:spTgt spid="32789"/>
                                        </p:tgtEl>
                                        <p:attrNameLst>
                                          <p:attrName>ppt_w</p:attrName>
                                        </p:attrNameLst>
                                      </p:cBhvr>
                                      <p:tavLst>
                                        <p:tav tm="0">
                                          <p:val>
                                            <p:strVal val="#ppt_w*0.70"/>
                                          </p:val>
                                        </p:tav>
                                        <p:tav tm="100000">
                                          <p:val>
                                            <p:strVal val="#ppt_w"/>
                                          </p:val>
                                        </p:tav>
                                      </p:tavLst>
                                    </p:anim>
                                    <p:anim calcmode="lin" valueType="num">
                                      <p:cBhvr>
                                        <p:cTn id="41" dur="1000" fill="hold"/>
                                        <p:tgtEl>
                                          <p:spTgt spid="32789"/>
                                        </p:tgtEl>
                                        <p:attrNameLst>
                                          <p:attrName>ppt_h</p:attrName>
                                        </p:attrNameLst>
                                      </p:cBhvr>
                                      <p:tavLst>
                                        <p:tav tm="0">
                                          <p:val>
                                            <p:strVal val="#ppt_h"/>
                                          </p:val>
                                        </p:tav>
                                        <p:tav tm="100000">
                                          <p:val>
                                            <p:strVal val="#ppt_h"/>
                                          </p:val>
                                        </p:tav>
                                      </p:tavLst>
                                    </p:anim>
                                    <p:animEffect transition="in" filter="fade">
                                      <p:cBhvr>
                                        <p:cTn id="42" dur="1000"/>
                                        <p:tgtEl>
                                          <p:spTgt spid="32789"/>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32790"/>
                                        </p:tgtEl>
                                        <p:attrNameLst>
                                          <p:attrName>style.visibility</p:attrName>
                                        </p:attrNameLst>
                                      </p:cBhvr>
                                      <p:to>
                                        <p:strVal val="visible"/>
                                      </p:to>
                                    </p:set>
                                    <p:anim calcmode="lin" valueType="num">
                                      <p:cBhvr>
                                        <p:cTn id="45" dur="1000" fill="hold"/>
                                        <p:tgtEl>
                                          <p:spTgt spid="32790"/>
                                        </p:tgtEl>
                                        <p:attrNameLst>
                                          <p:attrName>ppt_w</p:attrName>
                                        </p:attrNameLst>
                                      </p:cBhvr>
                                      <p:tavLst>
                                        <p:tav tm="0">
                                          <p:val>
                                            <p:strVal val="#ppt_w*0.70"/>
                                          </p:val>
                                        </p:tav>
                                        <p:tav tm="100000">
                                          <p:val>
                                            <p:strVal val="#ppt_w"/>
                                          </p:val>
                                        </p:tav>
                                      </p:tavLst>
                                    </p:anim>
                                    <p:anim calcmode="lin" valueType="num">
                                      <p:cBhvr>
                                        <p:cTn id="46" dur="1000" fill="hold"/>
                                        <p:tgtEl>
                                          <p:spTgt spid="32790"/>
                                        </p:tgtEl>
                                        <p:attrNameLst>
                                          <p:attrName>ppt_h</p:attrName>
                                        </p:attrNameLst>
                                      </p:cBhvr>
                                      <p:tavLst>
                                        <p:tav tm="0">
                                          <p:val>
                                            <p:strVal val="#ppt_h"/>
                                          </p:val>
                                        </p:tav>
                                        <p:tav tm="100000">
                                          <p:val>
                                            <p:strVal val="#ppt_h"/>
                                          </p:val>
                                        </p:tav>
                                      </p:tavLst>
                                    </p:anim>
                                    <p:animEffect transition="in" filter="fade">
                                      <p:cBhvr>
                                        <p:cTn id="47" dur="1000"/>
                                        <p:tgtEl>
                                          <p:spTgt spid="32790"/>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32784"/>
                                        </p:tgtEl>
                                        <p:attrNameLst>
                                          <p:attrName>style.visibility</p:attrName>
                                        </p:attrNameLst>
                                      </p:cBhvr>
                                      <p:to>
                                        <p:strVal val="visible"/>
                                      </p:to>
                                    </p:set>
                                    <p:anim calcmode="lin" valueType="num">
                                      <p:cBhvr>
                                        <p:cTn id="52" dur="1000" fill="hold"/>
                                        <p:tgtEl>
                                          <p:spTgt spid="32784"/>
                                        </p:tgtEl>
                                        <p:attrNameLst>
                                          <p:attrName>ppt_w</p:attrName>
                                        </p:attrNameLst>
                                      </p:cBhvr>
                                      <p:tavLst>
                                        <p:tav tm="0">
                                          <p:val>
                                            <p:strVal val="#ppt_w*0.70"/>
                                          </p:val>
                                        </p:tav>
                                        <p:tav tm="100000">
                                          <p:val>
                                            <p:strVal val="#ppt_w"/>
                                          </p:val>
                                        </p:tav>
                                      </p:tavLst>
                                    </p:anim>
                                    <p:anim calcmode="lin" valueType="num">
                                      <p:cBhvr>
                                        <p:cTn id="53" dur="1000" fill="hold"/>
                                        <p:tgtEl>
                                          <p:spTgt spid="32784"/>
                                        </p:tgtEl>
                                        <p:attrNameLst>
                                          <p:attrName>ppt_h</p:attrName>
                                        </p:attrNameLst>
                                      </p:cBhvr>
                                      <p:tavLst>
                                        <p:tav tm="0">
                                          <p:val>
                                            <p:strVal val="#ppt_h"/>
                                          </p:val>
                                        </p:tav>
                                        <p:tav tm="100000">
                                          <p:val>
                                            <p:strVal val="#ppt_h"/>
                                          </p:val>
                                        </p:tav>
                                      </p:tavLst>
                                    </p:anim>
                                    <p:animEffect transition="in" filter="fade">
                                      <p:cBhvr>
                                        <p:cTn id="54" dur="1000"/>
                                        <p:tgtEl>
                                          <p:spTgt spid="32784"/>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32785"/>
                                        </p:tgtEl>
                                        <p:attrNameLst>
                                          <p:attrName>style.visibility</p:attrName>
                                        </p:attrNameLst>
                                      </p:cBhvr>
                                      <p:to>
                                        <p:strVal val="visible"/>
                                      </p:to>
                                    </p:set>
                                    <p:anim calcmode="lin" valueType="num">
                                      <p:cBhvr>
                                        <p:cTn id="57" dur="1000" fill="hold"/>
                                        <p:tgtEl>
                                          <p:spTgt spid="32785"/>
                                        </p:tgtEl>
                                        <p:attrNameLst>
                                          <p:attrName>ppt_w</p:attrName>
                                        </p:attrNameLst>
                                      </p:cBhvr>
                                      <p:tavLst>
                                        <p:tav tm="0">
                                          <p:val>
                                            <p:strVal val="#ppt_w*0.70"/>
                                          </p:val>
                                        </p:tav>
                                        <p:tav tm="100000">
                                          <p:val>
                                            <p:strVal val="#ppt_w"/>
                                          </p:val>
                                        </p:tav>
                                      </p:tavLst>
                                    </p:anim>
                                    <p:anim calcmode="lin" valueType="num">
                                      <p:cBhvr>
                                        <p:cTn id="58" dur="1000" fill="hold"/>
                                        <p:tgtEl>
                                          <p:spTgt spid="32785"/>
                                        </p:tgtEl>
                                        <p:attrNameLst>
                                          <p:attrName>ppt_h</p:attrName>
                                        </p:attrNameLst>
                                      </p:cBhvr>
                                      <p:tavLst>
                                        <p:tav tm="0">
                                          <p:val>
                                            <p:strVal val="#ppt_h"/>
                                          </p:val>
                                        </p:tav>
                                        <p:tav tm="100000">
                                          <p:val>
                                            <p:strVal val="#ppt_h"/>
                                          </p:val>
                                        </p:tav>
                                      </p:tavLst>
                                    </p:anim>
                                    <p:animEffect transition="in" filter="fade">
                                      <p:cBhvr>
                                        <p:cTn id="59" dur="1000"/>
                                        <p:tgtEl>
                                          <p:spTgt spid="32785"/>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nodeType="clickEffect">
                                  <p:stCondLst>
                                    <p:cond delay="0"/>
                                  </p:stCondLst>
                                  <p:childTnLst>
                                    <p:set>
                                      <p:cBhvr>
                                        <p:cTn id="63" dur="1" fill="hold">
                                          <p:stCondLst>
                                            <p:cond delay="0"/>
                                          </p:stCondLst>
                                        </p:cTn>
                                        <p:tgtEl>
                                          <p:spTgt spid="32777"/>
                                        </p:tgtEl>
                                        <p:attrNameLst>
                                          <p:attrName>style.visibility</p:attrName>
                                        </p:attrNameLst>
                                      </p:cBhvr>
                                      <p:to>
                                        <p:strVal val="visible"/>
                                      </p:to>
                                    </p:set>
                                    <p:anim calcmode="lin" valueType="num">
                                      <p:cBhvr>
                                        <p:cTn id="64" dur="1000" fill="hold"/>
                                        <p:tgtEl>
                                          <p:spTgt spid="32777"/>
                                        </p:tgtEl>
                                        <p:attrNameLst>
                                          <p:attrName>ppt_w</p:attrName>
                                        </p:attrNameLst>
                                      </p:cBhvr>
                                      <p:tavLst>
                                        <p:tav tm="0">
                                          <p:val>
                                            <p:strVal val="#ppt_w*0.70"/>
                                          </p:val>
                                        </p:tav>
                                        <p:tav tm="100000">
                                          <p:val>
                                            <p:strVal val="#ppt_w"/>
                                          </p:val>
                                        </p:tav>
                                      </p:tavLst>
                                    </p:anim>
                                    <p:anim calcmode="lin" valueType="num">
                                      <p:cBhvr>
                                        <p:cTn id="65" dur="1000" fill="hold"/>
                                        <p:tgtEl>
                                          <p:spTgt spid="32777"/>
                                        </p:tgtEl>
                                        <p:attrNameLst>
                                          <p:attrName>ppt_h</p:attrName>
                                        </p:attrNameLst>
                                      </p:cBhvr>
                                      <p:tavLst>
                                        <p:tav tm="0">
                                          <p:val>
                                            <p:strVal val="#ppt_h"/>
                                          </p:val>
                                        </p:tav>
                                        <p:tav tm="100000">
                                          <p:val>
                                            <p:strVal val="#ppt_h"/>
                                          </p:val>
                                        </p:tav>
                                      </p:tavLst>
                                    </p:anim>
                                    <p:animEffect transition="in" filter="fade">
                                      <p:cBhvr>
                                        <p:cTn id="66" dur="1000"/>
                                        <p:tgtEl>
                                          <p:spTgt spid="32777"/>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32778"/>
                                        </p:tgtEl>
                                        <p:attrNameLst>
                                          <p:attrName>style.visibility</p:attrName>
                                        </p:attrNameLst>
                                      </p:cBhvr>
                                      <p:to>
                                        <p:strVal val="visible"/>
                                      </p:to>
                                    </p:set>
                                    <p:anim calcmode="lin" valueType="num">
                                      <p:cBhvr>
                                        <p:cTn id="69" dur="1000" fill="hold"/>
                                        <p:tgtEl>
                                          <p:spTgt spid="32778"/>
                                        </p:tgtEl>
                                        <p:attrNameLst>
                                          <p:attrName>ppt_w</p:attrName>
                                        </p:attrNameLst>
                                      </p:cBhvr>
                                      <p:tavLst>
                                        <p:tav tm="0">
                                          <p:val>
                                            <p:strVal val="#ppt_w*0.70"/>
                                          </p:val>
                                        </p:tav>
                                        <p:tav tm="100000">
                                          <p:val>
                                            <p:strVal val="#ppt_w"/>
                                          </p:val>
                                        </p:tav>
                                      </p:tavLst>
                                    </p:anim>
                                    <p:anim calcmode="lin" valueType="num">
                                      <p:cBhvr>
                                        <p:cTn id="70" dur="1000" fill="hold"/>
                                        <p:tgtEl>
                                          <p:spTgt spid="32778"/>
                                        </p:tgtEl>
                                        <p:attrNameLst>
                                          <p:attrName>ppt_h</p:attrName>
                                        </p:attrNameLst>
                                      </p:cBhvr>
                                      <p:tavLst>
                                        <p:tav tm="0">
                                          <p:val>
                                            <p:strVal val="#ppt_h"/>
                                          </p:val>
                                        </p:tav>
                                        <p:tav tm="100000">
                                          <p:val>
                                            <p:strVal val="#ppt_h"/>
                                          </p:val>
                                        </p:tav>
                                      </p:tavLst>
                                    </p:anim>
                                    <p:animEffect transition="in" filter="fade">
                                      <p:cBhvr>
                                        <p:cTn id="71" dur="1000"/>
                                        <p:tgtEl>
                                          <p:spTgt spid="327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5" grpId="0" build="p"/>
      <p:bldP spid="32778" grpId="0"/>
      <p:bldP spid="32785" grpId="0"/>
      <p:bldP spid="327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609600" y="609600"/>
            <a:ext cx="1649413" cy="579438"/>
          </a:xfrm>
          <a:prstGeom prst="rect">
            <a:avLst/>
          </a:prstGeom>
          <a:noFill/>
          <a:ln w="9525">
            <a:noFill/>
            <a:miter lim="800000"/>
            <a:headEnd/>
            <a:tailEnd/>
          </a:ln>
          <a:effectLst/>
        </p:spPr>
        <p:txBody>
          <a:bodyPr wrap="none" anchor="ctr">
            <a:spAutoFit/>
          </a:bodyPr>
          <a:lstStyle/>
          <a:p>
            <a:pPr>
              <a:defRPr/>
            </a:pPr>
            <a:r>
              <a:rPr lang="en-US" sz="3200" b="1" u="none">
                <a:effectLst>
                  <a:outerShdw blurRad="38100" dist="38100" dir="2700000" algn="tl">
                    <a:srgbClr val="C0C0C0"/>
                  </a:outerShdw>
                </a:effectLst>
                <a:cs typeface="+mn-cs"/>
              </a:rPr>
              <a:t>Phalanx</a:t>
            </a:r>
          </a:p>
        </p:txBody>
      </p:sp>
      <p:sp>
        <p:nvSpPr>
          <p:cNvPr id="33797" name="Text Box 5"/>
          <p:cNvSpPr txBox="1">
            <a:spLocks noChangeArrowheads="1"/>
          </p:cNvSpPr>
          <p:nvPr/>
        </p:nvSpPr>
        <p:spPr bwMode="auto">
          <a:xfrm>
            <a:off x="2819400" y="412750"/>
            <a:ext cx="5867400" cy="2101850"/>
          </a:xfrm>
          <a:prstGeom prst="rect">
            <a:avLst/>
          </a:prstGeom>
          <a:noFill/>
          <a:ln w="9525">
            <a:noFill/>
            <a:miter lim="800000"/>
            <a:headEnd/>
            <a:tailEnd/>
          </a:ln>
        </p:spPr>
        <p:txBody>
          <a:bodyPr>
            <a:spAutoFit/>
          </a:bodyPr>
          <a:lstStyle/>
          <a:p>
            <a:pPr algn="ctr"/>
            <a:r>
              <a:rPr lang="en-US"/>
              <a:t>Hoplite battle unit</a:t>
            </a:r>
            <a:r>
              <a:rPr lang="en-US" u="none"/>
              <a:t>, with a </a:t>
            </a:r>
            <a:r>
              <a:rPr lang="en-US"/>
              <a:t>close formation</a:t>
            </a:r>
            <a:r>
              <a:rPr lang="en-US" u="none"/>
              <a:t> that created a </a:t>
            </a:r>
            <a:r>
              <a:rPr lang="en-US"/>
              <a:t>wall of shields to protect the soldiers. </a:t>
            </a:r>
          </a:p>
          <a:p>
            <a:pPr algn="ctr"/>
            <a:r>
              <a:rPr lang="en-US" u="none"/>
              <a:t>Troops were disciplined to hold a line which created a </a:t>
            </a:r>
            <a:r>
              <a:rPr lang="en-US"/>
              <a:t>nearly impenetrable forest of points to the front</a:t>
            </a:r>
            <a:r>
              <a:rPr lang="en-US" u="none"/>
              <a:t>.</a:t>
            </a:r>
          </a:p>
        </p:txBody>
      </p:sp>
      <p:pic>
        <p:nvPicPr>
          <p:cNvPr id="33802" name="Picture 10" descr="artgreekphalanx"/>
          <p:cNvPicPr>
            <a:picLocks noChangeAspect="1" noChangeArrowheads="1"/>
          </p:cNvPicPr>
          <p:nvPr/>
        </p:nvPicPr>
        <p:blipFill>
          <a:blip r:embed="rId3" cstate="print">
            <a:clrChange>
              <a:clrFrom>
                <a:srgbClr val="E1EBF5"/>
              </a:clrFrom>
              <a:clrTo>
                <a:srgbClr val="E1EBF5">
                  <a:alpha val="0"/>
                </a:srgbClr>
              </a:clrTo>
            </a:clrChange>
          </a:blip>
          <a:srcRect/>
          <a:stretch>
            <a:fillRect/>
          </a:stretch>
        </p:blipFill>
        <p:spPr bwMode="auto">
          <a:xfrm>
            <a:off x="2743200" y="3962400"/>
            <a:ext cx="6172200" cy="2641600"/>
          </a:xfrm>
          <a:prstGeom prst="rect">
            <a:avLst/>
          </a:prstGeom>
          <a:noFill/>
          <a:ln w="9525">
            <a:noFill/>
            <a:miter lim="800000"/>
            <a:headEnd/>
            <a:tailEnd/>
          </a:ln>
        </p:spPr>
      </p:pic>
      <p:pic>
        <p:nvPicPr>
          <p:cNvPr id="33804" name="Picture 12" descr="Image:Greek Phalanx.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57200" y="2049463"/>
            <a:ext cx="3886200" cy="2751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strVal val="#ppt_w*0.70"/>
                                          </p:val>
                                        </p:tav>
                                        <p:tav tm="100000">
                                          <p:val>
                                            <p:strVal val="#ppt_w"/>
                                          </p:val>
                                        </p:tav>
                                      </p:tavLst>
                                    </p:anim>
                                    <p:anim calcmode="lin" valueType="num">
                                      <p:cBhvr>
                                        <p:cTn id="8" dur="1000" fill="hold"/>
                                        <p:tgtEl>
                                          <p:spTgt spid="33796"/>
                                        </p:tgtEl>
                                        <p:attrNameLst>
                                          <p:attrName>ppt_h</p:attrName>
                                        </p:attrNameLst>
                                      </p:cBhvr>
                                      <p:tavLst>
                                        <p:tav tm="0">
                                          <p:val>
                                            <p:strVal val="#ppt_h"/>
                                          </p:val>
                                        </p:tav>
                                        <p:tav tm="100000">
                                          <p:val>
                                            <p:strVal val="#ppt_h"/>
                                          </p:val>
                                        </p:tav>
                                      </p:tavLst>
                                    </p:anim>
                                    <p:animEffect transition="in" filter="fade">
                                      <p:cBhvr>
                                        <p:cTn id="9" dur="1000"/>
                                        <p:tgtEl>
                                          <p:spTgt spid="33796"/>
                                        </p:tgtEl>
                                      </p:cBhvr>
                                    </p:animEffect>
                                  </p:childTnLst>
                                </p:cTn>
                              </p:par>
                              <p:par>
                                <p:cTn id="10" presetID="55" presetClass="entr" presetSubtype="0" fill="hold" nodeType="withEffect">
                                  <p:stCondLst>
                                    <p:cond delay="0"/>
                                  </p:stCondLst>
                                  <p:childTnLst>
                                    <p:set>
                                      <p:cBhvr>
                                        <p:cTn id="11" dur="1" fill="hold">
                                          <p:stCondLst>
                                            <p:cond delay="0"/>
                                          </p:stCondLst>
                                        </p:cTn>
                                        <p:tgtEl>
                                          <p:spTgt spid="33804"/>
                                        </p:tgtEl>
                                        <p:attrNameLst>
                                          <p:attrName>style.visibility</p:attrName>
                                        </p:attrNameLst>
                                      </p:cBhvr>
                                      <p:to>
                                        <p:strVal val="visible"/>
                                      </p:to>
                                    </p:set>
                                    <p:anim calcmode="lin" valueType="num">
                                      <p:cBhvr>
                                        <p:cTn id="12" dur="1000" fill="hold"/>
                                        <p:tgtEl>
                                          <p:spTgt spid="33804"/>
                                        </p:tgtEl>
                                        <p:attrNameLst>
                                          <p:attrName>ppt_w</p:attrName>
                                        </p:attrNameLst>
                                      </p:cBhvr>
                                      <p:tavLst>
                                        <p:tav tm="0">
                                          <p:val>
                                            <p:strVal val="#ppt_w*0.70"/>
                                          </p:val>
                                        </p:tav>
                                        <p:tav tm="100000">
                                          <p:val>
                                            <p:strVal val="#ppt_w"/>
                                          </p:val>
                                        </p:tav>
                                      </p:tavLst>
                                    </p:anim>
                                    <p:anim calcmode="lin" valueType="num">
                                      <p:cBhvr>
                                        <p:cTn id="13" dur="1000" fill="hold"/>
                                        <p:tgtEl>
                                          <p:spTgt spid="33804"/>
                                        </p:tgtEl>
                                        <p:attrNameLst>
                                          <p:attrName>ppt_h</p:attrName>
                                        </p:attrNameLst>
                                      </p:cBhvr>
                                      <p:tavLst>
                                        <p:tav tm="0">
                                          <p:val>
                                            <p:strVal val="#ppt_h"/>
                                          </p:val>
                                        </p:tav>
                                        <p:tav tm="100000">
                                          <p:val>
                                            <p:strVal val="#ppt_h"/>
                                          </p:val>
                                        </p:tav>
                                      </p:tavLst>
                                    </p:anim>
                                    <p:animEffect transition="in" filter="fade">
                                      <p:cBhvr>
                                        <p:cTn id="14" dur="1000"/>
                                        <p:tgtEl>
                                          <p:spTgt spid="3380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3797">
                                            <p:txEl>
                                              <p:pRg st="0" end="0"/>
                                            </p:txEl>
                                          </p:spTgt>
                                        </p:tgtEl>
                                        <p:attrNameLst>
                                          <p:attrName>style.visibility</p:attrName>
                                        </p:attrNameLst>
                                      </p:cBhvr>
                                      <p:to>
                                        <p:strVal val="visible"/>
                                      </p:to>
                                    </p:set>
                                    <p:anim calcmode="lin" valueType="num">
                                      <p:cBhvr>
                                        <p:cTn id="19" dur="1000" fill="hold"/>
                                        <p:tgtEl>
                                          <p:spTgt spid="33797">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3797">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379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3797">
                                            <p:txEl>
                                              <p:pRg st="1" end="1"/>
                                            </p:txEl>
                                          </p:spTgt>
                                        </p:tgtEl>
                                        <p:attrNameLst>
                                          <p:attrName>style.visibility</p:attrName>
                                        </p:attrNameLst>
                                      </p:cBhvr>
                                      <p:to>
                                        <p:strVal val="visible"/>
                                      </p:to>
                                    </p:set>
                                    <p:anim calcmode="lin" valueType="num">
                                      <p:cBhvr>
                                        <p:cTn id="26" dur="1000" fill="hold"/>
                                        <p:tgtEl>
                                          <p:spTgt spid="33797">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33797">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33797">
                                            <p:txEl>
                                              <p:pRg st="1" end="1"/>
                                            </p:txEl>
                                          </p:spTgt>
                                        </p:tgtEl>
                                      </p:cBhvr>
                                    </p:animEffect>
                                  </p:childTnLst>
                                </p:cTn>
                              </p:par>
                              <p:par>
                                <p:cTn id="29" presetID="55" presetClass="entr" presetSubtype="0" fill="hold" nodeType="withEffect">
                                  <p:stCondLst>
                                    <p:cond delay="0"/>
                                  </p:stCondLst>
                                  <p:childTnLst>
                                    <p:set>
                                      <p:cBhvr>
                                        <p:cTn id="30" dur="1" fill="hold">
                                          <p:stCondLst>
                                            <p:cond delay="0"/>
                                          </p:stCondLst>
                                        </p:cTn>
                                        <p:tgtEl>
                                          <p:spTgt spid="33802"/>
                                        </p:tgtEl>
                                        <p:attrNameLst>
                                          <p:attrName>style.visibility</p:attrName>
                                        </p:attrNameLst>
                                      </p:cBhvr>
                                      <p:to>
                                        <p:strVal val="visible"/>
                                      </p:to>
                                    </p:set>
                                    <p:anim calcmode="lin" valueType="num">
                                      <p:cBhvr>
                                        <p:cTn id="31" dur="1000" fill="hold"/>
                                        <p:tgtEl>
                                          <p:spTgt spid="33802"/>
                                        </p:tgtEl>
                                        <p:attrNameLst>
                                          <p:attrName>ppt_w</p:attrName>
                                        </p:attrNameLst>
                                      </p:cBhvr>
                                      <p:tavLst>
                                        <p:tav tm="0">
                                          <p:val>
                                            <p:strVal val="#ppt_w*0.70"/>
                                          </p:val>
                                        </p:tav>
                                        <p:tav tm="100000">
                                          <p:val>
                                            <p:strVal val="#ppt_w"/>
                                          </p:val>
                                        </p:tav>
                                      </p:tavLst>
                                    </p:anim>
                                    <p:anim calcmode="lin" valueType="num">
                                      <p:cBhvr>
                                        <p:cTn id="32" dur="1000" fill="hold"/>
                                        <p:tgtEl>
                                          <p:spTgt spid="33802"/>
                                        </p:tgtEl>
                                        <p:attrNameLst>
                                          <p:attrName>ppt_h</p:attrName>
                                        </p:attrNameLst>
                                      </p:cBhvr>
                                      <p:tavLst>
                                        <p:tav tm="0">
                                          <p:val>
                                            <p:strVal val="#ppt_h"/>
                                          </p:val>
                                        </p:tav>
                                        <p:tav tm="100000">
                                          <p:val>
                                            <p:strVal val="#ppt_h"/>
                                          </p:val>
                                        </p:tav>
                                      </p:tavLst>
                                    </p:anim>
                                    <p:animEffect transition="in" filter="fade">
                                      <p:cBhvr>
                                        <p:cTn id="33" dur="10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0418" name="Rectangle 5"/>
          <p:cNvSpPr>
            <a:spLocks noChangeArrowheads="1"/>
          </p:cNvSpPr>
          <p:nvPr/>
        </p:nvSpPr>
        <p:spPr bwMode="auto">
          <a:xfrm>
            <a:off x="0" y="2514600"/>
            <a:ext cx="9144000" cy="0"/>
          </a:xfrm>
          <a:prstGeom prst="rect">
            <a:avLst/>
          </a:prstGeom>
          <a:noFill/>
          <a:ln w="9525">
            <a:noFill/>
            <a:miter lim="800000"/>
            <a:headEnd/>
            <a:tailEnd/>
          </a:ln>
        </p:spPr>
        <p:txBody>
          <a:bodyPr wrap="none" anchor="ctr">
            <a:spAutoFit/>
          </a:bodyPr>
          <a:lstStyle/>
          <a:p>
            <a:endParaRPr lang="en-US"/>
          </a:p>
        </p:txBody>
      </p:sp>
      <p:sp>
        <p:nvSpPr>
          <p:cNvPr id="34822" name="Rectangle 6"/>
          <p:cNvSpPr>
            <a:spLocks noChangeArrowheads="1"/>
          </p:cNvSpPr>
          <p:nvPr/>
        </p:nvSpPr>
        <p:spPr bwMode="auto">
          <a:xfrm>
            <a:off x="228600" y="381000"/>
            <a:ext cx="8686800" cy="4933950"/>
          </a:xfrm>
          <a:prstGeom prst="rect">
            <a:avLst/>
          </a:prstGeom>
          <a:noFill/>
          <a:ln w="9525">
            <a:noFill/>
            <a:miter lim="800000"/>
            <a:headEnd/>
            <a:tailEnd/>
          </a:ln>
        </p:spPr>
        <p:txBody>
          <a:bodyPr anchor="ctr">
            <a:spAutoFit/>
          </a:bodyPr>
          <a:lstStyle/>
          <a:p>
            <a:r>
              <a:rPr lang="en-US" sz="3200" b="1" u="none">
                <a:cs typeface="Times New Roman" pitchFamily="18" charset="0"/>
              </a:rPr>
              <a:t>Greek Colonies</a:t>
            </a:r>
          </a:p>
          <a:p>
            <a:endParaRPr lang="en-US" u="none"/>
          </a:p>
          <a:p>
            <a:pPr eaLnBrk="0" hangingPunct="0"/>
            <a:r>
              <a:rPr lang="en-US" b="1" u="none">
                <a:cs typeface="Times New Roman" pitchFamily="18" charset="0"/>
              </a:rPr>
              <a:t>Overcrowding</a:t>
            </a:r>
            <a:r>
              <a:rPr lang="en-US" u="none">
                <a:cs typeface="Times New Roman" pitchFamily="18" charset="0"/>
              </a:rPr>
              <a:t>: </a:t>
            </a:r>
            <a:r>
              <a:rPr lang="en-US">
                <a:cs typeface="Times New Roman" pitchFamily="18" charset="0"/>
              </a:rPr>
              <a:t>Lack of arable (fertile) farmland made overcrowding a major problem</a:t>
            </a:r>
            <a:r>
              <a:rPr lang="en-US" u="none">
                <a:cs typeface="Times New Roman" pitchFamily="18" charset="0"/>
              </a:rPr>
              <a:t>. </a:t>
            </a:r>
            <a:endParaRPr lang="en-US" u="none"/>
          </a:p>
          <a:p>
            <a:pPr eaLnBrk="0" hangingPunct="0"/>
            <a:endParaRPr lang="en-US" u="none">
              <a:cs typeface="Times New Roman" pitchFamily="18" charset="0"/>
            </a:endParaRPr>
          </a:p>
          <a:p>
            <a:pPr eaLnBrk="0" hangingPunct="0"/>
            <a:r>
              <a:rPr lang="en-US" b="1" u="none">
                <a:cs typeface="Times New Roman" pitchFamily="18" charset="0"/>
              </a:rPr>
              <a:t>Est. of Colonies: </a:t>
            </a:r>
            <a:r>
              <a:rPr lang="en-US" u="none">
                <a:cs typeface="Times New Roman" pitchFamily="18" charset="0"/>
              </a:rPr>
              <a:t>As these areas became </a:t>
            </a:r>
            <a:r>
              <a:rPr lang="en-US">
                <a:cs typeface="Times New Roman" pitchFamily="18" charset="0"/>
              </a:rPr>
              <a:t>too crowded</a:t>
            </a:r>
            <a:r>
              <a:rPr lang="en-US" u="none">
                <a:cs typeface="Times New Roman" pitchFamily="18" charset="0"/>
              </a:rPr>
              <a:t>, the </a:t>
            </a:r>
            <a:r>
              <a:rPr lang="en-US">
                <a:cs typeface="Times New Roman" pitchFamily="18" charset="0"/>
              </a:rPr>
              <a:t>Greeks spread out and started new colonies</a:t>
            </a:r>
            <a:r>
              <a:rPr lang="en-US" u="none">
                <a:cs typeface="Times New Roman" pitchFamily="18" charset="0"/>
              </a:rPr>
              <a:t>. </a:t>
            </a:r>
          </a:p>
          <a:p>
            <a:pPr eaLnBrk="0" hangingPunct="0"/>
            <a:endParaRPr lang="en-US" b="1" u="none"/>
          </a:p>
          <a:p>
            <a:pPr eaLnBrk="0" hangingPunct="0"/>
            <a:r>
              <a:rPr lang="en-US" b="1" u="none">
                <a:cs typeface="Times New Roman" pitchFamily="18" charset="0"/>
              </a:rPr>
              <a:t>Cultural and Economic Diffusion</a:t>
            </a:r>
            <a:r>
              <a:rPr lang="en-US" u="none">
                <a:cs typeface="Times New Roman" pitchFamily="18" charset="0"/>
              </a:rPr>
              <a:t>: The </a:t>
            </a:r>
            <a:r>
              <a:rPr lang="en-US">
                <a:cs typeface="Times New Roman" pitchFamily="18" charset="0"/>
              </a:rPr>
              <a:t>spread of colonies spread Hellenic (Greek) culture</a:t>
            </a:r>
            <a:r>
              <a:rPr lang="en-US" u="none">
                <a:cs typeface="Times New Roman" pitchFamily="18" charset="0"/>
              </a:rPr>
              <a:t> throughout the Aegean and into the Mediterranean. </a:t>
            </a:r>
          </a:p>
          <a:p>
            <a:pPr eaLnBrk="0" hangingPunct="0"/>
            <a:endParaRPr lang="en-US" u="none"/>
          </a:p>
          <a:p>
            <a:pPr eaLnBrk="0" hangingPunct="0"/>
            <a:r>
              <a:rPr lang="en-US" b="1" u="none">
                <a:cs typeface="Times New Roman" pitchFamily="18" charset="0"/>
              </a:rPr>
              <a:t>Trade: </a:t>
            </a:r>
            <a:r>
              <a:rPr lang="en-US" u="none">
                <a:cs typeface="Times New Roman" pitchFamily="18" charset="0"/>
              </a:rPr>
              <a:t>As </a:t>
            </a:r>
            <a:r>
              <a:rPr lang="en-US">
                <a:cs typeface="Times New Roman" pitchFamily="18" charset="0"/>
              </a:rPr>
              <a:t>trade increased</a:t>
            </a:r>
            <a:r>
              <a:rPr lang="en-US" u="none">
                <a:cs typeface="Times New Roman" pitchFamily="18" charset="0"/>
              </a:rPr>
              <a:t> Greece </a:t>
            </a:r>
            <a:r>
              <a:rPr lang="en-US">
                <a:cs typeface="Times New Roman" pitchFamily="18" charset="0"/>
              </a:rPr>
              <a:t>shifted from a barter economy based on trade to a money economy with coins.</a:t>
            </a:r>
            <a:r>
              <a:rPr lang="en-US" b="1">
                <a:cs typeface="Times New Roman" pitchFamily="18" charset="0"/>
              </a:rPr>
              <a:t> </a:t>
            </a:r>
            <a:endParaRPr lang="en-US" b="1"/>
          </a:p>
        </p:txBody>
      </p:sp>
      <p:pic>
        <p:nvPicPr>
          <p:cNvPr id="34824" name="Picture 8" descr="Ancient Greek Coin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705600" y="5538788"/>
            <a:ext cx="2286000" cy="1181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 calcmode="lin" valueType="num">
                                      <p:cBhvr>
                                        <p:cTn id="7" dur="1000" fill="hold"/>
                                        <p:tgtEl>
                                          <p:spTgt spid="3482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482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82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4822">
                                            <p:txEl>
                                              <p:pRg st="2" end="2"/>
                                            </p:txEl>
                                          </p:spTgt>
                                        </p:tgtEl>
                                        <p:attrNameLst>
                                          <p:attrName>style.visibility</p:attrName>
                                        </p:attrNameLst>
                                      </p:cBhvr>
                                      <p:to>
                                        <p:strVal val="visible"/>
                                      </p:to>
                                    </p:set>
                                    <p:anim calcmode="lin" valueType="num">
                                      <p:cBhvr>
                                        <p:cTn id="14" dur="1000" fill="hold"/>
                                        <p:tgtEl>
                                          <p:spTgt spid="3482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482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48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4822">
                                            <p:txEl>
                                              <p:pRg st="4" end="4"/>
                                            </p:txEl>
                                          </p:spTgt>
                                        </p:tgtEl>
                                        <p:attrNameLst>
                                          <p:attrName>style.visibility</p:attrName>
                                        </p:attrNameLst>
                                      </p:cBhvr>
                                      <p:to>
                                        <p:strVal val="visible"/>
                                      </p:to>
                                    </p:set>
                                    <p:anim calcmode="lin" valueType="num">
                                      <p:cBhvr>
                                        <p:cTn id="21" dur="1000" fill="hold"/>
                                        <p:tgtEl>
                                          <p:spTgt spid="34822">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4822">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482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4822">
                                            <p:txEl>
                                              <p:pRg st="6" end="6"/>
                                            </p:txEl>
                                          </p:spTgt>
                                        </p:tgtEl>
                                        <p:attrNameLst>
                                          <p:attrName>style.visibility</p:attrName>
                                        </p:attrNameLst>
                                      </p:cBhvr>
                                      <p:to>
                                        <p:strVal val="visible"/>
                                      </p:to>
                                    </p:set>
                                    <p:anim calcmode="lin" valueType="num">
                                      <p:cBhvr>
                                        <p:cTn id="28" dur="1000" fill="hold"/>
                                        <p:tgtEl>
                                          <p:spTgt spid="34822">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34822">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4822">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4822">
                                            <p:txEl>
                                              <p:pRg st="8" end="8"/>
                                            </p:txEl>
                                          </p:spTgt>
                                        </p:tgtEl>
                                        <p:attrNameLst>
                                          <p:attrName>style.visibility</p:attrName>
                                        </p:attrNameLst>
                                      </p:cBhvr>
                                      <p:to>
                                        <p:strVal val="visible"/>
                                      </p:to>
                                    </p:set>
                                    <p:anim calcmode="lin" valueType="num">
                                      <p:cBhvr>
                                        <p:cTn id="35" dur="1000" fill="hold"/>
                                        <p:tgtEl>
                                          <p:spTgt spid="34822">
                                            <p:txEl>
                                              <p:pRg st="8" end="8"/>
                                            </p:txEl>
                                          </p:spTgt>
                                        </p:tgtEl>
                                        <p:attrNameLst>
                                          <p:attrName>ppt_w</p:attrName>
                                        </p:attrNameLst>
                                      </p:cBhvr>
                                      <p:tavLst>
                                        <p:tav tm="0">
                                          <p:val>
                                            <p:strVal val="#ppt_w*0.70"/>
                                          </p:val>
                                        </p:tav>
                                        <p:tav tm="100000">
                                          <p:val>
                                            <p:strVal val="#ppt_w"/>
                                          </p:val>
                                        </p:tav>
                                      </p:tavLst>
                                    </p:anim>
                                    <p:anim calcmode="lin" valueType="num">
                                      <p:cBhvr>
                                        <p:cTn id="36" dur="1000" fill="hold"/>
                                        <p:tgtEl>
                                          <p:spTgt spid="34822">
                                            <p:txEl>
                                              <p:pRg st="8" end="8"/>
                                            </p:txEl>
                                          </p:spTgt>
                                        </p:tgtEl>
                                        <p:attrNameLst>
                                          <p:attrName>ppt_h</p:attrName>
                                        </p:attrNameLst>
                                      </p:cBhvr>
                                      <p:tavLst>
                                        <p:tav tm="0">
                                          <p:val>
                                            <p:strVal val="#ppt_h"/>
                                          </p:val>
                                        </p:tav>
                                        <p:tav tm="100000">
                                          <p:val>
                                            <p:strVal val="#ppt_h"/>
                                          </p:val>
                                        </p:tav>
                                      </p:tavLst>
                                    </p:anim>
                                    <p:animEffect transition="in" filter="fade">
                                      <p:cBhvr>
                                        <p:cTn id="37" dur="1000"/>
                                        <p:tgtEl>
                                          <p:spTgt spid="3482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4824"/>
                                        </p:tgtEl>
                                        <p:attrNameLst>
                                          <p:attrName>style.visibility</p:attrName>
                                        </p:attrNameLst>
                                      </p:cBhvr>
                                      <p:to>
                                        <p:strVal val="visible"/>
                                      </p:to>
                                    </p:set>
                                    <p:anim calcmode="lin" valueType="num">
                                      <p:cBhvr>
                                        <p:cTn id="42" dur="1000" fill="hold"/>
                                        <p:tgtEl>
                                          <p:spTgt spid="34824"/>
                                        </p:tgtEl>
                                        <p:attrNameLst>
                                          <p:attrName>ppt_w</p:attrName>
                                        </p:attrNameLst>
                                      </p:cBhvr>
                                      <p:tavLst>
                                        <p:tav tm="0">
                                          <p:val>
                                            <p:strVal val="#ppt_w*0.70"/>
                                          </p:val>
                                        </p:tav>
                                        <p:tav tm="100000">
                                          <p:val>
                                            <p:strVal val="#ppt_w"/>
                                          </p:val>
                                        </p:tav>
                                      </p:tavLst>
                                    </p:anim>
                                    <p:anim calcmode="lin" valueType="num">
                                      <p:cBhvr>
                                        <p:cTn id="43" dur="1000" fill="hold"/>
                                        <p:tgtEl>
                                          <p:spTgt spid="34824"/>
                                        </p:tgtEl>
                                        <p:attrNameLst>
                                          <p:attrName>ppt_h</p:attrName>
                                        </p:attrNameLst>
                                      </p:cBhvr>
                                      <p:tavLst>
                                        <p:tav tm="0">
                                          <p:val>
                                            <p:strVal val="#ppt_h"/>
                                          </p:val>
                                        </p:tav>
                                        <p:tav tm="100000">
                                          <p:val>
                                            <p:strVal val="#ppt_h"/>
                                          </p:val>
                                        </p:tav>
                                      </p:tavLst>
                                    </p:anim>
                                    <p:animEffect transition="in" filter="fade">
                                      <p:cBhvr>
                                        <p:cTn id="44" dur="1000"/>
                                        <p:tgtEl>
                                          <p:spTgt spid="348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61442" name="Picture 4"/>
          <p:cNvPicPr>
            <a:picLocks noChangeAspect="1" noChangeArrowheads="1"/>
          </p:cNvPicPr>
          <p:nvPr/>
        </p:nvPicPr>
        <p:blipFill>
          <a:blip r:embed="rId3" cstate="print"/>
          <a:srcRect b="6161"/>
          <a:stretch>
            <a:fillRect/>
          </a:stretch>
        </p:blipFill>
        <p:spPr bwMode="auto">
          <a:xfrm>
            <a:off x="76200" y="163513"/>
            <a:ext cx="8991600" cy="6542087"/>
          </a:xfrm>
          <a:prstGeom prst="rect">
            <a:avLst/>
          </a:prstGeom>
          <a:noFill/>
          <a:ln w="9525">
            <a:noFill/>
            <a:miter lim="800000"/>
            <a:headEnd/>
            <a:tailEnd/>
          </a:ln>
        </p:spPr>
      </p:pic>
      <p:sp>
        <p:nvSpPr>
          <p:cNvPr id="61443" name="Rectangle 6"/>
          <p:cNvSpPr>
            <a:spLocks noChangeArrowheads="1"/>
          </p:cNvSpPr>
          <p:nvPr/>
        </p:nvSpPr>
        <p:spPr bwMode="auto">
          <a:xfrm>
            <a:off x="57150" y="1384300"/>
            <a:ext cx="9144000" cy="0"/>
          </a:xfrm>
          <a:prstGeom prst="rect">
            <a:avLst/>
          </a:prstGeom>
          <a:noFill/>
          <a:ln w="9525">
            <a:noFill/>
            <a:miter lim="800000"/>
            <a:headEnd/>
            <a:tailEnd/>
          </a:ln>
        </p:spPr>
        <p:txBody>
          <a:bodyPr wrap="none" anchor="ctr">
            <a:spAutoFit/>
          </a:bodyPr>
          <a:lstStyle/>
          <a:p>
            <a:endParaRPr lang="en-US"/>
          </a:p>
        </p:txBody>
      </p:sp>
      <p:sp>
        <p:nvSpPr>
          <p:cNvPr id="35848" name="WordArt 8"/>
          <p:cNvSpPr>
            <a:spLocks noChangeArrowheads="1" noChangeShapeType="1" noTextEdit="1"/>
          </p:cNvSpPr>
          <p:nvPr/>
        </p:nvSpPr>
        <p:spPr bwMode="auto">
          <a:xfrm>
            <a:off x="3657600" y="3429000"/>
            <a:ext cx="762000" cy="728663"/>
          </a:xfrm>
          <a:prstGeom prst="rect">
            <a:avLst/>
          </a:prstGeom>
        </p:spPr>
        <p:txBody>
          <a:bodyPr wrap="none" fromWordArt="1">
            <a:prstTxWarp prst="textSlantUp">
              <a:avLst>
                <a:gd name="adj" fmla="val 55556"/>
              </a:avLst>
            </a:prstTxWarp>
          </a:bodyPr>
          <a:lstStyle/>
          <a:p>
            <a:pPr algn="ctr">
              <a:defRPr/>
            </a:pPr>
            <a:r>
              <a:rPr lang="en-US" sz="3600" kern="10">
                <a:ln w="9525">
                  <a:solidFill>
                    <a:srgbClr val="000000"/>
                  </a:solidFill>
                  <a:round/>
                  <a:headEnd/>
                  <a:tailEnd/>
                </a:ln>
                <a:solidFill>
                  <a:srgbClr val="000000"/>
                </a:solidFill>
                <a:latin typeface="Arial Black"/>
                <a:cs typeface="+mn-cs"/>
              </a:rPr>
              <a:t>Athens</a:t>
            </a:r>
          </a:p>
        </p:txBody>
      </p:sp>
      <p:sp>
        <p:nvSpPr>
          <p:cNvPr id="35849" name="WordArt 9"/>
          <p:cNvSpPr>
            <a:spLocks noChangeArrowheads="1" noChangeShapeType="1" noTextEdit="1"/>
          </p:cNvSpPr>
          <p:nvPr/>
        </p:nvSpPr>
        <p:spPr bwMode="auto">
          <a:xfrm>
            <a:off x="2819400" y="4343400"/>
            <a:ext cx="762000" cy="728663"/>
          </a:xfrm>
          <a:prstGeom prst="rect">
            <a:avLst/>
          </a:prstGeom>
        </p:spPr>
        <p:txBody>
          <a:bodyPr wrap="none" fromWordArt="1">
            <a:prstTxWarp prst="textSlantUp">
              <a:avLst>
                <a:gd name="adj" fmla="val 55556"/>
              </a:avLst>
            </a:prstTxWarp>
          </a:bodyPr>
          <a:lstStyle/>
          <a:p>
            <a:pPr algn="ctr">
              <a:defRPr/>
            </a:pPr>
            <a:r>
              <a:rPr lang="en-US" sz="3600" kern="10">
                <a:ln w="9525">
                  <a:solidFill>
                    <a:srgbClr val="000000"/>
                  </a:solidFill>
                  <a:round/>
                  <a:headEnd/>
                  <a:tailEnd/>
                </a:ln>
                <a:solidFill>
                  <a:srgbClr val="000000"/>
                </a:solidFill>
                <a:latin typeface="Arial Black"/>
                <a:cs typeface="+mn-cs"/>
              </a:rPr>
              <a:t>Sparta</a:t>
            </a:r>
          </a:p>
        </p:txBody>
      </p:sp>
      <p:sp>
        <p:nvSpPr>
          <p:cNvPr id="35850" name="WordArt 10"/>
          <p:cNvSpPr>
            <a:spLocks noChangeArrowheads="1" noChangeShapeType="1" noTextEdit="1"/>
          </p:cNvSpPr>
          <p:nvPr/>
        </p:nvSpPr>
        <p:spPr bwMode="auto">
          <a:xfrm rot="-1346277">
            <a:off x="5257800" y="1143000"/>
            <a:ext cx="1219200" cy="423863"/>
          </a:xfrm>
          <a:prstGeom prst="rect">
            <a:avLst/>
          </a:prstGeom>
        </p:spPr>
        <p:txBody>
          <a:bodyPr wrap="none" fromWordArt="1">
            <a:prstTxWarp prst="textSlantUp">
              <a:avLst>
                <a:gd name="adj" fmla="val 55556"/>
              </a:avLst>
            </a:prstTxWarp>
          </a:bodyPr>
          <a:lstStyle/>
          <a:p>
            <a:pPr algn="ctr">
              <a:defRPr/>
            </a:pPr>
            <a:r>
              <a:rPr lang="en-US" sz="3600" kern="10">
                <a:ln w="9525">
                  <a:solidFill>
                    <a:srgbClr val="000000"/>
                  </a:solidFill>
                  <a:round/>
                  <a:headEnd/>
                  <a:tailEnd/>
                </a:ln>
                <a:solidFill>
                  <a:srgbClr val="000000"/>
                </a:solidFill>
                <a:latin typeface="Arial Black"/>
                <a:cs typeface="+mn-cs"/>
              </a:rPr>
              <a:t>Dardanelles</a:t>
            </a:r>
          </a:p>
        </p:txBody>
      </p:sp>
      <p:sp>
        <p:nvSpPr>
          <p:cNvPr id="35851" name="WordArt 11"/>
          <p:cNvSpPr>
            <a:spLocks noChangeArrowheads="1" noChangeShapeType="1" noTextEdit="1"/>
          </p:cNvSpPr>
          <p:nvPr/>
        </p:nvSpPr>
        <p:spPr bwMode="auto">
          <a:xfrm rot="-1117910">
            <a:off x="6934200" y="381000"/>
            <a:ext cx="1162050" cy="576263"/>
          </a:xfrm>
          <a:prstGeom prst="rect">
            <a:avLst/>
          </a:prstGeom>
        </p:spPr>
        <p:txBody>
          <a:bodyPr wrap="none" fromWordArt="1">
            <a:prstTxWarp prst="textSlantUp">
              <a:avLst>
                <a:gd name="adj" fmla="val 55556"/>
              </a:avLst>
            </a:prstTxWarp>
          </a:bodyPr>
          <a:lstStyle/>
          <a:p>
            <a:pPr algn="ctr">
              <a:defRPr/>
            </a:pPr>
            <a:r>
              <a:rPr lang="en-US" sz="3600" kern="10">
                <a:ln w="9525">
                  <a:solidFill>
                    <a:srgbClr val="000000"/>
                  </a:solidFill>
                  <a:round/>
                  <a:headEnd/>
                  <a:tailEnd/>
                </a:ln>
                <a:solidFill>
                  <a:srgbClr val="000000"/>
                </a:solidFill>
                <a:latin typeface="Arial Black"/>
                <a:cs typeface="+mn-cs"/>
              </a:rPr>
              <a:t>Bosporus</a:t>
            </a:r>
          </a:p>
        </p:txBody>
      </p:sp>
      <p:sp>
        <p:nvSpPr>
          <p:cNvPr id="35852" name="WordArt 12"/>
          <p:cNvSpPr>
            <a:spLocks noChangeArrowheads="1" noChangeShapeType="1" noTextEdit="1"/>
          </p:cNvSpPr>
          <p:nvPr/>
        </p:nvSpPr>
        <p:spPr bwMode="auto">
          <a:xfrm>
            <a:off x="4800600" y="6096000"/>
            <a:ext cx="1371600" cy="228600"/>
          </a:xfrm>
          <a:prstGeom prst="rect">
            <a:avLst/>
          </a:prstGeom>
        </p:spPr>
        <p:txBody>
          <a:bodyPr wrap="none" fromWordArt="1">
            <a:prstTxWarp prst="textPlain">
              <a:avLst>
                <a:gd name="adj" fmla="val 50000"/>
              </a:avLst>
            </a:prstTxWarp>
          </a:bodyPr>
          <a:lstStyle/>
          <a:p>
            <a:pPr algn="ctr">
              <a:defRPr/>
            </a:pPr>
            <a:r>
              <a:rPr lang="en-US" sz="3600" kern="10">
                <a:ln w="9525">
                  <a:solidFill>
                    <a:srgbClr val="000000"/>
                  </a:solidFill>
                  <a:round/>
                  <a:headEnd/>
                  <a:tailEnd/>
                </a:ln>
                <a:solidFill>
                  <a:srgbClr val="000000"/>
                </a:solidFill>
                <a:latin typeface="Arial Black"/>
                <a:cs typeface="+mn-cs"/>
              </a:rPr>
              <a:t>Knossos</a:t>
            </a:r>
          </a:p>
        </p:txBody>
      </p:sp>
      <p:sp>
        <p:nvSpPr>
          <p:cNvPr id="35853" name="WordArt 13"/>
          <p:cNvSpPr>
            <a:spLocks noChangeArrowheads="1" noChangeShapeType="1" noTextEdit="1"/>
          </p:cNvSpPr>
          <p:nvPr/>
        </p:nvSpPr>
        <p:spPr bwMode="auto">
          <a:xfrm>
            <a:off x="4038600" y="2362200"/>
            <a:ext cx="1143000" cy="685800"/>
          </a:xfrm>
          <a:prstGeom prst="rect">
            <a:avLst/>
          </a:prstGeom>
        </p:spPr>
        <p:txBody>
          <a:bodyPr wrap="none" fromWordArt="1">
            <a:prstTxWarp prst="textDeflate">
              <a:avLst>
                <a:gd name="adj" fmla="val 26227"/>
              </a:avLst>
            </a:prstTxWarp>
          </a:bodyPr>
          <a:lstStyle/>
          <a:p>
            <a:pPr algn="ctr">
              <a:defRPr/>
            </a:pPr>
            <a:r>
              <a:rPr lang="en-US" sz="3600" kern="10">
                <a:ln w="9525">
                  <a:solidFill>
                    <a:srgbClr val="000000"/>
                  </a:solidFill>
                  <a:round/>
                  <a:headEnd/>
                  <a:tailEnd/>
                </a:ln>
                <a:solidFill>
                  <a:srgbClr val="00CCFF"/>
                </a:solidFill>
                <a:latin typeface="Impact"/>
                <a:cs typeface="+mn-cs"/>
              </a:rPr>
              <a:t>Aegean</a:t>
            </a:r>
          </a:p>
        </p:txBody>
      </p:sp>
      <p:sp>
        <p:nvSpPr>
          <p:cNvPr id="35854" name="WordArt 14"/>
          <p:cNvSpPr>
            <a:spLocks noChangeArrowheads="1" noChangeShapeType="1" noTextEdit="1"/>
          </p:cNvSpPr>
          <p:nvPr/>
        </p:nvSpPr>
        <p:spPr bwMode="auto">
          <a:xfrm>
            <a:off x="1676400" y="3657600"/>
            <a:ext cx="1500188" cy="685800"/>
          </a:xfrm>
          <a:prstGeom prst="rect">
            <a:avLst/>
          </a:prstGeom>
        </p:spPr>
        <p:txBody>
          <a:bodyPr wrap="none" fromWordArt="1">
            <a:prstTxWarp prst="textDeflate">
              <a:avLst>
                <a:gd name="adj" fmla="val 26227"/>
              </a:avLst>
            </a:prstTxWarp>
          </a:bodyPr>
          <a:lstStyle/>
          <a:p>
            <a:pPr algn="ctr">
              <a:defRPr/>
            </a:pPr>
            <a:r>
              <a:rPr lang="en-US" sz="3600" kern="10">
                <a:ln w="9525">
                  <a:solidFill>
                    <a:srgbClr val="000000"/>
                  </a:solidFill>
                  <a:round/>
                  <a:headEnd/>
                  <a:tailEnd/>
                </a:ln>
                <a:solidFill>
                  <a:srgbClr val="FF6600"/>
                </a:solidFill>
                <a:latin typeface="Impact"/>
                <a:cs typeface="+mn-cs"/>
              </a:rPr>
              <a:t>Peloponnesus</a:t>
            </a:r>
          </a:p>
        </p:txBody>
      </p:sp>
      <p:sp>
        <p:nvSpPr>
          <p:cNvPr id="35855" name="WordArt 15"/>
          <p:cNvSpPr>
            <a:spLocks noChangeArrowheads="1" noChangeShapeType="1" noTextEdit="1"/>
          </p:cNvSpPr>
          <p:nvPr/>
        </p:nvSpPr>
        <p:spPr bwMode="auto">
          <a:xfrm rot="4411774">
            <a:off x="5257800" y="3200400"/>
            <a:ext cx="1905000" cy="381000"/>
          </a:xfrm>
          <a:prstGeom prst="rect">
            <a:avLst/>
          </a:prstGeom>
        </p:spPr>
        <p:txBody>
          <a:bodyPr vert="wordArtVert" wrap="none" fromWordArt="1">
            <a:prstTxWarp prst="textWave1">
              <a:avLst>
                <a:gd name="adj1" fmla="val 13005"/>
                <a:gd name="adj2" fmla="val 0"/>
              </a:avLst>
            </a:prstTxWarp>
          </a:bodyPr>
          <a:lstStyle/>
          <a:p>
            <a:pPr algn="ctr" fontAlgn="auto">
              <a:defRPr/>
            </a:pPr>
            <a:r>
              <a:rPr lang="en-US" sz="3600" kern="10">
                <a:ln w="9525">
                  <a:solidFill>
                    <a:srgbClr val="000000"/>
                  </a:solidFill>
                  <a:round/>
                  <a:headEnd/>
                  <a:tailEnd/>
                </a:ln>
                <a:solidFill>
                  <a:srgbClr val="FF6600"/>
                </a:solidFill>
                <a:latin typeface="Arial Black"/>
                <a:cs typeface="+mn-cs"/>
              </a:rPr>
              <a:t>Ionia</a:t>
            </a:r>
          </a:p>
        </p:txBody>
      </p:sp>
      <p:sp>
        <p:nvSpPr>
          <p:cNvPr id="35856" name="WordArt 16"/>
          <p:cNvSpPr>
            <a:spLocks noChangeArrowheads="1" noChangeShapeType="1" noTextEdit="1"/>
          </p:cNvSpPr>
          <p:nvPr/>
        </p:nvSpPr>
        <p:spPr bwMode="auto">
          <a:xfrm rot="-540105">
            <a:off x="3429000" y="5870575"/>
            <a:ext cx="989013" cy="377825"/>
          </a:xfrm>
          <a:prstGeom prst="rect">
            <a:avLst/>
          </a:prstGeom>
        </p:spPr>
        <p:txBody>
          <a:bodyPr wrap="none" fromWordArt="1">
            <a:prstTxWarp prst="textCanDown">
              <a:avLst>
                <a:gd name="adj" fmla="val 14287"/>
              </a:avLst>
            </a:prstTxWarp>
          </a:bodyPr>
          <a:lstStyle/>
          <a:p>
            <a:pPr algn="ctr">
              <a:defRPr/>
            </a:pPr>
            <a:r>
              <a:rPr lang="en-US" sz="3600" kern="10">
                <a:ln w="9525">
                  <a:solidFill>
                    <a:srgbClr val="000000"/>
                  </a:solidFill>
                  <a:round/>
                  <a:headEnd/>
                  <a:tailEnd/>
                </a:ln>
                <a:solidFill>
                  <a:srgbClr val="FF6600"/>
                </a:solidFill>
                <a:latin typeface="Arial Black"/>
                <a:cs typeface="+mn-cs"/>
              </a:rPr>
              <a:t>Crete</a:t>
            </a:r>
          </a:p>
        </p:txBody>
      </p:sp>
      <p:sp>
        <p:nvSpPr>
          <p:cNvPr id="35857" name="WordArt 17"/>
          <p:cNvSpPr>
            <a:spLocks noChangeArrowheads="1" noChangeShapeType="1" noTextEdit="1"/>
          </p:cNvSpPr>
          <p:nvPr/>
        </p:nvSpPr>
        <p:spPr bwMode="auto">
          <a:xfrm>
            <a:off x="6629400" y="2590800"/>
            <a:ext cx="2133600" cy="914400"/>
          </a:xfrm>
          <a:prstGeom prst="rect">
            <a:avLst/>
          </a:prstGeom>
        </p:spPr>
        <p:txBody>
          <a:bodyPr wrap="none" fromWordArt="1">
            <a:prstTxWarp prst="textDeflate">
              <a:avLst>
                <a:gd name="adj" fmla="val 26227"/>
              </a:avLst>
            </a:prstTxWarp>
          </a:bodyPr>
          <a:lstStyle/>
          <a:p>
            <a:pPr algn="ctr">
              <a:defRPr/>
            </a:pPr>
            <a:r>
              <a:rPr lang="en-US" sz="3600" kern="10">
                <a:ln w="9525">
                  <a:solidFill>
                    <a:srgbClr val="000000"/>
                  </a:solidFill>
                  <a:round/>
                  <a:headEnd/>
                  <a:tailEnd/>
                </a:ln>
                <a:solidFill>
                  <a:srgbClr val="FF6600"/>
                </a:solidFill>
                <a:latin typeface="Impact"/>
                <a:cs typeface="+mn-cs"/>
              </a:rPr>
              <a:t>Asia Minor</a:t>
            </a:r>
          </a:p>
        </p:txBody>
      </p:sp>
      <p:sp>
        <p:nvSpPr>
          <p:cNvPr id="61454" name="Oval 18"/>
          <p:cNvSpPr>
            <a:spLocks noChangeAspect="1" noChangeArrowheads="1"/>
          </p:cNvSpPr>
          <p:nvPr/>
        </p:nvSpPr>
        <p:spPr bwMode="auto">
          <a:xfrm>
            <a:off x="5486400" y="1752600"/>
            <a:ext cx="128588" cy="128588"/>
          </a:xfrm>
          <a:prstGeom prst="ellipse">
            <a:avLst/>
          </a:prstGeom>
          <a:solidFill>
            <a:schemeClr val="tx1"/>
          </a:solidFill>
          <a:ln w="9525">
            <a:solidFill>
              <a:schemeClr val="tx1"/>
            </a:solidFill>
            <a:round/>
            <a:headEnd/>
            <a:tailEnd/>
          </a:ln>
        </p:spPr>
        <p:txBody>
          <a:bodyPr wrap="none" anchor="ctr"/>
          <a:lstStyle/>
          <a:p>
            <a:endParaRPr lang="en-US"/>
          </a:p>
        </p:txBody>
      </p:sp>
      <p:sp>
        <p:nvSpPr>
          <p:cNvPr id="35859" name="WordArt 19"/>
          <p:cNvSpPr>
            <a:spLocks noChangeArrowheads="1" noChangeShapeType="1" noTextEdit="1"/>
          </p:cNvSpPr>
          <p:nvPr/>
        </p:nvSpPr>
        <p:spPr bwMode="auto">
          <a:xfrm>
            <a:off x="5562600" y="1600200"/>
            <a:ext cx="533400" cy="619125"/>
          </a:xfrm>
          <a:prstGeom prst="rect">
            <a:avLst/>
          </a:prstGeom>
        </p:spPr>
        <p:txBody>
          <a:bodyPr wrap="none" fromWordArt="1">
            <a:prstTxWarp prst="textSlantUp">
              <a:avLst>
                <a:gd name="adj" fmla="val 55556"/>
              </a:avLst>
            </a:prstTxWarp>
          </a:bodyPr>
          <a:lstStyle/>
          <a:p>
            <a:pPr algn="ctr">
              <a:defRPr/>
            </a:pPr>
            <a:r>
              <a:rPr lang="en-US" sz="3600" kern="10">
                <a:ln w="9525">
                  <a:solidFill>
                    <a:srgbClr val="000000"/>
                  </a:solidFill>
                  <a:round/>
                  <a:headEnd/>
                  <a:tailEnd/>
                </a:ln>
                <a:solidFill>
                  <a:srgbClr val="000000"/>
                </a:solidFill>
                <a:latin typeface="Arial Black"/>
                <a:cs typeface="+mn-cs"/>
              </a:rPr>
              <a:t>Troy</a:t>
            </a:r>
          </a:p>
        </p:txBody>
      </p:sp>
      <p:sp>
        <p:nvSpPr>
          <p:cNvPr id="35860" name="WordArt 20"/>
          <p:cNvSpPr>
            <a:spLocks noChangeArrowheads="1" noChangeShapeType="1" noTextEdit="1"/>
          </p:cNvSpPr>
          <p:nvPr/>
        </p:nvSpPr>
        <p:spPr bwMode="auto">
          <a:xfrm>
            <a:off x="685800" y="914400"/>
            <a:ext cx="2085975" cy="762000"/>
          </a:xfrm>
          <a:prstGeom prst="rect">
            <a:avLst/>
          </a:prstGeom>
        </p:spPr>
        <p:txBody>
          <a:bodyPr wrap="none" fromWordArt="1">
            <a:prstTxWarp prst="textDeflate">
              <a:avLst>
                <a:gd name="adj" fmla="val 26227"/>
              </a:avLst>
            </a:prstTxWarp>
          </a:bodyPr>
          <a:lstStyle/>
          <a:p>
            <a:pPr algn="ctr">
              <a:defRPr/>
            </a:pPr>
            <a:r>
              <a:rPr lang="en-US" sz="3600" kern="10">
                <a:ln w="9525">
                  <a:solidFill>
                    <a:srgbClr val="FF6600"/>
                  </a:solidFill>
                  <a:round/>
                  <a:headEnd/>
                  <a:tailEnd/>
                </a:ln>
                <a:solidFill>
                  <a:srgbClr val="000000"/>
                </a:solidFill>
                <a:latin typeface="Impact"/>
                <a:cs typeface="+mn-cs"/>
              </a:rPr>
              <a:t>Macedonia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5848"/>
                                        </p:tgtEl>
                                        <p:attrNameLst>
                                          <p:attrName>style.visibility</p:attrName>
                                        </p:attrNameLst>
                                      </p:cBhvr>
                                      <p:to>
                                        <p:strVal val="visible"/>
                                      </p:to>
                                    </p:set>
                                    <p:anim calcmode="lin" valueType="num">
                                      <p:cBhvr>
                                        <p:cTn id="7" dur="1000" fill="hold"/>
                                        <p:tgtEl>
                                          <p:spTgt spid="35848"/>
                                        </p:tgtEl>
                                        <p:attrNameLst>
                                          <p:attrName>ppt_w</p:attrName>
                                        </p:attrNameLst>
                                      </p:cBhvr>
                                      <p:tavLst>
                                        <p:tav tm="0">
                                          <p:val>
                                            <p:strVal val="#ppt_w*0.70"/>
                                          </p:val>
                                        </p:tav>
                                        <p:tav tm="100000">
                                          <p:val>
                                            <p:strVal val="#ppt_w"/>
                                          </p:val>
                                        </p:tav>
                                      </p:tavLst>
                                    </p:anim>
                                    <p:anim calcmode="lin" valueType="num">
                                      <p:cBhvr>
                                        <p:cTn id="8" dur="1000" fill="hold"/>
                                        <p:tgtEl>
                                          <p:spTgt spid="35848"/>
                                        </p:tgtEl>
                                        <p:attrNameLst>
                                          <p:attrName>ppt_h</p:attrName>
                                        </p:attrNameLst>
                                      </p:cBhvr>
                                      <p:tavLst>
                                        <p:tav tm="0">
                                          <p:val>
                                            <p:strVal val="#ppt_h"/>
                                          </p:val>
                                        </p:tav>
                                        <p:tav tm="100000">
                                          <p:val>
                                            <p:strVal val="#ppt_h"/>
                                          </p:val>
                                        </p:tav>
                                      </p:tavLst>
                                    </p:anim>
                                    <p:animEffect transition="in" filter="fade">
                                      <p:cBhvr>
                                        <p:cTn id="9" dur="1000"/>
                                        <p:tgtEl>
                                          <p:spTgt spid="3584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5849"/>
                                        </p:tgtEl>
                                        <p:attrNameLst>
                                          <p:attrName>style.visibility</p:attrName>
                                        </p:attrNameLst>
                                      </p:cBhvr>
                                      <p:to>
                                        <p:strVal val="visible"/>
                                      </p:to>
                                    </p:set>
                                    <p:anim calcmode="lin" valueType="num">
                                      <p:cBhvr>
                                        <p:cTn id="14" dur="1000" fill="hold"/>
                                        <p:tgtEl>
                                          <p:spTgt spid="35849"/>
                                        </p:tgtEl>
                                        <p:attrNameLst>
                                          <p:attrName>ppt_w</p:attrName>
                                        </p:attrNameLst>
                                      </p:cBhvr>
                                      <p:tavLst>
                                        <p:tav tm="0">
                                          <p:val>
                                            <p:strVal val="#ppt_w*0.70"/>
                                          </p:val>
                                        </p:tav>
                                        <p:tav tm="100000">
                                          <p:val>
                                            <p:strVal val="#ppt_w"/>
                                          </p:val>
                                        </p:tav>
                                      </p:tavLst>
                                    </p:anim>
                                    <p:anim calcmode="lin" valueType="num">
                                      <p:cBhvr>
                                        <p:cTn id="15" dur="1000" fill="hold"/>
                                        <p:tgtEl>
                                          <p:spTgt spid="35849"/>
                                        </p:tgtEl>
                                        <p:attrNameLst>
                                          <p:attrName>ppt_h</p:attrName>
                                        </p:attrNameLst>
                                      </p:cBhvr>
                                      <p:tavLst>
                                        <p:tav tm="0">
                                          <p:val>
                                            <p:strVal val="#ppt_h"/>
                                          </p:val>
                                        </p:tav>
                                        <p:tav tm="100000">
                                          <p:val>
                                            <p:strVal val="#ppt_h"/>
                                          </p:val>
                                        </p:tav>
                                      </p:tavLst>
                                    </p:anim>
                                    <p:animEffect transition="in" filter="fade">
                                      <p:cBhvr>
                                        <p:cTn id="16" dur="1000"/>
                                        <p:tgtEl>
                                          <p:spTgt spid="3584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5850"/>
                                        </p:tgtEl>
                                        <p:attrNameLst>
                                          <p:attrName>style.visibility</p:attrName>
                                        </p:attrNameLst>
                                      </p:cBhvr>
                                      <p:to>
                                        <p:strVal val="visible"/>
                                      </p:to>
                                    </p:set>
                                    <p:anim calcmode="lin" valueType="num">
                                      <p:cBhvr>
                                        <p:cTn id="21" dur="1000" fill="hold"/>
                                        <p:tgtEl>
                                          <p:spTgt spid="35850"/>
                                        </p:tgtEl>
                                        <p:attrNameLst>
                                          <p:attrName>ppt_w</p:attrName>
                                        </p:attrNameLst>
                                      </p:cBhvr>
                                      <p:tavLst>
                                        <p:tav tm="0">
                                          <p:val>
                                            <p:strVal val="#ppt_w*0.70"/>
                                          </p:val>
                                        </p:tav>
                                        <p:tav tm="100000">
                                          <p:val>
                                            <p:strVal val="#ppt_w"/>
                                          </p:val>
                                        </p:tav>
                                      </p:tavLst>
                                    </p:anim>
                                    <p:anim calcmode="lin" valueType="num">
                                      <p:cBhvr>
                                        <p:cTn id="22" dur="1000" fill="hold"/>
                                        <p:tgtEl>
                                          <p:spTgt spid="35850"/>
                                        </p:tgtEl>
                                        <p:attrNameLst>
                                          <p:attrName>ppt_h</p:attrName>
                                        </p:attrNameLst>
                                      </p:cBhvr>
                                      <p:tavLst>
                                        <p:tav tm="0">
                                          <p:val>
                                            <p:strVal val="#ppt_h"/>
                                          </p:val>
                                        </p:tav>
                                        <p:tav tm="100000">
                                          <p:val>
                                            <p:strVal val="#ppt_h"/>
                                          </p:val>
                                        </p:tav>
                                      </p:tavLst>
                                    </p:anim>
                                    <p:animEffect transition="in" filter="fade">
                                      <p:cBhvr>
                                        <p:cTn id="23" dur="1000"/>
                                        <p:tgtEl>
                                          <p:spTgt spid="3585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5851"/>
                                        </p:tgtEl>
                                        <p:attrNameLst>
                                          <p:attrName>style.visibility</p:attrName>
                                        </p:attrNameLst>
                                      </p:cBhvr>
                                      <p:to>
                                        <p:strVal val="visible"/>
                                      </p:to>
                                    </p:set>
                                    <p:anim calcmode="lin" valueType="num">
                                      <p:cBhvr>
                                        <p:cTn id="28" dur="1000" fill="hold"/>
                                        <p:tgtEl>
                                          <p:spTgt spid="35851"/>
                                        </p:tgtEl>
                                        <p:attrNameLst>
                                          <p:attrName>ppt_w</p:attrName>
                                        </p:attrNameLst>
                                      </p:cBhvr>
                                      <p:tavLst>
                                        <p:tav tm="0">
                                          <p:val>
                                            <p:strVal val="#ppt_w*0.70"/>
                                          </p:val>
                                        </p:tav>
                                        <p:tav tm="100000">
                                          <p:val>
                                            <p:strVal val="#ppt_w"/>
                                          </p:val>
                                        </p:tav>
                                      </p:tavLst>
                                    </p:anim>
                                    <p:anim calcmode="lin" valueType="num">
                                      <p:cBhvr>
                                        <p:cTn id="29" dur="1000" fill="hold"/>
                                        <p:tgtEl>
                                          <p:spTgt spid="35851"/>
                                        </p:tgtEl>
                                        <p:attrNameLst>
                                          <p:attrName>ppt_h</p:attrName>
                                        </p:attrNameLst>
                                      </p:cBhvr>
                                      <p:tavLst>
                                        <p:tav tm="0">
                                          <p:val>
                                            <p:strVal val="#ppt_h"/>
                                          </p:val>
                                        </p:tav>
                                        <p:tav tm="100000">
                                          <p:val>
                                            <p:strVal val="#ppt_h"/>
                                          </p:val>
                                        </p:tav>
                                      </p:tavLst>
                                    </p:anim>
                                    <p:animEffect transition="in" filter="fade">
                                      <p:cBhvr>
                                        <p:cTn id="30" dur="1000"/>
                                        <p:tgtEl>
                                          <p:spTgt spid="35851"/>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5852"/>
                                        </p:tgtEl>
                                        <p:attrNameLst>
                                          <p:attrName>style.visibility</p:attrName>
                                        </p:attrNameLst>
                                      </p:cBhvr>
                                      <p:to>
                                        <p:strVal val="visible"/>
                                      </p:to>
                                    </p:set>
                                    <p:anim calcmode="lin" valueType="num">
                                      <p:cBhvr>
                                        <p:cTn id="35" dur="1000" fill="hold"/>
                                        <p:tgtEl>
                                          <p:spTgt spid="35852"/>
                                        </p:tgtEl>
                                        <p:attrNameLst>
                                          <p:attrName>ppt_w</p:attrName>
                                        </p:attrNameLst>
                                      </p:cBhvr>
                                      <p:tavLst>
                                        <p:tav tm="0">
                                          <p:val>
                                            <p:strVal val="#ppt_w*0.70"/>
                                          </p:val>
                                        </p:tav>
                                        <p:tav tm="100000">
                                          <p:val>
                                            <p:strVal val="#ppt_w"/>
                                          </p:val>
                                        </p:tav>
                                      </p:tavLst>
                                    </p:anim>
                                    <p:anim calcmode="lin" valueType="num">
                                      <p:cBhvr>
                                        <p:cTn id="36" dur="1000" fill="hold"/>
                                        <p:tgtEl>
                                          <p:spTgt spid="35852"/>
                                        </p:tgtEl>
                                        <p:attrNameLst>
                                          <p:attrName>ppt_h</p:attrName>
                                        </p:attrNameLst>
                                      </p:cBhvr>
                                      <p:tavLst>
                                        <p:tav tm="0">
                                          <p:val>
                                            <p:strVal val="#ppt_h"/>
                                          </p:val>
                                        </p:tav>
                                        <p:tav tm="100000">
                                          <p:val>
                                            <p:strVal val="#ppt_h"/>
                                          </p:val>
                                        </p:tav>
                                      </p:tavLst>
                                    </p:anim>
                                    <p:animEffect transition="in" filter="fade">
                                      <p:cBhvr>
                                        <p:cTn id="37" dur="1000"/>
                                        <p:tgtEl>
                                          <p:spTgt spid="35852"/>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5853"/>
                                        </p:tgtEl>
                                        <p:attrNameLst>
                                          <p:attrName>style.visibility</p:attrName>
                                        </p:attrNameLst>
                                      </p:cBhvr>
                                      <p:to>
                                        <p:strVal val="visible"/>
                                      </p:to>
                                    </p:set>
                                    <p:anim calcmode="lin" valueType="num">
                                      <p:cBhvr>
                                        <p:cTn id="42" dur="1000" fill="hold"/>
                                        <p:tgtEl>
                                          <p:spTgt spid="35853"/>
                                        </p:tgtEl>
                                        <p:attrNameLst>
                                          <p:attrName>ppt_w</p:attrName>
                                        </p:attrNameLst>
                                      </p:cBhvr>
                                      <p:tavLst>
                                        <p:tav tm="0">
                                          <p:val>
                                            <p:strVal val="#ppt_w*0.70"/>
                                          </p:val>
                                        </p:tav>
                                        <p:tav tm="100000">
                                          <p:val>
                                            <p:strVal val="#ppt_w"/>
                                          </p:val>
                                        </p:tav>
                                      </p:tavLst>
                                    </p:anim>
                                    <p:anim calcmode="lin" valueType="num">
                                      <p:cBhvr>
                                        <p:cTn id="43" dur="1000" fill="hold"/>
                                        <p:tgtEl>
                                          <p:spTgt spid="35853"/>
                                        </p:tgtEl>
                                        <p:attrNameLst>
                                          <p:attrName>ppt_h</p:attrName>
                                        </p:attrNameLst>
                                      </p:cBhvr>
                                      <p:tavLst>
                                        <p:tav tm="0">
                                          <p:val>
                                            <p:strVal val="#ppt_h"/>
                                          </p:val>
                                        </p:tav>
                                        <p:tav tm="100000">
                                          <p:val>
                                            <p:strVal val="#ppt_h"/>
                                          </p:val>
                                        </p:tav>
                                      </p:tavLst>
                                    </p:anim>
                                    <p:animEffect transition="in" filter="fade">
                                      <p:cBhvr>
                                        <p:cTn id="44" dur="1000"/>
                                        <p:tgtEl>
                                          <p:spTgt spid="35853"/>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5854"/>
                                        </p:tgtEl>
                                        <p:attrNameLst>
                                          <p:attrName>style.visibility</p:attrName>
                                        </p:attrNameLst>
                                      </p:cBhvr>
                                      <p:to>
                                        <p:strVal val="visible"/>
                                      </p:to>
                                    </p:set>
                                    <p:anim calcmode="lin" valueType="num">
                                      <p:cBhvr>
                                        <p:cTn id="49" dur="1000" fill="hold"/>
                                        <p:tgtEl>
                                          <p:spTgt spid="35854"/>
                                        </p:tgtEl>
                                        <p:attrNameLst>
                                          <p:attrName>ppt_w</p:attrName>
                                        </p:attrNameLst>
                                      </p:cBhvr>
                                      <p:tavLst>
                                        <p:tav tm="0">
                                          <p:val>
                                            <p:strVal val="#ppt_w*0.70"/>
                                          </p:val>
                                        </p:tav>
                                        <p:tav tm="100000">
                                          <p:val>
                                            <p:strVal val="#ppt_w"/>
                                          </p:val>
                                        </p:tav>
                                      </p:tavLst>
                                    </p:anim>
                                    <p:anim calcmode="lin" valueType="num">
                                      <p:cBhvr>
                                        <p:cTn id="50" dur="1000" fill="hold"/>
                                        <p:tgtEl>
                                          <p:spTgt spid="35854"/>
                                        </p:tgtEl>
                                        <p:attrNameLst>
                                          <p:attrName>ppt_h</p:attrName>
                                        </p:attrNameLst>
                                      </p:cBhvr>
                                      <p:tavLst>
                                        <p:tav tm="0">
                                          <p:val>
                                            <p:strVal val="#ppt_h"/>
                                          </p:val>
                                        </p:tav>
                                        <p:tav tm="100000">
                                          <p:val>
                                            <p:strVal val="#ppt_h"/>
                                          </p:val>
                                        </p:tav>
                                      </p:tavLst>
                                    </p:anim>
                                    <p:animEffect transition="in" filter="fade">
                                      <p:cBhvr>
                                        <p:cTn id="51" dur="1000"/>
                                        <p:tgtEl>
                                          <p:spTgt spid="35854"/>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35855"/>
                                        </p:tgtEl>
                                        <p:attrNameLst>
                                          <p:attrName>style.visibility</p:attrName>
                                        </p:attrNameLst>
                                      </p:cBhvr>
                                      <p:to>
                                        <p:strVal val="visible"/>
                                      </p:to>
                                    </p:set>
                                    <p:anim calcmode="lin" valueType="num">
                                      <p:cBhvr>
                                        <p:cTn id="56" dur="1000" fill="hold"/>
                                        <p:tgtEl>
                                          <p:spTgt spid="35855"/>
                                        </p:tgtEl>
                                        <p:attrNameLst>
                                          <p:attrName>ppt_w</p:attrName>
                                        </p:attrNameLst>
                                      </p:cBhvr>
                                      <p:tavLst>
                                        <p:tav tm="0">
                                          <p:val>
                                            <p:strVal val="#ppt_w*0.70"/>
                                          </p:val>
                                        </p:tav>
                                        <p:tav tm="100000">
                                          <p:val>
                                            <p:strVal val="#ppt_w"/>
                                          </p:val>
                                        </p:tav>
                                      </p:tavLst>
                                    </p:anim>
                                    <p:anim calcmode="lin" valueType="num">
                                      <p:cBhvr>
                                        <p:cTn id="57" dur="1000" fill="hold"/>
                                        <p:tgtEl>
                                          <p:spTgt spid="35855"/>
                                        </p:tgtEl>
                                        <p:attrNameLst>
                                          <p:attrName>ppt_h</p:attrName>
                                        </p:attrNameLst>
                                      </p:cBhvr>
                                      <p:tavLst>
                                        <p:tav tm="0">
                                          <p:val>
                                            <p:strVal val="#ppt_h"/>
                                          </p:val>
                                        </p:tav>
                                        <p:tav tm="100000">
                                          <p:val>
                                            <p:strVal val="#ppt_h"/>
                                          </p:val>
                                        </p:tav>
                                      </p:tavLst>
                                    </p:anim>
                                    <p:animEffect transition="in" filter="fade">
                                      <p:cBhvr>
                                        <p:cTn id="58" dur="1000"/>
                                        <p:tgtEl>
                                          <p:spTgt spid="35855"/>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35856"/>
                                        </p:tgtEl>
                                        <p:attrNameLst>
                                          <p:attrName>style.visibility</p:attrName>
                                        </p:attrNameLst>
                                      </p:cBhvr>
                                      <p:to>
                                        <p:strVal val="visible"/>
                                      </p:to>
                                    </p:set>
                                    <p:anim calcmode="lin" valueType="num">
                                      <p:cBhvr>
                                        <p:cTn id="63" dur="1000" fill="hold"/>
                                        <p:tgtEl>
                                          <p:spTgt spid="35856"/>
                                        </p:tgtEl>
                                        <p:attrNameLst>
                                          <p:attrName>ppt_w</p:attrName>
                                        </p:attrNameLst>
                                      </p:cBhvr>
                                      <p:tavLst>
                                        <p:tav tm="0">
                                          <p:val>
                                            <p:strVal val="#ppt_w*0.70"/>
                                          </p:val>
                                        </p:tav>
                                        <p:tav tm="100000">
                                          <p:val>
                                            <p:strVal val="#ppt_w"/>
                                          </p:val>
                                        </p:tav>
                                      </p:tavLst>
                                    </p:anim>
                                    <p:anim calcmode="lin" valueType="num">
                                      <p:cBhvr>
                                        <p:cTn id="64" dur="1000" fill="hold"/>
                                        <p:tgtEl>
                                          <p:spTgt spid="35856"/>
                                        </p:tgtEl>
                                        <p:attrNameLst>
                                          <p:attrName>ppt_h</p:attrName>
                                        </p:attrNameLst>
                                      </p:cBhvr>
                                      <p:tavLst>
                                        <p:tav tm="0">
                                          <p:val>
                                            <p:strVal val="#ppt_h"/>
                                          </p:val>
                                        </p:tav>
                                        <p:tav tm="100000">
                                          <p:val>
                                            <p:strVal val="#ppt_h"/>
                                          </p:val>
                                        </p:tav>
                                      </p:tavLst>
                                    </p:anim>
                                    <p:animEffect transition="in" filter="fade">
                                      <p:cBhvr>
                                        <p:cTn id="65" dur="1000"/>
                                        <p:tgtEl>
                                          <p:spTgt spid="35856"/>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35857"/>
                                        </p:tgtEl>
                                        <p:attrNameLst>
                                          <p:attrName>style.visibility</p:attrName>
                                        </p:attrNameLst>
                                      </p:cBhvr>
                                      <p:to>
                                        <p:strVal val="visible"/>
                                      </p:to>
                                    </p:set>
                                    <p:anim calcmode="lin" valueType="num">
                                      <p:cBhvr>
                                        <p:cTn id="70" dur="1000" fill="hold"/>
                                        <p:tgtEl>
                                          <p:spTgt spid="35857"/>
                                        </p:tgtEl>
                                        <p:attrNameLst>
                                          <p:attrName>ppt_w</p:attrName>
                                        </p:attrNameLst>
                                      </p:cBhvr>
                                      <p:tavLst>
                                        <p:tav tm="0">
                                          <p:val>
                                            <p:strVal val="#ppt_w*0.70"/>
                                          </p:val>
                                        </p:tav>
                                        <p:tav tm="100000">
                                          <p:val>
                                            <p:strVal val="#ppt_w"/>
                                          </p:val>
                                        </p:tav>
                                      </p:tavLst>
                                    </p:anim>
                                    <p:anim calcmode="lin" valueType="num">
                                      <p:cBhvr>
                                        <p:cTn id="71" dur="1000" fill="hold"/>
                                        <p:tgtEl>
                                          <p:spTgt spid="35857"/>
                                        </p:tgtEl>
                                        <p:attrNameLst>
                                          <p:attrName>ppt_h</p:attrName>
                                        </p:attrNameLst>
                                      </p:cBhvr>
                                      <p:tavLst>
                                        <p:tav tm="0">
                                          <p:val>
                                            <p:strVal val="#ppt_h"/>
                                          </p:val>
                                        </p:tav>
                                        <p:tav tm="100000">
                                          <p:val>
                                            <p:strVal val="#ppt_h"/>
                                          </p:val>
                                        </p:tav>
                                      </p:tavLst>
                                    </p:anim>
                                    <p:animEffect transition="in" filter="fade">
                                      <p:cBhvr>
                                        <p:cTn id="72" dur="1000"/>
                                        <p:tgtEl>
                                          <p:spTgt spid="35857"/>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35859"/>
                                        </p:tgtEl>
                                        <p:attrNameLst>
                                          <p:attrName>style.visibility</p:attrName>
                                        </p:attrNameLst>
                                      </p:cBhvr>
                                      <p:to>
                                        <p:strVal val="visible"/>
                                      </p:to>
                                    </p:set>
                                    <p:anim calcmode="lin" valueType="num">
                                      <p:cBhvr>
                                        <p:cTn id="77" dur="1000" fill="hold"/>
                                        <p:tgtEl>
                                          <p:spTgt spid="35859"/>
                                        </p:tgtEl>
                                        <p:attrNameLst>
                                          <p:attrName>ppt_w</p:attrName>
                                        </p:attrNameLst>
                                      </p:cBhvr>
                                      <p:tavLst>
                                        <p:tav tm="0">
                                          <p:val>
                                            <p:strVal val="#ppt_w*0.70"/>
                                          </p:val>
                                        </p:tav>
                                        <p:tav tm="100000">
                                          <p:val>
                                            <p:strVal val="#ppt_w"/>
                                          </p:val>
                                        </p:tav>
                                      </p:tavLst>
                                    </p:anim>
                                    <p:anim calcmode="lin" valueType="num">
                                      <p:cBhvr>
                                        <p:cTn id="78" dur="1000" fill="hold"/>
                                        <p:tgtEl>
                                          <p:spTgt spid="35859"/>
                                        </p:tgtEl>
                                        <p:attrNameLst>
                                          <p:attrName>ppt_h</p:attrName>
                                        </p:attrNameLst>
                                      </p:cBhvr>
                                      <p:tavLst>
                                        <p:tav tm="0">
                                          <p:val>
                                            <p:strVal val="#ppt_h"/>
                                          </p:val>
                                        </p:tav>
                                        <p:tav tm="100000">
                                          <p:val>
                                            <p:strVal val="#ppt_h"/>
                                          </p:val>
                                        </p:tav>
                                      </p:tavLst>
                                    </p:anim>
                                    <p:animEffect transition="in" filter="fade">
                                      <p:cBhvr>
                                        <p:cTn id="79" dur="1000"/>
                                        <p:tgtEl>
                                          <p:spTgt spid="35859"/>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nodeType="clickEffect">
                                  <p:stCondLst>
                                    <p:cond delay="0"/>
                                  </p:stCondLst>
                                  <p:childTnLst>
                                    <p:set>
                                      <p:cBhvr>
                                        <p:cTn id="83" dur="1" fill="hold">
                                          <p:stCondLst>
                                            <p:cond delay="0"/>
                                          </p:stCondLst>
                                        </p:cTn>
                                        <p:tgtEl>
                                          <p:spTgt spid="35860"/>
                                        </p:tgtEl>
                                        <p:attrNameLst>
                                          <p:attrName>style.visibility</p:attrName>
                                        </p:attrNameLst>
                                      </p:cBhvr>
                                      <p:to>
                                        <p:strVal val="visible"/>
                                      </p:to>
                                    </p:set>
                                    <p:anim calcmode="lin" valueType="num">
                                      <p:cBhvr>
                                        <p:cTn id="84" dur="1000" fill="hold"/>
                                        <p:tgtEl>
                                          <p:spTgt spid="35860"/>
                                        </p:tgtEl>
                                        <p:attrNameLst>
                                          <p:attrName>ppt_w</p:attrName>
                                        </p:attrNameLst>
                                      </p:cBhvr>
                                      <p:tavLst>
                                        <p:tav tm="0">
                                          <p:val>
                                            <p:strVal val="#ppt_w*0.70"/>
                                          </p:val>
                                        </p:tav>
                                        <p:tav tm="100000">
                                          <p:val>
                                            <p:strVal val="#ppt_w"/>
                                          </p:val>
                                        </p:tav>
                                      </p:tavLst>
                                    </p:anim>
                                    <p:anim calcmode="lin" valueType="num">
                                      <p:cBhvr>
                                        <p:cTn id="85" dur="1000" fill="hold"/>
                                        <p:tgtEl>
                                          <p:spTgt spid="35860"/>
                                        </p:tgtEl>
                                        <p:attrNameLst>
                                          <p:attrName>ppt_h</p:attrName>
                                        </p:attrNameLst>
                                      </p:cBhvr>
                                      <p:tavLst>
                                        <p:tav tm="0">
                                          <p:val>
                                            <p:strVal val="#ppt_h"/>
                                          </p:val>
                                        </p:tav>
                                        <p:tav tm="100000">
                                          <p:val>
                                            <p:strVal val="#ppt_h"/>
                                          </p:val>
                                        </p:tav>
                                      </p:tavLst>
                                    </p:anim>
                                    <p:animEffect transition="in" filter="fade">
                                      <p:cBhvr>
                                        <p:cTn id="86" dur="1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100" name="Rectangle 4"/>
          <p:cNvSpPr>
            <a:spLocks noChangeArrowheads="1"/>
          </p:cNvSpPr>
          <p:nvPr/>
        </p:nvSpPr>
        <p:spPr bwMode="auto">
          <a:xfrm>
            <a:off x="152400" y="76200"/>
            <a:ext cx="6324600" cy="6442075"/>
          </a:xfrm>
          <a:prstGeom prst="rect">
            <a:avLst/>
          </a:prstGeom>
          <a:noFill/>
          <a:ln w="9525">
            <a:noFill/>
            <a:miter lim="800000"/>
            <a:headEnd/>
            <a:tailEnd/>
          </a:ln>
          <a:effectLst/>
        </p:spPr>
        <p:txBody>
          <a:bodyPr anchor="ctr">
            <a:spAutoFit/>
          </a:bodyPr>
          <a:lstStyle/>
          <a:p>
            <a:pPr algn="ctr"/>
            <a:r>
              <a:rPr lang="en-US" sz="2600" b="1" u="none">
                <a:effectLst>
                  <a:outerShdw blurRad="38100" dist="38100" dir="2700000" algn="tl">
                    <a:srgbClr val="C0C0C0"/>
                  </a:outerShdw>
                </a:effectLst>
              </a:rPr>
              <a:t>Seas</a:t>
            </a:r>
          </a:p>
          <a:p>
            <a:pPr algn="ctr"/>
            <a:r>
              <a:rPr lang="en-US" sz="2600" u="none"/>
              <a:t>The </a:t>
            </a:r>
            <a:r>
              <a:rPr lang="en-US" sz="2600"/>
              <a:t>Greek city-states were located around the Aegean Sea</a:t>
            </a:r>
            <a:r>
              <a:rPr lang="en-US" sz="2600" u="none"/>
              <a:t>, near the Mediterranean Sea.</a:t>
            </a:r>
          </a:p>
          <a:p>
            <a:pPr algn="ctr"/>
            <a:endParaRPr lang="en-US" sz="2600" u="none"/>
          </a:p>
          <a:p>
            <a:pPr algn="ctr"/>
            <a:r>
              <a:rPr lang="en-US" sz="2600" b="1" u="none">
                <a:effectLst>
                  <a:outerShdw blurRad="38100" dist="38100" dir="2700000" algn="tl">
                    <a:srgbClr val="C0C0C0"/>
                  </a:outerShdw>
                </a:effectLst>
              </a:rPr>
              <a:t>Seafaring</a:t>
            </a:r>
          </a:p>
          <a:p>
            <a:pPr algn="ctr"/>
            <a:r>
              <a:rPr lang="en-US" sz="2600" u="none"/>
              <a:t>Many of the </a:t>
            </a:r>
            <a:r>
              <a:rPr lang="en-US" sz="2600"/>
              <a:t>Greek city-states developed trading fleets to trade with the surrounding areas</a:t>
            </a:r>
            <a:r>
              <a:rPr lang="en-US" sz="2600" u="none"/>
              <a:t>. </a:t>
            </a:r>
          </a:p>
          <a:p>
            <a:pPr algn="ctr"/>
            <a:endParaRPr lang="en-US" sz="2600" u="none"/>
          </a:p>
          <a:p>
            <a:pPr algn="ctr"/>
            <a:r>
              <a:rPr lang="en-US" sz="2600" u="none"/>
              <a:t>They had </a:t>
            </a:r>
            <a:r>
              <a:rPr lang="en-US" sz="2600"/>
              <a:t>limited agricultural resources</a:t>
            </a:r>
            <a:r>
              <a:rPr lang="en-US" sz="2600" u="none"/>
              <a:t>, so </a:t>
            </a:r>
            <a:r>
              <a:rPr lang="en-US" sz="2600"/>
              <a:t>trade was necessary</a:t>
            </a:r>
            <a:r>
              <a:rPr lang="en-US" sz="2600" u="none"/>
              <a:t>. (Interdependence)</a:t>
            </a:r>
          </a:p>
          <a:p>
            <a:pPr algn="ctr"/>
            <a:endParaRPr lang="en-US" sz="2600" u="none"/>
          </a:p>
          <a:p>
            <a:pPr algn="ctr"/>
            <a:r>
              <a:rPr lang="en-US" sz="2600" u="none"/>
              <a:t>The </a:t>
            </a:r>
            <a:r>
              <a:rPr lang="en-US" sz="2600"/>
              <a:t>soil of ancient Greece was poor</a:t>
            </a:r>
            <a:r>
              <a:rPr lang="en-US" sz="2600" u="none"/>
              <a:t> and not good for agriculture. </a:t>
            </a:r>
          </a:p>
        </p:txBody>
      </p:sp>
      <p:pic>
        <p:nvPicPr>
          <p:cNvPr id="4103" name="Picture 7" descr="Minoan Octopus Stirrup Jar"/>
          <p:cNvPicPr>
            <a:picLocks noChangeAspect="1" noChangeArrowheads="1"/>
          </p:cNvPicPr>
          <p:nvPr/>
        </p:nvPicPr>
        <p:blipFill>
          <a:blip r:embed="rId3" cstate="print"/>
          <a:srcRect/>
          <a:stretch>
            <a:fillRect/>
          </a:stretch>
        </p:blipFill>
        <p:spPr bwMode="auto">
          <a:xfrm>
            <a:off x="6553200" y="2133600"/>
            <a:ext cx="2389188"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 calcmode="lin" valueType="num">
                                      <p:cBhvr>
                                        <p:cTn id="7" dur="1000" fill="hold"/>
                                        <p:tgtEl>
                                          <p:spTgt spid="410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10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10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100">
                                            <p:txEl>
                                              <p:pRg st="1" end="1"/>
                                            </p:txEl>
                                          </p:spTgt>
                                        </p:tgtEl>
                                        <p:attrNameLst>
                                          <p:attrName>style.visibility</p:attrName>
                                        </p:attrNameLst>
                                      </p:cBhvr>
                                      <p:to>
                                        <p:strVal val="visible"/>
                                      </p:to>
                                    </p:set>
                                    <p:anim calcmode="lin" valueType="num">
                                      <p:cBhvr>
                                        <p:cTn id="14" dur="1000" fill="hold"/>
                                        <p:tgtEl>
                                          <p:spTgt spid="4100">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100">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10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100">
                                            <p:txEl>
                                              <p:pRg st="3" end="3"/>
                                            </p:txEl>
                                          </p:spTgt>
                                        </p:tgtEl>
                                        <p:attrNameLst>
                                          <p:attrName>style.visibility</p:attrName>
                                        </p:attrNameLst>
                                      </p:cBhvr>
                                      <p:to>
                                        <p:strVal val="visible"/>
                                      </p:to>
                                    </p:set>
                                    <p:anim calcmode="lin" valueType="num">
                                      <p:cBhvr>
                                        <p:cTn id="21" dur="1000" fill="hold"/>
                                        <p:tgtEl>
                                          <p:spTgt spid="4100">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4100">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410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100">
                                            <p:txEl>
                                              <p:pRg st="4" end="4"/>
                                            </p:txEl>
                                          </p:spTgt>
                                        </p:tgtEl>
                                        <p:attrNameLst>
                                          <p:attrName>style.visibility</p:attrName>
                                        </p:attrNameLst>
                                      </p:cBhvr>
                                      <p:to>
                                        <p:strVal val="visible"/>
                                      </p:to>
                                    </p:set>
                                    <p:anim calcmode="lin" valueType="num">
                                      <p:cBhvr>
                                        <p:cTn id="28" dur="1000" fill="hold"/>
                                        <p:tgtEl>
                                          <p:spTgt spid="4100">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4100">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4100">
                                            <p:txEl>
                                              <p:pRg st="4" end="4"/>
                                            </p:txEl>
                                          </p:spTgt>
                                        </p:tgtEl>
                                      </p:cBhvr>
                                    </p:animEffect>
                                  </p:childTnLst>
                                </p:cTn>
                              </p:par>
                            </p:childTnLst>
                          </p:cTn>
                        </p:par>
                        <p:par>
                          <p:cTn id="31" fill="hold">
                            <p:stCondLst>
                              <p:cond delay="1000"/>
                            </p:stCondLst>
                            <p:childTnLst>
                              <p:par>
                                <p:cTn id="32" presetID="55" presetClass="entr" presetSubtype="0" fill="hold" nodeType="afterEffect">
                                  <p:stCondLst>
                                    <p:cond delay="0"/>
                                  </p:stCondLst>
                                  <p:childTnLst>
                                    <p:set>
                                      <p:cBhvr>
                                        <p:cTn id="33" dur="1" fill="hold">
                                          <p:stCondLst>
                                            <p:cond delay="0"/>
                                          </p:stCondLst>
                                        </p:cTn>
                                        <p:tgtEl>
                                          <p:spTgt spid="4100">
                                            <p:txEl>
                                              <p:pRg st="6" end="6"/>
                                            </p:txEl>
                                          </p:spTgt>
                                        </p:tgtEl>
                                        <p:attrNameLst>
                                          <p:attrName>style.visibility</p:attrName>
                                        </p:attrNameLst>
                                      </p:cBhvr>
                                      <p:to>
                                        <p:strVal val="visible"/>
                                      </p:to>
                                    </p:set>
                                    <p:anim calcmode="lin" valueType="num">
                                      <p:cBhvr>
                                        <p:cTn id="34" dur="1000" fill="hold"/>
                                        <p:tgtEl>
                                          <p:spTgt spid="4100">
                                            <p:txEl>
                                              <p:pRg st="6" end="6"/>
                                            </p:txEl>
                                          </p:spTgt>
                                        </p:tgtEl>
                                        <p:attrNameLst>
                                          <p:attrName>ppt_w</p:attrName>
                                        </p:attrNameLst>
                                      </p:cBhvr>
                                      <p:tavLst>
                                        <p:tav tm="0">
                                          <p:val>
                                            <p:strVal val="#ppt_w*0.70"/>
                                          </p:val>
                                        </p:tav>
                                        <p:tav tm="100000">
                                          <p:val>
                                            <p:strVal val="#ppt_w"/>
                                          </p:val>
                                        </p:tav>
                                      </p:tavLst>
                                    </p:anim>
                                    <p:anim calcmode="lin" valueType="num">
                                      <p:cBhvr>
                                        <p:cTn id="35" dur="1000" fill="hold"/>
                                        <p:tgtEl>
                                          <p:spTgt spid="4100">
                                            <p:txEl>
                                              <p:pRg st="6" end="6"/>
                                            </p:txEl>
                                          </p:spTgt>
                                        </p:tgtEl>
                                        <p:attrNameLst>
                                          <p:attrName>ppt_h</p:attrName>
                                        </p:attrNameLst>
                                      </p:cBhvr>
                                      <p:tavLst>
                                        <p:tav tm="0">
                                          <p:val>
                                            <p:strVal val="#ppt_h"/>
                                          </p:val>
                                        </p:tav>
                                        <p:tav tm="100000">
                                          <p:val>
                                            <p:strVal val="#ppt_h"/>
                                          </p:val>
                                        </p:tav>
                                      </p:tavLst>
                                    </p:anim>
                                    <p:animEffect transition="in" filter="fade">
                                      <p:cBhvr>
                                        <p:cTn id="36" dur="1000"/>
                                        <p:tgtEl>
                                          <p:spTgt spid="4100">
                                            <p:txEl>
                                              <p:pRg st="6" end="6"/>
                                            </p:txEl>
                                          </p:spTgt>
                                        </p:tgtEl>
                                      </p:cBhvr>
                                    </p:animEffect>
                                  </p:childTnLst>
                                </p:cTn>
                              </p:par>
                            </p:childTnLst>
                          </p:cTn>
                        </p:par>
                        <p:par>
                          <p:cTn id="37" fill="hold">
                            <p:stCondLst>
                              <p:cond delay="2000"/>
                            </p:stCondLst>
                            <p:childTnLst>
                              <p:par>
                                <p:cTn id="38" presetID="55" presetClass="entr" presetSubtype="0" fill="hold" nodeType="afterEffect">
                                  <p:stCondLst>
                                    <p:cond delay="0"/>
                                  </p:stCondLst>
                                  <p:childTnLst>
                                    <p:set>
                                      <p:cBhvr>
                                        <p:cTn id="39" dur="1" fill="hold">
                                          <p:stCondLst>
                                            <p:cond delay="0"/>
                                          </p:stCondLst>
                                        </p:cTn>
                                        <p:tgtEl>
                                          <p:spTgt spid="4100">
                                            <p:txEl>
                                              <p:pRg st="8" end="8"/>
                                            </p:txEl>
                                          </p:spTgt>
                                        </p:tgtEl>
                                        <p:attrNameLst>
                                          <p:attrName>style.visibility</p:attrName>
                                        </p:attrNameLst>
                                      </p:cBhvr>
                                      <p:to>
                                        <p:strVal val="visible"/>
                                      </p:to>
                                    </p:set>
                                    <p:anim calcmode="lin" valueType="num">
                                      <p:cBhvr>
                                        <p:cTn id="40" dur="1000" fill="hold"/>
                                        <p:tgtEl>
                                          <p:spTgt spid="4100">
                                            <p:txEl>
                                              <p:pRg st="8" end="8"/>
                                            </p:txEl>
                                          </p:spTgt>
                                        </p:tgtEl>
                                        <p:attrNameLst>
                                          <p:attrName>ppt_w</p:attrName>
                                        </p:attrNameLst>
                                      </p:cBhvr>
                                      <p:tavLst>
                                        <p:tav tm="0">
                                          <p:val>
                                            <p:strVal val="#ppt_w*0.70"/>
                                          </p:val>
                                        </p:tav>
                                        <p:tav tm="100000">
                                          <p:val>
                                            <p:strVal val="#ppt_w"/>
                                          </p:val>
                                        </p:tav>
                                      </p:tavLst>
                                    </p:anim>
                                    <p:anim calcmode="lin" valueType="num">
                                      <p:cBhvr>
                                        <p:cTn id="41" dur="1000" fill="hold"/>
                                        <p:tgtEl>
                                          <p:spTgt spid="4100">
                                            <p:txEl>
                                              <p:pRg st="8" end="8"/>
                                            </p:txEl>
                                          </p:spTgt>
                                        </p:tgtEl>
                                        <p:attrNameLst>
                                          <p:attrName>ppt_h</p:attrName>
                                        </p:attrNameLst>
                                      </p:cBhvr>
                                      <p:tavLst>
                                        <p:tav tm="0">
                                          <p:val>
                                            <p:strVal val="#ppt_h"/>
                                          </p:val>
                                        </p:tav>
                                        <p:tav tm="100000">
                                          <p:val>
                                            <p:strVal val="#ppt_h"/>
                                          </p:val>
                                        </p:tav>
                                      </p:tavLst>
                                    </p:anim>
                                    <p:animEffect transition="in" filter="fade">
                                      <p:cBhvr>
                                        <p:cTn id="42" dur="1000"/>
                                        <p:tgtEl>
                                          <p:spTgt spid="4100">
                                            <p:txEl>
                                              <p:pRg st="8" end="8"/>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4103"/>
                                        </p:tgtEl>
                                        <p:attrNameLst>
                                          <p:attrName>style.visibility</p:attrName>
                                        </p:attrNameLst>
                                      </p:cBhvr>
                                      <p:to>
                                        <p:strVal val="visible"/>
                                      </p:to>
                                    </p:set>
                                    <p:anim calcmode="lin" valueType="num">
                                      <p:cBhvr>
                                        <p:cTn id="45" dur="1000" fill="hold"/>
                                        <p:tgtEl>
                                          <p:spTgt spid="4103"/>
                                        </p:tgtEl>
                                        <p:attrNameLst>
                                          <p:attrName>ppt_w</p:attrName>
                                        </p:attrNameLst>
                                      </p:cBhvr>
                                      <p:tavLst>
                                        <p:tav tm="0">
                                          <p:val>
                                            <p:strVal val="#ppt_w*0.70"/>
                                          </p:val>
                                        </p:tav>
                                        <p:tav tm="100000">
                                          <p:val>
                                            <p:strVal val="#ppt_w"/>
                                          </p:val>
                                        </p:tav>
                                      </p:tavLst>
                                    </p:anim>
                                    <p:anim calcmode="lin" valueType="num">
                                      <p:cBhvr>
                                        <p:cTn id="46" dur="1000" fill="hold"/>
                                        <p:tgtEl>
                                          <p:spTgt spid="4103"/>
                                        </p:tgtEl>
                                        <p:attrNameLst>
                                          <p:attrName>ppt_h</p:attrName>
                                        </p:attrNameLst>
                                      </p:cBhvr>
                                      <p:tavLst>
                                        <p:tav tm="0">
                                          <p:val>
                                            <p:strVal val="#ppt_h"/>
                                          </p:val>
                                        </p:tav>
                                        <p:tav tm="100000">
                                          <p:val>
                                            <p:strVal val="#ppt_h"/>
                                          </p:val>
                                        </p:tav>
                                      </p:tavLst>
                                    </p:anim>
                                    <p:animEffect transition="in" filter="fade">
                                      <p:cBhvr>
                                        <p:cTn id="47" dur="10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36868" name="Object 4"/>
          <p:cNvGraphicFramePr>
            <a:graphicFrameLocks noChangeAspect="1"/>
          </p:cNvGraphicFramePr>
          <p:nvPr/>
        </p:nvGraphicFramePr>
        <p:xfrm>
          <a:off x="457200" y="228600"/>
          <a:ext cx="8153400" cy="552450"/>
        </p:xfrm>
        <a:graphic>
          <a:graphicData uri="http://schemas.openxmlformats.org/presentationml/2006/ole">
            <mc:AlternateContent xmlns:mc="http://schemas.openxmlformats.org/markup-compatibility/2006">
              <mc:Choice xmlns:v="urn:schemas-microsoft-com:vml" Requires="v">
                <p:oleObj spid="_x0000_s4102" name="Image" r:id="rId4" imgW="9200141" imgH="622442" progId="">
                  <p:embed/>
                </p:oleObj>
              </mc:Choice>
              <mc:Fallback>
                <p:oleObj name="Image" r:id="rId4" imgW="9200141" imgH="622442" progId="">
                  <p:embed/>
                  <p:pic>
                    <p:nvPicPr>
                      <p:cNvPr id="0" name="Object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228600"/>
                        <a:ext cx="81534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70" name="Rectangle 6"/>
          <p:cNvSpPr>
            <a:spLocks noChangeArrowheads="1"/>
          </p:cNvSpPr>
          <p:nvPr/>
        </p:nvSpPr>
        <p:spPr bwMode="auto">
          <a:xfrm>
            <a:off x="228600" y="914400"/>
            <a:ext cx="7543800" cy="2547938"/>
          </a:xfrm>
          <a:prstGeom prst="rect">
            <a:avLst/>
          </a:prstGeom>
          <a:noFill/>
          <a:ln w="9525">
            <a:noFill/>
            <a:miter lim="800000"/>
            <a:headEnd/>
            <a:tailEnd/>
          </a:ln>
        </p:spPr>
        <p:txBody>
          <a:bodyPr anchor="ctr">
            <a:spAutoFit/>
          </a:bodyPr>
          <a:lstStyle/>
          <a:p>
            <a:r>
              <a:rPr lang="en-US" sz="2300" b="1" u="none">
                <a:cs typeface="Times New Roman" pitchFamily="18" charset="0"/>
              </a:rPr>
              <a:t>Patron god</a:t>
            </a:r>
            <a:r>
              <a:rPr lang="en-US" sz="2300" u="none">
                <a:cs typeface="Times New Roman" pitchFamily="18" charset="0"/>
              </a:rPr>
              <a:t> was </a:t>
            </a:r>
            <a:r>
              <a:rPr lang="en-US" sz="2300">
                <a:cs typeface="Times New Roman" pitchFamily="18" charset="0"/>
              </a:rPr>
              <a:t>Ares, the god of war</a:t>
            </a:r>
            <a:r>
              <a:rPr lang="en-US" sz="2300" u="none">
                <a:cs typeface="Times New Roman" pitchFamily="18" charset="0"/>
              </a:rPr>
              <a:t>.</a:t>
            </a:r>
          </a:p>
          <a:p>
            <a:endParaRPr lang="en-US" sz="2300" u="none"/>
          </a:p>
          <a:p>
            <a:pPr eaLnBrk="0" hangingPunct="0"/>
            <a:r>
              <a:rPr lang="en-US" sz="2300" b="1" u="none">
                <a:cs typeface="Times New Roman" pitchFamily="18" charset="0"/>
              </a:rPr>
              <a:t>Territory expansion</a:t>
            </a:r>
            <a:r>
              <a:rPr lang="en-US" sz="2300" u="none">
                <a:cs typeface="Times New Roman" pitchFamily="18" charset="0"/>
              </a:rPr>
              <a:t>, unlike other city states, which split up and moved elsewhere when the ran out of land, </a:t>
            </a:r>
            <a:r>
              <a:rPr lang="en-US" sz="2300">
                <a:cs typeface="Times New Roman" pitchFamily="18" charset="0"/>
              </a:rPr>
              <a:t>Sparta</a:t>
            </a:r>
            <a:r>
              <a:rPr lang="en-US" sz="2300" u="none">
                <a:cs typeface="Times New Roman" pitchFamily="18" charset="0"/>
              </a:rPr>
              <a:t> simply </a:t>
            </a:r>
            <a:r>
              <a:rPr lang="en-US" sz="2300">
                <a:cs typeface="Times New Roman" pitchFamily="18" charset="0"/>
              </a:rPr>
              <a:t>took over the territory of its neighbors and made them slaves. </a:t>
            </a:r>
            <a:endParaRPr lang="en-US" sz="2300"/>
          </a:p>
          <a:p>
            <a:pPr eaLnBrk="0" hangingPunct="0"/>
            <a:endParaRPr lang="en-US" sz="2300"/>
          </a:p>
        </p:txBody>
      </p:sp>
      <p:pic>
        <p:nvPicPr>
          <p:cNvPr id="36869" name="Picture 5" descr="ares.gif (10404 bytes)"/>
          <p:cNvPicPr>
            <a:picLocks noChangeAspect="1" noChangeArrowheads="1"/>
          </p:cNvPicPr>
          <p:nvPr/>
        </p:nvPicPr>
        <p:blipFill>
          <a:blip r:embed="rId6" r:link="rId7" cstate="print"/>
          <a:srcRect/>
          <a:stretch>
            <a:fillRect/>
          </a:stretch>
        </p:blipFill>
        <p:spPr bwMode="auto">
          <a:xfrm>
            <a:off x="7585075" y="838200"/>
            <a:ext cx="1298575" cy="2667000"/>
          </a:xfrm>
          <a:prstGeom prst="rect">
            <a:avLst/>
          </a:prstGeom>
          <a:noFill/>
          <a:ln w="9525">
            <a:noFill/>
            <a:miter lim="800000"/>
            <a:headEnd/>
            <a:tailEnd/>
          </a:ln>
        </p:spPr>
      </p:pic>
      <p:sp>
        <p:nvSpPr>
          <p:cNvPr id="36871" name="Rectangle 7"/>
          <p:cNvSpPr>
            <a:spLocks noChangeArrowheads="1"/>
          </p:cNvSpPr>
          <p:nvPr/>
        </p:nvSpPr>
        <p:spPr bwMode="auto">
          <a:xfrm>
            <a:off x="228600" y="3578225"/>
            <a:ext cx="8686800" cy="2898775"/>
          </a:xfrm>
          <a:prstGeom prst="rect">
            <a:avLst/>
          </a:prstGeom>
          <a:noFill/>
          <a:ln w="9525">
            <a:noFill/>
            <a:miter lim="800000"/>
            <a:headEnd/>
            <a:tailEnd/>
          </a:ln>
        </p:spPr>
        <p:txBody>
          <a:bodyPr anchor="ctr">
            <a:spAutoFit/>
          </a:bodyPr>
          <a:lstStyle/>
          <a:p>
            <a:r>
              <a:rPr lang="en-US" sz="2300" b="1" u="none">
                <a:cs typeface="Times New Roman" pitchFamily="18" charset="0"/>
              </a:rPr>
              <a:t>Helots</a:t>
            </a:r>
            <a:r>
              <a:rPr lang="en-US" sz="2300" u="none">
                <a:cs typeface="Times New Roman" pitchFamily="18" charset="0"/>
              </a:rPr>
              <a:t> were the </a:t>
            </a:r>
            <a:r>
              <a:rPr lang="en-US" sz="2300">
                <a:cs typeface="Times New Roman" pitchFamily="18" charset="0"/>
              </a:rPr>
              <a:t>captured people of the Spartans</a:t>
            </a:r>
            <a:r>
              <a:rPr lang="en-US" sz="2300" u="none">
                <a:cs typeface="Times New Roman" pitchFamily="18" charset="0"/>
              </a:rPr>
              <a:t>, the name meant capture.  They were from the territory of Messenia.</a:t>
            </a:r>
          </a:p>
          <a:p>
            <a:r>
              <a:rPr lang="en-US" sz="2300" u="none">
                <a:cs typeface="Times New Roman" pitchFamily="18" charset="0"/>
              </a:rPr>
              <a:t>The helots initially revolted, but the Spartans developed such a strong military that they were able to keep them in check. </a:t>
            </a:r>
          </a:p>
          <a:p>
            <a:endParaRPr lang="en-US" sz="2300" b="1" u="none"/>
          </a:p>
          <a:p>
            <a:pPr eaLnBrk="0" hangingPunct="0"/>
            <a:r>
              <a:rPr lang="en-US" sz="2300" b="1" u="none">
                <a:cs typeface="Times New Roman" pitchFamily="18" charset="0"/>
              </a:rPr>
              <a:t>A Wall of Men: </a:t>
            </a:r>
            <a:r>
              <a:rPr lang="en-US" sz="2300" u="none">
                <a:cs typeface="Times New Roman" pitchFamily="18" charset="0"/>
              </a:rPr>
              <a:t>The city-state of Sparta </a:t>
            </a:r>
            <a:r>
              <a:rPr lang="en-US" sz="2300">
                <a:cs typeface="Times New Roman" pitchFamily="18" charset="0"/>
              </a:rPr>
              <a:t>did not have an outer wall</a:t>
            </a:r>
            <a:r>
              <a:rPr lang="en-US" sz="2300" u="none">
                <a:cs typeface="Times New Roman" pitchFamily="18" charset="0"/>
              </a:rPr>
              <a:t>, they </a:t>
            </a:r>
            <a:r>
              <a:rPr lang="en-US" sz="2300">
                <a:cs typeface="Times New Roman" pitchFamily="18" charset="0"/>
              </a:rPr>
              <a:t>said that they did not need it because they had a wall of men. </a:t>
            </a:r>
            <a:endParaRPr lang="en-US" sz="23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1000" fill="hold"/>
                                        <p:tgtEl>
                                          <p:spTgt spid="36868"/>
                                        </p:tgtEl>
                                        <p:attrNameLst>
                                          <p:attrName>ppt_w</p:attrName>
                                        </p:attrNameLst>
                                      </p:cBhvr>
                                      <p:tavLst>
                                        <p:tav tm="0">
                                          <p:val>
                                            <p:strVal val="#ppt_w*0.70"/>
                                          </p:val>
                                        </p:tav>
                                        <p:tav tm="100000">
                                          <p:val>
                                            <p:strVal val="#ppt_w"/>
                                          </p:val>
                                        </p:tav>
                                      </p:tavLst>
                                    </p:anim>
                                    <p:anim calcmode="lin" valueType="num">
                                      <p:cBhvr>
                                        <p:cTn id="8" dur="1000" fill="hold"/>
                                        <p:tgtEl>
                                          <p:spTgt spid="36868"/>
                                        </p:tgtEl>
                                        <p:attrNameLst>
                                          <p:attrName>ppt_h</p:attrName>
                                        </p:attrNameLst>
                                      </p:cBhvr>
                                      <p:tavLst>
                                        <p:tav tm="0">
                                          <p:val>
                                            <p:strVal val="#ppt_h"/>
                                          </p:val>
                                        </p:tav>
                                        <p:tav tm="100000">
                                          <p:val>
                                            <p:strVal val="#ppt_h"/>
                                          </p:val>
                                        </p:tav>
                                      </p:tavLst>
                                    </p:anim>
                                    <p:animEffect transition="in" filter="fade">
                                      <p:cBhvr>
                                        <p:cTn id="9" dur="1000"/>
                                        <p:tgtEl>
                                          <p:spTgt spid="36868"/>
                                        </p:tgtEl>
                                      </p:cBhvr>
                                    </p:animEffect>
                                  </p:childTnLst>
                                </p:cTn>
                              </p:par>
                              <p:par>
                                <p:cTn id="10" presetID="55" presetClass="entr" presetSubtype="0" fill="hold" nodeType="withEffect">
                                  <p:stCondLst>
                                    <p:cond delay="0"/>
                                  </p:stCondLst>
                                  <p:childTnLst>
                                    <p:set>
                                      <p:cBhvr>
                                        <p:cTn id="11" dur="1" fill="hold">
                                          <p:stCondLst>
                                            <p:cond delay="0"/>
                                          </p:stCondLst>
                                        </p:cTn>
                                        <p:tgtEl>
                                          <p:spTgt spid="36869"/>
                                        </p:tgtEl>
                                        <p:attrNameLst>
                                          <p:attrName>style.visibility</p:attrName>
                                        </p:attrNameLst>
                                      </p:cBhvr>
                                      <p:to>
                                        <p:strVal val="visible"/>
                                      </p:to>
                                    </p:set>
                                    <p:anim calcmode="lin" valueType="num">
                                      <p:cBhvr>
                                        <p:cTn id="12" dur="1000" fill="hold"/>
                                        <p:tgtEl>
                                          <p:spTgt spid="36869"/>
                                        </p:tgtEl>
                                        <p:attrNameLst>
                                          <p:attrName>ppt_w</p:attrName>
                                        </p:attrNameLst>
                                      </p:cBhvr>
                                      <p:tavLst>
                                        <p:tav tm="0">
                                          <p:val>
                                            <p:strVal val="#ppt_w*0.70"/>
                                          </p:val>
                                        </p:tav>
                                        <p:tav tm="100000">
                                          <p:val>
                                            <p:strVal val="#ppt_w"/>
                                          </p:val>
                                        </p:tav>
                                      </p:tavLst>
                                    </p:anim>
                                    <p:anim calcmode="lin" valueType="num">
                                      <p:cBhvr>
                                        <p:cTn id="13" dur="1000" fill="hold"/>
                                        <p:tgtEl>
                                          <p:spTgt spid="36869"/>
                                        </p:tgtEl>
                                        <p:attrNameLst>
                                          <p:attrName>ppt_h</p:attrName>
                                        </p:attrNameLst>
                                      </p:cBhvr>
                                      <p:tavLst>
                                        <p:tav tm="0">
                                          <p:val>
                                            <p:strVal val="#ppt_h"/>
                                          </p:val>
                                        </p:tav>
                                        <p:tav tm="100000">
                                          <p:val>
                                            <p:strVal val="#ppt_h"/>
                                          </p:val>
                                        </p:tav>
                                      </p:tavLst>
                                    </p:anim>
                                    <p:animEffect transition="in" filter="fade">
                                      <p:cBhvr>
                                        <p:cTn id="14" dur="1000"/>
                                        <p:tgtEl>
                                          <p:spTgt spid="3686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6870">
                                            <p:txEl>
                                              <p:pRg st="0" end="0"/>
                                            </p:txEl>
                                          </p:spTgt>
                                        </p:tgtEl>
                                        <p:attrNameLst>
                                          <p:attrName>style.visibility</p:attrName>
                                        </p:attrNameLst>
                                      </p:cBhvr>
                                      <p:to>
                                        <p:strVal val="visible"/>
                                      </p:to>
                                    </p:set>
                                    <p:anim calcmode="lin" valueType="num">
                                      <p:cBhvr>
                                        <p:cTn id="19" dur="1000" fill="hold"/>
                                        <p:tgtEl>
                                          <p:spTgt spid="36870">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36870">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3687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6870">
                                            <p:txEl>
                                              <p:pRg st="2" end="2"/>
                                            </p:txEl>
                                          </p:spTgt>
                                        </p:tgtEl>
                                        <p:attrNameLst>
                                          <p:attrName>style.visibility</p:attrName>
                                        </p:attrNameLst>
                                      </p:cBhvr>
                                      <p:to>
                                        <p:strVal val="visible"/>
                                      </p:to>
                                    </p:set>
                                    <p:anim calcmode="lin" valueType="num">
                                      <p:cBhvr>
                                        <p:cTn id="26" dur="1000" fill="hold"/>
                                        <p:tgtEl>
                                          <p:spTgt spid="36870">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6870">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6870">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6871">
                                            <p:txEl>
                                              <p:pRg st="0" end="0"/>
                                            </p:txEl>
                                          </p:spTgt>
                                        </p:tgtEl>
                                        <p:attrNameLst>
                                          <p:attrName>style.visibility</p:attrName>
                                        </p:attrNameLst>
                                      </p:cBhvr>
                                      <p:to>
                                        <p:strVal val="visible"/>
                                      </p:to>
                                    </p:set>
                                    <p:anim calcmode="lin" valueType="num">
                                      <p:cBhvr>
                                        <p:cTn id="33" dur="1000" fill="hold"/>
                                        <p:tgtEl>
                                          <p:spTgt spid="36871">
                                            <p:txEl>
                                              <p:pRg st="0" end="0"/>
                                            </p:txEl>
                                          </p:spTgt>
                                        </p:tgtEl>
                                        <p:attrNameLst>
                                          <p:attrName>ppt_w</p:attrName>
                                        </p:attrNameLst>
                                      </p:cBhvr>
                                      <p:tavLst>
                                        <p:tav tm="0">
                                          <p:val>
                                            <p:strVal val="#ppt_w*0.70"/>
                                          </p:val>
                                        </p:tav>
                                        <p:tav tm="100000">
                                          <p:val>
                                            <p:strVal val="#ppt_w"/>
                                          </p:val>
                                        </p:tav>
                                      </p:tavLst>
                                    </p:anim>
                                    <p:anim calcmode="lin" valueType="num">
                                      <p:cBhvr>
                                        <p:cTn id="34" dur="1000" fill="hold"/>
                                        <p:tgtEl>
                                          <p:spTgt spid="36871">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36871">
                                            <p:txEl>
                                              <p:pRg st="0" end="0"/>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36871">
                                            <p:txEl>
                                              <p:pRg st="1" end="1"/>
                                            </p:txEl>
                                          </p:spTgt>
                                        </p:tgtEl>
                                        <p:attrNameLst>
                                          <p:attrName>style.visibility</p:attrName>
                                        </p:attrNameLst>
                                      </p:cBhvr>
                                      <p:to>
                                        <p:strVal val="visible"/>
                                      </p:to>
                                    </p:set>
                                    <p:anim calcmode="lin" valueType="num">
                                      <p:cBhvr>
                                        <p:cTn id="38" dur="1000" fill="hold"/>
                                        <p:tgtEl>
                                          <p:spTgt spid="36871">
                                            <p:txEl>
                                              <p:pRg st="1" end="1"/>
                                            </p:txEl>
                                          </p:spTgt>
                                        </p:tgtEl>
                                        <p:attrNameLst>
                                          <p:attrName>ppt_w</p:attrName>
                                        </p:attrNameLst>
                                      </p:cBhvr>
                                      <p:tavLst>
                                        <p:tav tm="0">
                                          <p:val>
                                            <p:strVal val="#ppt_w*0.70"/>
                                          </p:val>
                                        </p:tav>
                                        <p:tav tm="100000">
                                          <p:val>
                                            <p:strVal val="#ppt_w"/>
                                          </p:val>
                                        </p:tav>
                                      </p:tavLst>
                                    </p:anim>
                                    <p:anim calcmode="lin" valueType="num">
                                      <p:cBhvr>
                                        <p:cTn id="39" dur="1000" fill="hold"/>
                                        <p:tgtEl>
                                          <p:spTgt spid="36871">
                                            <p:txEl>
                                              <p:pRg st="1" end="1"/>
                                            </p:txEl>
                                          </p:spTgt>
                                        </p:tgtEl>
                                        <p:attrNameLst>
                                          <p:attrName>ppt_h</p:attrName>
                                        </p:attrNameLst>
                                      </p:cBhvr>
                                      <p:tavLst>
                                        <p:tav tm="0">
                                          <p:val>
                                            <p:strVal val="#ppt_h"/>
                                          </p:val>
                                        </p:tav>
                                        <p:tav tm="100000">
                                          <p:val>
                                            <p:strVal val="#ppt_h"/>
                                          </p:val>
                                        </p:tav>
                                      </p:tavLst>
                                    </p:anim>
                                    <p:animEffect transition="in" filter="fade">
                                      <p:cBhvr>
                                        <p:cTn id="40" dur="1000"/>
                                        <p:tgtEl>
                                          <p:spTgt spid="3687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36871">
                                            <p:txEl>
                                              <p:pRg st="3" end="3"/>
                                            </p:txEl>
                                          </p:spTgt>
                                        </p:tgtEl>
                                        <p:attrNameLst>
                                          <p:attrName>style.visibility</p:attrName>
                                        </p:attrNameLst>
                                      </p:cBhvr>
                                      <p:to>
                                        <p:strVal val="visible"/>
                                      </p:to>
                                    </p:set>
                                    <p:anim calcmode="lin" valueType="num">
                                      <p:cBhvr>
                                        <p:cTn id="45" dur="1000" fill="hold"/>
                                        <p:tgtEl>
                                          <p:spTgt spid="36871">
                                            <p:txEl>
                                              <p:pRg st="3" end="3"/>
                                            </p:txEl>
                                          </p:spTgt>
                                        </p:tgtEl>
                                        <p:attrNameLst>
                                          <p:attrName>ppt_w</p:attrName>
                                        </p:attrNameLst>
                                      </p:cBhvr>
                                      <p:tavLst>
                                        <p:tav tm="0">
                                          <p:val>
                                            <p:strVal val="#ppt_w*0.70"/>
                                          </p:val>
                                        </p:tav>
                                        <p:tav tm="100000">
                                          <p:val>
                                            <p:strVal val="#ppt_w"/>
                                          </p:val>
                                        </p:tav>
                                      </p:tavLst>
                                    </p:anim>
                                    <p:anim calcmode="lin" valueType="num">
                                      <p:cBhvr>
                                        <p:cTn id="46" dur="1000" fill="hold"/>
                                        <p:tgtEl>
                                          <p:spTgt spid="36871">
                                            <p:txEl>
                                              <p:pRg st="3" end="3"/>
                                            </p:txEl>
                                          </p:spTgt>
                                        </p:tgtEl>
                                        <p:attrNameLst>
                                          <p:attrName>ppt_h</p:attrName>
                                        </p:attrNameLst>
                                      </p:cBhvr>
                                      <p:tavLst>
                                        <p:tav tm="0">
                                          <p:val>
                                            <p:strVal val="#ppt_h"/>
                                          </p:val>
                                        </p:tav>
                                        <p:tav tm="100000">
                                          <p:val>
                                            <p:strVal val="#ppt_h"/>
                                          </p:val>
                                        </p:tav>
                                      </p:tavLst>
                                    </p:anim>
                                    <p:animEffect transition="in" filter="fade">
                                      <p:cBhvr>
                                        <p:cTn id="47" dur="1000"/>
                                        <p:tgtEl>
                                          <p:spTgt spid="368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4" descr="this-is-sparta"/>
          <p:cNvPicPr>
            <a:picLocks noChangeAspect="1" noChangeArrowheads="1"/>
          </p:cNvPicPr>
          <p:nvPr/>
        </p:nvPicPr>
        <p:blipFill>
          <a:blip r:embed="rId4" cstate="print"/>
          <a:srcRect/>
          <a:stretch>
            <a:fillRect/>
          </a:stretch>
        </p:blipFill>
        <p:spPr bwMode="auto">
          <a:xfrm>
            <a:off x="304800" y="381000"/>
            <a:ext cx="8686800" cy="5940425"/>
          </a:xfrm>
          <a:prstGeom prst="rect">
            <a:avLst/>
          </a:prstGeom>
          <a:noFill/>
        </p:spPr>
      </p:pic>
      <p:pic>
        <p:nvPicPr>
          <p:cNvPr id="82949" name="Picture 5">
            <a:hlinkClick r:id="" action="ppaction://media"/>
          </p:cNvPr>
          <p:cNvPicPr>
            <a:picLocks noRot="1" noChangeAspect="1" noChangeArrowheads="1"/>
          </p:cNvPicPr>
          <p:nvPr>
            <a:wavAudioFile r:embed="rId1" name="sparta.wav"/>
          </p:nvPr>
        </p:nvPicPr>
        <p:blipFill>
          <a:blip r:embed="rId5" cstate="print"/>
          <a:srcRect/>
          <a:stretch>
            <a:fillRect/>
          </a:stretch>
        </p:blipFill>
        <p:spPr bwMode="auto">
          <a:xfrm>
            <a:off x="4419600" y="3276600"/>
            <a:ext cx="304800" cy="304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44" fill="hold"/>
                                        <p:tgtEl>
                                          <p:spTgt spid="8294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82949"/>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76200" y="173038"/>
            <a:ext cx="8686800" cy="6456362"/>
          </a:xfrm>
          <a:prstGeom prst="rect">
            <a:avLst/>
          </a:prstGeom>
          <a:noFill/>
          <a:ln w="9525">
            <a:noFill/>
            <a:miter lim="800000"/>
            <a:headEnd/>
            <a:tailEnd/>
          </a:ln>
        </p:spPr>
        <p:txBody>
          <a:bodyPr anchor="ctr">
            <a:spAutoFit/>
          </a:bodyPr>
          <a:lstStyle/>
          <a:p>
            <a:r>
              <a:rPr lang="en-US" b="1" u="none"/>
              <a:t>Life in Ancient Sparta</a:t>
            </a:r>
            <a:endParaRPr lang="en-US" u="none"/>
          </a:p>
          <a:p>
            <a:r>
              <a:rPr lang="en-US" u="none"/>
              <a:t>Birth: At birth a child was checked </a:t>
            </a:r>
          </a:p>
          <a:p>
            <a:r>
              <a:rPr lang="en-US"/>
              <a:t>Children seen as defective or too weak </a:t>
            </a:r>
          </a:p>
          <a:p>
            <a:r>
              <a:rPr lang="en-US"/>
              <a:t>were left on a hillside to die.</a:t>
            </a:r>
          </a:p>
          <a:p>
            <a:endParaRPr lang="en-US"/>
          </a:p>
          <a:p>
            <a:r>
              <a:rPr lang="en-US" u="none"/>
              <a:t>If a child passed, they were bathed in wine </a:t>
            </a:r>
          </a:p>
          <a:p>
            <a:r>
              <a:rPr lang="en-US" u="none"/>
              <a:t>and </a:t>
            </a:r>
            <a:r>
              <a:rPr lang="en-US"/>
              <a:t>given to a Helot nurse so their mother would not spoil them. </a:t>
            </a:r>
          </a:p>
          <a:p>
            <a:endParaRPr lang="en-US" b="1"/>
          </a:p>
          <a:p>
            <a:r>
              <a:rPr lang="en-US" b="1" u="none"/>
              <a:t>Childhood</a:t>
            </a:r>
            <a:r>
              <a:rPr lang="en-US" u="none"/>
              <a:t>: Age 7</a:t>
            </a:r>
          </a:p>
          <a:p>
            <a:r>
              <a:rPr lang="en-US" u="none"/>
              <a:t>At this age a boy would </a:t>
            </a:r>
            <a:r>
              <a:rPr lang="en-US"/>
              <a:t>start his military training</a:t>
            </a:r>
            <a:r>
              <a:rPr lang="en-US" u="none"/>
              <a:t>.  </a:t>
            </a:r>
          </a:p>
          <a:p>
            <a:endParaRPr lang="en-US" u="none"/>
          </a:p>
          <a:p>
            <a:r>
              <a:rPr lang="en-US" b="1" u="none"/>
              <a:t>Military Training</a:t>
            </a:r>
          </a:p>
          <a:p>
            <a:r>
              <a:rPr lang="en-US" b="1" u="none"/>
              <a:t>Learning to cheat, lie, and steal</a:t>
            </a:r>
          </a:p>
          <a:p>
            <a:r>
              <a:rPr lang="en-US" u="none"/>
              <a:t>Boys were </a:t>
            </a:r>
            <a:r>
              <a:rPr lang="en-US"/>
              <a:t>trained in physical fitness and fighting styles</a:t>
            </a:r>
            <a:r>
              <a:rPr lang="en-US" u="none"/>
              <a:t>.</a:t>
            </a:r>
          </a:p>
          <a:p>
            <a:r>
              <a:rPr lang="en-US" u="none"/>
              <a:t>They were </a:t>
            </a:r>
            <a:r>
              <a:rPr lang="en-US"/>
              <a:t>fed too little on purpose so they would have to learn to be cunning to survive</a:t>
            </a:r>
            <a:r>
              <a:rPr lang="en-US" u="none"/>
              <a:t>. </a:t>
            </a:r>
          </a:p>
          <a:p>
            <a:r>
              <a:rPr lang="en-US" u="none"/>
              <a:t>-</a:t>
            </a:r>
            <a:r>
              <a:rPr lang="en-US" i="1" u="none"/>
              <a:t>There is a story about a boy who stole a fox and was caught.  He allowed the fox to claw him to death rather than admit he had stolen it, this preserved this honour of his family. </a:t>
            </a:r>
            <a:endParaRPr lang="en-US" i="1" u="none">
              <a:latin typeface="Arial" charset="0"/>
            </a:endParaRPr>
          </a:p>
        </p:txBody>
      </p:sp>
      <p:pic>
        <p:nvPicPr>
          <p:cNvPr id="37894" name="Picture 6" descr="The Spartan Baby Inspector standing atop Mt. Taygetos, examines the infant Leonidas for defects amid the remains of those deemed unworthy of becoming a Spartan in Warner Bros. Pictures' 300"/>
          <p:cNvPicPr>
            <a:picLocks noChangeAspect="1" noChangeArrowheads="1"/>
          </p:cNvPicPr>
          <p:nvPr/>
        </p:nvPicPr>
        <p:blipFill>
          <a:blip r:embed="rId3" cstate="print"/>
          <a:srcRect/>
          <a:stretch>
            <a:fillRect/>
          </a:stretch>
        </p:blipFill>
        <p:spPr bwMode="auto">
          <a:xfrm>
            <a:off x="5943600" y="228600"/>
            <a:ext cx="2895600" cy="1744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p:cTn id="7" dur="1000" fill="hold"/>
                                        <p:tgtEl>
                                          <p:spTgt spid="3789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789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789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 calcmode="lin" valueType="num">
                                      <p:cBhvr>
                                        <p:cTn id="12" dur="1000" fill="hold"/>
                                        <p:tgtEl>
                                          <p:spTgt spid="3789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789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7892">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 calcmode="lin" valueType="num">
                                      <p:cBhvr>
                                        <p:cTn id="17" dur="1000" fill="hold"/>
                                        <p:tgtEl>
                                          <p:spTgt spid="37892">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37892">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37892">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 calcmode="lin" valueType="num">
                                      <p:cBhvr>
                                        <p:cTn id="22" dur="1000" fill="hold"/>
                                        <p:tgtEl>
                                          <p:spTgt spid="37892">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37892">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37892">
                                            <p:txEl>
                                              <p:pRg st="3" end="3"/>
                                            </p:txEl>
                                          </p:spTgt>
                                        </p:tgtEl>
                                      </p:cBhvr>
                                    </p:animEffect>
                                  </p:childTnLst>
                                </p:cTn>
                              </p:par>
                              <p:par>
                                <p:cTn id="25" presetID="55" presetClass="entr" presetSubtype="0" fill="hold" nodeType="withEffect">
                                  <p:stCondLst>
                                    <p:cond delay="0"/>
                                  </p:stCondLst>
                                  <p:childTnLst>
                                    <p:set>
                                      <p:cBhvr>
                                        <p:cTn id="26" dur="1" fill="hold">
                                          <p:stCondLst>
                                            <p:cond delay="0"/>
                                          </p:stCondLst>
                                        </p:cTn>
                                        <p:tgtEl>
                                          <p:spTgt spid="37894"/>
                                        </p:tgtEl>
                                        <p:attrNameLst>
                                          <p:attrName>style.visibility</p:attrName>
                                        </p:attrNameLst>
                                      </p:cBhvr>
                                      <p:to>
                                        <p:strVal val="visible"/>
                                      </p:to>
                                    </p:set>
                                    <p:anim calcmode="lin" valueType="num">
                                      <p:cBhvr>
                                        <p:cTn id="27" dur="1000" fill="hold"/>
                                        <p:tgtEl>
                                          <p:spTgt spid="37894"/>
                                        </p:tgtEl>
                                        <p:attrNameLst>
                                          <p:attrName>ppt_w</p:attrName>
                                        </p:attrNameLst>
                                      </p:cBhvr>
                                      <p:tavLst>
                                        <p:tav tm="0">
                                          <p:val>
                                            <p:strVal val="#ppt_w*0.70"/>
                                          </p:val>
                                        </p:tav>
                                        <p:tav tm="100000">
                                          <p:val>
                                            <p:strVal val="#ppt_w"/>
                                          </p:val>
                                        </p:tav>
                                      </p:tavLst>
                                    </p:anim>
                                    <p:anim calcmode="lin" valueType="num">
                                      <p:cBhvr>
                                        <p:cTn id="28" dur="1000" fill="hold"/>
                                        <p:tgtEl>
                                          <p:spTgt spid="37894"/>
                                        </p:tgtEl>
                                        <p:attrNameLst>
                                          <p:attrName>ppt_h</p:attrName>
                                        </p:attrNameLst>
                                      </p:cBhvr>
                                      <p:tavLst>
                                        <p:tav tm="0">
                                          <p:val>
                                            <p:strVal val="#ppt_h"/>
                                          </p:val>
                                        </p:tav>
                                        <p:tav tm="100000">
                                          <p:val>
                                            <p:strVal val="#ppt_h"/>
                                          </p:val>
                                        </p:tav>
                                      </p:tavLst>
                                    </p:anim>
                                    <p:animEffect transition="in" filter="fade">
                                      <p:cBhvr>
                                        <p:cTn id="29" dur="1000"/>
                                        <p:tgtEl>
                                          <p:spTgt spid="37894"/>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nodeType="clickEffect">
                                  <p:stCondLst>
                                    <p:cond delay="0"/>
                                  </p:stCondLst>
                                  <p:childTnLst>
                                    <p:set>
                                      <p:cBhvr>
                                        <p:cTn id="33" dur="1" fill="hold">
                                          <p:stCondLst>
                                            <p:cond delay="0"/>
                                          </p:stCondLst>
                                        </p:cTn>
                                        <p:tgtEl>
                                          <p:spTgt spid="37892">
                                            <p:txEl>
                                              <p:pRg st="5" end="5"/>
                                            </p:txEl>
                                          </p:spTgt>
                                        </p:tgtEl>
                                        <p:attrNameLst>
                                          <p:attrName>style.visibility</p:attrName>
                                        </p:attrNameLst>
                                      </p:cBhvr>
                                      <p:to>
                                        <p:strVal val="visible"/>
                                      </p:to>
                                    </p:set>
                                    <p:anim calcmode="lin" valueType="num">
                                      <p:cBhvr>
                                        <p:cTn id="34" dur="1000" fill="hold"/>
                                        <p:tgtEl>
                                          <p:spTgt spid="37892">
                                            <p:txEl>
                                              <p:pRg st="5" end="5"/>
                                            </p:txEl>
                                          </p:spTgt>
                                        </p:tgtEl>
                                        <p:attrNameLst>
                                          <p:attrName>ppt_w</p:attrName>
                                        </p:attrNameLst>
                                      </p:cBhvr>
                                      <p:tavLst>
                                        <p:tav tm="0">
                                          <p:val>
                                            <p:strVal val="#ppt_w*0.70"/>
                                          </p:val>
                                        </p:tav>
                                        <p:tav tm="100000">
                                          <p:val>
                                            <p:strVal val="#ppt_w"/>
                                          </p:val>
                                        </p:tav>
                                      </p:tavLst>
                                    </p:anim>
                                    <p:anim calcmode="lin" valueType="num">
                                      <p:cBhvr>
                                        <p:cTn id="35" dur="1000" fill="hold"/>
                                        <p:tgtEl>
                                          <p:spTgt spid="37892">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37892">
                                            <p:txEl>
                                              <p:pRg st="5" end="5"/>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37892">
                                            <p:txEl>
                                              <p:pRg st="6" end="6"/>
                                            </p:txEl>
                                          </p:spTgt>
                                        </p:tgtEl>
                                        <p:attrNameLst>
                                          <p:attrName>style.visibility</p:attrName>
                                        </p:attrNameLst>
                                      </p:cBhvr>
                                      <p:to>
                                        <p:strVal val="visible"/>
                                      </p:to>
                                    </p:set>
                                    <p:anim calcmode="lin" valueType="num">
                                      <p:cBhvr>
                                        <p:cTn id="39" dur="1000" fill="hold"/>
                                        <p:tgtEl>
                                          <p:spTgt spid="37892">
                                            <p:txEl>
                                              <p:pRg st="6" end="6"/>
                                            </p:txEl>
                                          </p:spTgt>
                                        </p:tgtEl>
                                        <p:attrNameLst>
                                          <p:attrName>ppt_w</p:attrName>
                                        </p:attrNameLst>
                                      </p:cBhvr>
                                      <p:tavLst>
                                        <p:tav tm="0">
                                          <p:val>
                                            <p:strVal val="#ppt_w*0.70"/>
                                          </p:val>
                                        </p:tav>
                                        <p:tav tm="100000">
                                          <p:val>
                                            <p:strVal val="#ppt_w"/>
                                          </p:val>
                                        </p:tav>
                                      </p:tavLst>
                                    </p:anim>
                                    <p:anim calcmode="lin" valueType="num">
                                      <p:cBhvr>
                                        <p:cTn id="40" dur="1000" fill="hold"/>
                                        <p:tgtEl>
                                          <p:spTgt spid="37892">
                                            <p:txEl>
                                              <p:pRg st="6" end="6"/>
                                            </p:txEl>
                                          </p:spTgt>
                                        </p:tgtEl>
                                        <p:attrNameLst>
                                          <p:attrName>ppt_h</p:attrName>
                                        </p:attrNameLst>
                                      </p:cBhvr>
                                      <p:tavLst>
                                        <p:tav tm="0">
                                          <p:val>
                                            <p:strVal val="#ppt_h"/>
                                          </p:val>
                                        </p:tav>
                                        <p:tav tm="100000">
                                          <p:val>
                                            <p:strVal val="#ppt_h"/>
                                          </p:val>
                                        </p:tav>
                                      </p:tavLst>
                                    </p:anim>
                                    <p:animEffect transition="in" filter="fade">
                                      <p:cBhvr>
                                        <p:cTn id="41" dur="1000"/>
                                        <p:tgtEl>
                                          <p:spTgt spid="3789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37892">
                                            <p:txEl>
                                              <p:pRg st="8" end="8"/>
                                            </p:txEl>
                                          </p:spTgt>
                                        </p:tgtEl>
                                        <p:attrNameLst>
                                          <p:attrName>style.visibility</p:attrName>
                                        </p:attrNameLst>
                                      </p:cBhvr>
                                      <p:to>
                                        <p:strVal val="visible"/>
                                      </p:to>
                                    </p:set>
                                    <p:anim calcmode="lin" valueType="num">
                                      <p:cBhvr>
                                        <p:cTn id="46" dur="1000" fill="hold"/>
                                        <p:tgtEl>
                                          <p:spTgt spid="37892">
                                            <p:txEl>
                                              <p:pRg st="8" end="8"/>
                                            </p:txEl>
                                          </p:spTgt>
                                        </p:tgtEl>
                                        <p:attrNameLst>
                                          <p:attrName>ppt_w</p:attrName>
                                        </p:attrNameLst>
                                      </p:cBhvr>
                                      <p:tavLst>
                                        <p:tav tm="0">
                                          <p:val>
                                            <p:strVal val="#ppt_w*0.70"/>
                                          </p:val>
                                        </p:tav>
                                        <p:tav tm="100000">
                                          <p:val>
                                            <p:strVal val="#ppt_w"/>
                                          </p:val>
                                        </p:tav>
                                      </p:tavLst>
                                    </p:anim>
                                    <p:anim calcmode="lin" valueType="num">
                                      <p:cBhvr>
                                        <p:cTn id="47" dur="1000" fill="hold"/>
                                        <p:tgtEl>
                                          <p:spTgt spid="37892">
                                            <p:txEl>
                                              <p:pRg st="8" end="8"/>
                                            </p:txEl>
                                          </p:spTgt>
                                        </p:tgtEl>
                                        <p:attrNameLst>
                                          <p:attrName>ppt_h</p:attrName>
                                        </p:attrNameLst>
                                      </p:cBhvr>
                                      <p:tavLst>
                                        <p:tav tm="0">
                                          <p:val>
                                            <p:strVal val="#ppt_h"/>
                                          </p:val>
                                        </p:tav>
                                        <p:tav tm="100000">
                                          <p:val>
                                            <p:strVal val="#ppt_h"/>
                                          </p:val>
                                        </p:tav>
                                      </p:tavLst>
                                    </p:anim>
                                    <p:animEffect transition="in" filter="fade">
                                      <p:cBhvr>
                                        <p:cTn id="48" dur="1000"/>
                                        <p:tgtEl>
                                          <p:spTgt spid="37892">
                                            <p:txEl>
                                              <p:pRg st="8" end="8"/>
                                            </p:txEl>
                                          </p:spTgt>
                                        </p:tgtEl>
                                      </p:cBhvr>
                                    </p:animEffect>
                                  </p:childTnLst>
                                </p:cTn>
                              </p:par>
                              <p:par>
                                <p:cTn id="49" presetID="55" presetClass="entr" presetSubtype="0" fill="hold" nodeType="withEffect">
                                  <p:stCondLst>
                                    <p:cond delay="0"/>
                                  </p:stCondLst>
                                  <p:childTnLst>
                                    <p:set>
                                      <p:cBhvr>
                                        <p:cTn id="50" dur="1" fill="hold">
                                          <p:stCondLst>
                                            <p:cond delay="0"/>
                                          </p:stCondLst>
                                        </p:cTn>
                                        <p:tgtEl>
                                          <p:spTgt spid="37892">
                                            <p:txEl>
                                              <p:pRg st="9" end="9"/>
                                            </p:txEl>
                                          </p:spTgt>
                                        </p:tgtEl>
                                        <p:attrNameLst>
                                          <p:attrName>style.visibility</p:attrName>
                                        </p:attrNameLst>
                                      </p:cBhvr>
                                      <p:to>
                                        <p:strVal val="visible"/>
                                      </p:to>
                                    </p:set>
                                    <p:anim calcmode="lin" valueType="num">
                                      <p:cBhvr>
                                        <p:cTn id="51" dur="1000" fill="hold"/>
                                        <p:tgtEl>
                                          <p:spTgt spid="37892">
                                            <p:txEl>
                                              <p:pRg st="9" end="9"/>
                                            </p:txEl>
                                          </p:spTgt>
                                        </p:tgtEl>
                                        <p:attrNameLst>
                                          <p:attrName>ppt_w</p:attrName>
                                        </p:attrNameLst>
                                      </p:cBhvr>
                                      <p:tavLst>
                                        <p:tav tm="0">
                                          <p:val>
                                            <p:strVal val="#ppt_w*0.70"/>
                                          </p:val>
                                        </p:tav>
                                        <p:tav tm="100000">
                                          <p:val>
                                            <p:strVal val="#ppt_w"/>
                                          </p:val>
                                        </p:tav>
                                      </p:tavLst>
                                    </p:anim>
                                    <p:anim calcmode="lin" valueType="num">
                                      <p:cBhvr>
                                        <p:cTn id="52" dur="1000" fill="hold"/>
                                        <p:tgtEl>
                                          <p:spTgt spid="37892">
                                            <p:txEl>
                                              <p:pRg st="9" end="9"/>
                                            </p:txEl>
                                          </p:spTgt>
                                        </p:tgtEl>
                                        <p:attrNameLst>
                                          <p:attrName>ppt_h</p:attrName>
                                        </p:attrNameLst>
                                      </p:cBhvr>
                                      <p:tavLst>
                                        <p:tav tm="0">
                                          <p:val>
                                            <p:strVal val="#ppt_h"/>
                                          </p:val>
                                        </p:tav>
                                        <p:tav tm="100000">
                                          <p:val>
                                            <p:strVal val="#ppt_h"/>
                                          </p:val>
                                        </p:tav>
                                      </p:tavLst>
                                    </p:anim>
                                    <p:animEffect transition="in" filter="fade">
                                      <p:cBhvr>
                                        <p:cTn id="53" dur="1000"/>
                                        <p:tgtEl>
                                          <p:spTgt spid="37892">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nodeType="clickEffect">
                                  <p:stCondLst>
                                    <p:cond delay="0"/>
                                  </p:stCondLst>
                                  <p:childTnLst>
                                    <p:set>
                                      <p:cBhvr>
                                        <p:cTn id="57" dur="1" fill="hold">
                                          <p:stCondLst>
                                            <p:cond delay="0"/>
                                          </p:stCondLst>
                                        </p:cTn>
                                        <p:tgtEl>
                                          <p:spTgt spid="37892">
                                            <p:txEl>
                                              <p:pRg st="11" end="11"/>
                                            </p:txEl>
                                          </p:spTgt>
                                        </p:tgtEl>
                                        <p:attrNameLst>
                                          <p:attrName>style.visibility</p:attrName>
                                        </p:attrNameLst>
                                      </p:cBhvr>
                                      <p:to>
                                        <p:strVal val="visible"/>
                                      </p:to>
                                    </p:set>
                                    <p:anim calcmode="lin" valueType="num">
                                      <p:cBhvr>
                                        <p:cTn id="58" dur="1000" fill="hold"/>
                                        <p:tgtEl>
                                          <p:spTgt spid="37892">
                                            <p:txEl>
                                              <p:pRg st="11" end="11"/>
                                            </p:txEl>
                                          </p:spTgt>
                                        </p:tgtEl>
                                        <p:attrNameLst>
                                          <p:attrName>ppt_w</p:attrName>
                                        </p:attrNameLst>
                                      </p:cBhvr>
                                      <p:tavLst>
                                        <p:tav tm="0">
                                          <p:val>
                                            <p:strVal val="#ppt_w*0.70"/>
                                          </p:val>
                                        </p:tav>
                                        <p:tav tm="100000">
                                          <p:val>
                                            <p:strVal val="#ppt_w"/>
                                          </p:val>
                                        </p:tav>
                                      </p:tavLst>
                                    </p:anim>
                                    <p:anim calcmode="lin" valueType="num">
                                      <p:cBhvr>
                                        <p:cTn id="59" dur="1000" fill="hold"/>
                                        <p:tgtEl>
                                          <p:spTgt spid="37892">
                                            <p:txEl>
                                              <p:pRg st="11" end="11"/>
                                            </p:txEl>
                                          </p:spTgt>
                                        </p:tgtEl>
                                        <p:attrNameLst>
                                          <p:attrName>ppt_h</p:attrName>
                                        </p:attrNameLst>
                                      </p:cBhvr>
                                      <p:tavLst>
                                        <p:tav tm="0">
                                          <p:val>
                                            <p:strVal val="#ppt_h"/>
                                          </p:val>
                                        </p:tav>
                                        <p:tav tm="100000">
                                          <p:val>
                                            <p:strVal val="#ppt_h"/>
                                          </p:val>
                                        </p:tav>
                                      </p:tavLst>
                                    </p:anim>
                                    <p:animEffect transition="in" filter="fade">
                                      <p:cBhvr>
                                        <p:cTn id="60" dur="1000"/>
                                        <p:tgtEl>
                                          <p:spTgt spid="37892">
                                            <p:txEl>
                                              <p:pRg st="11" end="11"/>
                                            </p:txEl>
                                          </p:spTgt>
                                        </p:tgtEl>
                                      </p:cBhvr>
                                    </p:animEffect>
                                  </p:childTnLst>
                                </p:cTn>
                              </p:par>
                              <p:par>
                                <p:cTn id="61" presetID="55" presetClass="entr" presetSubtype="0" fill="hold" nodeType="withEffect">
                                  <p:stCondLst>
                                    <p:cond delay="0"/>
                                  </p:stCondLst>
                                  <p:childTnLst>
                                    <p:set>
                                      <p:cBhvr>
                                        <p:cTn id="62" dur="1" fill="hold">
                                          <p:stCondLst>
                                            <p:cond delay="0"/>
                                          </p:stCondLst>
                                        </p:cTn>
                                        <p:tgtEl>
                                          <p:spTgt spid="37892">
                                            <p:txEl>
                                              <p:pRg st="12" end="12"/>
                                            </p:txEl>
                                          </p:spTgt>
                                        </p:tgtEl>
                                        <p:attrNameLst>
                                          <p:attrName>style.visibility</p:attrName>
                                        </p:attrNameLst>
                                      </p:cBhvr>
                                      <p:to>
                                        <p:strVal val="visible"/>
                                      </p:to>
                                    </p:set>
                                    <p:anim calcmode="lin" valueType="num">
                                      <p:cBhvr>
                                        <p:cTn id="63" dur="1000" fill="hold"/>
                                        <p:tgtEl>
                                          <p:spTgt spid="37892">
                                            <p:txEl>
                                              <p:pRg st="12" end="12"/>
                                            </p:txEl>
                                          </p:spTgt>
                                        </p:tgtEl>
                                        <p:attrNameLst>
                                          <p:attrName>ppt_w</p:attrName>
                                        </p:attrNameLst>
                                      </p:cBhvr>
                                      <p:tavLst>
                                        <p:tav tm="0">
                                          <p:val>
                                            <p:strVal val="#ppt_w*0.70"/>
                                          </p:val>
                                        </p:tav>
                                        <p:tav tm="100000">
                                          <p:val>
                                            <p:strVal val="#ppt_w"/>
                                          </p:val>
                                        </p:tav>
                                      </p:tavLst>
                                    </p:anim>
                                    <p:anim calcmode="lin" valueType="num">
                                      <p:cBhvr>
                                        <p:cTn id="64" dur="1000" fill="hold"/>
                                        <p:tgtEl>
                                          <p:spTgt spid="37892">
                                            <p:txEl>
                                              <p:pRg st="12" end="12"/>
                                            </p:txEl>
                                          </p:spTgt>
                                        </p:tgtEl>
                                        <p:attrNameLst>
                                          <p:attrName>ppt_h</p:attrName>
                                        </p:attrNameLst>
                                      </p:cBhvr>
                                      <p:tavLst>
                                        <p:tav tm="0">
                                          <p:val>
                                            <p:strVal val="#ppt_h"/>
                                          </p:val>
                                        </p:tav>
                                        <p:tav tm="100000">
                                          <p:val>
                                            <p:strVal val="#ppt_h"/>
                                          </p:val>
                                        </p:tav>
                                      </p:tavLst>
                                    </p:anim>
                                    <p:animEffect transition="in" filter="fade">
                                      <p:cBhvr>
                                        <p:cTn id="65" dur="1000"/>
                                        <p:tgtEl>
                                          <p:spTgt spid="37892">
                                            <p:txEl>
                                              <p:pRg st="12" end="12"/>
                                            </p:txEl>
                                          </p:spTgt>
                                        </p:tgtEl>
                                      </p:cBhvr>
                                    </p:animEffect>
                                  </p:childTnLst>
                                </p:cTn>
                              </p:par>
                              <p:par>
                                <p:cTn id="66" presetID="55" presetClass="entr" presetSubtype="0" fill="hold" nodeType="withEffect">
                                  <p:stCondLst>
                                    <p:cond delay="0"/>
                                  </p:stCondLst>
                                  <p:childTnLst>
                                    <p:set>
                                      <p:cBhvr>
                                        <p:cTn id="67" dur="1" fill="hold">
                                          <p:stCondLst>
                                            <p:cond delay="0"/>
                                          </p:stCondLst>
                                        </p:cTn>
                                        <p:tgtEl>
                                          <p:spTgt spid="37892">
                                            <p:txEl>
                                              <p:pRg st="13" end="13"/>
                                            </p:txEl>
                                          </p:spTgt>
                                        </p:tgtEl>
                                        <p:attrNameLst>
                                          <p:attrName>style.visibility</p:attrName>
                                        </p:attrNameLst>
                                      </p:cBhvr>
                                      <p:to>
                                        <p:strVal val="visible"/>
                                      </p:to>
                                    </p:set>
                                    <p:anim calcmode="lin" valueType="num">
                                      <p:cBhvr>
                                        <p:cTn id="68" dur="1000" fill="hold"/>
                                        <p:tgtEl>
                                          <p:spTgt spid="37892">
                                            <p:txEl>
                                              <p:pRg st="13" end="13"/>
                                            </p:txEl>
                                          </p:spTgt>
                                        </p:tgtEl>
                                        <p:attrNameLst>
                                          <p:attrName>ppt_w</p:attrName>
                                        </p:attrNameLst>
                                      </p:cBhvr>
                                      <p:tavLst>
                                        <p:tav tm="0">
                                          <p:val>
                                            <p:strVal val="#ppt_w*0.70"/>
                                          </p:val>
                                        </p:tav>
                                        <p:tav tm="100000">
                                          <p:val>
                                            <p:strVal val="#ppt_w"/>
                                          </p:val>
                                        </p:tav>
                                      </p:tavLst>
                                    </p:anim>
                                    <p:anim calcmode="lin" valueType="num">
                                      <p:cBhvr>
                                        <p:cTn id="69" dur="1000" fill="hold"/>
                                        <p:tgtEl>
                                          <p:spTgt spid="37892">
                                            <p:txEl>
                                              <p:pRg st="13" end="13"/>
                                            </p:txEl>
                                          </p:spTgt>
                                        </p:tgtEl>
                                        <p:attrNameLst>
                                          <p:attrName>ppt_h</p:attrName>
                                        </p:attrNameLst>
                                      </p:cBhvr>
                                      <p:tavLst>
                                        <p:tav tm="0">
                                          <p:val>
                                            <p:strVal val="#ppt_h"/>
                                          </p:val>
                                        </p:tav>
                                        <p:tav tm="100000">
                                          <p:val>
                                            <p:strVal val="#ppt_h"/>
                                          </p:val>
                                        </p:tav>
                                      </p:tavLst>
                                    </p:anim>
                                    <p:animEffect transition="in" filter="fade">
                                      <p:cBhvr>
                                        <p:cTn id="70" dur="1000"/>
                                        <p:tgtEl>
                                          <p:spTgt spid="37892">
                                            <p:txEl>
                                              <p:pRg st="13" end="13"/>
                                            </p:txEl>
                                          </p:spTgt>
                                        </p:tgtEl>
                                      </p:cBhvr>
                                    </p:animEffect>
                                  </p:childTnLst>
                                </p:cTn>
                              </p:par>
                              <p:par>
                                <p:cTn id="71" presetID="55" presetClass="entr" presetSubtype="0" fill="hold" nodeType="withEffect">
                                  <p:stCondLst>
                                    <p:cond delay="0"/>
                                  </p:stCondLst>
                                  <p:childTnLst>
                                    <p:set>
                                      <p:cBhvr>
                                        <p:cTn id="72" dur="1" fill="hold">
                                          <p:stCondLst>
                                            <p:cond delay="0"/>
                                          </p:stCondLst>
                                        </p:cTn>
                                        <p:tgtEl>
                                          <p:spTgt spid="37892">
                                            <p:txEl>
                                              <p:pRg st="14" end="14"/>
                                            </p:txEl>
                                          </p:spTgt>
                                        </p:tgtEl>
                                        <p:attrNameLst>
                                          <p:attrName>style.visibility</p:attrName>
                                        </p:attrNameLst>
                                      </p:cBhvr>
                                      <p:to>
                                        <p:strVal val="visible"/>
                                      </p:to>
                                    </p:set>
                                    <p:anim calcmode="lin" valueType="num">
                                      <p:cBhvr>
                                        <p:cTn id="73" dur="1000" fill="hold"/>
                                        <p:tgtEl>
                                          <p:spTgt spid="37892">
                                            <p:txEl>
                                              <p:pRg st="14" end="14"/>
                                            </p:txEl>
                                          </p:spTgt>
                                        </p:tgtEl>
                                        <p:attrNameLst>
                                          <p:attrName>ppt_w</p:attrName>
                                        </p:attrNameLst>
                                      </p:cBhvr>
                                      <p:tavLst>
                                        <p:tav tm="0">
                                          <p:val>
                                            <p:strVal val="#ppt_w*0.70"/>
                                          </p:val>
                                        </p:tav>
                                        <p:tav tm="100000">
                                          <p:val>
                                            <p:strVal val="#ppt_w"/>
                                          </p:val>
                                        </p:tav>
                                      </p:tavLst>
                                    </p:anim>
                                    <p:anim calcmode="lin" valueType="num">
                                      <p:cBhvr>
                                        <p:cTn id="74" dur="1000" fill="hold"/>
                                        <p:tgtEl>
                                          <p:spTgt spid="37892">
                                            <p:txEl>
                                              <p:pRg st="14" end="14"/>
                                            </p:txEl>
                                          </p:spTgt>
                                        </p:tgtEl>
                                        <p:attrNameLst>
                                          <p:attrName>ppt_h</p:attrName>
                                        </p:attrNameLst>
                                      </p:cBhvr>
                                      <p:tavLst>
                                        <p:tav tm="0">
                                          <p:val>
                                            <p:strVal val="#ppt_h"/>
                                          </p:val>
                                        </p:tav>
                                        <p:tav tm="100000">
                                          <p:val>
                                            <p:strVal val="#ppt_h"/>
                                          </p:val>
                                        </p:tav>
                                      </p:tavLst>
                                    </p:anim>
                                    <p:animEffect transition="in" filter="fade">
                                      <p:cBhvr>
                                        <p:cTn id="75" dur="1000"/>
                                        <p:tgtEl>
                                          <p:spTgt spid="37892">
                                            <p:txEl>
                                              <p:pRg st="14" end="14"/>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5" presetClass="entr" presetSubtype="0" fill="hold" nodeType="clickEffect">
                                  <p:stCondLst>
                                    <p:cond delay="0"/>
                                  </p:stCondLst>
                                  <p:childTnLst>
                                    <p:set>
                                      <p:cBhvr>
                                        <p:cTn id="79" dur="1" fill="hold">
                                          <p:stCondLst>
                                            <p:cond delay="0"/>
                                          </p:stCondLst>
                                        </p:cTn>
                                        <p:tgtEl>
                                          <p:spTgt spid="37892">
                                            <p:txEl>
                                              <p:pRg st="15" end="15"/>
                                            </p:txEl>
                                          </p:spTgt>
                                        </p:tgtEl>
                                        <p:attrNameLst>
                                          <p:attrName>style.visibility</p:attrName>
                                        </p:attrNameLst>
                                      </p:cBhvr>
                                      <p:to>
                                        <p:strVal val="visible"/>
                                      </p:to>
                                    </p:set>
                                    <p:anim calcmode="lin" valueType="num">
                                      <p:cBhvr>
                                        <p:cTn id="80" dur="1000" fill="hold"/>
                                        <p:tgtEl>
                                          <p:spTgt spid="37892">
                                            <p:txEl>
                                              <p:pRg st="15" end="15"/>
                                            </p:txEl>
                                          </p:spTgt>
                                        </p:tgtEl>
                                        <p:attrNameLst>
                                          <p:attrName>ppt_w</p:attrName>
                                        </p:attrNameLst>
                                      </p:cBhvr>
                                      <p:tavLst>
                                        <p:tav tm="0">
                                          <p:val>
                                            <p:strVal val="#ppt_w*0.70"/>
                                          </p:val>
                                        </p:tav>
                                        <p:tav tm="100000">
                                          <p:val>
                                            <p:strVal val="#ppt_w"/>
                                          </p:val>
                                        </p:tav>
                                      </p:tavLst>
                                    </p:anim>
                                    <p:anim calcmode="lin" valueType="num">
                                      <p:cBhvr>
                                        <p:cTn id="81" dur="1000" fill="hold"/>
                                        <p:tgtEl>
                                          <p:spTgt spid="37892">
                                            <p:txEl>
                                              <p:pRg st="15" end="15"/>
                                            </p:txEl>
                                          </p:spTgt>
                                        </p:tgtEl>
                                        <p:attrNameLst>
                                          <p:attrName>ppt_h</p:attrName>
                                        </p:attrNameLst>
                                      </p:cBhvr>
                                      <p:tavLst>
                                        <p:tav tm="0">
                                          <p:val>
                                            <p:strVal val="#ppt_h"/>
                                          </p:val>
                                        </p:tav>
                                        <p:tav tm="100000">
                                          <p:val>
                                            <p:strVal val="#ppt_h"/>
                                          </p:val>
                                        </p:tav>
                                      </p:tavLst>
                                    </p:anim>
                                    <p:animEffect transition="in" filter="fade">
                                      <p:cBhvr>
                                        <p:cTn id="82" dur="1000"/>
                                        <p:tgtEl>
                                          <p:spTgt spid="37892">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228600" y="109538"/>
            <a:ext cx="8839200" cy="3776662"/>
          </a:xfrm>
          <a:prstGeom prst="rect">
            <a:avLst/>
          </a:prstGeom>
          <a:noFill/>
          <a:ln w="9525">
            <a:noFill/>
            <a:miter lim="800000"/>
            <a:headEnd/>
            <a:tailEnd/>
          </a:ln>
        </p:spPr>
        <p:txBody>
          <a:bodyPr anchor="ctr">
            <a:spAutoFit/>
          </a:bodyPr>
          <a:lstStyle/>
          <a:p>
            <a:r>
              <a:rPr lang="en-US" b="1" u="none"/>
              <a:t>Military Service </a:t>
            </a:r>
            <a:r>
              <a:rPr lang="en-US" u="none"/>
              <a:t>At the </a:t>
            </a:r>
            <a:r>
              <a:rPr lang="en-US"/>
              <a:t>age of 20</a:t>
            </a:r>
            <a:r>
              <a:rPr lang="en-US" u="none"/>
              <a:t> men started </a:t>
            </a:r>
            <a:r>
              <a:rPr lang="en-US"/>
              <a:t>regular military service</a:t>
            </a:r>
            <a:r>
              <a:rPr lang="en-US" u="none"/>
              <a:t>. They were allowed to marry, but </a:t>
            </a:r>
            <a:r>
              <a:rPr lang="en-US"/>
              <a:t>had to live in the barracks with the other men until the age of 30. </a:t>
            </a:r>
          </a:p>
          <a:p>
            <a:endParaRPr lang="en-US" b="1"/>
          </a:p>
          <a:p>
            <a:r>
              <a:rPr lang="en-US" u="none"/>
              <a:t>At </a:t>
            </a:r>
            <a:r>
              <a:rPr lang="en-US"/>
              <a:t>age 30, they were allowed to vote and live at home</a:t>
            </a:r>
            <a:r>
              <a:rPr lang="en-US" u="none"/>
              <a:t>. </a:t>
            </a:r>
          </a:p>
          <a:p>
            <a:endParaRPr lang="en-US" u="none"/>
          </a:p>
          <a:p>
            <a:r>
              <a:rPr lang="en-US" b="1" u="none"/>
              <a:t>Retirement </a:t>
            </a:r>
            <a:r>
              <a:rPr lang="en-US" u="none"/>
              <a:t>Men </a:t>
            </a:r>
            <a:r>
              <a:rPr lang="en-US"/>
              <a:t>stayed in the military until the age of 60</a:t>
            </a:r>
            <a:r>
              <a:rPr lang="en-US" u="none"/>
              <a:t>.</a:t>
            </a:r>
          </a:p>
          <a:p>
            <a:endParaRPr lang="en-US" b="1" u="none"/>
          </a:p>
          <a:p>
            <a:r>
              <a:rPr lang="en-US" b="1" u="none"/>
              <a:t>“Come home carrying your shield or on it”</a:t>
            </a:r>
          </a:p>
          <a:p>
            <a:r>
              <a:rPr lang="en-US"/>
              <a:t>Sparta would never surrender or retreat in battle</a:t>
            </a:r>
            <a:r>
              <a:rPr lang="en-US" u="none"/>
              <a:t>, even if greatly outnumbered.</a:t>
            </a:r>
            <a:endParaRPr lang="en-US" b="1" u="none"/>
          </a:p>
        </p:txBody>
      </p:sp>
      <p:sp>
        <p:nvSpPr>
          <p:cNvPr id="38917" name="Rectangle 5"/>
          <p:cNvSpPr>
            <a:spLocks noChangeArrowheads="1"/>
          </p:cNvSpPr>
          <p:nvPr/>
        </p:nvSpPr>
        <p:spPr bwMode="auto">
          <a:xfrm>
            <a:off x="304800" y="3933825"/>
            <a:ext cx="7162800" cy="2771775"/>
          </a:xfrm>
          <a:prstGeom prst="rect">
            <a:avLst/>
          </a:prstGeom>
          <a:noFill/>
          <a:ln w="9525">
            <a:noFill/>
            <a:miter lim="800000"/>
            <a:headEnd/>
            <a:tailEnd/>
          </a:ln>
        </p:spPr>
        <p:txBody>
          <a:bodyPr>
            <a:spAutoFit/>
          </a:bodyPr>
          <a:lstStyle/>
          <a:p>
            <a:r>
              <a:rPr lang="en-US" b="1" u="none"/>
              <a:t>Spartan Women </a:t>
            </a:r>
            <a:r>
              <a:rPr lang="en-US" u="none"/>
              <a:t>Women in Sparta had more rights than women in most of the rest of Greece.</a:t>
            </a:r>
          </a:p>
          <a:p>
            <a:r>
              <a:rPr lang="en-US"/>
              <a:t>Women were trained in physical fitness and expected to exercise and  bear strong children, especially sons.</a:t>
            </a:r>
            <a:r>
              <a:rPr lang="en-US" u="none"/>
              <a:t> </a:t>
            </a:r>
          </a:p>
          <a:p>
            <a:r>
              <a:rPr lang="en-US" u="none"/>
              <a:t>Women were expected to mount a fierce defense of their homes if they were attacked while the men were away.</a:t>
            </a:r>
          </a:p>
        </p:txBody>
      </p:sp>
      <p:pic>
        <p:nvPicPr>
          <p:cNvPr id="38919" name="Picture 7" descr="girl_peplos"/>
          <p:cNvPicPr>
            <a:picLocks noChangeAspect="1" noChangeArrowheads="1"/>
          </p:cNvPicPr>
          <p:nvPr/>
        </p:nvPicPr>
        <p:blipFill>
          <a:blip r:embed="rId3" cstate="print"/>
          <a:srcRect/>
          <a:stretch>
            <a:fillRect/>
          </a:stretch>
        </p:blipFill>
        <p:spPr bwMode="auto">
          <a:xfrm>
            <a:off x="7569200" y="3657600"/>
            <a:ext cx="13462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8916">
                                            <p:txEl>
                                              <p:pRg st="0" end="0"/>
                                            </p:txEl>
                                          </p:spTgt>
                                        </p:tgtEl>
                                        <p:attrNameLst>
                                          <p:attrName>style.visibility</p:attrName>
                                        </p:attrNameLst>
                                      </p:cBhvr>
                                      <p:to>
                                        <p:strVal val="visible"/>
                                      </p:to>
                                    </p:set>
                                    <p:anim calcmode="lin" valueType="num">
                                      <p:cBhvr>
                                        <p:cTn id="7" dur="1000" fill="hold"/>
                                        <p:tgtEl>
                                          <p:spTgt spid="3891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891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891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916">
                                            <p:txEl>
                                              <p:pRg st="2" end="2"/>
                                            </p:txEl>
                                          </p:spTgt>
                                        </p:tgtEl>
                                        <p:attrNameLst>
                                          <p:attrName>style.visibility</p:attrName>
                                        </p:attrNameLst>
                                      </p:cBhvr>
                                      <p:to>
                                        <p:strVal val="visible"/>
                                      </p:to>
                                    </p:set>
                                    <p:anim calcmode="lin" valueType="num">
                                      <p:cBhvr>
                                        <p:cTn id="14" dur="1000" fill="hold"/>
                                        <p:tgtEl>
                                          <p:spTgt spid="38916">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8916">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891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8916">
                                            <p:txEl>
                                              <p:pRg st="4" end="4"/>
                                            </p:txEl>
                                          </p:spTgt>
                                        </p:tgtEl>
                                        <p:attrNameLst>
                                          <p:attrName>style.visibility</p:attrName>
                                        </p:attrNameLst>
                                      </p:cBhvr>
                                      <p:to>
                                        <p:strVal val="visible"/>
                                      </p:to>
                                    </p:set>
                                    <p:anim calcmode="lin" valueType="num">
                                      <p:cBhvr>
                                        <p:cTn id="21" dur="1000" fill="hold"/>
                                        <p:tgtEl>
                                          <p:spTgt spid="38916">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8916">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891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8916">
                                            <p:txEl>
                                              <p:pRg st="6" end="6"/>
                                            </p:txEl>
                                          </p:spTgt>
                                        </p:tgtEl>
                                        <p:attrNameLst>
                                          <p:attrName>style.visibility</p:attrName>
                                        </p:attrNameLst>
                                      </p:cBhvr>
                                      <p:to>
                                        <p:strVal val="visible"/>
                                      </p:to>
                                    </p:set>
                                    <p:anim calcmode="lin" valueType="num">
                                      <p:cBhvr>
                                        <p:cTn id="28" dur="1000" fill="hold"/>
                                        <p:tgtEl>
                                          <p:spTgt spid="38916">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38916">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8916">
                                            <p:txEl>
                                              <p:pRg st="6" end="6"/>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38916">
                                            <p:txEl>
                                              <p:pRg st="7" end="7"/>
                                            </p:txEl>
                                          </p:spTgt>
                                        </p:tgtEl>
                                        <p:attrNameLst>
                                          <p:attrName>style.visibility</p:attrName>
                                        </p:attrNameLst>
                                      </p:cBhvr>
                                      <p:to>
                                        <p:strVal val="visible"/>
                                      </p:to>
                                    </p:set>
                                    <p:anim calcmode="lin" valueType="num">
                                      <p:cBhvr>
                                        <p:cTn id="33" dur="1000" fill="hold"/>
                                        <p:tgtEl>
                                          <p:spTgt spid="38916">
                                            <p:txEl>
                                              <p:pRg st="7" end="7"/>
                                            </p:txEl>
                                          </p:spTgt>
                                        </p:tgtEl>
                                        <p:attrNameLst>
                                          <p:attrName>ppt_w</p:attrName>
                                        </p:attrNameLst>
                                      </p:cBhvr>
                                      <p:tavLst>
                                        <p:tav tm="0">
                                          <p:val>
                                            <p:strVal val="#ppt_w*0.70"/>
                                          </p:val>
                                        </p:tav>
                                        <p:tav tm="100000">
                                          <p:val>
                                            <p:strVal val="#ppt_w"/>
                                          </p:val>
                                        </p:tav>
                                      </p:tavLst>
                                    </p:anim>
                                    <p:anim calcmode="lin" valueType="num">
                                      <p:cBhvr>
                                        <p:cTn id="34" dur="1000" fill="hold"/>
                                        <p:tgtEl>
                                          <p:spTgt spid="38916">
                                            <p:txEl>
                                              <p:pRg st="7" end="7"/>
                                            </p:txEl>
                                          </p:spTgt>
                                        </p:tgtEl>
                                        <p:attrNameLst>
                                          <p:attrName>ppt_h</p:attrName>
                                        </p:attrNameLst>
                                      </p:cBhvr>
                                      <p:tavLst>
                                        <p:tav tm="0">
                                          <p:val>
                                            <p:strVal val="#ppt_h"/>
                                          </p:val>
                                        </p:tav>
                                        <p:tav tm="100000">
                                          <p:val>
                                            <p:strVal val="#ppt_h"/>
                                          </p:val>
                                        </p:tav>
                                      </p:tavLst>
                                    </p:anim>
                                    <p:animEffect transition="in" filter="fade">
                                      <p:cBhvr>
                                        <p:cTn id="35" dur="1000"/>
                                        <p:tgtEl>
                                          <p:spTgt spid="38916">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8917">
                                            <p:txEl>
                                              <p:pRg st="0" end="0"/>
                                            </p:txEl>
                                          </p:spTgt>
                                        </p:tgtEl>
                                        <p:attrNameLst>
                                          <p:attrName>style.visibility</p:attrName>
                                        </p:attrNameLst>
                                      </p:cBhvr>
                                      <p:to>
                                        <p:strVal val="visible"/>
                                      </p:to>
                                    </p:set>
                                    <p:anim calcmode="lin" valueType="num">
                                      <p:cBhvr>
                                        <p:cTn id="40" dur="1000" fill="hold"/>
                                        <p:tgtEl>
                                          <p:spTgt spid="38917">
                                            <p:txEl>
                                              <p:pRg st="0" end="0"/>
                                            </p:txEl>
                                          </p:spTgt>
                                        </p:tgtEl>
                                        <p:attrNameLst>
                                          <p:attrName>ppt_w</p:attrName>
                                        </p:attrNameLst>
                                      </p:cBhvr>
                                      <p:tavLst>
                                        <p:tav tm="0">
                                          <p:val>
                                            <p:strVal val="#ppt_w*0.70"/>
                                          </p:val>
                                        </p:tav>
                                        <p:tav tm="100000">
                                          <p:val>
                                            <p:strVal val="#ppt_w"/>
                                          </p:val>
                                        </p:tav>
                                      </p:tavLst>
                                    </p:anim>
                                    <p:anim calcmode="lin" valueType="num">
                                      <p:cBhvr>
                                        <p:cTn id="41" dur="1000" fill="hold"/>
                                        <p:tgtEl>
                                          <p:spTgt spid="38917">
                                            <p:txEl>
                                              <p:pRg st="0" end="0"/>
                                            </p:txEl>
                                          </p:spTgt>
                                        </p:tgtEl>
                                        <p:attrNameLst>
                                          <p:attrName>ppt_h</p:attrName>
                                        </p:attrNameLst>
                                      </p:cBhvr>
                                      <p:tavLst>
                                        <p:tav tm="0">
                                          <p:val>
                                            <p:strVal val="#ppt_h"/>
                                          </p:val>
                                        </p:tav>
                                        <p:tav tm="100000">
                                          <p:val>
                                            <p:strVal val="#ppt_h"/>
                                          </p:val>
                                        </p:tav>
                                      </p:tavLst>
                                    </p:anim>
                                    <p:animEffect transition="in" filter="fade">
                                      <p:cBhvr>
                                        <p:cTn id="42" dur="1000"/>
                                        <p:tgtEl>
                                          <p:spTgt spid="38917">
                                            <p:txEl>
                                              <p:pRg st="0" end="0"/>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38917">
                                            <p:txEl>
                                              <p:pRg st="1" end="1"/>
                                            </p:txEl>
                                          </p:spTgt>
                                        </p:tgtEl>
                                        <p:attrNameLst>
                                          <p:attrName>style.visibility</p:attrName>
                                        </p:attrNameLst>
                                      </p:cBhvr>
                                      <p:to>
                                        <p:strVal val="visible"/>
                                      </p:to>
                                    </p:set>
                                    <p:anim calcmode="lin" valueType="num">
                                      <p:cBhvr>
                                        <p:cTn id="45" dur="1000" fill="hold"/>
                                        <p:tgtEl>
                                          <p:spTgt spid="38917">
                                            <p:txEl>
                                              <p:pRg st="1" end="1"/>
                                            </p:txEl>
                                          </p:spTgt>
                                        </p:tgtEl>
                                        <p:attrNameLst>
                                          <p:attrName>ppt_w</p:attrName>
                                        </p:attrNameLst>
                                      </p:cBhvr>
                                      <p:tavLst>
                                        <p:tav tm="0">
                                          <p:val>
                                            <p:strVal val="#ppt_w*0.70"/>
                                          </p:val>
                                        </p:tav>
                                        <p:tav tm="100000">
                                          <p:val>
                                            <p:strVal val="#ppt_w"/>
                                          </p:val>
                                        </p:tav>
                                      </p:tavLst>
                                    </p:anim>
                                    <p:anim calcmode="lin" valueType="num">
                                      <p:cBhvr>
                                        <p:cTn id="46" dur="1000" fill="hold"/>
                                        <p:tgtEl>
                                          <p:spTgt spid="38917">
                                            <p:txEl>
                                              <p:pRg st="1" end="1"/>
                                            </p:txEl>
                                          </p:spTgt>
                                        </p:tgtEl>
                                        <p:attrNameLst>
                                          <p:attrName>ppt_h</p:attrName>
                                        </p:attrNameLst>
                                      </p:cBhvr>
                                      <p:tavLst>
                                        <p:tav tm="0">
                                          <p:val>
                                            <p:strVal val="#ppt_h"/>
                                          </p:val>
                                        </p:tav>
                                        <p:tav tm="100000">
                                          <p:val>
                                            <p:strVal val="#ppt_h"/>
                                          </p:val>
                                        </p:tav>
                                      </p:tavLst>
                                    </p:anim>
                                    <p:animEffect transition="in" filter="fade">
                                      <p:cBhvr>
                                        <p:cTn id="47" dur="1000"/>
                                        <p:tgtEl>
                                          <p:spTgt spid="38917">
                                            <p:txEl>
                                              <p:pRg st="1" end="1"/>
                                            </p:txEl>
                                          </p:spTgt>
                                        </p:tgtEl>
                                      </p:cBhvr>
                                    </p:animEffect>
                                  </p:childTnLst>
                                </p:cTn>
                              </p:par>
                              <p:par>
                                <p:cTn id="48" presetID="55" presetClass="entr" presetSubtype="0" fill="hold" nodeType="withEffect">
                                  <p:stCondLst>
                                    <p:cond delay="0"/>
                                  </p:stCondLst>
                                  <p:childTnLst>
                                    <p:set>
                                      <p:cBhvr>
                                        <p:cTn id="49" dur="1" fill="hold">
                                          <p:stCondLst>
                                            <p:cond delay="0"/>
                                          </p:stCondLst>
                                        </p:cTn>
                                        <p:tgtEl>
                                          <p:spTgt spid="38919"/>
                                        </p:tgtEl>
                                        <p:attrNameLst>
                                          <p:attrName>style.visibility</p:attrName>
                                        </p:attrNameLst>
                                      </p:cBhvr>
                                      <p:to>
                                        <p:strVal val="visible"/>
                                      </p:to>
                                    </p:set>
                                    <p:anim calcmode="lin" valueType="num">
                                      <p:cBhvr>
                                        <p:cTn id="50" dur="1000" fill="hold"/>
                                        <p:tgtEl>
                                          <p:spTgt spid="38919"/>
                                        </p:tgtEl>
                                        <p:attrNameLst>
                                          <p:attrName>ppt_w</p:attrName>
                                        </p:attrNameLst>
                                      </p:cBhvr>
                                      <p:tavLst>
                                        <p:tav tm="0">
                                          <p:val>
                                            <p:strVal val="#ppt_w*0.70"/>
                                          </p:val>
                                        </p:tav>
                                        <p:tav tm="100000">
                                          <p:val>
                                            <p:strVal val="#ppt_w"/>
                                          </p:val>
                                        </p:tav>
                                      </p:tavLst>
                                    </p:anim>
                                    <p:anim calcmode="lin" valueType="num">
                                      <p:cBhvr>
                                        <p:cTn id="51" dur="1000" fill="hold"/>
                                        <p:tgtEl>
                                          <p:spTgt spid="38919"/>
                                        </p:tgtEl>
                                        <p:attrNameLst>
                                          <p:attrName>ppt_h</p:attrName>
                                        </p:attrNameLst>
                                      </p:cBhvr>
                                      <p:tavLst>
                                        <p:tav tm="0">
                                          <p:val>
                                            <p:strVal val="#ppt_h"/>
                                          </p:val>
                                        </p:tav>
                                        <p:tav tm="100000">
                                          <p:val>
                                            <p:strVal val="#ppt_h"/>
                                          </p:val>
                                        </p:tav>
                                      </p:tavLst>
                                    </p:anim>
                                    <p:animEffect transition="in" filter="fade">
                                      <p:cBhvr>
                                        <p:cTn id="52" dur="1000"/>
                                        <p:tgtEl>
                                          <p:spTgt spid="38919"/>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1" fill="hold">
                                          <p:stCondLst>
                                            <p:cond delay="0"/>
                                          </p:stCondLst>
                                        </p:cTn>
                                        <p:tgtEl>
                                          <p:spTgt spid="38917">
                                            <p:txEl>
                                              <p:pRg st="2" end="2"/>
                                            </p:txEl>
                                          </p:spTgt>
                                        </p:tgtEl>
                                        <p:attrNameLst>
                                          <p:attrName>style.visibility</p:attrName>
                                        </p:attrNameLst>
                                      </p:cBhvr>
                                      <p:to>
                                        <p:strVal val="visible"/>
                                      </p:to>
                                    </p:set>
                                    <p:anim calcmode="lin" valueType="num">
                                      <p:cBhvr>
                                        <p:cTn id="57" dur="1000" fill="hold"/>
                                        <p:tgtEl>
                                          <p:spTgt spid="38917">
                                            <p:txEl>
                                              <p:pRg st="2" end="2"/>
                                            </p:txEl>
                                          </p:spTgt>
                                        </p:tgtEl>
                                        <p:attrNameLst>
                                          <p:attrName>ppt_w</p:attrName>
                                        </p:attrNameLst>
                                      </p:cBhvr>
                                      <p:tavLst>
                                        <p:tav tm="0">
                                          <p:val>
                                            <p:strVal val="#ppt_w*0.70"/>
                                          </p:val>
                                        </p:tav>
                                        <p:tav tm="100000">
                                          <p:val>
                                            <p:strVal val="#ppt_w"/>
                                          </p:val>
                                        </p:tav>
                                      </p:tavLst>
                                    </p:anim>
                                    <p:anim calcmode="lin" valueType="num">
                                      <p:cBhvr>
                                        <p:cTn id="58" dur="1000" fill="hold"/>
                                        <p:tgtEl>
                                          <p:spTgt spid="38917">
                                            <p:txEl>
                                              <p:pRg st="2" end="2"/>
                                            </p:txEl>
                                          </p:spTgt>
                                        </p:tgtEl>
                                        <p:attrNameLst>
                                          <p:attrName>ppt_h</p:attrName>
                                        </p:attrNameLst>
                                      </p:cBhvr>
                                      <p:tavLst>
                                        <p:tav tm="0">
                                          <p:val>
                                            <p:strVal val="#ppt_h"/>
                                          </p:val>
                                        </p:tav>
                                        <p:tav tm="100000">
                                          <p:val>
                                            <p:strVal val="#ppt_h"/>
                                          </p:val>
                                        </p:tav>
                                      </p:tavLst>
                                    </p:anim>
                                    <p:animEffect transition="in" filter="fade">
                                      <p:cBhvr>
                                        <p:cTn id="59" dur="1000"/>
                                        <p:tgtEl>
                                          <p:spTgt spid="389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228600" y="76200"/>
            <a:ext cx="8610600" cy="4781550"/>
          </a:xfrm>
          <a:prstGeom prst="rect">
            <a:avLst/>
          </a:prstGeom>
          <a:noFill/>
          <a:ln w="9525">
            <a:noFill/>
            <a:miter lim="800000"/>
            <a:headEnd/>
            <a:tailEnd/>
          </a:ln>
        </p:spPr>
        <p:txBody>
          <a:bodyPr anchor="ctr">
            <a:spAutoFit/>
          </a:bodyPr>
          <a:lstStyle/>
          <a:p>
            <a:r>
              <a:rPr lang="en-US" b="1" u="none"/>
              <a:t>Spartan Government</a:t>
            </a:r>
            <a:endParaRPr lang="en-US" u="none"/>
          </a:p>
          <a:p>
            <a:r>
              <a:rPr lang="en-US" b="1" u="none"/>
              <a:t>Oligarchy</a:t>
            </a:r>
            <a:r>
              <a:rPr lang="en-US" u="none"/>
              <a:t>: </a:t>
            </a:r>
            <a:r>
              <a:rPr lang="en-US"/>
              <a:t>Rule by a small group</a:t>
            </a:r>
          </a:p>
          <a:p>
            <a:endParaRPr lang="en-US" u="none"/>
          </a:p>
          <a:p>
            <a:r>
              <a:rPr lang="en-US" b="1" u="none"/>
              <a:t>Ephors</a:t>
            </a:r>
            <a:r>
              <a:rPr lang="en-US" u="none"/>
              <a:t> (And two kings)</a:t>
            </a:r>
          </a:p>
          <a:p>
            <a:r>
              <a:rPr lang="en-US" u="none"/>
              <a:t>There were </a:t>
            </a:r>
            <a:r>
              <a:rPr lang="en-US"/>
              <a:t>five Ephors</a:t>
            </a:r>
            <a:r>
              <a:rPr lang="en-US" u="none"/>
              <a:t> who were </a:t>
            </a:r>
            <a:r>
              <a:rPr lang="en-US"/>
              <a:t>elected from the citizenship of Sparta each year</a:t>
            </a:r>
            <a:r>
              <a:rPr lang="en-US" u="none"/>
              <a:t>.  They took an oath uphold the rule of the kings.  The Kings took an oath to uphold the law.</a:t>
            </a:r>
          </a:p>
          <a:p>
            <a:r>
              <a:rPr lang="en-US" u="none"/>
              <a:t>The </a:t>
            </a:r>
            <a:r>
              <a:rPr lang="en-US"/>
              <a:t>Ephors may have kept order while the kings were leading armies in battle</a:t>
            </a:r>
            <a:r>
              <a:rPr lang="en-US" u="none"/>
              <a:t>. </a:t>
            </a:r>
          </a:p>
          <a:p>
            <a:endParaRPr lang="en-US" u="none"/>
          </a:p>
          <a:p>
            <a:r>
              <a:rPr lang="en-US" b="1" u="none"/>
              <a:t>Council of Elders (Gerousia) </a:t>
            </a:r>
            <a:r>
              <a:rPr lang="en-US"/>
              <a:t>The law-making body of Sparta</a:t>
            </a:r>
            <a:r>
              <a:rPr lang="en-US" u="none"/>
              <a:t>.  Was </a:t>
            </a:r>
            <a:r>
              <a:rPr lang="en-US"/>
              <a:t>only open to people over 60 years old.</a:t>
            </a:r>
            <a:r>
              <a:rPr lang="en-US" u="none"/>
              <a:t>  They prepared laws for the assembly of citizens to vote on. </a:t>
            </a:r>
          </a:p>
          <a:p>
            <a:r>
              <a:rPr lang="en-US" u="none"/>
              <a:t> </a:t>
            </a:r>
            <a:endParaRPr lang="en-US" b="1" u="none"/>
          </a:p>
        </p:txBody>
      </p:sp>
      <p:pic>
        <p:nvPicPr>
          <p:cNvPr id="39942" name="Picture 6" descr="Stelios ( Michael Fassbender ) crouches behind his shield as shrapnel tears through the air in Warner Bros. Pictures' 300"/>
          <p:cNvPicPr>
            <a:picLocks noChangeAspect="1" noChangeArrowheads="1"/>
          </p:cNvPicPr>
          <p:nvPr/>
        </p:nvPicPr>
        <p:blipFill>
          <a:blip r:embed="rId3" cstate="print"/>
          <a:srcRect/>
          <a:stretch>
            <a:fillRect/>
          </a:stretch>
        </p:blipFill>
        <p:spPr bwMode="auto">
          <a:xfrm>
            <a:off x="3048000" y="4648200"/>
            <a:ext cx="3429000" cy="1990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anim calcmode="lin" valueType="num">
                                      <p:cBhvr>
                                        <p:cTn id="7" dur="1000" fill="hold"/>
                                        <p:tgtEl>
                                          <p:spTgt spid="3994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994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9940">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9940">
                                            <p:txEl>
                                              <p:pRg st="1" end="1"/>
                                            </p:txEl>
                                          </p:spTgt>
                                        </p:tgtEl>
                                        <p:attrNameLst>
                                          <p:attrName>style.visibility</p:attrName>
                                        </p:attrNameLst>
                                      </p:cBhvr>
                                      <p:to>
                                        <p:strVal val="visible"/>
                                      </p:to>
                                    </p:set>
                                    <p:anim calcmode="lin" valueType="num">
                                      <p:cBhvr>
                                        <p:cTn id="12" dur="1000" fill="hold"/>
                                        <p:tgtEl>
                                          <p:spTgt spid="39940">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9940">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9940">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9942"/>
                                        </p:tgtEl>
                                        <p:attrNameLst>
                                          <p:attrName>style.visibility</p:attrName>
                                        </p:attrNameLst>
                                      </p:cBhvr>
                                      <p:to>
                                        <p:strVal val="visible"/>
                                      </p:to>
                                    </p:set>
                                    <p:anim calcmode="lin" valueType="num">
                                      <p:cBhvr>
                                        <p:cTn id="17" dur="1000" fill="hold"/>
                                        <p:tgtEl>
                                          <p:spTgt spid="39942"/>
                                        </p:tgtEl>
                                        <p:attrNameLst>
                                          <p:attrName>ppt_w</p:attrName>
                                        </p:attrNameLst>
                                      </p:cBhvr>
                                      <p:tavLst>
                                        <p:tav tm="0">
                                          <p:val>
                                            <p:strVal val="#ppt_w*0.70"/>
                                          </p:val>
                                        </p:tav>
                                        <p:tav tm="100000">
                                          <p:val>
                                            <p:strVal val="#ppt_w"/>
                                          </p:val>
                                        </p:tav>
                                      </p:tavLst>
                                    </p:anim>
                                    <p:anim calcmode="lin" valueType="num">
                                      <p:cBhvr>
                                        <p:cTn id="18" dur="1000" fill="hold"/>
                                        <p:tgtEl>
                                          <p:spTgt spid="39942"/>
                                        </p:tgtEl>
                                        <p:attrNameLst>
                                          <p:attrName>ppt_h</p:attrName>
                                        </p:attrNameLst>
                                      </p:cBhvr>
                                      <p:tavLst>
                                        <p:tav tm="0">
                                          <p:val>
                                            <p:strVal val="#ppt_h"/>
                                          </p:val>
                                        </p:tav>
                                        <p:tav tm="100000">
                                          <p:val>
                                            <p:strVal val="#ppt_h"/>
                                          </p:val>
                                        </p:tav>
                                      </p:tavLst>
                                    </p:anim>
                                    <p:animEffect transition="in" filter="fade">
                                      <p:cBhvr>
                                        <p:cTn id="19" dur="1000"/>
                                        <p:tgtEl>
                                          <p:spTgt spid="39942"/>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39940">
                                            <p:txEl>
                                              <p:pRg st="3" end="3"/>
                                            </p:txEl>
                                          </p:spTgt>
                                        </p:tgtEl>
                                        <p:attrNameLst>
                                          <p:attrName>style.visibility</p:attrName>
                                        </p:attrNameLst>
                                      </p:cBhvr>
                                      <p:to>
                                        <p:strVal val="visible"/>
                                      </p:to>
                                    </p:set>
                                    <p:anim calcmode="lin" valueType="num">
                                      <p:cBhvr>
                                        <p:cTn id="24" dur="1000" fill="hold"/>
                                        <p:tgtEl>
                                          <p:spTgt spid="39940">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9940">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9940">
                                            <p:txEl>
                                              <p:pRg st="3" end="3"/>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39940">
                                            <p:txEl>
                                              <p:pRg st="4" end="4"/>
                                            </p:txEl>
                                          </p:spTgt>
                                        </p:tgtEl>
                                        <p:attrNameLst>
                                          <p:attrName>style.visibility</p:attrName>
                                        </p:attrNameLst>
                                      </p:cBhvr>
                                      <p:to>
                                        <p:strVal val="visible"/>
                                      </p:to>
                                    </p:set>
                                    <p:anim calcmode="lin" valueType="num">
                                      <p:cBhvr>
                                        <p:cTn id="29" dur="1000" fill="hold"/>
                                        <p:tgtEl>
                                          <p:spTgt spid="39940">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39940">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3994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39940">
                                            <p:txEl>
                                              <p:pRg st="5" end="5"/>
                                            </p:txEl>
                                          </p:spTgt>
                                        </p:tgtEl>
                                        <p:attrNameLst>
                                          <p:attrName>style.visibility</p:attrName>
                                        </p:attrNameLst>
                                      </p:cBhvr>
                                      <p:to>
                                        <p:strVal val="visible"/>
                                      </p:to>
                                    </p:set>
                                    <p:anim calcmode="lin" valueType="num">
                                      <p:cBhvr>
                                        <p:cTn id="36" dur="1000" fill="hold"/>
                                        <p:tgtEl>
                                          <p:spTgt spid="39940">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9940">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9940">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39940">
                                            <p:txEl>
                                              <p:pRg st="7" end="7"/>
                                            </p:txEl>
                                          </p:spTgt>
                                        </p:tgtEl>
                                        <p:attrNameLst>
                                          <p:attrName>style.visibility</p:attrName>
                                        </p:attrNameLst>
                                      </p:cBhvr>
                                      <p:to>
                                        <p:strVal val="visible"/>
                                      </p:to>
                                    </p:set>
                                    <p:anim calcmode="lin" valueType="num">
                                      <p:cBhvr>
                                        <p:cTn id="43" dur="1000" fill="hold"/>
                                        <p:tgtEl>
                                          <p:spTgt spid="39940">
                                            <p:txEl>
                                              <p:pRg st="7" end="7"/>
                                            </p:txEl>
                                          </p:spTgt>
                                        </p:tgtEl>
                                        <p:attrNameLst>
                                          <p:attrName>ppt_w</p:attrName>
                                        </p:attrNameLst>
                                      </p:cBhvr>
                                      <p:tavLst>
                                        <p:tav tm="0">
                                          <p:val>
                                            <p:strVal val="#ppt_w*0.70"/>
                                          </p:val>
                                        </p:tav>
                                        <p:tav tm="100000">
                                          <p:val>
                                            <p:strVal val="#ppt_w"/>
                                          </p:val>
                                        </p:tav>
                                      </p:tavLst>
                                    </p:anim>
                                    <p:anim calcmode="lin" valueType="num">
                                      <p:cBhvr>
                                        <p:cTn id="44" dur="1000" fill="hold"/>
                                        <p:tgtEl>
                                          <p:spTgt spid="39940">
                                            <p:txEl>
                                              <p:pRg st="7" end="7"/>
                                            </p:txEl>
                                          </p:spTgt>
                                        </p:tgtEl>
                                        <p:attrNameLst>
                                          <p:attrName>ppt_h</p:attrName>
                                        </p:attrNameLst>
                                      </p:cBhvr>
                                      <p:tavLst>
                                        <p:tav tm="0">
                                          <p:val>
                                            <p:strVal val="#ppt_h"/>
                                          </p:val>
                                        </p:tav>
                                        <p:tav tm="100000">
                                          <p:val>
                                            <p:strVal val="#ppt_h"/>
                                          </p:val>
                                        </p:tav>
                                      </p:tavLst>
                                    </p:anim>
                                    <p:animEffect transition="in" filter="fade">
                                      <p:cBhvr>
                                        <p:cTn id="45" dur="1000"/>
                                        <p:tgtEl>
                                          <p:spTgt spid="39940">
                                            <p:txEl>
                                              <p:pRg st="7" end="7"/>
                                            </p:txEl>
                                          </p:spTgt>
                                        </p:tgtEl>
                                      </p:cBhvr>
                                    </p:animEffect>
                                  </p:childTnLst>
                                </p:cTn>
                              </p:par>
                              <p:par>
                                <p:cTn id="46" presetID="55" presetClass="entr" presetSubtype="0" fill="hold" nodeType="withEffect">
                                  <p:stCondLst>
                                    <p:cond delay="0"/>
                                  </p:stCondLst>
                                  <p:childTnLst>
                                    <p:set>
                                      <p:cBhvr>
                                        <p:cTn id="47" dur="1" fill="hold">
                                          <p:stCondLst>
                                            <p:cond delay="0"/>
                                          </p:stCondLst>
                                        </p:cTn>
                                        <p:tgtEl>
                                          <p:spTgt spid="39940">
                                            <p:txEl>
                                              <p:pRg st="8" end="8"/>
                                            </p:txEl>
                                          </p:spTgt>
                                        </p:tgtEl>
                                        <p:attrNameLst>
                                          <p:attrName>style.visibility</p:attrName>
                                        </p:attrNameLst>
                                      </p:cBhvr>
                                      <p:to>
                                        <p:strVal val="visible"/>
                                      </p:to>
                                    </p:set>
                                    <p:anim calcmode="lin" valueType="num">
                                      <p:cBhvr>
                                        <p:cTn id="48" dur="1000" fill="hold"/>
                                        <p:tgtEl>
                                          <p:spTgt spid="39940">
                                            <p:txEl>
                                              <p:pRg st="8" end="8"/>
                                            </p:txEl>
                                          </p:spTgt>
                                        </p:tgtEl>
                                        <p:attrNameLst>
                                          <p:attrName>ppt_w</p:attrName>
                                        </p:attrNameLst>
                                      </p:cBhvr>
                                      <p:tavLst>
                                        <p:tav tm="0">
                                          <p:val>
                                            <p:strVal val="#ppt_w*0.70"/>
                                          </p:val>
                                        </p:tav>
                                        <p:tav tm="100000">
                                          <p:val>
                                            <p:strVal val="#ppt_w"/>
                                          </p:val>
                                        </p:tav>
                                      </p:tavLst>
                                    </p:anim>
                                    <p:anim calcmode="lin" valueType="num">
                                      <p:cBhvr>
                                        <p:cTn id="49" dur="1000" fill="hold"/>
                                        <p:tgtEl>
                                          <p:spTgt spid="39940">
                                            <p:txEl>
                                              <p:pRg st="8" end="8"/>
                                            </p:txEl>
                                          </p:spTgt>
                                        </p:tgtEl>
                                        <p:attrNameLst>
                                          <p:attrName>ppt_h</p:attrName>
                                        </p:attrNameLst>
                                      </p:cBhvr>
                                      <p:tavLst>
                                        <p:tav tm="0">
                                          <p:val>
                                            <p:strVal val="#ppt_h"/>
                                          </p:val>
                                        </p:tav>
                                        <p:tav tm="100000">
                                          <p:val>
                                            <p:strVal val="#ppt_h"/>
                                          </p:val>
                                        </p:tav>
                                      </p:tavLst>
                                    </p:anim>
                                    <p:animEffect transition="in" filter="fade">
                                      <p:cBhvr>
                                        <p:cTn id="50" dur="1000"/>
                                        <p:tgtEl>
                                          <p:spTgt spid="3994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381000" y="214313"/>
            <a:ext cx="8305800" cy="2101850"/>
          </a:xfrm>
          <a:prstGeom prst="rect">
            <a:avLst/>
          </a:prstGeom>
          <a:noFill/>
          <a:ln w="9525">
            <a:noFill/>
            <a:miter lim="800000"/>
            <a:headEnd/>
            <a:tailEnd/>
          </a:ln>
        </p:spPr>
        <p:txBody>
          <a:bodyPr>
            <a:spAutoFit/>
          </a:bodyPr>
          <a:lstStyle/>
          <a:p>
            <a:r>
              <a:rPr lang="en-US" b="1" u="none"/>
              <a:t>Social Isolation</a:t>
            </a:r>
          </a:p>
          <a:p>
            <a:r>
              <a:rPr lang="en-US"/>
              <a:t>Sparta was considered backward and uncultured by the other city states of Greece</a:t>
            </a:r>
            <a:r>
              <a:rPr lang="en-US" u="none"/>
              <a:t>.  They were not interested in art or culture.  They didn’t write down their history, but are </a:t>
            </a:r>
            <a:r>
              <a:rPr lang="en-US"/>
              <a:t>considered by many to have been one of the greatest militaries that every lived. </a:t>
            </a:r>
          </a:p>
        </p:txBody>
      </p:sp>
      <p:pic>
        <p:nvPicPr>
          <p:cNvPr id="40966" name="Picture 6" descr="Leonidas ( Gerard Butler ) fights his way through the first wave of Persian infantry in Warner Bros. Pictures' 300"/>
          <p:cNvPicPr>
            <a:picLocks noChangeAspect="1" noChangeArrowheads="1"/>
          </p:cNvPicPr>
          <p:nvPr/>
        </p:nvPicPr>
        <p:blipFill>
          <a:blip r:embed="rId3" cstate="print"/>
          <a:srcRect/>
          <a:stretch>
            <a:fillRect/>
          </a:stretch>
        </p:blipFill>
        <p:spPr bwMode="auto">
          <a:xfrm>
            <a:off x="457200" y="2652713"/>
            <a:ext cx="4419600" cy="2492375"/>
          </a:xfrm>
          <a:prstGeom prst="rect">
            <a:avLst/>
          </a:prstGeom>
          <a:noFill/>
          <a:ln w="9525">
            <a:noFill/>
            <a:miter lim="800000"/>
            <a:headEnd/>
            <a:tailEnd/>
          </a:ln>
        </p:spPr>
      </p:pic>
      <p:pic>
        <p:nvPicPr>
          <p:cNvPr id="40968" name="Picture 8" descr="Gerard Butler as Leonidas in Warner Bros. Pictures' 300"/>
          <p:cNvPicPr>
            <a:picLocks noChangeAspect="1" noChangeArrowheads="1"/>
          </p:cNvPicPr>
          <p:nvPr/>
        </p:nvPicPr>
        <p:blipFill>
          <a:blip r:embed="rId4" cstate="print"/>
          <a:srcRect/>
          <a:stretch>
            <a:fillRect/>
          </a:stretch>
        </p:blipFill>
        <p:spPr bwMode="auto">
          <a:xfrm>
            <a:off x="4953000" y="3854450"/>
            <a:ext cx="3886200" cy="2741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p:cTn id="7" dur="1000" fill="hold"/>
                                        <p:tgtEl>
                                          <p:spTgt spid="40964"/>
                                        </p:tgtEl>
                                        <p:attrNameLst>
                                          <p:attrName>ppt_w</p:attrName>
                                        </p:attrNameLst>
                                      </p:cBhvr>
                                      <p:tavLst>
                                        <p:tav tm="0">
                                          <p:val>
                                            <p:strVal val="#ppt_w*0.70"/>
                                          </p:val>
                                        </p:tav>
                                        <p:tav tm="100000">
                                          <p:val>
                                            <p:strVal val="#ppt_w"/>
                                          </p:val>
                                        </p:tav>
                                      </p:tavLst>
                                    </p:anim>
                                    <p:anim calcmode="lin" valueType="num">
                                      <p:cBhvr>
                                        <p:cTn id="8" dur="1000" fill="hold"/>
                                        <p:tgtEl>
                                          <p:spTgt spid="40964"/>
                                        </p:tgtEl>
                                        <p:attrNameLst>
                                          <p:attrName>ppt_h</p:attrName>
                                        </p:attrNameLst>
                                      </p:cBhvr>
                                      <p:tavLst>
                                        <p:tav tm="0">
                                          <p:val>
                                            <p:strVal val="#ppt_h"/>
                                          </p:val>
                                        </p:tav>
                                        <p:tav tm="100000">
                                          <p:val>
                                            <p:strVal val="#ppt_h"/>
                                          </p:val>
                                        </p:tav>
                                      </p:tavLst>
                                    </p:anim>
                                    <p:animEffect transition="in" filter="fade">
                                      <p:cBhvr>
                                        <p:cTn id="9" dur="1000"/>
                                        <p:tgtEl>
                                          <p:spTgt spid="40964"/>
                                        </p:tgtEl>
                                      </p:cBhvr>
                                    </p:animEffect>
                                  </p:childTnLst>
                                </p:cTn>
                              </p:par>
                              <p:par>
                                <p:cTn id="10" presetID="55" presetClass="entr" presetSubtype="0" fill="hold" nodeType="withEffect">
                                  <p:stCondLst>
                                    <p:cond delay="0"/>
                                  </p:stCondLst>
                                  <p:childTnLst>
                                    <p:set>
                                      <p:cBhvr>
                                        <p:cTn id="11" dur="1" fill="hold">
                                          <p:stCondLst>
                                            <p:cond delay="0"/>
                                          </p:stCondLst>
                                        </p:cTn>
                                        <p:tgtEl>
                                          <p:spTgt spid="40966"/>
                                        </p:tgtEl>
                                        <p:attrNameLst>
                                          <p:attrName>style.visibility</p:attrName>
                                        </p:attrNameLst>
                                      </p:cBhvr>
                                      <p:to>
                                        <p:strVal val="visible"/>
                                      </p:to>
                                    </p:set>
                                    <p:anim calcmode="lin" valueType="num">
                                      <p:cBhvr>
                                        <p:cTn id="12" dur="1000" fill="hold"/>
                                        <p:tgtEl>
                                          <p:spTgt spid="40966"/>
                                        </p:tgtEl>
                                        <p:attrNameLst>
                                          <p:attrName>ppt_w</p:attrName>
                                        </p:attrNameLst>
                                      </p:cBhvr>
                                      <p:tavLst>
                                        <p:tav tm="0">
                                          <p:val>
                                            <p:strVal val="#ppt_w*0.70"/>
                                          </p:val>
                                        </p:tav>
                                        <p:tav tm="100000">
                                          <p:val>
                                            <p:strVal val="#ppt_w"/>
                                          </p:val>
                                        </p:tav>
                                      </p:tavLst>
                                    </p:anim>
                                    <p:anim calcmode="lin" valueType="num">
                                      <p:cBhvr>
                                        <p:cTn id="13" dur="1000" fill="hold"/>
                                        <p:tgtEl>
                                          <p:spTgt spid="40966"/>
                                        </p:tgtEl>
                                        <p:attrNameLst>
                                          <p:attrName>ppt_h</p:attrName>
                                        </p:attrNameLst>
                                      </p:cBhvr>
                                      <p:tavLst>
                                        <p:tav tm="0">
                                          <p:val>
                                            <p:strVal val="#ppt_h"/>
                                          </p:val>
                                        </p:tav>
                                        <p:tav tm="100000">
                                          <p:val>
                                            <p:strVal val="#ppt_h"/>
                                          </p:val>
                                        </p:tav>
                                      </p:tavLst>
                                    </p:anim>
                                    <p:animEffect transition="in" filter="fade">
                                      <p:cBhvr>
                                        <p:cTn id="14" dur="1000"/>
                                        <p:tgtEl>
                                          <p:spTgt spid="40966"/>
                                        </p:tgtEl>
                                      </p:cBhvr>
                                    </p:animEffect>
                                  </p:childTnLst>
                                </p:cTn>
                              </p:par>
                              <p:par>
                                <p:cTn id="15" presetID="55" presetClass="entr" presetSubtype="0" fill="hold" nodeType="withEffect">
                                  <p:stCondLst>
                                    <p:cond delay="0"/>
                                  </p:stCondLst>
                                  <p:childTnLst>
                                    <p:set>
                                      <p:cBhvr>
                                        <p:cTn id="16" dur="1" fill="hold">
                                          <p:stCondLst>
                                            <p:cond delay="0"/>
                                          </p:stCondLst>
                                        </p:cTn>
                                        <p:tgtEl>
                                          <p:spTgt spid="40968"/>
                                        </p:tgtEl>
                                        <p:attrNameLst>
                                          <p:attrName>style.visibility</p:attrName>
                                        </p:attrNameLst>
                                      </p:cBhvr>
                                      <p:to>
                                        <p:strVal val="visible"/>
                                      </p:to>
                                    </p:set>
                                    <p:anim calcmode="lin" valueType="num">
                                      <p:cBhvr>
                                        <p:cTn id="17" dur="1000" fill="hold"/>
                                        <p:tgtEl>
                                          <p:spTgt spid="40968"/>
                                        </p:tgtEl>
                                        <p:attrNameLst>
                                          <p:attrName>ppt_w</p:attrName>
                                        </p:attrNameLst>
                                      </p:cBhvr>
                                      <p:tavLst>
                                        <p:tav tm="0">
                                          <p:val>
                                            <p:strVal val="#ppt_w*0.70"/>
                                          </p:val>
                                        </p:tav>
                                        <p:tav tm="100000">
                                          <p:val>
                                            <p:strVal val="#ppt_w"/>
                                          </p:val>
                                        </p:tav>
                                      </p:tavLst>
                                    </p:anim>
                                    <p:anim calcmode="lin" valueType="num">
                                      <p:cBhvr>
                                        <p:cTn id="18" dur="1000" fill="hold"/>
                                        <p:tgtEl>
                                          <p:spTgt spid="40968"/>
                                        </p:tgtEl>
                                        <p:attrNameLst>
                                          <p:attrName>ppt_h</p:attrName>
                                        </p:attrNameLst>
                                      </p:cBhvr>
                                      <p:tavLst>
                                        <p:tav tm="0">
                                          <p:val>
                                            <p:strVal val="#ppt_h"/>
                                          </p:val>
                                        </p:tav>
                                        <p:tav tm="100000">
                                          <p:val>
                                            <p:strVal val="#ppt_h"/>
                                          </p:val>
                                        </p:tav>
                                      </p:tavLst>
                                    </p:anim>
                                    <p:animEffect transition="in" filter="fade">
                                      <p:cBhvr>
                                        <p:cTn id="19" dur="1000"/>
                                        <p:tgtEl>
                                          <p:spTgt spid="40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304800" y="1006475"/>
            <a:ext cx="4495800" cy="1431925"/>
          </a:xfrm>
          <a:prstGeom prst="rect">
            <a:avLst/>
          </a:prstGeom>
          <a:noFill/>
          <a:ln w="9525">
            <a:noFill/>
            <a:miter lim="800000"/>
            <a:headEnd/>
            <a:tailEnd/>
          </a:ln>
        </p:spPr>
        <p:txBody>
          <a:bodyPr anchor="ctr">
            <a:spAutoFit/>
          </a:bodyPr>
          <a:lstStyle/>
          <a:p>
            <a:r>
              <a:rPr lang="en-US" b="1" u="none"/>
              <a:t>Athens went through several stages in its government</a:t>
            </a:r>
          </a:p>
          <a:p>
            <a:r>
              <a:rPr lang="en-US" u="none"/>
              <a:t>It eventually became the </a:t>
            </a:r>
            <a:r>
              <a:rPr lang="en-US"/>
              <a:t>world’s first democracy</a:t>
            </a:r>
            <a:r>
              <a:rPr lang="en-US" u="none"/>
              <a:t>.</a:t>
            </a:r>
          </a:p>
        </p:txBody>
      </p:sp>
      <p:graphicFrame>
        <p:nvGraphicFramePr>
          <p:cNvPr id="41990" name="Object 6"/>
          <p:cNvGraphicFramePr>
            <a:graphicFrameLocks noChangeAspect="1"/>
          </p:cNvGraphicFramePr>
          <p:nvPr/>
        </p:nvGraphicFramePr>
        <p:xfrm>
          <a:off x="304800" y="228600"/>
          <a:ext cx="2362200" cy="715963"/>
        </p:xfrm>
        <a:graphic>
          <a:graphicData uri="http://schemas.openxmlformats.org/presentationml/2006/ole">
            <mc:AlternateContent xmlns:mc="http://schemas.openxmlformats.org/markup-compatibility/2006">
              <mc:Choice xmlns:v="urn:schemas-microsoft-com:vml" Requires="v">
                <p:oleObj spid="_x0000_s5126" name="Image" r:id="rId4" imgW="1550300" imgH="470173" progId="">
                  <p:embed/>
                </p:oleObj>
              </mc:Choice>
              <mc:Fallback>
                <p:oleObj name="Image" r:id="rId4" imgW="1550300" imgH="470173" progId="">
                  <p:embed/>
                  <p:pic>
                    <p:nvPicPr>
                      <p:cNvPr id="0" name="Object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228600"/>
                        <a:ext cx="2362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1" name="Text Box 7"/>
          <p:cNvSpPr txBox="1">
            <a:spLocks noChangeArrowheads="1"/>
          </p:cNvSpPr>
          <p:nvPr/>
        </p:nvSpPr>
        <p:spPr bwMode="auto">
          <a:xfrm>
            <a:off x="304800" y="2576513"/>
            <a:ext cx="8686800" cy="1766887"/>
          </a:xfrm>
          <a:prstGeom prst="rect">
            <a:avLst/>
          </a:prstGeom>
          <a:noFill/>
          <a:ln w="9525">
            <a:noFill/>
            <a:miter lim="800000"/>
            <a:headEnd/>
            <a:tailEnd/>
          </a:ln>
        </p:spPr>
        <p:txBody>
          <a:bodyPr>
            <a:spAutoFit/>
          </a:bodyPr>
          <a:lstStyle/>
          <a:p>
            <a:r>
              <a:rPr lang="en-US" b="1" u="none"/>
              <a:t>Monarchy</a:t>
            </a:r>
            <a:r>
              <a:rPr lang="en-US" u="none"/>
              <a:t>: </a:t>
            </a:r>
            <a:r>
              <a:rPr lang="en-US"/>
              <a:t>Rule by a king or queen</a:t>
            </a:r>
          </a:p>
          <a:p>
            <a:r>
              <a:rPr lang="en-US" u="none"/>
              <a:t>Athens was </a:t>
            </a:r>
            <a:r>
              <a:rPr lang="en-US"/>
              <a:t>traditionally first ruled by kings</a:t>
            </a:r>
          </a:p>
          <a:p>
            <a:r>
              <a:rPr lang="en-US" u="none"/>
              <a:t>As the polis of Athens </a:t>
            </a:r>
            <a:r>
              <a:rPr lang="en-US"/>
              <a:t>increased trade and became more wealthy a social class of Aristocrats emerged.</a:t>
            </a:r>
          </a:p>
          <a:p>
            <a:r>
              <a:rPr lang="en-US"/>
              <a:t>These eventually became an Aristocracy</a:t>
            </a:r>
            <a:r>
              <a:rPr lang="en-US" u="none"/>
              <a:t>. </a:t>
            </a:r>
          </a:p>
        </p:txBody>
      </p:sp>
      <p:sp>
        <p:nvSpPr>
          <p:cNvPr id="41992" name="Text Box 8"/>
          <p:cNvSpPr txBox="1">
            <a:spLocks noChangeArrowheads="1"/>
          </p:cNvSpPr>
          <p:nvPr/>
        </p:nvSpPr>
        <p:spPr bwMode="auto">
          <a:xfrm>
            <a:off x="381000" y="4527550"/>
            <a:ext cx="8245475" cy="2101850"/>
          </a:xfrm>
          <a:prstGeom prst="rect">
            <a:avLst/>
          </a:prstGeom>
          <a:noFill/>
          <a:ln w="9525">
            <a:noFill/>
            <a:miter lim="800000"/>
            <a:headEnd/>
            <a:tailEnd/>
          </a:ln>
        </p:spPr>
        <p:txBody>
          <a:bodyPr>
            <a:spAutoFit/>
          </a:bodyPr>
          <a:lstStyle/>
          <a:p>
            <a:r>
              <a:rPr lang="en-US" b="1" u="none"/>
              <a:t>Aristocracy</a:t>
            </a:r>
            <a:endParaRPr lang="en-US" u="none"/>
          </a:p>
          <a:p>
            <a:r>
              <a:rPr lang="en-US"/>
              <a:t>A form of Oligarchy, rule by the upper-class landowners</a:t>
            </a:r>
            <a:r>
              <a:rPr lang="en-US" u="none"/>
              <a:t>. </a:t>
            </a:r>
          </a:p>
          <a:p>
            <a:r>
              <a:rPr lang="en-US" u="none"/>
              <a:t>The upper-class ruled Athens for a period of time, taking advantage of the majority of people, who were poor.  These poor people were forced into debt slavery and began to demand reforms. </a:t>
            </a:r>
          </a:p>
        </p:txBody>
      </p:sp>
      <p:pic>
        <p:nvPicPr>
          <p:cNvPr id="41994" name="Picture 10" descr="CRB001884"/>
          <p:cNvPicPr>
            <a:picLocks noChangeAspect="1" noChangeArrowheads="1"/>
          </p:cNvPicPr>
          <p:nvPr/>
        </p:nvPicPr>
        <p:blipFill>
          <a:blip r:embed="rId6" cstate="print"/>
          <a:srcRect/>
          <a:stretch>
            <a:fillRect/>
          </a:stretch>
        </p:blipFill>
        <p:spPr bwMode="auto">
          <a:xfrm>
            <a:off x="5105400" y="228600"/>
            <a:ext cx="3810000" cy="2541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anim calcmode="lin" valueType="num">
                                      <p:cBhvr>
                                        <p:cTn id="7" dur="1000" fill="hold"/>
                                        <p:tgtEl>
                                          <p:spTgt spid="41990"/>
                                        </p:tgtEl>
                                        <p:attrNameLst>
                                          <p:attrName>ppt_w</p:attrName>
                                        </p:attrNameLst>
                                      </p:cBhvr>
                                      <p:tavLst>
                                        <p:tav tm="0">
                                          <p:val>
                                            <p:strVal val="#ppt_w*0.70"/>
                                          </p:val>
                                        </p:tav>
                                        <p:tav tm="100000">
                                          <p:val>
                                            <p:strVal val="#ppt_w"/>
                                          </p:val>
                                        </p:tav>
                                      </p:tavLst>
                                    </p:anim>
                                    <p:anim calcmode="lin" valueType="num">
                                      <p:cBhvr>
                                        <p:cTn id="8" dur="1000" fill="hold"/>
                                        <p:tgtEl>
                                          <p:spTgt spid="41990"/>
                                        </p:tgtEl>
                                        <p:attrNameLst>
                                          <p:attrName>ppt_h</p:attrName>
                                        </p:attrNameLst>
                                      </p:cBhvr>
                                      <p:tavLst>
                                        <p:tav tm="0">
                                          <p:val>
                                            <p:strVal val="#ppt_h"/>
                                          </p:val>
                                        </p:tav>
                                        <p:tav tm="100000">
                                          <p:val>
                                            <p:strVal val="#ppt_h"/>
                                          </p:val>
                                        </p:tav>
                                      </p:tavLst>
                                    </p:anim>
                                    <p:animEffect transition="in" filter="fade">
                                      <p:cBhvr>
                                        <p:cTn id="9" dur="1000"/>
                                        <p:tgtEl>
                                          <p:spTgt spid="41990"/>
                                        </p:tgtEl>
                                      </p:cBhvr>
                                    </p:animEffect>
                                  </p:childTnLst>
                                </p:cTn>
                              </p:par>
                              <p:par>
                                <p:cTn id="10" presetID="55" presetClass="entr" presetSubtype="0" fill="hold" nodeType="withEffect">
                                  <p:stCondLst>
                                    <p:cond delay="0"/>
                                  </p:stCondLst>
                                  <p:childTnLst>
                                    <p:set>
                                      <p:cBhvr>
                                        <p:cTn id="11" dur="1" fill="hold">
                                          <p:stCondLst>
                                            <p:cond delay="0"/>
                                          </p:stCondLst>
                                        </p:cTn>
                                        <p:tgtEl>
                                          <p:spTgt spid="41994"/>
                                        </p:tgtEl>
                                        <p:attrNameLst>
                                          <p:attrName>style.visibility</p:attrName>
                                        </p:attrNameLst>
                                      </p:cBhvr>
                                      <p:to>
                                        <p:strVal val="visible"/>
                                      </p:to>
                                    </p:set>
                                    <p:anim calcmode="lin" valueType="num">
                                      <p:cBhvr>
                                        <p:cTn id="12" dur="1000" fill="hold"/>
                                        <p:tgtEl>
                                          <p:spTgt spid="41994"/>
                                        </p:tgtEl>
                                        <p:attrNameLst>
                                          <p:attrName>ppt_w</p:attrName>
                                        </p:attrNameLst>
                                      </p:cBhvr>
                                      <p:tavLst>
                                        <p:tav tm="0">
                                          <p:val>
                                            <p:strVal val="#ppt_w*0.70"/>
                                          </p:val>
                                        </p:tav>
                                        <p:tav tm="100000">
                                          <p:val>
                                            <p:strVal val="#ppt_w"/>
                                          </p:val>
                                        </p:tav>
                                      </p:tavLst>
                                    </p:anim>
                                    <p:anim calcmode="lin" valueType="num">
                                      <p:cBhvr>
                                        <p:cTn id="13" dur="1000" fill="hold"/>
                                        <p:tgtEl>
                                          <p:spTgt spid="41994"/>
                                        </p:tgtEl>
                                        <p:attrNameLst>
                                          <p:attrName>ppt_h</p:attrName>
                                        </p:attrNameLst>
                                      </p:cBhvr>
                                      <p:tavLst>
                                        <p:tav tm="0">
                                          <p:val>
                                            <p:strVal val="#ppt_h"/>
                                          </p:val>
                                        </p:tav>
                                        <p:tav tm="100000">
                                          <p:val>
                                            <p:strVal val="#ppt_h"/>
                                          </p:val>
                                        </p:tav>
                                      </p:tavLst>
                                    </p:anim>
                                    <p:animEffect transition="in" filter="fade">
                                      <p:cBhvr>
                                        <p:cTn id="14" dur="1000"/>
                                        <p:tgtEl>
                                          <p:spTgt spid="4199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41988">
                                            <p:txEl>
                                              <p:pRg st="0" end="0"/>
                                            </p:txEl>
                                          </p:spTgt>
                                        </p:tgtEl>
                                        <p:attrNameLst>
                                          <p:attrName>style.visibility</p:attrName>
                                        </p:attrNameLst>
                                      </p:cBhvr>
                                      <p:to>
                                        <p:strVal val="visible"/>
                                      </p:to>
                                    </p:set>
                                    <p:anim calcmode="lin" valueType="num">
                                      <p:cBhvr>
                                        <p:cTn id="19" dur="1000" fill="hold"/>
                                        <p:tgtEl>
                                          <p:spTgt spid="41988">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41988">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41988">
                                            <p:txEl>
                                              <p:pRg st="0" end="0"/>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41988">
                                            <p:txEl>
                                              <p:pRg st="1" end="1"/>
                                            </p:txEl>
                                          </p:spTgt>
                                        </p:tgtEl>
                                        <p:attrNameLst>
                                          <p:attrName>style.visibility</p:attrName>
                                        </p:attrNameLst>
                                      </p:cBhvr>
                                      <p:to>
                                        <p:strVal val="visible"/>
                                      </p:to>
                                    </p:set>
                                    <p:anim calcmode="lin" valueType="num">
                                      <p:cBhvr>
                                        <p:cTn id="24" dur="1000" fill="hold"/>
                                        <p:tgtEl>
                                          <p:spTgt spid="41988">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41988">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4198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41991">
                                            <p:txEl>
                                              <p:pRg st="0" end="0"/>
                                            </p:txEl>
                                          </p:spTgt>
                                        </p:tgtEl>
                                        <p:attrNameLst>
                                          <p:attrName>style.visibility</p:attrName>
                                        </p:attrNameLst>
                                      </p:cBhvr>
                                      <p:to>
                                        <p:strVal val="visible"/>
                                      </p:to>
                                    </p:set>
                                    <p:anim calcmode="lin" valueType="num">
                                      <p:cBhvr>
                                        <p:cTn id="31" dur="1000" fill="hold"/>
                                        <p:tgtEl>
                                          <p:spTgt spid="41991">
                                            <p:txEl>
                                              <p:pRg st="0" end="0"/>
                                            </p:txEl>
                                          </p:spTgt>
                                        </p:tgtEl>
                                        <p:attrNameLst>
                                          <p:attrName>ppt_w</p:attrName>
                                        </p:attrNameLst>
                                      </p:cBhvr>
                                      <p:tavLst>
                                        <p:tav tm="0">
                                          <p:val>
                                            <p:strVal val="#ppt_w*0.70"/>
                                          </p:val>
                                        </p:tav>
                                        <p:tav tm="100000">
                                          <p:val>
                                            <p:strVal val="#ppt_w"/>
                                          </p:val>
                                        </p:tav>
                                      </p:tavLst>
                                    </p:anim>
                                    <p:anim calcmode="lin" valueType="num">
                                      <p:cBhvr>
                                        <p:cTn id="32" dur="1000" fill="hold"/>
                                        <p:tgtEl>
                                          <p:spTgt spid="41991">
                                            <p:txEl>
                                              <p:pRg st="0" end="0"/>
                                            </p:txEl>
                                          </p:spTgt>
                                        </p:tgtEl>
                                        <p:attrNameLst>
                                          <p:attrName>ppt_h</p:attrName>
                                        </p:attrNameLst>
                                      </p:cBhvr>
                                      <p:tavLst>
                                        <p:tav tm="0">
                                          <p:val>
                                            <p:strVal val="#ppt_h"/>
                                          </p:val>
                                        </p:tav>
                                        <p:tav tm="100000">
                                          <p:val>
                                            <p:strVal val="#ppt_h"/>
                                          </p:val>
                                        </p:tav>
                                      </p:tavLst>
                                    </p:anim>
                                    <p:animEffect transition="in" filter="fade">
                                      <p:cBhvr>
                                        <p:cTn id="33" dur="1000"/>
                                        <p:tgtEl>
                                          <p:spTgt spid="41991">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41991">
                                            <p:txEl>
                                              <p:pRg st="1" end="1"/>
                                            </p:txEl>
                                          </p:spTgt>
                                        </p:tgtEl>
                                        <p:attrNameLst>
                                          <p:attrName>style.visibility</p:attrName>
                                        </p:attrNameLst>
                                      </p:cBhvr>
                                      <p:to>
                                        <p:strVal val="visible"/>
                                      </p:to>
                                    </p:set>
                                    <p:anim calcmode="lin" valueType="num">
                                      <p:cBhvr>
                                        <p:cTn id="38" dur="1000" fill="hold"/>
                                        <p:tgtEl>
                                          <p:spTgt spid="41991">
                                            <p:txEl>
                                              <p:pRg st="1" end="1"/>
                                            </p:txEl>
                                          </p:spTgt>
                                        </p:tgtEl>
                                        <p:attrNameLst>
                                          <p:attrName>ppt_w</p:attrName>
                                        </p:attrNameLst>
                                      </p:cBhvr>
                                      <p:tavLst>
                                        <p:tav tm="0">
                                          <p:val>
                                            <p:strVal val="#ppt_w*0.70"/>
                                          </p:val>
                                        </p:tav>
                                        <p:tav tm="100000">
                                          <p:val>
                                            <p:strVal val="#ppt_w"/>
                                          </p:val>
                                        </p:tav>
                                      </p:tavLst>
                                    </p:anim>
                                    <p:anim calcmode="lin" valueType="num">
                                      <p:cBhvr>
                                        <p:cTn id="39" dur="1000" fill="hold"/>
                                        <p:tgtEl>
                                          <p:spTgt spid="41991">
                                            <p:txEl>
                                              <p:pRg st="1" end="1"/>
                                            </p:txEl>
                                          </p:spTgt>
                                        </p:tgtEl>
                                        <p:attrNameLst>
                                          <p:attrName>ppt_h</p:attrName>
                                        </p:attrNameLst>
                                      </p:cBhvr>
                                      <p:tavLst>
                                        <p:tav tm="0">
                                          <p:val>
                                            <p:strVal val="#ppt_h"/>
                                          </p:val>
                                        </p:tav>
                                        <p:tav tm="100000">
                                          <p:val>
                                            <p:strVal val="#ppt_h"/>
                                          </p:val>
                                        </p:tav>
                                      </p:tavLst>
                                    </p:anim>
                                    <p:animEffect transition="in" filter="fade">
                                      <p:cBhvr>
                                        <p:cTn id="40" dur="1000"/>
                                        <p:tgtEl>
                                          <p:spTgt spid="4199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41991">
                                            <p:txEl>
                                              <p:pRg st="2" end="2"/>
                                            </p:txEl>
                                          </p:spTgt>
                                        </p:tgtEl>
                                        <p:attrNameLst>
                                          <p:attrName>style.visibility</p:attrName>
                                        </p:attrNameLst>
                                      </p:cBhvr>
                                      <p:to>
                                        <p:strVal val="visible"/>
                                      </p:to>
                                    </p:set>
                                    <p:anim calcmode="lin" valueType="num">
                                      <p:cBhvr>
                                        <p:cTn id="45" dur="1000" fill="hold"/>
                                        <p:tgtEl>
                                          <p:spTgt spid="41991">
                                            <p:txEl>
                                              <p:pRg st="2" end="2"/>
                                            </p:txEl>
                                          </p:spTgt>
                                        </p:tgtEl>
                                        <p:attrNameLst>
                                          <p:attrName>ppt_w</p:attrName>
                                        </p:attrNameLst>
                                      </p:cBhvr>
                                      <p:tavLst>
                                        <p:tav tm="0">
                                          <p:val>
                                            <p:strVal val="#ppt_w*0.70"/>
                                          </p:val>
                                        </p:tav>
                                        <p:tav tm="100000">
                                          <p:val>
                                            <p:strVal val="#ppt_w"/>
                                          </p:val>
                                        </p:tav>
                                      </p:tavLst>
                                    </p:anim>
                                    <p:anim calcmode="lin" valueType="num">
                                      <p:cBhvr>
                                        <p:cTn id="46" dur="1000" fill="hold"/>
                                        <p:tgtEl>
                                          <p:spTgt spid="41991">
                                            <p:txEl>
                                              <p:pRg st="2" end="2"/>
                                            </p:txEl>
                                          </p:spTgt>
                                        </p:tgtEl>
                                        <p:attrNameLst>
                                          <p:attrName>ppt_h</p:attrName>
                                        </p:attrNameLst>
                                      </p:cBhvr>
                                      <p:tavLst>
                                        <p:tav tm="0">
                                          <p:val>
                                            <p:strVal val="#ppt_h"/>
                                          </p:val>
                                        </p:tav>
                                        <p:tav tm="100000">
                                          <p:val>
                                            <p:strVal val="#ppt_h"/>
                                          </p:val>
                                        </p:tav>
                                      </p:tavLst>
                                    </p:anim>
                                    <p:animEffect transition="in" filter="fade">
                                      <p:cBhvr>
                                        <p:cTn id="47" dur="1000"/>
                                        <p:tgtEl>
                                          <p:spTgt spid="41991">
                                            <p:txEl>
                                              <p:pRg st="2" end="2"/>
                                            </p:txEl>
                                          </p:spTgt>
                                        </p:tgtEl>
                                      </p:cBhvr>
                                    </p:animEffect>
                                  </p:childTnLst>
                                </p:cTn>
                              </p:par>
                              <p:par>
                                <p:cTn id="48" presetID="55" presetClass="entr" presetSubtype="0" fill="hold" nodeType="withEffect">
                                  <p:stCondLst>
                                    <p:cond delay="0"/>
                                  </p:stCondLst>
                                  <p:childTnLst>
                                    <p:set>
                                      <p:cBhvr>
                                        <p:cTn id="49" dur="1" fill="hold">
                                          <p:stCondLst>
                                            <p:cond delay="0"/>
                                          </p:stCondLst>
                                        </p:cTn>
                                        <p:tgtEl>
                                          <p:spTgt spid="41991">
                                            <p:txEl>
                                              <p:pRg st="3" end="3"/>
                                            </p:txEl>
                                          </p:spTgt>
                                        </p:tgtEl>
                                        <p:attrNameLst>
                                          <p:attrName>style.visibility</p:attrName>
                                        </p:attrNameLst>
                                      </p:cBhvr>
                                      <p:to>
                                        <p:strVal val="visible"/>
                                      </p:to>
                                    </p:set>
                                    <p:anim calcmode="lin" valueType="num">
                                      <p:cBhvr>
                                        <p:cTn id="50" dur="1000" fill="hold"/>
                                        <p:tgtEl>
                                          <p:spTgt spid="41991">
                                            <p:txEl>
                                              <p:pRg st="3" end="3"/>
                                            </p:txEl>
                                          </p:spTgt>
                                        </p:tgtEl>
                                        <p:attrNameLst>
                                          <p:attrName>ppt_w</p:attrName>
                                        </p:attrNameLst>
                                      </p:cBhvr>
                                      <p:tavLst>
                                        <p:tav tm="0">
                                          <p:val>
                                            <p:strVal val="#ppt_w*0.70"/>
                                          </p:val>
                                        </p:tav>
                                        <p:tav tm="100000">
                                          <p:val>
                                            <p:strVal val="#ppt_w"/>
                                          </p:val>
                                        </p:tav>
                                      </p:tavLst>
                                    </p:anim>
                                    <p:anim calcmode="lin" valueType="num">
                                      <p:cBhvr>
                                        <p:cTn id="51" dur="1000" fill="hold"/>
                                        <p:tgtEl>
                                          <p:spTgt spid="41991">
                                            <p:txEl>
                                              <p:pRg st="3" end="3"/>
                                            </p:txEl>
                                          </p:spTgt>
                                        </p:tgtEl>
                                        <p:attrNameLst>
                                          <p:attrName>ppt_h</p:attrName>
                                        </p:attrNameLst>
                                      </p:cBhvr>
                                      <p:tavLst>
                                        <p:tav tm="0">
                                          <p:val>
                                            <p:strVal val="#ppt_h"/>
                                          </p:val>
                                        </p:tav>
                                        <p:tav tm="100000">
                                          <p:val>
                                            <p:strVal val="#ppt_h"/>
                                          </p:val>
                                        </p:tav>
                                      </p:tavLst>
                                    </p:anim>
                                    <p:animEffect transition="in" filter="fade">
                                      <p:cBhvr>
                                        <p:cTn id="52" dur="1000"/>
                                        <p:tgtEl>
                                          <p:spTgt spid="41991">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nodeType="clickEffect">
                                  <p:stCondLst>
                                    <p:cond delay="0"/>
                                  </p:stCondLst>
                                  <p:childTnLst>
                                    <p:set>
                                      <p:cBhvr>
                                        <p:cTn id="56" dur="1" fill="hold">
                                          <p:stCondLst>
                                            <p:cond delay="0"/>
                                          </p:stCondLst>
                                        </p:cTn>
                                        <p:tgtEl>
                                          <p:spTgt spid="41992">
                                            <p:txEl>
                                              <p:pRg st="0" end="0"/>
                                            </p:txEl>
                                          </p:spTgt>
                                        </p:tgtEl>
                                        <p:attrNameLst>
                                          <p:attrName>style.visibility</p:attrName>
                                        </p:attrNameLst>
                                      </p:cBhvr>
                                      <p:to>
                                        <p:strVal val="visible"/>
                                      </p:to>
                                    </p:set>
                                    <p:anim calcmode="lin" valueType="num">
                                      <p:cBhvr>
                                        <p:cTn id="57" dur="1000" fill="hold"/>
                                        <p:tgtEl>
                                          <p:spTgt spid="41992">
                                            <p:txEl>
                                              <p:pRg st="0" end="0"/>
                                            </p:txEl>
                                          </p:spTgt>
                                        </p:tgtEl>
                                        <p:attrNameLst>
                                          <p:attrName>ppt_w</p:attrName>
                                        </p:attrNameLst>
                                      </p:cBhvr>
                                      <p:tavLst>
                                        <p:tav tm="0">
                                          <p:val>
                                            <p:strVal val="#ppt_w*0.70"/>
                                          </p:val>
                                        </p:tav>
                                        <p:tav tm="100000">
                                          <p:val>
                                            <p:strVal val="#ppt_w"/>
                                          </p:val>
                                        </p:tav>
                                      </p:tavLst>
                                    </p:anim>
                                    <p:anim calcmode="lin" valueType="num">
                                      <p:cBhvr>
                                        <p:cTn id="58" dur="1000" fill="hold"/>
                                        <p:tgtEl>
                                          <p:spTgt spid="41992">
                                            <p:txEl>
                                              <p:pRg st="0" end="0"/>
                                            </p:txEl>
                                          </p:spTgt>
                                        </p:tgtEl>
                                        <p:attrNameLst>
                                          <p:attrName>ppt_h</p:attrName>
                                        </p:attrNameLst>
                                      </p:cBhvr>
                                      <p:tavLst>
                                        <p:tav tm="0">
                                          <p:val>
                                            <p:strVal val="#ppt_h"/>
                                          </p:val>
                                        </p:tav>
                                        <p:tav tm="100000">
                                          <p:val>
                                            <p:strVal val="#ppt_h"/>
                                          </p:val>
                                        </p:tav>
                                      </p:tavLst>
                                    </p:anim>
                                    <p:animEffect transition="in" filter="fade">
                                      <p:cBhvr>
                                        <p:cTn id="59" dur="1000"/>
                                        <p:tgtEl>
                                          <p:spTgt spid="41992">
                                            <p:txEl>
                                              <p:pRg st="0" end="0"/>
                                            </p:txEl>
                                          </p:spTgt>
                                        </p:tgtEl>
                                      </p:cBhvr>
                                    </p:animEffect>
                                  </p:childTnLst>
                                </p:cTn>
                              </p:par>
                              <p:par>
                                <p:cTn id="60" presetID="55" presetClass="entr" presetSubtype="0" fill="hold" nodeType="withEffect">
                                  <p:stCondLst>
                                    <p:cond delay="0"/>
                                  </p:stCondLst>
                                  <p:childTnLst>
                                    <p:set>
                                      <p:cBhvr>
                                        <p:cTn id="61" dur="1" fill="hold">
                                          <p:stCondLst>
                                            <p:cond delay="0"/>
                                          </p:stCondLst>
                                        </p:cTn>
                                        <p:tgtEl>
                                          <p:spTgt spid="41992">
                                            <p:txEl>
                                              <p:pRg st="1" end="1"/>
                                            </p:txEl>
                                          </p:spTgt>
                                        </p:tgtEl>
                                        <p:attrNameLst>
                                          <p:attrName>style.visibility</p:attrName>
                                        </p:attrNameLst>
                                      </p:cBhvr>
                                      <p:to>
                                        <p:strVal val="visible"/>
                                      </p:to>
                                    </p:set>
                                    <p:anim calcmode="lin" valueType="num">
                                      <p:cBhvr>
                                        <p:cTn id="62" dur="1000" fill="hold"/>
                                        <p:tgtEl>
                                          <p:spTgt spid="41992">
                                            <p:txEl>
                                              <p:pRg st="1" end="1"/>
                                            </p:txEl>
                                          </p:spTgt>
                                        </p:tgtEl>
                                        <p:attrNameLst>
                                          <p:attrName>ppt_w</p:attrName>
                                        </p:attrNameLst>
                                      </p:cBhvr>
                                      <p:tavLst>
                                        <p:tav tm="0">
                                          <p:val>
                                            <p:strVal val="#ppt_w*0.70"/>
                                          </p:val>
                                        </p:tav>
                                        <p:tav tm="100000">
                                          <p:val>
                                            <p:strVal val="#ppt_w"/>
                                          </p:val>
                                        </p:tav>
                                      </p:tavLst>
                                    </p:anim>
                                    <p:anim calcmode="lin" valueType="num">
                                      <p:cBhvr>
                                        <p:cTn id="63" dur="1000" fill="hold"/>
                                        <p:tgtEl>
                                          <p:spTgt spid="41992">
                                            <p:txEl>
                                              <p:pRg st="1" end="1"/>
                                            </p:txEl>
                                          </p:spTgt>
                                        </p:tgtEl>
                                        <p:attrNameLst>
                                          <p:attrName>ppt_h</p:attrName>
                                        </p:attrNameLst>
                                      </p:cBhvr>
                                      <p:tavLst>
                                        <p:tav tm="0">
                                          <p:val>
                                            <p:strVal val="#ppt_h"/>
                                          </p:val>
                                        </p:tav>
                                        <p:tav tm="100000">
                                          <p:val>
                                            <p:strVal val="#ppt_h"/>
                                          </p:val>
                                        </p:tav>
                                      </p:tavLst>
                                    </p:anim>
                                    <p:animEffect transition="in" filter="fade">
                                      <p:cBhvr>
                                        <p:cTn id="64" dur="1000"/>
                                        <p:tgtEl>
                                          <p:spTgt spid="4199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41992">
                                            <p:txEl>
                                              <p:pRg st="2" end="2"/>
                                            </p:txEl>
                                          </p:spTgt>
                                        </p:tgtEl>
                                        <p:attrNameLst>
                                          <p:attrName>style.visibility</p:attrName>
                                        </p:attrNameLst>
                                      </p:cBhvr>
                                      <p:to>
                                        <p:strVal val="visible"/>
                                      </p:to>
                                    </p:set>
                                    <p:anim calcmode="lin" valueType="num">
                                      <p:cBhvr>
                                        <p:cTn id="69" dur="1000" fill="hold"/>
                                        <p:tgtEl>
                                          <p:spTgt spid="41992">
                                            <p:txEl>
                                              <p:pRg st="2" end="2"/>
                                            </p:txEl>
                                          </p:spTgt>
                                        </p:tgtEl>
                                        <p:attrNameLst>
                                          <p:attrName>ppt_w</p:attrName>
                                        </p:attrNameLst>
                                      </p:cBhvr>
                                      <p:tavLst>
                                        <p:tav tm="0">
                                          <p:val>
                                            <p:strVal val="#ppt_w*0.70"/>
                                          </p:val>
                                        </p:tav>
                                        <p:tav tm="100000">
                                          <p:val>
                                            <p:strVal val="#ppt_w"/>
                                          </p:val>
                                        </p:tav>
                                      </p:tavLst>
                                    </p:anim>
                                    <p:anim calcmode="lin" valueType="num">
                                      <p:cBhvr>
                                        <p:cTn id="70" dur="1000" fill="hold"/>
                                        <p:tgtEl>
                                          <p:spTgt spid="41992">
                                            <p:txEl>
                                              <p:pRg st="2" end="2"/>
                                            </p:txEl>
                                          </p:spTgt>
                                        </p:tgtEl>
                                        <p:attrNameLst>
                                          <p:attrName>ppt_h</p:attrName>
                                        </p:attrNameLst>
                                      </p:cBhvr>
                                      <p:tavLst>
                                        <p:tav tm="0">
                                          <p:val>
                                            <p:strVal val="#ppt_h"/>
                                          </p:val>
                                        </p:tav>
                                        <p:tav tm="100000">
                                          <p:val>
                                            <p:strVal val="#ppt_h"/>
                                          </p:val>
                                        </p:tav>
                                      </p:tavLst>
                                    </p:anim>
                                    <p:animEffect transition="in" filter="fade">
                                      <p:cBhvr>
                                        <p:cTn id="71" dur="1000"/>
                                        <p:tgtEl>
                                          <p:spTgt spid="419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304800" y="304800"/>
            <a:ext cx="8534400" cy="3441700"/>
          </a:xfrm>
          <a:prstGeom prst="rect">
            <a:avLst/>
          </a:prstGeom>
          <a:noFill/>
          <a:ln w="9525">
            <a:noFill/>
            <a:miter lim="800000"/>
            <a:headEnd/>
            <a:tailEnd/>
          </a:ln>
        </p:spPr>
        <p:txBody>
          <a:bodyPr anchor="ctr">
            <a:spAutoFit/>
          </a:bodyPr>
          <a:lstStyle/>
          <a:p>
            <a:r>
              <a:rPr lang="en-US" b="1" u="none"/>
              <a:t>Tyranny: </a:t>
            </a:r>
            <a:r>
              <a:rPr lang="en-US"/>
              <a:t>Rule by someone who takes power, not necessarily bad, some were good rulers. </a:t>
            </a:r>
          </a:p>
          <a:p>
            <a:endParaRPr lang="en-US"/>
          </a:p>
          <a:p>
            <a:r>
              <a:rPr lang="en-US" b="1" u="none"/>
              <a:t>Draco</a:t>
            </a:r>
            <a:r>
              <a:rPr lang="en-US" u="none"/>
              <a:t>:</a:t>
            </a:r>
            <a:r>
              <a:rPr lang="en-US"/>
              <a:t> Codified the laws of Athens</a:t>
            </a:r>
            <a:r>
              <a:rPr lang="en-US" u="none"/>
              <a:t>.</a:t>
            </a:r>
          </a:p>
          <a:p>
            <a:r>
              <a:rPr lang="en-US" u="none"/>
              <a:t>He came up with </a:t>
            </a:r>
            <a:r>
              <a:rPr lang="en-US"/>
              <a:t>Athens's first written law code.</a:t>
            </a:r>
            <a:r>
              <a:rPr lang="en-US" u="none"/>
              <a:t>  The </a:t>
            </a:r>
            <a:r>
              <a:rPr lang="en-US"/>
              <a:t>laws were very harsh,</a:t>
            </a:r>
            <a:r>
              <a:rPr lang="en-US" u="none"/>
              <a:t> but did made some advancements</a:t>
            </a:r>
          </a:p>
          <a:p>
            <a:r>
              <a:rPr lang="en-US" u="none"/>
              <a:t>-codified laws allowed for precedent and knowledge of the law.</a:t>
            </a:r>
          </a:p>
          <a:p>
            <a:r>
              <a:rPr lang="en-US" u="none"/>
              <a:t>-the law distinguished between murder and involuntary killing.</a:t>
            </a:r>
          </a:p>
          <a:p>
            <a:r>
              <a:rPr lang="en-US"/>
              <a:t>The punishment for most things was death.</a:t>
            </a:r>
          </a:p>
          <a:p>
            <a:r>
              <a:rPr lang="en-US" u="none"/>
              <a:t>The term </a:t>
            </a:r>
            <a:r>
              <a:rPr lang="en-US" i="1" u="none"/>
              <a:t>Draconian</a:t>
            </a:r>
            <a:r>
              <a:rPr lang="en-US" u="none"/>
              <a:t>, which means harsh, comes from his name. </a:t>
            </a:r>
          </a:p>
        </p:txBody>
      </p:sp>
      <p:pic>
        <p:nvPicPr>
          <p:cNvPr id="43014" name="Picture 6" descr="Solon">
            <a:hlinkClick r:id="rId3" tooltip="Solon"/>
          </p:cNvPr>
          <p:cNvPicPr>
            <a:picLocks noChangeAspect="1" noChangeArrowheads="1"/>
          </p:cNvPicPr>
          <p:nvPr/>
        </p:nvPicPr>
        <p:blipFill>
          <a:blip r:embed="rId4" cstate="print"/>
          <a:srcRect/>
          <a:stretch>
            <a:fillRect/>
          </a:stretch>
        </p:blipFill>
        <p:spPr bwMode="auto">
          <a:xfrm>
            <a:off x="190500" y="3810000"/>
            <a:ext cx="1690688" cy="2819400"/>
          </a:xfrm>
          <a:prstGeom prst="rect">
            <a:avLst/>
          </a:prstGeom>
          <a:noFill/>
          <a:ln w="9525">
            <a:noFill/>
            <a:miter lim="800000"/>
            <a:headEnd/>
            <a:tailEnd/>
          </a:ln>
        </p:spPr>
      </p:pic>
      <p:sp>
        <p:nvSpPr>
          <p:cNvPr id="43015" name="Text Box 7"/>
          <p:cNvSpPr txBox="1">
            <a:spLocks noChangeArrowheads="1"/>
          </p:cNvSpPr>
          <p:nvPr/>
        </p:nvSpPr>
        <p:spPr bwMode="auto">
          <a:xfrm>
            <a:off x="2041525" y="4108450"/>
            <a:ext cx="6950075" cy="2101850"/>
          </a:xfrm>
          <a:prstGeom prst="rect">
            <a:avLst/>
          </a:prstGeom>
          <a:noFill/>
          <a:ln w="9525">
            <a:noFill/>
            <a:miter lim="800000"/>
            <a:headEnd/>
            <a:tailEnd/>
          </a:ln>
        </p:spPr>
        <p:txBody>
          <a:bodyPr>
            <a:spAutoFit/>
          </a:bodyPr>
          <a:lstStyle/>
          <a:p>
            <a:r>
              <a:rPr lang="en-US" b="1" u="none"/>
              <a:t>Solon </a:t>
            </a:r>
            <a:r>
              <a:rPr lang="en-US" u="none"/>
              <a:t>“</a:t>
            </a:r>
            <a:r>
              <a:rPr lang="en-US"/>
              <a:t>so long to debt slavery</a:t>
            </a:r>
            <a:r>
              <a:rPr lang="en-US" u="none"/>
              <a:t>”</a:t>
            </a:r>
            <a:endParaRPr lang="en-US" b="1" u="none"/>
          </a:p>
          <a:p>
            <a:r>
              <a:rPr lang="en-US"/>
              <a:t>Solon was an aristocrat and reformer.</a:t>
            </a:r>
          </a:p>
          <a:p>
            <a:r>
              <a:rPr lang="en-US"/>
              <a:t>Solon cancelled debts for the poor and ended debt slavery</a:t>
            </a:r>
            <a:r>
              <a:rPr lang="en-US" u="none"/>
              <a:t>. </a:t>
            </a:r>
          </a:p>
          <a:p>
            <a:r>
              <a:rPr lang="en-US" u="none"/>
              <a:t>He refused, however, to attempt land reform which still left many of the poor landless.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p:cTn id="7" dur="1000" fill="hold"/>
                                        <p:tgtEl>
                                          <p:spTgt spid="4301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301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301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43012">
                                            <p:txEl>
                                              <p:pRg st="2" end="2"/>
                                            </p:txEl>
                                          </p:spTgt>
                                        </p:tgtEl>
                                        <p:attrNameLst>
                                          <p:attrName>style.visibility</p:attrName>
                                        </p:attrNameLst>
                                      </p:cBhvr>
                                      <p:to>
                                        <p:strVal val="visible"/>
                                      </p:to>
                                    </p:set>
                                    <p:anim calcmode="lin" valueType="num">
                                      <p:cBhvr>
                                        <p:cTn id="14" dur="1000" fill="hold"/>
                                        <p:tgtEl>
                                          <p:spTgt spid="4301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301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301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3012">
                                            <p:txEl>
                                              <p:pRg st="3" end="3"/>
                                            </p:txEl>
                                          </p:spTgt>
                                        </p:tgtEl>
                                        <p:attrNameLst>
                                          <p:attrName>style.visibility</p:attrName>
                                        </p:attrNameLst>
                                      </p:cBhvr>
                                      <p:to>
                                        <p:strVal val="visible"/>
                                      </p:to>
                                    </p:set>
                                    <p:anim calcmode="lin" valueType="num">
                                      <p:cBhvr>
                                        <p:cTn id="21" dur="1000" fill="hold"/>
                                        <p:tgtEl>
                                          <p:spTgt spid="43012">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43012">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4301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43012">
                                            <p:txEl>
                                              <p:pRg st="4" end="4"/>
                                            </p:txEl>
                                          </p:spTgt>
                                        </p:tgtEl>
                                        <p:attrNameLst>
                                          <p:attrName>style.visibility</p:attrName>
                                        </p:attrNameLst>
                                      </p:cBhvr>
                                      <p:to>
                                        <p:strVal val="visible"/>
                                      </p:to>
                                    </p:set>
                                    <p:anim calcmode="lin" valueType="num">
                                      <p:cBhvr>
                                        <p:cTn id="28" dur="1000" fill="hold"/>
                                        <p:tgtEl>
                                          <p:spTgt spid="43012">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43012">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43012">
                                            <p:txEl>
                                              <p:pRg st="4" end="4"/>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43012">
                                            <p:txEl>
                                              <p:pRg st="5" end="5"/>
                                            </p:txEl>
                                          </p:spTgt>
                                        </p:tgtEl>
                                        <p:attrNameLst>
                                          <p:attrName>style.visibility</p:attrName>
                                        </p:attrNameLst>
                                      </p:cBhvr>
                                      <p:to>
                                        <p:strVal val="visible"/>
                                      </p:to>
                                    </p:set>
                                    <p:anim calcmode="lin" valueType="num">
                                      <p:cBhvr>
                                        <p:cTn id="33" dur="1000" fill="hold"/>
                                        <p:tgtEl>
                                          <p:spTgt spid="43012">
                                            <p:txEl>
                                              <p:pRg st="5" end="5"/>
                                            </p:txEl>
                                          </p:spTgt>
                                        </p:tgtEl>
                                        <p:attrNameLst>
                                          <p:attrName>ppt_w</p:attrName>
                                        </p:attrNameLst>
                                      </p:cBhvr>
                                      <p:tavLst>
                                        <p:tav tm="0">
                                          <p:val>
                                            <p:strVal val="#ppt_w*0.70"/>
                                          </p:val>
                                        </p:tav>
                                        <p:tav tm="100000">
                                          <p:val>
                                            <p:strVal val="#ppt_w"/>
                                          </p:val>
                                        </p:tav>
                                      </p:tavLst>
                                    </p:anim>
                                    <p:anim calcmode="lin" valueType="num">
                                      <p:cBhvr>
                                        <p:cTn id="34" dur="1000" fill="hold"/>
                                        <p:tgtEl>
                                          <p:spTgt spid="43012">
                                            <p:txEl>
                                              <p:pRg st="5" end="5"/>
                                            </p:txEl>
                                          </p:spTgt>
                                        </p:tgtEl>
                                        <p:attrNameLst>
                                          <p:attrName>ppt_h</p:attrName>
                                        </p:attrNameLst>
                                      </p:cBhvr>
                                      <p:tavLst>
                                        <p:tav tm="0">
                                          <p:val>
                                            <p:strVal val="#ppt_h"/>
                                          </p:val>
                                        </p:tav>
                                        <p:tav tm="100000">
                                          <p:val>
                                            <p:strVal val="#ppt_h"/>
                                          </p:val>
                                        </p:tav>
                                      </p:tavLst>
                                    </p:anim>
                                    <p:animEffect transition="in" filter="fade">
                                      <p:cBhvr>
                                        <p:cTn id="35" dur="1000"/>
                                        <p:tgtEl>
                                          <p:spTgt spid="4301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43012">
                                            <p:txEl>
                                              <p:pRg st="6" end="6"/>
                                            </p:txEl>
                                          </p:spTgt>
                                        </p:tgtEl>
                                        <p:attrNameLst>
                                          <p:attrName>style.visibility</p:attrName>
                                        </p:attrNameLst>
                                      </p:cBhvr>
                                      <p:to>
                                        <p:strVal val="visible"/>
                                      </p:to>
                                    </p:set>
                                    <p:anim calcmode="lin" valueType="num">
                                      <p:cBhvr>
                                        <p:cTn id="40" dur="1000" fill="hold"/>
                                        <p:tgtEl>
                                          <p:spTgt spid="43012">
                                            <p:txEl>
                                              <p:pRg st="6" end="6"/>
                                            </p:txEl>
                                          </p:spTgt>
                                        </p:tgtEl>
                                        <p:attrNameLst>
                                          <p:attrName>ppt_w</p:attrName>
                                        </p:attrNameLst>
                                      </p:cBhvr>
                                      <p:tavLst>
                                        <p:tav tm="0">
                                          <p:val>
                                            <p:strVal val="#ppt_w*0.70"/>
                                          </p:val>
                                        </p:tav>
                                        <p:tav tm="100000">
                                          <p:val>
                                            <p:strVal val="#ppt_w"/>
                                          </p:val>
                                        </p:tav>
                                      </p:tavLst>
                                    </p:anim>
                                    <p:anim calcmode="lin" valueType="num">
                                      <p:cBhvr>
                                        <p:cTn id="41" dur="1000" fill="hold"/>
                                        <p:tgtEl>
                                          <p:spTgt spid="43012">
                                            <p:txEl>
                                              <p:pRg st="6" end="6"/>
                                            </p:txEl>
                                          </p:spTgt>
                                        </p:tgtEl>
                                        <p:attrNameLst>
                                          <p:attrName>ppt_h</p:attrName>
                                        </p:attrNameLst>
                                      </p:cBhvr>
                                      <p:tavLst>
                                        <p:tav tm="0">
                                          <p:val>
                                            <p:strVal val="#ppt_h"/>
                                          </p:val>
                                        </p:tav>
                                        <p:tav tm="100000">
                                          <p:val>
                                            <p:strVal val="#ppt_h"/>
                                          </p:val>
                                        </p:tav>
                                      </p:tavLst>
                                    </p:anim>
                                    <p:animEffect transition="in" filter="fade">
                                      <p:cBhvr>
                                        <p:cTn id="42" dur="1000"/>
                                        <p:tgtEl>
                                          <p:spTgt spid="43012">
                                            <p:txEl>
                                              <p:pRg st="6" end="6"/>
                                            </p:txEl>
                                          </p:spTgt>
                                        </p:tgtEl>
                                      </p:cBhvr>
                                    </p:animEffect>
                                  </p:childTnLst>
                                </p:cTn>
                              </p:par>
                              <p:par>
                                <p:cTn id="43" presetID="55" presetClass="entr" presetSubtype="0" fill="hold" nodeType="withEffect">
                                  <p:stCondLst>
                                    <p:cond delay="0"/>
                                  </p:stCondLst>
                                  <p:childTnLst>
                                    <p:set>
                                      <p:cBhvr>
                                        <p:cTn id="44" dur="1" fill="hold">
                                          <p:stCondLst>
                                            <p:cond delay="0"/>
                                          </p:stCondLst>
                                        </p:cTn>
                                        <p:tgtEl>
                                          <p:spTgt spid="43012">
                                            <p:txEl>
                                              <p:pRg st="7" end="7"/>
                                            </p:txEl>
                                          </p:spTgt>
                                        </p:tgtEl>
                                        <p:attrNameLst>
                                          <p:attrName>style.visibility</p:attrName>
                                        </p:attrNameLst>
                                      </p:cBhvr>
                                      <p:to>
                                        <p:strVal val="visible"/>
                                      </p:to>
                                    </p:set>
                                    <p:anim calcmode="lin" valueType="num">
                                      <p:cBhvr>
                                        <p:cTn id="45" dur="1000" fill="hold"/>
                                        <p:tgtEl>
                                          <p:spTgt spid="43012">
                                            <p:txEl>
                                              <p:pRg st="7" end="7"/>
                                            </p:txEl>
                                          </p:spTgt>
                                        </p:tgtEl>
                                        <p:attrNameLst>
                                          <p:attrName>ppt_w</p:attrName>
                                        </p:attrNameLst>
                                      </p:cBhvr>
                                      <p:tavLst>
                                        <p:tav tm="0">
                                          <p:val>
                                            <p:strVal val="#ppt_w*0.70"/>
                                          </p:val>
                                        </p:tav>
                                        <p:tav tm="100000">
                                          <p:val>
                                            <p:strVal val="#ppt_w"/>
                                          </p:val>
                                        </p:tav>
                                      </p:tavLst>
                                    </p:anim>
                                    <p:anim calcmode="lin" valueType="num">
                                      <p:cBhvr>
                                        <p:cTn id="46" dur="1000" fill="hold"/>
                                        <p:tgtEl>
                                          <p:spTgt spid="43012">
                                            <p:txEl>
                                              <p:pRg st="7" end="7"/>
                                            </p:txEl>
                                          </p:spTgt>
                                        </p:tgtEl>
                                        <p:attrNameLst>
                                          <p:attrName>ppt_h</p:attrName>
                                        </p:attrNameLst>
                                      </p:cBhvr>
                                      <p:tavLst>
                                        <p:tav tm="0">
                                          <p:val>
                                            <p:strVal val="#ppt_h"/>
                                          </p:val>
                                        </p:tav>
                                        <p:tav tm="100000">
                                          <p:val>
                                            <p:strVal val="#ppt_h"/>
                                          </p:val>
                                        </p:tav>
                                      </p:tavLst>
                                    </p:anim>
                                    <p:animEffect transition="in" filter="fade">
                                      <p:cBhvr>
                                        <p:cTn id="47" dur="1000"/>
                                        <p:tgtEl>
                                          <p:spTgt spid="430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5" presetClass="entr" presetSubtype="0" fill="hold" nodeType="clickEffect">
                                  <p:stCondLst>
                                    <p:cond delay="0"/>
                                  </p:stCondLst>
                                  <p:childTnLst>
                                    <p:set>
                                      <p:cBhvr>
                                        <p:cTn id="51" dur="1" fill="hold">
                                          <p:stCondLst>
                                            <p:cond delay="0"/>
                                          </p:stCondLst>
                                        </p:cTn>
                                        <p:tgtEl>
                                          <p:spTgt spid="43015">
                                            <p:txEl>
                                              <p:pRg st="0" end="0"/>
                                            </p:txEl>
                                          </p:spTgt>
                                        </p:tgtEl>
                                        <p:attrNameLst>
                                          <p:attrName>style.visibility</p:attrName>
                                        </p:attrNameLst>
                                      </p:cBhvr>
                                      <p:to>
                                        <p:strVal val="visible"/>
                                      </p:to>
                                    </p:set>
                                    <p:anim calcmode="lin" valueType="num">
                                      <p:cBhvr>
                                        <p:cTn id="52" dur="1000" fill="hold"/>
                                        <p:tgtEl>
                                          <p:spTgt spid="43015">
                                            <p:txEl>
                                              <p:pRg st="0" end="0"/>
                                            </p:txEl>
                                          </p:spTgt>
                                        </p:tgtEl>
                                        <p:attrNameLst>
                                          <p:attrName>ppt_w</p:attrName>
                                        </p:attrNameLst>
                                      </p:cBhvr>
                                      <p:tavLst>
                                        <p:tav tm="0">
                                          <p:val>
                                            <p:strVal val="#ppt_w*0.70"/>
                                          </p:val>
                                        </p:tav>
                                        <p:tav tm="100000">
                                          <p:val>
                                            <p:strVal val="#ppt_w"/>
                                          </p:val>
                                        </p:tav>
                                      </p:tavLst>
                                    </p:anim>
                                    <p:anim calcmode="lin" valueType="num">
                                      <p:cBhvr>
                                        <p:cTn id="53" dur="1000" fill="hold"/>
                                        <p:tgtEl>
                                          <p:spTgt spid="43015">
                                            <p:txEl>
                                              <p:pRg st="0" end="0"/>
                                            </p:txEl>
                                          </p:spTgt>
                                        </p:tgtEl>
                                        <p:attrNameLst>
                                          <p:attrName>ppt_h</p:attrName>
                                        </p:attrNameLst>
                                      </p:cBhvr>
                                      <p:tavLst>
                                        <p:tav tm="0">
                                          <p:val>
                                            <p:strVal val="#ppt_h"/>
                                          </p:val>
                                        </p:tav>
                                        <p:tav tm="100000">
                                          <p:val>
                                            <p:strVal val="#ppt_h"/>
                                          </p:val>
                                        </p:tav>
                                      </p:tavLst>
                                    </p:anim>
                                    <p:animEffect transition="in" filter="fade">
                                      <p:cBhvr>
                                        <p:cTn id="54" dur="1000"/>
                                        <p:tgtEl>
                                          <p:spTgt spid="43015">
                                            <p:txEl>
                                              <p:pRg st="0" end="0"/>
                                            </p:txEl>
                                          </p:spTgt>
                                        </p:tgtEl>
                                      </p:cBhvr>
                                    </p:animEffect>
                                  </p:childTnLst>
                                </p:cTn>
                              </p:par>
                              <p:par>
                                <p:cTn id="55" presetID="55" presetClass="entr" presetSubtype="0" fill="hold" nodeType="withEffect">
                                  <p:stCondLst>
                                    <p:cond delay="0"/>
                                  </p:stCondLst>
                                  <p:childTnLst>
                                    <p:set>
                                      <p:cBhvr>
                                        <p:cTn id="56" dur="1" fill="hold">
                                          <p:stCondLst>
                                            <p:cond delay="0"/>
                                          </p:stCondLst>
                                        </p:cTn>
                                        <p:tgtEl>
                                          <p:spTgt spid="43014"/>
                                        </p:tgtEl>
                                        <p:attrNameLst>
                                          <p:attrName>style.visibility</p:attrName>
                                        </p:attrNameLst>
                                      </p:cBhvr>
                                      <p:to>
                                        <p:strVal val="visible"/>
                                      </p:to>
                                    </p:set>
                                    <p:anim calcmode="lin" valueType="num">
                                      <p:cBhvr>
                                        <p:cTn id="57" dur="1000" fill="hold"/>
                                        <p:tgtEl>
                                          <p:spTgt spid="43014"/>
                                        </p:tgtEl>
                                        <p:attrNameLst>
                                          <p:attrName>ppt_w</p:attrName>
                                        </p:attrNameLst>
                                      </p:cBhvr>
                                      <p:tavLst>
                                        <p:tav tm="0">
                                          <p:val>
                                            <p:strVal val="#ppt_w*0.70"/>
                                          </p:val>
                                        </p:tav>
                                        <p:tav tm="100000">
                                          <p:val>
                                            <p:strVal val="#ppt_w"/>
                                          </p:val>
                                        </p:tav>
                                      </p:tavLst>
                                    </p:anim>
                                    <p:anim calcmode="lin" valueType="num">
                                      <p:cBhvr>
                                        <p:cTn id="58" dur="1000" fill="hold"/>
                                        <p:tgtEl>
                                          <p:spTgt spid="43014"/>
                                        </p:tgtEl>
                                        <p:attrNameLst>
                                          <p:attrName>ppt_h</p:attrName>
                                        </p:attrNameLst>
                                      </p:cBhvr>
                                      <p:tavLst>
                                        <p:tav tm="0">
                                          <p:val>
                                            <p:strVal val="#ppt_h"/>
                                          </p:val>
                                        </p:tav>
                                        <p:tav tm="100000">
                                          <p:val>
                                            <p:strVal val="#ppt_h"/>
                                          </p:val>
                                        </p:tav>
                                      </p:tavLst>
                                    </p:anim>
                                    <p:animEffect transition="in" filter="fade">
                                      <p:cBhvr>
                                        <p:cTn id="59" dur="1000"/>
                                        <p:tgtEl>
                                          <p:spTgt spid="43014"/>
                                        </p:tgtEl>
                                      </p:cBhvr>
                                    </p:animEffect>
                                  </p:childTnLst>
                                </p:cTn>
                              </p:par>
                            </p:childTnLst>
                          </p:cTn>
                        </p:par>
                      </p:childTnLst>
                    </p:cTn>
                  </p:par>
                  <p:par>
                    <p:cTn id="60" fill="hold">
                      <p:stCondLst>
                        <p:cond delay="indefinite"/>
                      </p:stCondLst>
                      <p:childTnLst>
                        <p:par>
                          <p:cTn id="61" fill="hold">
                            <p:stCondLst>
                              <p:cond delay="0"/>
                            </p:stCondLst>
                            <p:childTnLst>
                              <p:par>
                                <p:cTn id="62" presetID="55" presetClass="entr" presetSubtype="0" fill="hold" nodeType="clickEffect">
                                  <p:stCondLst>
                                    <p:cond delay="0"/>
                                  </p:stCondLst>
                                  <p:childTnLst>
                                    <p:set>
                                      <p:cBhvr>
                                        <p:cTn id="63" dur="1" fill="hold">
                                          <p:stCondLst>
                                            <p:cond delay="0"/>
                                          </p:stCondLst>
                                        </p:cTn>
                                        <p:tgtEl>
                                          <p:spTgt spid="43015">
                                            <p:txEl>
                                              <p:pRg st="1" end="1"/>
                                            </p:txEl>
                                          </p:spTgt>
                                        </p:tgtEl>
                                        <p:attrNameLst>
                                          <p:attrName>style.visibility</p:attrName>
                                        </p:attrNameLst>
                                      </p:cBhvr>
                                      <p:to>
                                        <p:strVal val="visible"/>
                                      </p:to>
                                    </p:set>
                                    <p:anim calcmode="lin" valueType="num">
                                      <p:cBhvr>
                                        <p:cTn id="64" dur="1000" fill="hold"/>
                                        <p:tgtEl>
                                          <p:spTgt spid="43015">
                                            <p:txEl>
                                              <p:pRg st="1" end="1"/>
                                            </p:txEl>
                                          </p:spTgt>
                                        </p:tgtEl>
                                        <p:attrNameLst>
                                          <p:attrName>ppt_w</p:attrName>
                                        </p:attrNameLst>
                                      </p:cBhvr>
                                      <p:tavLst>
                                        <p:tav tm="0">
                                          <p:val>
                                            <p:strVal val="#ppt_w*0.70"/>
                                          </p:val>
                                        </p:tav>
                                        <p:tav tm="100000">
                                          <p:val>
                                            <p:strVal val="#ppt_w"/>
                                          </p:val>
                                        </p:tav>
                                      </p:tavLst>
                                    </p:anim>
                                    <p:anim calcmode="lin" valueType="num">
                                      <p:cBhvr>
                                        <p:cTn id="65" dur="1000" fill="hold"/>
                                        <p:tgtEl>
                                          <p:spTgt spid="43015">
                                            <p:txEl>
                                              <p:pRg st="1" end="1"/>
                                            </p:txEl>
                                          </p:spTgt>
                                        </p:tgtEl>
                                        <p:attrNameLst>
                                          <p:attrName>ppt_h</p:attrName>
                                        </p:attrNameLst>
                                      </p:cBhvr>
                                      <p:tavLst>
                                        <p:tav tm="0">
                                          <p:val>
                                            <p:strVal val="#ppt_h"/>
                                          </p:val>
                                        </p:tav>
                                        <p:tav tm="100000">
                                          <p:val>
                                            <p:strVal val="#ppt_h"/>
                                          </p:val>
                                        </p:tav>
                                      </p:tavLst>
                                    </p:anim>
                                    <p:animEffect transition="in" filter="fade">
                                      <p:cBhvr>
                                        <p:cTn id="66" dur="1000"/>
                                        <p:tgtEl>
                                          <p:spTgt spid="43015">
                                            <p:txEl>
                                              <p:pRg st="1" end="1"/>
                                            </p:txEl>
                                          </p:spTgt>
                                        </p:tgtEl>
                                      </p:cBhvr>
                                    </p:animEffect>
                                  </p:childTnLst>
                                </p:cTn>
                              </p:par>
                              <p:par>
                                <p:cTn id="67" presetID="55" presetClass="entr" presetSubtype="0" fill="hold" nodeType="withEffect">
                                  <p:stCondLst>
                                    <p:cond delay="0"/>
                                  </p:stCondLst>
                                  <p:childTnLst>
                                    <p:set>
                                      <p:cBhvr>
                                        <p:cTn id="68" dur="1" fill="hold">
                                          <p:stCondLst>
                                            <p:cond delay="0"/>
                                          </p:stCondLst>
                                        </p:cTn>
                                        <p:tgtEl>
                                          <p:spTgt spid="43015">
                                            <p:txEl>
                                              <p:pRg st="2" end="2"/>
                                            </p:txEl>
                                          </p:spTgt>
                                        </p:tgtEl>
                                        <p:attrNameLst>
                                          <p:attrName>style.visibility</p:attrName>
                                        </p:attrNameLst>
                                      </p:cBhvr>
                                      <p:to>
                                        <p:strVal val="visible"/>
                                      </p:to>
                                    </p:set>
                                    <p:anim calcmode="lin" valueType="num">
                                      <p:cBhvr>
                                        <p:cTn id="69" dur="1000" fill="hold"/>
                                        <p:tgtEl>
                                          <p:spTgt spid="43015">
                                            <p:txEl>
                                              <p:pRg st="2" end="2"/>
                                            </p:txEl>
                                          </p:spTgt>
                                        </p:tgtEl>
                                        <p:attrNameLst>
                                          <p:attrName>ppt_w</p:attrName>
                                        </p:attrNameLst>
                                      </p:cBhvr>
                                      <p:tavLst>
                                        <p:tav tm="0">
                                          <p:val>
                                            <p:strVal val="#ppt_w*0.70"/>
                                          </p:val>
                                        </p:tav>
                                        <p:tav tm="100000">
                                          <p:val>
                                            <p:strVal val="#ppt_w"/>
                                          </p:val>
                                        </p:tav>
                                      </p:tavLst>
                                    </p:anim>
                                    <p:anim calcmode="lin" valueType="num">
                                      <p:cBhvr>
                                        <p:cTn id="70" dur="1000" fill="hold"/>
                                        <p:tgtEl>
                                          <p:spTgt spid="43015">
                                            <p:txEl>
                                              <p:pRg st="2" end="2"/>
                                            </p:txEl>
                                          </p:spTgt>
                                        </p:tgtEl>
                                        <p:attrNameLst>
                                          <p:attrName>ppt_h</p:attrName>
                                        </p:attrNameLst>
                                      </p:cBhvr>
                                      <p:tavLst>
                                        <p:tav tm="0">
                                          <p:val>
                                            <p:strVal val="#ppt_h"/>
                                          </p:val>
                                        </p:tav>
                                        <p:tav tm="100000">
                                          <p:val>
                                            <p:strVal val="#ppt_h"/>
                                          </p:val>
                                        </p:tav>
                                      </p:tavLst>
                                    </p:anim>
                                    <p:animEffect transition="in" filter="fade">
                                      <p:cBhvr>
                                        <p:cTn id="71" dur="1000"/>
                                        <p:tgtEl>
                                          <p:spTgt spid="43015">
                                            <p:txEl>
                                              <p:pRg st="2" end="2"/>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55" presetClass="entr" presetSubtype="0" fill="hold" nodeType="clickEffect">
                                  <p:stCondLst>
                                    <p:cond delay="0"/>
                                  </p:stCondLst>
                                  <p:childTnLst>
                                    <p:set>
                                      <p:cBhvr>
                                        <p:cTn id="75" dur="1" fill="hold">
                                          <p:stCondLst>
                                            <p:cond delay="0"/>
                                          </p:stCondLst>
                                        </p:cTn>
                                        <p:tgtEl>
                                          <p:spTgt spid="43015">
                                            <p:txEl>
                                              <p:pRg st="3" end="3"/>
                                            </p:txEl>
                                          </p:spTgt>
                                        </p:tgtEl>
                                        <p:attrNameLst>
                                          <p:attrName>style.visibility</p:attrName>
                                        </p:attrNameLst>
                                      </p:cBhvr>
                                      <p:to>
                                        <p:strVal val="visible"/>
                                      </p:to>
                                    </p:set>
                                    <p:anim calcmode="lin" valueType="num">
                                      <p:cBhvr>
                                        <p:cTn id="76" dur="1000" fill="hold"/>
                                        <p:tgtEl>
                                          <p:spTgt spid="43015">
                                            <p:txEl>
                                              <p:pRg st="3" end="3"/>
                                            </p:txEl>
                                          </p:spTgt>
                                        </p:tgtEl>
                                        <p:attrNameLst>
                                          <p:attrName>ppt_w</p:attrName>
                                        </p:attrNameLst>
                                      </p:cBhvr>
                                      <p:tavLst>
                                        <p:tav tm="0">
                                          <p:val>
                                            <p:strVal val="#ppt_w*0.70"/>
                                          </p:val>
                                        </p:tav>
                                        <p:tav tm="100000">
                                          <p:val>
                                            <p:strVal val="#ppt_w"/>
                                          </p:val>
                                        </p:tav>
                                      </p:tavLst>
                                    </p:anim>
                                    <p:anim calcmode="lin" valueType="num">
                                      <p:cBhvr>
                                        <p:cTn id="77" dur="1000" fill="hold"/>
                                        <p:tgtEl>
                                          <p:spTgt spid="43015">
                                            <p:txEl>
                                              <p:pRg st="3" end="3"/>
                                            </p:txEl>
                                          </p:spTgt>
                                        </p:tgtEl>
                                        <p:attrNameLst>
                                          <p:attrName>ppt_h</p:attrName>
                                        </p:attrNameLst>
                                      </p:cBhvr>
                                      <p:tavLst>
                                        <p:tav tm="0">
                                          <p:val>
                                            <p:strVal val="#ppt_h"/>
                                          </p:val>
                                        </p:tav>
                                        <p:tav tm="100000">
                                          <p:val>
                                            <p:strVal val="#ppt_h"/>
                                          </p:val>
                                        </p:tav>
                                      </p:tavLst>
                                    </p:anim>
                                    <p:animEffect transition="in" filter="fade">
                                      <p:cBhvr>
                                        <p:cTn id="78" dur="1000"/>
                                        <p:tgtEl>
                                          <p:spTgt spid="430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76200" y="152400"/>
            <a:ext cx="8991600" cy="6586538"/>
          </a:xfrm>
          <a:prstGeom prst="rect">
            <a:avLst/>
          </a:prstGeom>
          <a:noFill/>
          <a:ln w="9525">
            <a:noFill/>
            <a:miter lim="800000"/>
            <a:headEnd/>
            <a:tailEnd/>
          </a:ln>
        </p:spPr>
        <p:txBody>
          <a:bodyPr>
            <a:spAutoFit/>
          </a:bodyPr>
          <a:lstStyle/>
          <a:p>
            <a:r>
              <a:rPr lang="en-US" sz="2400" b="1" u="none"/>
              <a:t>Pisistratus</a:t>
            </a:r>
          </a:p>
          <a:p>
            <a:r>
              <a:rPr lang="en-US" u="none"/>
              <a:t>Another Athenian Reformer</a:t>
            </a:r>
          </a:p>
          <a:p>
            <a:r>
              <a:rPr lang="en-US" u="none"/>
              <a:t>He instituted </a:t>
            </a:r>
            <a:r>
              <a:rPr lang="en-US"/>
              <a:t>land reform by taking land from the rich and giving it to the poor</a:t>
            </a:r>
            <a:r>
              <a:rPr lang="en-US" u="none"/>
              <a:t>.</a:t>
            </a:r>
            <a:r>
              <a:rPr lang="en-US" b="1" u="none"/>
              <a:t> </a:t>
            </a:r>
          </a:p>
          <a:p>
            <a:endParaRPr lang="en-US" b="1" u="none"/>
          </a:p>
          <a:p>
            <a:r>
              <a:rPr lang="en-US" sz="2400" b="1" u="none"/>
              <a:t>Cleisthenes</a:t>
            </a:r>
          </a:p>
          <a:p>
            <a:r>
              <a:rPr lang="en-US"/>
              <a:t>Created a council of five hundred that ran foreign affairs, and oversaw the treasury. </a:t>
            </a:r>
            <a:r>
              <a:rPr lang="en-US" u="none"/>
              <a:t>He restructured the entire political system to put more power in the hands of the people and remove it from the aristocrats. </a:t>
            </a:r>
            <a:endParaRPr lang="en-US"/>
          </a:p>
          <a:p>
            <a:endParaRPr lang="en-US" u="none"/>
          </a:p>
          <a:p>
            <a:r>
              <a:rPr lang="en-US"/>
              <a:t>The </a:t>
            </a:r>
            <a:r>
              <a:rPr lang="en-US" i="1"/>
              <a:t>Athenian Assembly</a:t>
            </a:r>
            <a:r>
              <a:rPr lang="en-US" u="none"/>
              <a:t>  was made up of male citizens was given </a:t>
            </a:r>
            <a:r>
              <a:rPr lang="en-US"/>
              <a:t>authority to pass laws after free and open debate.</a:t>
            </a:r>
          </a:p>
          <a:p>
            <a:endParaRPr lang="en-US"/>
          </a:p>
          <a:p>
            <a:r>
              <a:rPr lang="en-US" u="none"/>
              <a:t>This created the </a:t>
            </a:r>
            <a:r>
              <a:rPr lang="en-US"/>
              <a:t>foundations for democracy in Athens</a:t>
            </a:r>
            <a:r>
              <a:rPr lang="en-US" u="none"/>
              <a:t>.</a:t>
            </a:r>
            <a:r>
              <a:rPr lang="en-US" b="1" u="none"/>
              <a:t> </a:t>
            </a:r>
          </a:p>
          <a:p>
            <a:endParaRPr lang="en-US" b="1" u="none"/>
          </a:p>
          <a:p>
            <a:r>
              <a:rPr lang="en-US" b="1" u="none"/>
              <a:t>Democracy: </a:t>
            </a:r>
            <a:r>
              <a:rPr lang="en-US"/>
              <a:t>Rule in which people vote and make laws/choose leaders. </a:t>
            </a:r>
          </a:p>
          <a:p>
            <a:r>
              <a:rPr lang="en-US" b="1" u="none"/>
              <a:t>Direct Democracy: </a:t>
            </a:r>
            <a:r>
              <a:rPr lang="en-US" u="none"/>
              <a:t>When people </a:t>
            </a:r>
            <a:r>
              <a:rPr lang="en-US"/>
              <a:t>vote directly on laws</a:t>
            </a:r>
            <a:r>
              <a:rPr lang="en-US" u="none"/>
              <a:t>.</a:t>
            </a:r>
            <a:r>
              <a:rPr lang="en-US" b="1" u="none"/>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 calcmode="lin" valueType="num">
                                      <p:cBhvr>
                                        <p:cTn id="7" dur="1000" fill="hold"/>
                                        <p:tgtEl>
                                          <p:spTgt spid="4403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403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4036">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4036">
                                            <p:txEl>
                                              <p:pRg st="1" end="1"/>
                                            </p:txEl>
                                          </p:spTgt>
                                        </p:tgtEl>
                                        <p:attrNameLst>
                                          <p:attrName>style.visibility</p:attrName>
                                        </p:attrNameLst>
                                      </p:cBhvr>
                                      <p:to>
                                        <p:strVal val="visible"/>
                                      </p:to>
                                    </p:set>
                                    <p:anim calcmode="lin" valueType="num">
                                      <p:cBhvr>
                                        <p:cTn id="12" dur="1000" fill="hold"/>
                                        <p:tgtEl>
                                          <p:spTgt spid="4403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403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4036">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44036">
                                            <p:txEl>
                                              <p:pRg st="2" end="2"/>
                                            </p:txEl>
                                          </p:spTgt>
                                        </p:tgtEl>
                                        <p:attrNameLst>
                                          <p:attrName>style.visibility</p:attrName>
                                        </p:attrNameLst>
                                      </p:cBhvr>
                                      <p:to>
                                        <p:strVal val="visible"/>
                                      </p:to>
                                    </p:set>
                                    <p:anim calcmode="lin" valueType="num">
                                      <p:cBhvr>
                                        <p:cTn id="17" dur="1000" fill="hold"/>
                                        <p:tgtEl>
                                          <p:spTgt spid="44036">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4036">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403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44036">
                                            <p:txEl>
                                              <p:pRg st="4" end="4"/>
                                            </p:txEl>
                                          </p:spTgt>
                                        </p:tgtEl>
                                        <p:attrNameLst>
                                          <p:attrName>style.visibility</p:attrName>
                                        </p:attrNameLst>
                                      </p:cBhvr>
                                      <p:to>
                                        <p:strVal val="visible"/>
                                      </p:to>
                                    </p:set>
                                    <p:anim calcmode="lin" valueType="num">
                                      <p:cBhvr>
                                        <p:cTn id="24" dur="1000" fill="hold"/>
                                        <p:tgtEl>
                                          <p:spTgt spid="44036">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44036">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44036">
                                            <p:txEl>
                                              <p:pRg st="4" end="4"/>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44036">
                                            <p:txEl>
                                              <p:pRg st="5" end="5"/>
                                            </p:txEl>
                                          </p:spTgt>
                                        </p:tgtEl>
                                        <p:attrNameLst>
                                          <p:attrName>style.visibility</p:attrName>
                                        </p:attrNameLst>
                                      </p:cBhvr>
                                      <p:to>
                                        <p:strVal val="visible"/>
                                      </p:to>
                                    </p:set>
                                    <p:anim calcmode="lin" valueType="num">
                                      <p:cBhvr>
                                        <p:cTn id="29" dur="1000" fill="hold"/>
                                        <p:tgtEl>
                                          <p:spTgt spid="44036">
                                            <p:txEl>
                                              <p:pRg st="5" end="5"/>
                                            </p:txEl>
                                          </p:spTgt>
                                        </p:tgtEl>
                                        <p:attrNameLst>
                                          <p:attrName>ppt_w</p:attrName>
                                        </p:attrNameLst>
                                      </p:cBhvr>
                                      <p:tavLst>
                                        <p:tav tm="0">
                                          <p:val>
                                            <p:strVal val="#ppt_w*0.70"/>
                                          </p:val>
                                        </p:tav>
                                        <p:tav tm="100000">
                                          <p:val>
                                            <p:strVal val="#ppt_w"/>
                                          </p:val>
                                        </p:tav>
                                      </p:tavLst>
                                    </p:anim>
                                    <p:anim calcmode="lin" valueType="num">
                                      <p:cBhvr>
                                        <p:cTn id="30" dur="1000" fill="hold"/>
                                        <p:tgtEl>
                                          <p:spTgt spid="44036">
                                            <p:txEl>
                                              <p:pRg st="5" end="5"/>
                                            </p:txEl>
                                          </p:spTgt>
                                        </p:tgtEl>
                                        <p:attrNameLst>
                                          <p:attrName>ppt_h</p:attrName>
                                        </p:attrNameLst>
                                      </p:cBhvr>
                                      <p:tavLst>
                                        <p:tav tm="0">
                                          <p:val>
                                            <p:strVal val="#ppt_h"/>
                                          </p:val>
                                        </p:tav>
                                        <p:tav tm="100000">
                                          <p:val>
                                            <p:strVal val="#ppt_h"/>
                                          </p:val>
                                        </p:tav>
                                      </p:tavLst>
                                    </p:anim>
                                    <p:animEffect transition="in" filter="fade">
                                      <p:cBhvr>
                                        <p:cTn id="31" dur="1000"/>
                                        <p:tgtEl>
                                          <p:spTgt spid="44036">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44036">
                                            <p:txEl>
                                              <p:pRg st="7" end="7"/>
                                            </p:txEl>
                                          </p:spTgt>
                                        </p:tgtEl>
                                        <p:attrNameLst>
                                          <p:attrName>style.visibility</p:attrName>
                                        </p:attrNameLst>
                                      </p:cBhvr>
                                      <p:to>
                                        <p:strVal val="visible"/>
                                      </p:to>
                                    </p:set>
                                    <p:anim calcmode="lin" valueType="num">
                                      <p:cBhvr>
                                        <p:cTn id="36" dur="1000" fill="hold"/>
                                        <p:tgtEl>
                                          <p:spTgt spid="44036">
                                            <p:txEl>
                                              <p:pRg st="7" end="7"/>
                                            </p:txEl>
                                          </p:spTgt>
                                        </p:tgtEl>
                                        <p:attrNameLst>
                                          <p:attrName>ppt_w</p:attrName>
                                        </p:attrNameLst>
                                      </p:cBhvr>
                                      <p:tavLst>
                                        <p:tav tm="0">
                                          <p:val>
                                            <p:strVal val="#ppt_w*0.70"/>
                                          </p:val>
                                        </p:tav>
                                        <p:tav tm="100000">
                                          <p:val>
                                            <p:strVal val="#ppt_w"/>
                                          </p:val>
                                        </p:tav>
                                      </p:tavLst>
                                    </p:anim>
                                    <p:anim calcmode="lin" valueType="num">
                                      <p:cBhvr>
                                        <p:cTn id="37" dur="1000" fill="hold"/>
                                        <p:tgtEl>
                                          <p:spTgt spid="44036">
                                            <p:txEl>
                                              <p:pRg st="7" end="7"/>
                                            </p:txEl>
                                          </p:spTgt>
                                        </p:tgtEl>
                                        <p:attrNameLst>
                                          <p:attrName>ppt_h</p:attrName>
                                        </p:attrNameLst>
                                      </p:cBhvr>
                                      <p:tavLst>
                                        <p:tav tm="0">
                                          <p:val>
                                            <p:strVal val="#ppt_h"/>
                                          </p:val>
                                        </p:tav>
                                        <p:tav tm="100000">
                                          <p:val>
                                            <p:strVal val="#ppt_h"/>
                                          </p:val>
                                        </p:tav>
                                      </p:tavLst>
                                    </p:anim>
                                    <p:animEffect transition="in" filter="fade">
                                      <p:cBhvr>
                                        <p:cTn id="38" dur="1000"/>
                                        <p:tgtEl>
                                          <p:spTgt spid="44036">
                                            <p:txEl>
                                              <p:pRg st="7" end="7"/>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44036">
                                            <p:txEl>
                                              <p:pRg st="9" end="9"/>
                                            </p:txEl>
                                          </p:spTgt>
                                        </p:tgtEl>
                                        <p:attrNameLst>
                                          <p:attrName>style.visibility</p:attrName>
                                        </p:attrNameLst>
                                      </p:cBhvr>
                                      <p:to>
                                        <p:strVal val="visible"/>
                                      </p:to>
                                    </p:set>
                                    <p:anim calcmode="lin" valueType="num">
                                      <p:cBhvr>
                                        <p:cTn id="41" dur="1000" fill="hold"/>
                                        <p:tgtEl>
                                          <p:spTgt spid="44036">
                                            <p:txEl>
                                              <p:pRg st="9" end="9"/>
                                            </p:txEl>
                                          </p:spTgt>
                                        </p:tgtEl>
                                        <p:attrNameLst>
                                          <p:attrName>ppt_w</p:attrName>
                                        </p:attrNameLst>
                                      </p:cBhvr>
                                      <p:tavLst>
                                        <p:tav tm="0">
                                          <p:val>
                                            <p:strVal val="#ppt_w*0.70"/>
                                          </p:val>
                                        </p:tav>
                                        <p:tav tm="100000">
                                          <p:val>
                                            <p:strVal val="#ppt_w"/>
                                          </p:val>
                                        </p:tav>
                                      </p:tavLst>
                                    </p:anim>
                                    <p:anim calcmode="lin" valueType="num">
                                      <p:cBhvr>
                                        <p:cTn id="42" dur="1000" fill="hold"/>
                                        <p:tgtEl>
                                          <p:spTgt spid="44036">
                                            <p:txEl>
                                              <p:pRg st="9" end="9"/>
                                            </p:txEl>
                                          </p:spTgt>
                                        </p:tgtEl>
                                        <p:attrNameLst>
                                          <p:attrName>ppt_h</p:attrName>
                                        </p:attrNameLst>
                                      </p:cBhvr>
                                      <p:tavLst>
                                        <p:tav tm="0">
                                          <p:val>
                                            <p:strVal val="#ppt_h"/>
                                          </p:val>
                                        </p:tav>
                                        <p:tav tm="100000">
                                          <p:val>
                                            <p:strVal val="#ppt_h"/>
                                          </p:val>
                                        </p:tav>
                                      </p:tavLst>
                                    </p:anim>
                                    <p:animEffect transition="in" filter="fade">
                                      <p:cBhvr>
                                        <p:cTn id="43" dur="1000"/>
                                        <p:tgtEl>
                                          <p:spTgt spid="44036">
                                            <p:txEl>
                                              <p:pRg st="9" end="9"/>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44036">
                                            <p:txEl>
                                              <p:pRg st="11" end="11"/>
                                            </p:txEl>
                                          </p:spTgt>
                                        </p:tgtEl>
                                        <p:attrNameLst>
                                          <p:attrName>style.visibility</p:attrName>
                                        </p:attrNameLst>
                                      </p:cBhvr>
                                      <p:to>
                                        <p:strVal val="visible"/>
                                      </p:to>
                                    </p:set>
                                    <p:anim calcmode="lin" valueType="num">
                                      <p:cBhvr>
                                        <p:cTn id="48" dur="1000" fill="hold"/>
                                        <p:tgtEl>
                                          <p:spTgt spid="44036">
                                            <p:txEl>
                                              <p:pRg st="11" end="11"/>
                                            </p:txEl>
                                          </p:spTgt>
                                        </p:tgtEl>
                                        <p:attrNameLst>
                                          <p:attrName>ppt_w</p:attrName>
                                        </p:attrNameLst>
                                      </p:cBhvr>
                                      <p:tavLst>
                                        <p:tav tm="0">
                                          <p:val>
                                            <p:strVal val="#ppt_w*0.70"/>
                                          </p:val>
                                        </p:tav>
                                        <p:tav tm="100000">
                                          <p:val>
                                            <p:strVal val="#ppt_w"/>
                                          </p:val>
                                        </p:tav>
                                      </p:tavLst>
                                    </p:anim>
                                    <p:anim calcmode="lin" valueType="num">
                                      <p:cBhvr>
                                        <p:cTn id="49" dur="1000" fill="hold"/>
                                        <p:tgtEl>
                                          <p:spTgt spid="44036">
                                            <p:txEl>
                                              <p:pRg st="11" end="11"/>
                                            </p:txEl>
                                          </p:spTgt>
                                        </p:tgtEl>
                                        <p:attrNameLst>
                                          <p:attrName>ppt_h</p:attrName>
                                        </p:attrNameLst>
                                      </p:cBhvr>
                                      <p:tavLst>
                                        <p:tav tm="0">
                                          <p:val>
                                            <p:strVal val="#ppt_h"/>
                                          </p:val>
                                        </p:tav>
                                        <p:tav tm="100000">
                                          <p:val>
                                            <p:strVal val="#ppt_h"/>
                                          </p:val>
                                        </p:tav>
                                      </p:tavLst>
                                    </p:anim>
                                    <p:animEffect transition="in" filter="fade">
                                      <p:cBhvr>
                                        <p:cTn id="50" dur="1000"/>
                                        <p:tgtEl>
                                          <p:spTgt spid="44036">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nodeType="clickEffect">
                                  <p:stCondLst>
                                    <p:cond delay="0"/>
                                  </p:stCondLst>
                                  <p:childTnLst>
                                    <p:set>
                                      <p:cBhvr>
                                        <p:cTn id="54" dur="1" fill="hold">
                                          <p:stCondLst>
                                            <p:cond delay="0"/>
                                          </p:stCondLst>
                                        </p:cTn>
                                        <p:tgtEl>
                                          <p:spTgt spid="44036">
                                            <p:txEl>
                                              <p:pRg st="12" end="12"/>
                                            </p:txEl>
                                          </p:spTgt>
                                        </p:tgtEl>
                                        <p:attrNameLst>
                                          <p:attrName>style.visibility</p:attrName>
                                        </p:attrNameLst>
                                      </p:cBhvr>
                                      <p:to>
                                        <p:strVal val="visible"/>
                                      </p:to>
                                    </p:set>
                                    <p:anim calcmode="lin" valueType="num">
                                      <p:cBhvr>
                                        <p:cTn id="55" dur="1000" fill="hold"/>
                                        <p:tgtEl>
                                          <p:spTgt spid="44036">
                                            <p:txEl>
                                              <p:pRg st="12" end="12"/>
                                            </p:txEl>
                                          </p:spTgt>
                                        </p:tgtEl>
                                        <p:attrNameLst>
                                          <p:attrName>ppt_w</p:attrName>
                                        </p:attrNameLst>
                                      </p:cBhvr>
                                      <p:tavLst>
                                        <p:tav tm="0">
                                          <p:val>
                                            <p:strVal val="#ppt_w*0.70"/>
                                          </p:val>
                                        </p:tav>
                                        <p:tav tm="100000">
                                          <p:val>
                                            <p:strVal val="#ppt_w"/>
                                          </p:val>
                                        </p:tav>
                                      </p:tavLst>
                                    </p:anim>
                                    <p:anim calcmode="lin" valueType="num">
                                      <p:cBhvr>
                                        <p:cTn id="56" dur="1000" fill="hold"/>
                                        <p:tgtEl>
                                          <p:spTgt spid="44036">
                                            <p:txEl>
                                              <p:pRg st="12" end="12"/>
                                            </p:txEl>
                                          </p:spTgt>
                                        </p:tgtEl>
                                        <p:attrNameLst>
                                          <p:attrName>ppt_h</p:attrName>
                                        </p:attrNameLst>
                                      </p:cBhvr>
                                      <p:tavLst>
                                        <p:tav tm="0">
                                          <p:val>
                                            <p:strVal val="#ppt_h"/>
                                          </p:val>
                                        </p:tav>
                                        <p:tav tm="100000">
                                          <p:val>
                                            <p:strVal val="#ppt_h"/>
                                          </p:val>
                                        </p:tav>
                                      </p:tavLst>
                                    </p:anim>
                                    <p:animEffect transition="in" filter="fade">
                                      <p:cBhvr>
                                        <p:cTn id="57" dur="1000"/>
                                        <p:tgtEl>
                                          <p:spTgt spid="4403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46085" name="Text Box 5"/>
          <p:cNvSpPr txBox="1">
            <a:spLocks noChangeArrowheads="1"/>
          </p:cNvSpPr>
          <p:nvPr/>
        </p:nvSpPr>
        <p:spPr bwMode="auto">
          <a:xfrm>
            <a:off x="457200" y="76200"/>
            <a:ext cx="8382000" cy="762000"/>
          </a:xfrm>
          <a:prstGeom prst="rect">
            <a:avLst/>
          </a:prstGeom>
          <a:noFill/>
          <a:ln w="9525">
            <a:noFill/>
            <a:miter lim="800000"/>
            <a:headEnd/>
            <a:tailEnd/>
          </a:ln>
        </p:spPr>
        <p:txBody>
          <a:bodyPr>
            <a:spAutoFit/>
          </a:bodyPr>
          <a:lstStyle/>
          <a:p>
            <a:r>
              <a:rPr lang="en-US" b="1" u="none"/>
              <a:t>Challenge of Persia </a:t>
            </a:r>
            <a:r>
              <a:rPr lang="en-US"/>
              <a:t>The Persian Empire occupied Asia minor to the east.</a:t>
            </a:r>
            <a:r>
              <a:rPr lang="en-US" b="1"/>
              <a:t> </a:t>
            </a:r>
            <a:r>
              <a:rPr lang="en-US"/>
              <a:t> They took over the area of Ionia in 519 B.C.. </a:t>
            </a:r>
          </a:p>
        </p:txBody>
      </p:sp>
      <p:pic>
        <p:nvPicPr>
          <p:cNvPr id="68611" name="Picture 6" descr="greekmap2"/>
          <p:cNvPicPr>
            <a:picLocks noChangeAspect="1" noChangeArrowheads="1"/>
          </p:cNvPicPr>
          <p:nvPr/>
        </p:nvPicPr>
        <p:blipFill>
          <a:blip r:embed="rId4" cstate="print"/>
          <a:srcRect/>
          <a:stretch>
            <a:fillRect/>
          </a:stretch>
        </p:blipFill>
        <p:spPr bwMode="auto">
          <a:xfrm>
            <a:off x="3581400" y="914400"/>
            <a:ext cx="5322888" cy="4373563"/>
          </a:xfrm>
          <a:prstGeom prst="rect">
            <a:avLst/>
          </a:prstGeom>
          <a:noFill/>
          <a:ln w="9525">
            <a:noFill/>
            <a:miter lim="800000"/>
            <a:headEnd/>
            <a:tailEnd/>
          </a:ln>
        </p:spPr>
      </p:pic>
      <p:sp>
        <p:nvSpPr>
          <p:cNvPr id="46087" name="Text Box 7"/>
          <p:cNvSpPr txBox="1">
            <a:spLocks noChangeArrowheads="1"/>
          </p:cNvSpPr>
          <p:nvPr/>
        </p:nvSpPr>
        <p:spPr bwMode="auto">
          <a:xfrm>
            <a:off x="228600" y="1281113"/>
            <a:ext cx="2895600" cy="2270125"/>
          </a:xfrm>
          <a:prstGeom prst="rect">
            <a:avLst/>
          </a:prstGeom>
          <a:noFill/>
          <a:ln w="9525">
            <a:noFill/>
            <a:miter lim="800000"/>
            <a:headEnd/>
            <a:tailEnd/>
          </a:ln>
        </p:spPr>
        <p:txBody>
          <a:bodyPr>
            <a:spAutoFit/>
          </a:bodyPr>
          <a:lstStyle/>
          <a:p>
            <a:pPr algn="ctr">
              <a:spcBef>
                <a:spcPct val="50000"/>
              </a:spcBef>
            </a:pPr>
            <a:r>
              <a:rPr lang="en-US" b="1" u="none"/>
              <a:t>Ionian Revolt</a:t>
            </a:r>
            <a:r>
              <a:rPr lang="en-US" u="none"/>
              <a:t> </a:t>
            </a:r>
          </a:p>
          <a:p>
            <a:pPr algn="ctr">
              <a:spcBef>
                <a:spcPct val="50000"/>
              </a:spcBef>
            </a:pPr>
            <a:r>
              <a:rPr lang="en-US" u="none"/>
              <a:t>In 499 B.C. the </a:t>
            </a:r>
            <a:r>
              <a:rPr lang="en-US"/>
              <a:t>Ionian Greeks asked the mainland Greeks to help them rebel against the Persians</a:t>
            </a:r>
            <a:r>
              <a:rPr lang="en-US" u="none"/>
              <a:t>. </a:t>
            </a:r>
          </a:p>
        </p:txBody>
      </p:sp>
      <p:sp>
        <p:nvSpPr>
          <p:cNvPr id="46088" name="AutoShape 8"/>
          <p:cNvSpPr>
            <a:spLocks noChangeArrowheads="1"/>
          </p:cNvSpPr>
          <p:nvPr/>
        </p:nvSpPr>
        <p:spPr bwMode="auto">
          <a:xfrm>
            <a:off x="6629400" y="2438400"/>
            <a:ext cx="990600" cy="457200"/>
          </a:xfrm>
          <a:prstGeom prst="wedgeEllipseCallout">
            <a:avLst>
              <a:gd name="adj1" fmla="val -43750"/>
              <a:gd name="adj2" fmla="val 70000"/>
            </a:avLst>
          </a:prstGeom>
          <a:solidFill>
            <a:schemeClr val="bg1"/>
          </a:solidFill>
          <a:ln w="9525">
            <a:solidFill>
              <a:schemeClr val="tx1"/>
            </a:solidFill>
            <a:miter lim="800000"/>
            <a:headEnd/>
            <a:tailEnd/>
          </a:ln>
        </p:spPr>
        <p:txBody>
          <a:bodyPr/>
          <a:lstStyle/>
          <a:p>
            <a:pPr algn="ctr"/>
            <a:r>
              <a:rPr lang="en-US" sz="1800" b="1" u="none"/>
              <a:t>Help!</a:t>
            </a:r>
          </a:p>
        </p:txBody>
      </p:sp>
      <p:sp>
        <p:nvSpPr>
          <p:cNvPr id="46089" name="Text Box 9"/>
          <p:cNvSpPr txBox="1">
            <a:spLocks noChangeArrowheads="1"/>
          </p:cNvSpPr>
          <p:nvPr/>
        </p:nvSpPr>
        <p:spPr bwMode="auto">
          <a:xfrm>
            <a:off x="152400" y="3719513"/>
            <a:ext cx="3200400" cy="1766887"/>
          </a:xfrm>
          <a:prstGeom prst="rect">
            <a:avLst/>
          </a:prstGeom>
          <a:noFill/>
          <a:ln w="9525">
            <a:noFill/>
            <a:miter lim="800000"/>
            <a:headEnd/>
            <a:tailEnd/>
          </a:ln>
        </p:spPr>
        <p:txBody>
          <a:bodyPr>
            <a:spAutoFit/>
          </a:bodyPr>
          <a:lstStyle/>
          <a:p>
            <a:pPr algn="ctr">
              <a:spcBef>
                <a:spcPct val="50000"/>
              </a:spcBef>
            </a:pPr>
            <a:r>
              <a:rPr lang="en-US"/>
              <a:t>Athens sent warships to help them</a:t>
            </a:r>
            <a:r>
              <a:rPr lang="en-US" u="none"/>
              <a:t>, but they were not strong enough to defeat the Persian army. </a:t>
            </a:r>
          </a:p>
        </p:txBody>
      </p:sp>
      <p:sp>
        <p:nvSpPr>
          <p:cNvPr id="46090" name="AutoShape 10"/>
          <p:cNvSpPr>
            <a:spLocks noChangeArrowheads="1"/>
          </p:cNvSpPr>
          <p:nvPr/>
        </p:nvSpPr>
        <p:spPr bwMode="auto">
          <a:xfrm>
            <a:off x="3352800" y="2438400"/>
            <a:ext cx="1828800" cy="838200"/>
          </a:xfrm>
          <a:prstGeom prst="wedgeEllipseCallout">
            <a:avLst>
              <a:gd name="adj1" fmla="val 67190"/>
              <a:gd name="adj2" fmla="val 20644"/>
            </a:avLst>
          </a:prstGeom>
          <a:solidFill>
            <a:schemeClr val="bg1"/>
          </a:solidFill>
          <a:ln w="9525">
            <a:solidFill>
              <a:schemeClr val="tx1"/>
            </a:solidFill>
            <a:miter lim="800000"/>
            <a:headEnd/>
            <a:tailEnd/>
          </a:ln>
        </p:spPr>
        <p:txBody>
          <a:bodyPr/>
          <a:lstStyle/>
          <a:p>
            <a:pPr algn="ctr"/>
            <a:r>
              <a:rPr lang="en-US" sz="1800" b="1" u="none"/>
              <a:t>We’re on the way</a:t>
            </a:r>
          </a:p>
        </p:txBody>
      </p:sp>
      <p:sp>
        <p:nvSpPr>
          <p:cNvPr id="46091" name="Text Box 11"/>
          <p:cNvSpPr txBox="1">
            <a:spLocks noChangeArrowheads="1"/>
          </p:cNvSpPr>
          <p:nvPr/>
        </p:nvSpPr>
        <p:spPr bwMode="auto">
          <a:xfrm>
            <a:off x="76200" y="5410200"/>
            <a:ext cx="8991600" cy="1431925"/>
          </a:xfrm>
          <a:prstGeom prst="rect">
            <a:avLst/>
          </a:prstGeom>
          <a:noFill/>
          <a:ln w="9525">
            <a:noFill/>
            <a:miter lim="800000"/>
            <a:headEnd/>
            <a:tailEnd/>
          </a:ln>
        </p:spPr>
        <p:txBody>
          <a:bodyPr>
            <a:spAutoFit/>
          </a:bodyPr>
          <a:lstStyle/>
          <a:p>
            <a:pPr algn="ctr">
              <a:spcBef>
                <a:spcPct val="50000"/>
              </a:spcBef>
            </a:pPr>
            <a:r>
              <a:rPr lang="en-US" b="1" u="none"/>
              <a:t>Darius</a:t>
            </a:r>
          </a:p>
          <a:p>
            <a:pPr algn="ctr"/>
            <a:r>
              <a:rPr lang="en-US" u="none"/>
              <a:t>The made the Persian King, </a:t>
            </a:r>
            <a:r>
              <a:rPr lang="en-US"/>
              <a:t>Darius</a:t>
            </a:r>
            <a:r>
              <a:rPr lang="en-US" u="none"/>
              <a:t>, </a:t>
            </a:r>
            <a:r>
              <a:rPr lang="en-US"/>
              <a:t>very</a:t>
            </a:r>
            <a:r>
              <a:rPr lang="en-US" u="none"/>
              <a:t> angry with Greece, he </a:t>
            </a:r>
            <a:r>
              <a:rPr lang="en-US"/>
              <a:t>vowed to seek revenge against the Athenians for messing in Persian affairs</a:t>
            </a:r>
            <a:r>
              <a:rPr lang="en-US" u="none"/>
              <a:t>.</a:t>
            </a:r>
          </a:p>
        </p:txBody>
      </p:sp>
      <p:grpSp>
        <p:nvGrpSpPr>
          <p:cNvPr id="2" name="Group 12"/>
          <p:cNvGrpSpPr>
            <a:grpSpLocks/>
          </p:cNvGrpSpPr>
          <p:nvPr/>
        </p:nvGrpSpPr>
        <p:grpSpPr bwMode="auto">
          <a:xfrm flipH="1">
            <a:off x="8305800" y="2209800"/>
            <a:ext cx="515938" cy="785813"/>
            <a:chOff x="5136" y="1371"/>
            <a:chExt cx="325" cy="495"/>
          </a:xfrm>
        </p:grpSpPr>
        <p:sp>
          <p:nvSpPr>
            <p:cNvPr id="68619" name="Freeform 13"/>
            <p:cNvSpPr>
              <a:spLocks/>
            </p:cNvSpPr>
            <p:nvPr/>
          </p:nvSpPr>
          <p:spPr bwMode="auto">
            <a:xfrm>
              <a:off x="5298" y="1371"/>
              <a:ext cx="92" cy="112"/>
            </a:xfrm>
            <a:custGeom>
              <a:avLst/>
              <a:gdLst>
                <a:gd name="T0" fmla="*/ 2 w 371"/>
                <a:gd name="T1" fmla="*/ 1 h 445"/>
                <a:gd name="T2" fmla="*/ 3 w 371"/>
                <a:gd name="T3" fmla="*/ 0 h 445"/>
                <a:gd name="T4" fmla="*/ 4 w 371"/>
                <a:gd name="T5" fmla="*/ 0 h 445"/>
                <a:gd name="T6" fmla="*/ 4 w 371"/>
                <a:gd name="T7" fmla="*/ 0 h 445"/>
                <a:gd name="T8" fmla="*/ 5 w 371"/>
                <a:gd name="T9" fmla="*/ 0 h 445"/>
                <a:gd name="T10" fmla="*/ 5 w 371"/>
                <a:gd name="T11" fmla="*/ 1 h 445"/>
                <a:gd name="T12" fmla="*/ 6 w 371"/>
                <a:gd name="T13" fmla="*/ 2 h 445"/>
                <a:gd name="T14" fmla="*/ 5 w 371"/>
                <a:gd name="T15" fmla="*/ 3 h 445"/>
                <a:gd name="T16" fmla="*/ 5 w 371"/>
                <a:gd name="T17" fmla="*/ 4 h 445"/>
                <a:gd name="T18" fmla="*/ 4 w 371"/>
                <a:gd name="T19" fmla="*/ 4 h 445"/>
                <a:gd name="T20" fmla="*/ 4 w 371"/>
                <a:gd name="T21" fmla="*/ 5 h 445"/>
                <a:gd name="T22" fmla="*/ 5 w 371"/>
                <a:gd name="T23" fmla="*/ 6 h 445"/>
                <a:gd name="T24" fmla="*/ 5 w 371"/>
                <a:gd name="T25" fmla="*/ 7 h 445"/>
                <a:gd name="T26" fmla="*/ 4 w 371"/>
                <a:gd name="T27" fmla="*/ 5 h 445"/>
                <a:gd name="T28" fmla="*/ 3 w 371"/>
                <a:gd name="T29" fmla="*/ 6 h 445"/>
                <a:gd name="T30" fmla="*/ 2 w 371"/>
                <a:gd name="T31" fmla="*/ 6 h 445"/>
                <a:gd name="T32" fmla="*/ 2 w 371"/>
                <a:gd name="T33" fmla="*/ 7 h 445"/>
                <a:gd name="T34" fmla="*/ 1 w 371"/>
                <a:gd name="T35" fmla="*/ 7 h 445"/>
                <a:gd name="T36" fmla="*/ 0 w 371"/>
                <a:gd name="T37" fmla="*/ 7 h 445"/>
                <a:gd name="T38" fmla="*/ 0 w 371"/>
                <a:gd name="T39" fmla="*/ 6 h 445"/>
                <a:gd name="T40" fmla="*/ 0 w 371"/>
                <a:gd name="T41" fmla="*/ 5 h 445"/>
                <a:gd name="T42" fmla="*/ 0 w 371"/>
                <a:gd name="T43" fmla="*/ 4 h 445"/>
                <a:gd name="T44" fmla="*/ 1 w 371"/>
                <a:gd name="T45" fmla="*/ 2 h 445"/>
                <a:gd name="T46" fmla="*/ 2 w 371"/>
                <a:gd name="T47" fmla="*/ 1 h 445"/>
                <a:gd name="T48" fmla="*/ 2 w 371"/>
                <a:gd name="T49" fmla="*/ 1 h 445"/>
                <a:gd name="T50" fmla="*/ 2 w 371"/>
                <a:gd name="T51" fmla="*/ 1 h 4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1"/>
                <a:gd name="T79" fmla="*/ 0 h 445"/>
                <a:gd name="T80" fmla="*/ 371 w 371"/>
                <a:gd name="T81" fmla="*/ 445 h 4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1" h="445">
                  <a:moveTo>
                    <a:pt x="161" y="37"/>
                  </a:moveTo>
                  <a:lnTo>
                    <a:pt x="208" y="13"/>
                  </a:lnTo>
                  <a:lnTo>
                    <a:pt x="251" y="0"/>
                  </a:lnTo>
                  <a:lnTo>
                    <a:pt x="294" y="0"/>
                  </a:lnTo>
                  <a:lnTo>
                    <a:pt x="330" y="10"/>
                  </a:lnTo>
                  <a:lnTo>
                    <a:pt x="361" y="47"/>
                  </a:lnTo>
                  <a:lnTo>
                    <a:pt x="371" y="113"/>
                  </a:lnTo>
                  <a:lnTo>
                    <a:pt x="355" y="173"/>
                  </a:lnTo>
                  <a:lnTo>
                    <a:pt x="335" y="218"/>
                  </a:lnTo>
                  <a:lnTo>
                    <a:pt x="292" y="273"/>
                  </a:lnTo>
                  <a:lnTo>
                    <a:pt x="294" y="310"/>
                  </a:lnTo>
                  <a:lnTo>
                    <a:pt x="361" y="395"/>
                  </a:lnTo>
                  <a:lnTo>
                    <a:pt x="347" y="428"/>
                  </a:lnTo>
                  <a:lnTo>
                    <a:pt x="257" y="330"/>
                  </a:lnTo>
                  <a:lnTo>
                    <a:pt x="217" y="367"/>
                  </a:lnTo>
                  <a:lnTo>
                    <a:pt x="161" y="403"/>
                  </a:lnTo>
                  <a:lnTo>
                    <a:pt x="113" y="436"/>
                  </a:lnTo>
                  <a:lnTo>
                    <a:pt x="65" y="445"/>
                  </a:lnTo>
                  <a:lnTo>
                    <a:pt x="26" y="428"/>
                  </a:lnTo>
                  <a:lnTo>
                    <a:pt x="8" y="382"/>
                  </a:lnTo>
                  <a:lnTo>
                    <a:pt x="0" y="295"/>
                  </a:lnTo>
                  <a:lnTo>
                    <a:pt x="22" y="213"/>
                  </a:lnTo>
                  <a:lnTo>
                    <a:pt x="65" y="140"/>
                  </a:lnTo>
                  <a:lnTo>
                    <a:pt x="109" y="85"/>
                  </a:lnTo>
                  <a:lnTo>
                    <a:pt x="135" y="58"/>
                  </a:lnTo>
                  <a:lnTo>
                    <a:pt x="161" y="37"/>
                  </a:lnTo>
                  <a:close/>
                </a:path>
              </a:pathLst>
            </a:custGeom>
            <a:solidFill>
              <a:srgbClr val="000000"/>
            </a:solidFill>
            <a:ln w="9525">
              <a:noFill/>
              <a:round/>
              <a:headEnd/>
              <a:tailEnd/>
            </a:ln>
          </p:spPr>
          <p:txBody>
            <a:bodyPr/>
            <a:lstStyle/>
            <a:p>
              <a:endParaRPr lang="en-US"/>
            </a:p>
          </p:txBody>
        </p:sp>
        <p:sp>
          <p:nvSpPr>
            <p:cNvPr id="68620" name="Freeform 14"/>
            <p:cNvSpPr>
              <a:spLocks/>
            </p:cNvSpPr>
            <p:nvPr/>
          </p:nvSpPr>
          <p:spPr bwMode="auto">
            <a:xfrm>
              <a:off x="5136" y="1444"/>
              <a:ext cx="150" cy="120"/>
            </a:xfrm>
            <a:custGeom>
              <a:avLst/>
              <a:gdLst>
                <a:gd name="T0" fmla="*/ 8 w 601"/>
                <a:gd name="T1" fmla="*/ 2 h 482"/>
                <a:gd name="T2" fmla="*/ 8 w 601"/>
                <a:gd name="T3" fmla="*/ 2 h 482"/>
                <a:gd name="T4" fmla="*/ 9 w 601"/>
                <a:gd name="T5" fmla="*/ 2 h 482"/>
                <a:gd name="T6" fmla="*/ 9 w 601"/>
                <a:gd name="T7" fmla="*/ 2 h 482"/>
                <a:gd name="T8" fmla="*/ 9 w 601"/>
                <a:gd name="T9" fmla="*/ 3 h 482"/>
                <a:gd name="T10" fmla="*/ 8 w 601"/>
                <a:gd name="T11" fmla="*/ 3 h 482"/>
                <a:gd name="T12" fmla="*/ 7 w 601"/>
                <a:gd name="T13" fmla="*/ 3 h 482"/>
                <a:gd name="T14" fmla="*/ 5 w 601"/>
                <a:gd name="T15" fmla="*/ 2 h 482"/>
                <a:gd name="T16" fmla="*/ 4 w 601"/>
                <a:gd name="T17" fmla="*/ 2 h 482"/>
                <a:gd name="T18" fmla="*/ 2 w 601"/>
                <a:gd name="T19" fmla="*/ 1 h 482"/>
                <a:gd name="T20" fmla="*/ 1 w 601"/>
                <a:gd name="T21" fmla="*/ 1 h 482"/>
                <a:gd name="T22" fmla="*/ 1 w 601"/>
                <a:gd name="T23" fmla="*/ 1 h 482"/>
                <a:gd name="T24" fmla="*/ 1 w 601"/>
                <a:gd name="T25" fmla="*/ 1 h 482"/>
                <a:gd name="T26" fmla="*/ 1 w 601"/>
                <a:gd name="T27" fmla="*/ 2 h 482"/>
                <a:gd name="T28" fmla="*/ 1 w 601"/>
                <a:gd name="T29" fmla="*/ 3 h 482"/>
                <a:gd name="T30" fmla="*/ 2 w 601"/>
                <a:gd name="T31" fmla="*/ 4 h 482"/>
                <a:gd name="T32" fmla="*/ 2 w 601"/>
                <a:gd name="T33" fmla="*/ 5 h 482"/>
                <a:gd name="T34" fmla="*/ 2 w 601"/>
                <a:gd name="T35" fmla="*/ 6 h 482"/>
                <a:gd name="T36" fmla="*/ 3 w 601"/>
                <a:gd name="T37" fmla="*/ 6 h 482"/>
                <a:gd name="T38" fmla="*/ 3 w 601"/>
                <a:gd name="T39" fmla="*/ 7 h 482"/>
                <a:gd name="T40" fmla="*/ 3 w 601"/>
                <a:gd name="T41" fmla="*/ 7 h 482"/>
                <a:gd name="T42" fmla="*/ 3 w 601"/>
                <a:gd name="T43" fmla="*/ 7 h 482"/>
                <a:gd name="T44" fmla="*/ 2 w 601"/>
                <a:gd name="T45" fmla="*/ 7 h 482"/>
                <a:gd name="T46" fmla="*/ 1 w 601"/>
                <a:gd name="T47" fmla="*/ 7 h 482"/>
                <a:gd name="T48" fmla="*/ 0 w 601"/>
                <a:gd name="T49" fmla="*/ 7 h 482"/>
                <a:gd name="T50" fmla="*/ 0 w 601"/>
                <a:gd name="T51" fmla="*/ 7 h 482"/>
                <a:gd name="T52" fmla="*/ 0 w 601"/>
                <a:gd name="T53" fmla="*/ 6 h 482"/>
                <a:gd name="T54" fmla="*/ 1 w 601"/>
                <a:gd name="T55" fmla="*/ 6 h 482"/>
                <a:gd name="T56" fmla="*/ 2 w 601"/>
                <a:gd name="T57" fmla="*/ 6 h 482"/>
                <a:gd name="T58" fmla="*/ 2 w 601"/>
                <a:gd name="T59" fmla="*/ 6 h 482"/>
                <a:gd name="T60" fmla="*/ 2 w 601"/>
                <a:gd name="T61" fmla="*/ 6 h 482"/>
                <a:gd name="T62" fmla="*/ 1 w 601"/>
                <a:gd name="T63" fmla="*/ 5 h 482"/>
                <a:gd name="T64" fmla="*/ 1 w 601"/>
                <a:gd name="T65" fmla="*/ 4 h 482"/>
                <a:gd name="T66" fmla="*/ 1 w 601"/>
                <a:gd name="T67" fmla="*/ 3 h 482"/>
                <a:gd name="T68" fmla="*/ 0 w 601"/>
                <a:gd name="T69" fmla="*/ 2 h 482"/>
                <a:gd name="T70" fmla="*/ 0 w 601"/>
                <a:gd name="T71" fmla="*/ 1 h 482"/>
                <a:gd name="T72" fmla="*/ 0 w 601"/>
                <a:gd name="T73" fmla="*/ 0 h 482"/>
                <a:gd name="T74" fmla="*/ 0 w 601"/>
                <a:gd name="T75" fmla="*/ 0 h 482"/>
                <a:gd name="T76" fmla="*/ 1 w 601"/>
                <a:gd name="T77" fmla="*/ 0 h 482"/>
                <a:gd name="T78" fmla="*/ 1 w 601"/>
                <a:gd name="T79" fmla="*/ 0 h 482"/>
                <a:gd name="T80" fmla="*/ 2 w 601"/>
                <a:gd name="T81" fmla="*/ 0 h 482"/>
                <a:gd name="T82" fmla="*/ 3 w 601"/>
                <a:gd name="T83" fmla="*/ 0 h 482"/>
                <a:gd name="T84" fmla="*/ 4 w 601"/>
                <a:gd name="T85" fmla="*/ 1 h 482"/>
                <a:gd name="T86" fmla="*/ 6 w 601"/>
                <a:gd name="T87" fmla="*/ 1 h 482"/>
                <a:gd name="T88" fmla="*/ 7 w 601"/>
                <a:gd name="T89" fmla="*/ 1 h 482"/>
                <a:gd name="T90" fmla="*/ 8 w 601"/>
                <a:gd name="T91" fmla="*/ 2 h 48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1"/>
                <a:gd name="T139" fmla="*/ 0 h 482"/>
                <a:gd name="T140" fmla="*/ 601 w 601"/>
                <a:gd name="T141" fmla="*/ 482 h 48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1" h="482">
                  <a:moveTo>
                    <a:pt x="505" y="110"/>
                  </a:moveTo>
                  <a:lnTo>
                    <a:pt x="551" y="110"/>
                  </a:lnTo>
                  <a:lnTo>
                    <a:pt x="594" y="122"/>
                  </a:lnTo>
                  <a:lnTo>
                    <a:pt x="601" y="165"/>
                  </a:lnTo>
                  <a:lnTo>
                    <a:pt x="568" y="200"/>
                  </a:lnTo>
                  <a:lnTo>
                    <a:pt x="507" y="210"/>
                  </a:lnTo>
                  <a:lnTo>
                    <a:pt x="444" y="195"/>
                  </a:lnTo>
                  <a:lnTo>
                    <a:pt x="322" y="155"/>
                  </a:lnTo>
                  <a:lnTo>
                    <a:pt x="235" y="122"/>
                  </a:lnTo>
                  <a:lnTo>
                    <a:pt x="166" y="92"/>
                  </a:lnTo>
                  <a:lnTo>
                    <a:pt x="104" y="67"/>
                  </a:lnTo>
                  <a:lnTo>
                    <a:pt x="81" y="55"/>
                  </a:lnTo>
                  <a:lnTo>
                    <a:pt x="63" y="67"/>
                  </a:lnTo>
                  <a:lnTo>
                    <a:pt x="72" y="113"/>
                  </a:lnTo>
                  <a:lnTo>
                    <a:pt x="79" y="177"/>
                  </a:lnTo>
                  <a:lnTo>
                    <a:pt x="108" y="255"/>
                  </a:lnTo>
                  <a:lnTo>
                    <a:pt x="130" y="318"/>
                  </a:lnTo>
                  <a:lnTo>
                    <a:pt x="166" y="373"/>
                  </a:lnTo>
                  <a:lnTo>
                    <a:pt x="195" y="413"/>
                  </a:lnTo>
                  <a:lnTo>
                    <a:pt x="209" y="458"/>
                  </a:lnTo>
                  <a:lnTo>
                    <a:pt x="200" y="482"/>
                  </a:lnTo>
                  <a:lnTo>
                    <a:pt x="174" y="482"/>
                  </a:lnTo>
                  <a:lnTo>
                    <a:pt x="121" y="458"/>
                  </a:lnTo>
                  <a:lnTo>
                    <a:pt x="46" y="455"/>
                  </a:lnTo>
                  <a:lnTo>
                    <a:pt x="9" y="448"/>
                  </a:lnTo>
                  <a:lnTo>
                    <a:pt x="0" y="428"/>
                  </a:lnTo>
                  <a:lnTo>
                    <a:pt x="12" y="413"/>
                  </a:lnTo>
                  <a:lnTo>
                    <a:pt x="52" y="413"/>
                  </a:lnTo>
                  <a:lnTo>
                    <a:pt x="113" y="413"/>
                  </a:lnTo>
                  <a:lnTo>
                    <a:pt x="133" y="403"/>
                  </a:lnTo>
                  <a:lnTo>
                    <a:pt x="121" y="385"/>
                  </a:lnTo>
                  <a:lnTo>
                    <a:pt x="90" y="340"/>
                  </a:lnTo>
                  <a:lnTo>
                    <a:pt x="63" y="282"/>
                  </a:lnTo>
                  <a:lnTo>
                    <a:pt x="52" y="218"/>
                  </a:lnTo>
                  <a:lnTo>
                    <a:pt x="29" y="155"/>
                  </a:lnTo>
                  <a:lnTo>
                    <a:pt x="17" y="95"/>
                  </a:lnTo>
                  <a:lnTo>
                    <a:pt x="17" y="32"/>
                  </a:lnTo>
                  <a:lnTo>
                    <a:pt x="29" y="4"/>
                  </a:lnTo>
                  <a:lnTo>
                    <a:pt x="70" y="0"/>
                  </a:lnTo>
                  <a:lnTo>
                    <a:pt x="96" y="0"/>
                  </a:lnTo>
                  <a:lnTo>
                    <a:pt x="139" y="13"/>
                  </a:lnTo>
                  <a:lnTo>
                    <a:pt x="226" y="40"/>
                  </a:lnTo>
                  <a:lnTo>
                    <a:pt x="287" y="65"/>
                  </a:lnTo>
                  <a:lnTo>
                    <a:pt x="369" y="85"/>
                  </a:lnTo>
                  <a:lnTo>
                    <a:pt x="444" y="100"/>
                  </a:lnTo>
                  <a:lnTo>
                    <a:pt x="505" y="110"/>
                  </a:lnTo>
                  <a:close/>
                </a:path>
              </a:pathLst>
            </a:custGeom>
            <a:solidFill>
              <a:srgbClr val="000000"/>
            </a:solidFill>
            <a:ln w="9525">
              <a:noFill/>
              <a:round/>
              <a:headEnd/>
              <a:tailEnd/>
            </a:ln>
          </p:spPr>
          <p:txBody>
            <a:bodyPr/>
            <a:lstStyle/>
            <a:p>
              <a:endParaRPr lang="en-US"/>
            </a:p>
          </p:txBody>
        </p:sp>
        <p:sp>
          <p:nvSpPr>
            <p:cNvPr id="68621" name="Freeform 15"/>
            <p:cNvSpPr>
              <a:spLocks/>
            </p:cNvSpPr>
            <p:nvPr/>
          </p:nvSpPr>
          <p:spPr bwMode="auto">
            <a:xfrm>
              <a:off x="5339" y="1487"/>
              <a:ext cx="122" cy="132"/>
            </a:xfrm>
            <a:custGeom>
              <a:avLst/>
              <a:gdLst>
                <a:gd name="T0" fmla="*/ 1 w 490"/>
                <a:gd name="T1" fmla="*/ 0 h 528"/>
                <a:gd name="T2" fmla="*/ 1 w 490"/>
                <a:gd name="T3" fmla="*/ 0 h 528"/>
                <a:gd name="T4" fmla="*/ 0 w 490"/>
                <a:gd name="T5" fmla="*/ 0 h 528"/>
                <a:gd name="T6" fmla="*/ 0 w 490"/>
                <a:gd name="T7" fmla="*/ 1 h 528"/>
                <a:gd name="T8" fmla="*/ 0 w 490"/>
                <a:gd name="T9" fmla="*/ 1 h 528"/>
                <a:gd name="T10" fmla="*/ 0 w 490"/>
                <a:gd name="T11" fmla="*/ 1 h 528"/>
                <a:gd name="T12" fmla="*/ 1 w 490"/>
                <a:gd name="T13" fmla="*/ 1 h 528"/>
                <a:gd name="T14" fmla="*/ 2 w 490"/>
                <a:gd name="T15" fmla="*/ 2 h 528"/>
                <a:gd name="T16" fmla="*/ 4 w 490"/>
                <a:gd name="T17" fmla="*/ 2 h 528"/>
                <a:gd name="T18" fmla="*/ 6 w 490"/>
                <a:gd name="T19" fmla="*/ 2 h 528"/>
                <a:gd name="T20" fmla="*/ 6 w 490"/>
                <a:gd name="T21" fmla="*/ 2 h 528"/>
                <a:gd name="T22" fmla="*/ 7 w 490"/>
                <a:gd name="T23" fmla="*/ 2 h 528"/>
                <a:gd name="T24" fmla="*/ 7 w 490"/>
                <a:gd name="T25" fmla="*/ 2 h 528"/>
                <a:gd name="T26" fmla="*/ 6 w 490"/>
                <a:gd name="T27" fmla="*/ 3 h 528"/>
                <a:gd name="T28" fmla="*/ 6 w 490"/>
                <a:gd name="T29" fmla="*/ 4 h 528"/>
                <a:gd name="T30" fmla="*/ 5 w 490"/>
                <a:gd name="T31" fmla="*/ 4 h 528"/>
                <a:gd name="T32" fmla="*/ 4 w 490"/>
                <a:gd name="T33" fmla="*/ 5 h 528"/>
                <a:gd name="T34" fmla="*/ 4 w 490"/>
                <a:gd name="T35" fmla="*/ 5 h 528"/>
                <a:gd name="T36" fmla="*/ 3 w 490"/>
                <a:gd name="T37" fmla="*/ 6 h 528"/>
                <a:gd name="T38" fmla="*/ 2 w 490"/>
                <a:gd name="T39" fmla="*/ 6 h 528"/>
                <a:gd name="T40" fmla="*/ 3 w 490"/>
                <a:gd name="T41" fmla="*/ 6 h 528"/>
                <a:gd name="T42" fmla="*/ 3 w 490"/>
                <a:gd name="T43" fmla="*/ 7 h 528"/>
                <a:gd name="T44" fmla="*/ 4 w 490"/>
                <a:gd name="T45" fmla="*/ 7 h 528"/>
                <a:gd name="T46" fmla="*/ 5 w 490"/>
                <a:gd name="T47" fmla="*/ 8 h 528"/>
                <a:gd name="T48" fmla="*/ 5 w 490"/>
                <a:gd name="T49" fmla="*/ 8 h 528"/>
                <a:gd name="T50" fmla="*/ 5 w 490"/>
                <a:gd name="T51" fmla="*/ 8 h 528"/>
                <a:gd name="T52" fmla="*/ 5 w 490"/>
                <a:gd name="T53" fmla="*/ 7 h 528"/>
                <a:gd name="T54" fmla="*/ 5 w 490"/>
                <a:gd name="T55" fmla="*/ 7 h 528"/>
                <a:gd name="T56" fmla="*/ 4 w 490"/>
                <a:gd name="T57" fmla="*/ 7 h 528"/>
                <a:gd name="T58" fmla="*/ 4 w 490"/>
                <a:gd name="T59" fmla="*/ 6 h 528"/>
                <a:gd name="T60" fmla="*/ 3 w 490"/>
                <a:gd name="T61" fmla="*/ 6 h 528"/>
                <a:gd name="T62" fmla="*/ 4 w 490"/>
                <a:gd name="T63" fmla="*/ 6 h 528"/>
                <a:gd name="T64" fmla="*/ 5 w 490"/>
                <a:gd name="T65" fmla="*/ 5 h 528"/>
                <a:gd name="T66" fmla="*/ 6 w 490"/>
                <a:gd name="T67" fmla="*/ 5 h 528"/>
                <a:gd name="T68" fmla="*/ 7 w 490"/>
                <a:gd name="T69" fmla="*/ 4 h 528"/>
                <a:gd name="T70" fmla="*/ 7 w 490"/>
                <a:gd name="T71" fmla="*/ 3 h 528"/>
                <a:gd name="T72" fmla="*/ 7 w 490"/>
                <a:gd name="T73" fmla="*/ 2 h 528"/>
                <a:gd name="T74" fmla="*/ 7 w 490"/>
                <a:gd name="T75" fmla="*/ 2 h 528"/>
                <a:gd name="T76" fmla="*/ 7 w 490"/>
                <a:gd name="T77" fmla="*/ 1 h 528"/>
                <a:gd name="T78" fmla="*/ 7 w 490"/>
                <a:gd name="T79" fmla="*/ 1 h 528"/>
                <a:gd name="T80" fmla="*/ 5 w 490"/>
                <a:gd name="T81" fmla="*/ 1 h 528"/>
                <a:gd name="T82" fmla="*/ 3 w 490"/>
                <a:gd name="T83" fmla="*/ 1 h 528"/>
                <a:gd name="T84" fmla="*/ 2 w 490"/>
                <a:gd name="T85" fmla="*/ 1 h 528"/>
                <a:gd name="T86" fmla="*/ 1 w 490"/>
                <a:gd name="T87" fmla="*/ 1 h 528"/>
                <a:gd name="T88" fmla="*/ 1 w 490"/>
                <a:gd name="T89" fmla="*/ 0 h 5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0"/>
                <a:gd name="T136" fmla="*/ 0 h 528"/>
                <a:gd name="T137" fmla="*/ 490 w 490"/>
                <a:gd name="T138" fmla="*/ 528 h 5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0" h="528">
                  <a:moveTo>
                    <a:pt x="79" y="24"/>
                  </a:moveTo>
                  <a:lnTo>
                    <a:pt x="47" y="0"/>
                  </a:lnTo>
                  <a:lnTo>
                    <a:pt x="18" y="6"/>
                  </a:lnTo>
                  <a:lnTo>
                    <a:pt x="0" y="34"/>
                  </a:lnTo>
                  <a:lnTo>
                    <a:pt x="3" y="72"/>
                  </a:lnTo>
                  <a:lnTo>
                    <a:pt x="27" y="91"/>
                  </a:lnTo>
                  <a:lnTo>
                    <a:pt x="79" y="106"/>
                  </a:lnTo>
                  <a:lnTo>
                    <a:pt x="157" y="109"/>
                  </a:lnTo>
                  <a:lnTo>
                    <a:pt x="264" y="115"/>
                  </a:lnTo>
                  <a:lnTo>
                    <a:pt x="386" y="115"/>
                  </a:lnTo>
                  <a:lnTo>
                    <a:pt x="421" y="115"/>
                  </a:lnTo>
                  <a:lnTo>
                    <a:pt x="444" y="134"/>
                  </a:lnTo>
                  <a:lnTo>
                    <a:pt x="439" y="170"/>
                  </a:lnTo>
                  <a:lnTo>
                    <a:pt x="418" y="200"/>
                  </a:lnTo>
                  <a:lnTo>
                    <a:pt x="384" y="242"/>
                  </a:lnTo>
                  <a:lnTo>
                    <a:pt x="340" y="288"/>
                  </a:lnTo>
                  <a:lnTo>
                    <a:pt x="290" y="315"/>
                  </a:lnTo>
                  <a:lnTo>
                    <a:pt x="239" y="352"/>
                  </a:lnTo>
                  <a:lnTo>
                    <a:pt x="191" y="363"/>
                  </a:lnTo>
                  <a:lnTo>
                    <a:pt x="160" y="400"/>
                  </a:lnTo>
                  <a:lnTo>
                    <a:pt x="174" y="425"/>
                  </a:lnTo>
                  <a:lnTo>
                    <a:pt x="212" y="442"/>
                  </a:lnTo>
                  <a:lnTo>
                    <a:pt x="282" y="463"/>
                  </a:lnTo>
                  <a:lnTo>
                    <a:pt x="316" y="500"/>
                  </a:lnTo>
                  <a:lnTo>
                    <a:pt x="340" y="528"/>
                  </a:lnTo>
                  <a:lnTo>
                    <a:pt x="357" y="515"/>
                  </a:lnTo>
                  <a:lnTo>
                    <a:pt x="357" y="482"/>
                  </a:lnTo>
                  <a:lnTo>
                    <a:pt x="326" y="452"/>
                  </a:lnTo>
                  <a:lnTo>
                    <a:pt x="278" y="427"/>
                  </a:lnTo>
                  <a:lnTo>
                    <a:pt x="235" y="418"/>
                  </a:lnTo>
                  <a:lnTo>
                    <a:pt x="220" y="397"/>
                  </a:lnTo>
                  <a:lnTo>
                    <a:pt x="282" y="370"/>
                  </a:lnTo>
                  <a:lnTo>
                    <a:pt x="351" y="327"/>
                  </a:lnTo>
                  <a:lnTo>
                    <a:pt x="394" y="300"/>
                  </a:lnTo>
                  <a:lnTo>
                    <a:pt x="430" y="270"/>
                  </a:lnTo>
                  <a:lnTo>
                    <a:pt x="464" y="209"/>
                  </a:lnTo>
                  <a:lnTo>
                    <a:pt x="488" y="164"/>
                  </a:lnTo>
                  <a:lnTo>
                    <a:pt x="490" y="109"/>
                  </a:lnTo>
                  <a:lnTo>
                    <a:pt x="470" y="82"/>
                  </a:lnTo>
                  <a:lnTo>
                    <a:pt x="439" y="72"/>
                  </a:lnTo>
                  <a:lnTo>
                    <a:pt x="334" y="79"/>
                  </a:lnTo>
                  <a:lnTo>
                    <a:pt x="220" y="72"/>
                  </a:lnTo>
                  <a:lnTo>
                    <a:pt x="131" y="64"/>
                  </a:lnTo>
                  <a:lnTo>
                    <a:pt x="90" y="46"/>
                  </a:lnTo>
                  <a:lnTo>
                    <a:pt x="79" y="24"/>
                  </a:lnTo>
                  <a:close/>
                </a:path>
              </a:pathLst>
            </a:custGeom>
            <a:solidFill>
              <a:srgbClr val="000000"/>
            </a:solidFill>
            <a:ln w="9525">
              <a:noFill/>
              <a:round/>
              <a:headEnd/>
              <a:tailEnd/>
            </a:ln>
          </p:spPr>
          <p:txBody>
            <a:bodyPr/>
            <a:lstStyle/>
            <a:p>
              <a:endParaRPr lang="en-US"/>
            </a:p>
          </p:txBody>
        </p:sp>
        <p:sp>
          <p:nvSpPr>
            <p:cNvPr id="68622" name="Freeform 16"/>
            <p:cNvSpPr>
              <a:spLocks/>
            </p:cNvSpPr>
            <p:nvPr/>
          </p:nvSpPr>
          <p:spPr bwMode="auto">
            <a:xfrm>
              <a:off x="5256" y="1610"/>
              <a:ext cx="79" cy="256"/>
            </a:xfrm>
            <a:custGeom>
              <a:avLst/>
              <a:gdLst>
                <a:gd name="T0" fmla="*/ 4 w 317"/>
                <a:gd name="T1" fmla="*/ 0 h 1026"/>
                <a:gd name="T2" fmla="*/ 3 w 317"/>
                <a:gd name="T3" fmla="*/ 0 h 1026"/>
                <a:gd name="T4" fmla="*/ 2 w 317"/>
                <a:gd name="T5" fmla="*/ 1 h 1026"/>
                <a:gd name="T6" fmla="*/ 1 w 317"/>
                <a:gd name="T7" fmla="*/ 3 h 1026"/>
                <a:gd name="T8" fmla="*/ 0 w 317"/>
                <a:gd name="T9" fmla="*/ 5 h 1026"/>
                <a:gd name="T10" fmla="*/ 0 w 317"/>
                <a:gd name="T11" fmla="*/ 6 h 1026"/>
                <a:gd name="T12" fmla="*/ 2 w 317"/>
                <a:gd name="T13" fmla="*/ 6 h 1026"/>
                <a:gd name="T14" fmla="*/ 2 w 317"/>
                <a:gd name="T15" fmla="*/ 5 h 1026"/>
                <a:gd name="T16" fmla="*/ 2 w 317"/>
                <a:gd name="T17" fmla="*/ 4 h 1026"/>
                <a:gd name="T18" fmla="*/ 3 w 317"/>
                <a:gd name="T19" fmla="*/ 3 h 1026"/>
                <a:gd name="T20" fmla="*/ 3 w 317"/>
                <a:gd name="T21" fmla="*/ 2 h 1026"/>
                <a:gd name="T22" fmla="*/ 4 w 317"/>
                <a:gd name="T23" fmla="*/ 1 h 1026"/>
                <a:gd name="T24" fmla="*/ 4 w 317"/>
                <a:gd name="T25" fmla="*/ 2 h 1026"/>
                <a:gd name="T26" fmla="*/ 4 w 317"/>
                <a:gd name="T27" fmla="*/ 3 h 1026"/>
                <a:gd name="T28" fmla="*/ 3 w 317"/>
                <a:gd name="T29" fmla="*/ 6 h 1026"/>
                <a:gd name="T30" fmla="*/ 2 w 317"/>
                <a:gd name="T31" fmla="*/ 7 h 1026"/>
                <a:gd name="T32" fmla="*/ 2 w 317"/>
                <a:gd name="T33" fmla="*/ 9 h 1026"/>
                <a:gd name="T34" fmla="*/ 1 w 317"/>
                <a:gd name="T35" fmla="*/ 11 h 1026"/>
                <a:gd name="T36" fmla="*/ 0 w 317"/>
                <a:gd name="T37" fmla="*/ 11 h 1026"/>
                <a:gd name="T38" fmla="*/ 0 w 317"/>
                <a:gd name="T39" fmla="*/ 11 h 1026"/>
                <a:gd name="T40" fmla="*/ 1 w 317"/>
                <a:gd name="T41" fmla="*/ 12 h 1026"/>
                <a:gd name="T42" fmla="*/ 3 w 317"/>
                <a:gd name="T43" fmla="*/ 14 h 1026"/>
                <a:gd name="T44" fmla="*/ 3 w 317"/>
                <a:gd name="T45" fmla="*/ 16 h 1026"/>
                <a:gd name="T46" fmla="*/ 4 w 317"/>
                <a:gd name="T47" fmla="*/ 16 h 1026"/>
                <a:gd name="T48" fmla="*/ 4 w 317"/>
                <a:gd name="T49" fmla="*/ 15 h 1026"/>
                <a:gd name="T50" fmla="*/ 3 w 317"/>
                <a:gd name="T51" fmla="*/ 13 h 1026"/>
                <a:gd name="T52" fmla="*/ 3 w 317"/>
                <a:gd name="T53" fmla="*/ 12 h 1026"/>
                <a:gd name="T54" fmla="*/ 2 w 317"/>
                <a:gd name="T55" fmla="*/ 12 h 1026"/>
                <a:gd name="T56" fmla="*/ 2 w 317"/>
                <a:gd name="T57" fmla="*/ 11 h 1026"/>
                <a:gd name="T58" fmla="*/ 2 w 317"/>
                <a:gd name="T59" fmla="*/ 10 h 1026"/>
                <a:gd name="T60" fmla="*/ 3 w 317"/>
                <a:gd name="T61" fmla="*/ 8 h 1026"/>
                <a:gd name="T62" fmla="*/ 4 w 317"/>
                <a:gd name="T63" fmla="*/ 6 h 1026"/>
                <a:gd name="T64" fmla="*/ 4 w 317"/>
                <a:gd name="T65" fmla="*/ 4 h 1026"/>
                <a:gd name="T66" fmla="*/ 5 w 317"/>
                <a:gd name="T67" fmla="*/ 2 h 1026"/>
                <a:gd name="T68" fmla="*/ 5 w 317"/>
                <a:gd name="T69" fmla="*/ 1 h 1026"/>
                <a:gd name="T70" fmla="*/ 5 w 317"/>
                <a:gd name="T71" fmla="*/ 0 h 1026"/>
                <a:gd name="T72" fmla="*/ 4 w 317"/>
                <a:gd name="T73" fmla="*/ 0 h 10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7"/>
                <a:gd name="T112" fmla="*/ 0 h 1026"/>
                <a:gd name="T113" fmla="*/ 317 w 317"/>
                <a:gd name="T114" fmla="*/ 1026 h 10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7" h="1026">
                  <a:moveTo>
                    <a:pt x="280" y="0"/>
                  </a:moveTo>
                  <a:lnTo>
                    <a:pt x="212" y="27"/>
                  </a:lnTo>
                  <a:lnTo>
                    <a:pt x="140" y="103"/>
                  </a:lnTo>
                  <a:lnTo>
                    <a:pt x="43" y="209"/>
                  </a:lnTo>
                  <a:lnTo>
                    <a:pt x="0" y="312"/>
                  </a:lnTo>
                  <a:lnTo>
                    <a:pt x="12" y="375"/>
                  </a:lnTo>
                  <a:lnTo>
                    <a:pt x="108" y="385"/>
                  </a:lnTo>
                  <a:lnTo>
                    <a:pt x="142" y="336"/>
                  </a:lnTo>
                  <a:lnTo>
                    <a:pt x="160" y="263"/>
                  </a:lnTo>
                  <a:lnTo>
                    <a:pt x="177" y="190"/>
                  </a:lnTo>
                  <a:lnTo>
                    <a:pt x="201" y="127"/>
                  </a:lnTo>
                  <a:lnTo>
                    <a:pt x="239" y="90"/>
                  </a:lnTo>
                  <a:lnTo>
                    <a:pt x="253" y="112"/>
                  </a:lnTo>
                  <a:lnTo>
                    <a:pt x="236" y="230"/>
                  </a:lnTo>
                  <a:lnTo>
                    <a:pt x="195" y="375"/>
                  </a:lnTo>
                  <a:lnTo>
                    <a:pt x="166" y="485"/>
                  </a:lnTo>
                  <a:lnTo>
                    <a:pt x="108" y="611"/>
                  </a:lnTo>
                  <a:lnTo>
                    <a:pt x="61" y="699"/>
                  </a:lnTo>
                  <a:lnTo>
                    <a:pt x="17" y="718"/>
                  </a:lnTo>
                  <a:lnTo>
                    <a:pt x="12" y="738"/>
                  </a:lnTo>
                  <a:lnTo>
                    <a:pt x="79" y="801"/>
                  </a:lnTo>
                  <a:lnTo>
                    <a:pt x="186" y="908"/>
                  </a:lnTo>
                  <a:lnTo>
                    <a:pt x="227" y="1026"/>
                  </a:lnTo>
                  <a:lnTo>
                    <a:pt x="253" y="1026"/>
                  </a:lnTo>
                  <a:lnTo>
                    <a:pt x="256" y="956"/>
                  </a:lnTo>
                  <a:lnTo>
                    <a:pt x="230" y="871"/>
                  </a:lnTo>
                  <a:lnTo>
                    <a:pt x="174" y="808"/>
                  </a:lnTo>
                  <a:lnTo>
                    <a:pt x="140" y="771"/>
                  </a:lnTo>
                  <a:lnTo>
                    <a:pt x="131" y="726"/>
                  </a:lnTo>
                  <a:lnTo>
                    <a:pt x="152" y="648"/>
                  </a:lnTo>
                  <a:lnTo>
                    <a:pt x="201" y="548"/>
                  </a:lnTo>
                  <a:lnTo>
                    <a:pt x="261" y="408"/>
                  </a:lnTo>
                  <a:lnTo>
                    <a:pt x="290" y="285"/>
                  </a:lnTo>
                  <a:lnTo>
                    <a:pt x="317" y="157"/>
                  </a:lnTo>
                  <a:lnTo>
                    <a:pt x="317" y="75"/>
                  </a:lnTo>
                  <a:lnTo>
                    <a:pt x="305" y="18"/>
                  </a:lnTo>
                  <a:lnTo>
                    <a:pt x="280" y="0"/>
                  </a:lnTo>
                  <a:close/>
                </a:path>
              </a:pathLst>
            </a:custGeom>
            <a:solidFill>
              <a:srgbClr val="000000"/>
            </a:solidFill>
            <a:ln w="9525">
              <a:noFill/>
              <a:round/>
              <a:headEnd/>
              <a:tailEnd/>
            </a:ln>
          </p:spPr>
          <p:txBody>
            <a:bodyPr/>
            <a:lstStyle/>
            <a:p>
              <a:endParaRPr lang="en-US"/>
            </a:p>
          </p:txBody>
        </p:sp>
        <p:sp>
          <p:nvSpPr>
            <p:cNvPr id="68623" name="Freeform 17"/>
            <p:cNvSpPr>
              <a:spLocks/>
            </p:cNvSpPr>
            <p:nvPr/>
          </p:nvSpPr>
          <p:spPr bwMode="auto">
            <a:xfrm>
              <a:off x="5272" y="1624"/>
              <a:ext cx="157" cy="200"/>
            </a:xfrm>
            <a:custGeom>
              <a:avLst/>
              <a:gdLst>
                <a:gd name="T0" fmla="*/ 5 w 624"/>
                <a:gd name="T1" fmla="*/ 0 h 802"/>
                <a:gd name="T2" fmla="*/ 4 w 624"/>
                <a:gd name="T3" fmla="*/ 1 h 802"/>
                <a:gd name="T4" fmla="*/ 3 w 624"/>
                <a:gd name="T5" fmla="*/ 1 h 802"/>
                <a:gd name="T6" fmla="*/ 2 w 624"/>
                <a:gd name="T7" fmla="*/ 2 h 802"/>
                <a:gd name="T8" fmla="*/ 1 w 624"/>
                <a:gd name="T9" fmla="*/ 3 h 802"/>
                <a:gd name="T10" fmla="*/ 0 w 624"/>
                <a:gd name="T11" fmla="*/ 4 h 802"/>
                <a:gd name="T12" fmla="*/ 0 w 624"/>
                <a:gd name="T13" fmla="*/ 5 h 802"/>
                <a:gd name="T14" fmla="*/ 2 w 624"/>
                <a:gd name="T15" fmla="*/ 5 h 802"/>
                <a:gd name="T16" fmla="*/ 2 w 624"/>
                <a:gd name="T17" fmla="*/ 5 h 802"/>
                <a:gd name="T18" fmla="*/ 3 w 624"/>
                <a:gd name="T19" fmla="*/ 4 h 802"/>
                <a:gd name="T20" fmla="*/ 4 w 624"/>
                <a:gd name="T21" fmla="*/ 3 h 802"/>
                <a:gd name="T22" fmla="*/ 4 w 624"/>
                <a:gd name="T23" fmla="*/ 2 h 802"/>
                <a:gd name="T24" fmla="*/ 5 w 624"/>
                <a:gd name="T25" fmla="*/ 2 h 802"/>
                <a:gd name="T26" fmla="*/ 6 w 624"/>
                <a:gd name="T27" fmla="*/ 2 h 802"/>
                <a:gd name="T28" fmla="*/ 6 w 624"/>
                <a:gd name="T29" fmla="*/ 2 h 802"/>
                <a:gd name="T30" fmla="*/ 6 w 624"/>
                <a:gd name="T31" fmla="*/ 3 h 802"/>
                <a:gd name="T32" fmla="*/ 6 w 624"/>
                <a:gd name="T33" fmla="*/ 6 h 802"/>
                <a:gd name="T34" fmla="*/ 6 w 624"/>
                <a:gd name="T35" fmla="*/ 8 h 802"/>
                <a:gd name="T36" fmla="*/ 5 w 624"/>
                <a:gd name="T37" fmla="*/ 9 h 802"/>
                <a:gd name="T38" fmla="*/ 5 w 624"/>
                <a:gd name="T39" fmla="*/ 10 h 802"/>
                <a:gd name="T40" fmla="*/ 5 w 624"/>
                <a:gd name="T41" fmla="*/ 11 h 802"/>
                <a:gd name="T42" fmla="*/ 6 w 624"/>
                <a:gd name="T43" fmla="*/ 11 h 802"/>
                <a:gd name="T44" fmla="*/ 7 w 624"/>
                <a:gd name="T45" fmla="*/ 11 h 802"/>
                <a:gd name="T46" fmla="*/ 9 w 624"/>
                <a:gd name="T47" fmla="*/ 12 h 802"/>
                <a:gd name="T48" fmla="*/ 9 w 624"/>
                <a:gd name="T49" fmla="*/ 12 h 802"/>
                <a:gd name="T50" fmla="*/ 10 w 624"/>
                <a:gd name="T51" fmla="*/ 12 h 802"/>
                <a:gd name="T52" fmla="*/ 10 w 624"/>
                <a:gd name="T53" fmla="*/ 12 h 802"/>
                <a:gd name="T54" fmla="*/ 9 w 624"/>
                <a:gd name="T55" fmla="*/ 11 h 802"/>
                <a:gd name="T56" fmla="*/ 9 w 624"/>
                <a:gd name="T57" fmla="*/ 10 h 802"/>
                <a:gd name="T58" fmla="*/ 7 w 624"/>
                <a:gd name="T59" fmla="*/ 10 h 802"/>
                <a:gd name="T60" fmla="*/ 6 w 624"/>
                <a:gd name="T61" fmla="*/ 10 h 802"/>
                <a:gd name="T62" fmla="*/ 6 w 624"/>
                <a:gd name="T63" fmla="*/ 10 h 802"/>
                <a:gd name="T64" fmla="*/ 6 w 624"/>
                <a:gd name="T65" fmla="*/ 8 h 802"/>
                <a:gd name="T66" fmla="*/ 7 w 624"/>
                <a:gd name="T67" fmla="*/ 7 h 802"/>
                <a:gd name="T68" fmla="*/ 7 w 624"/>
                <a:gd name="T69" fmla="*/ 6 h 802"/>
                <a:gd name="T70" fmla="*/ 7 w 624"/>
                <a:gd name="T71" fmla="*/ 4 h 802"/>
                <a:gd name="T72" fmla="*/ 7 w 624"/>
                <a:gd name="T73" fmla="*/ 2 h 802"/>
                <a:gd name="T74" fmla="*/ 7 w 624"/>
                <a:gd name="T75" fmla="*/ 1 h 802"/>
                <a:gd name="T76" fmla="*/ 7 w 624"/>
                <a:gd name="T77" fmla="*/ 0 h 802"/>
                <a:gd name="T78" fmla="*/ 7 w 624"/>
                <a:gd name="T79" fmla="*/ 0 h 802"/>
                <a:gd name="T80" fmla="*/ 6 w 624"/>
                <a:gd name="T81" fmla="*/ 0 h 802"/>
                <a:gd name="T82" fmla="*/ 6 w 624"/>
                <a:gd name="T83" fmla="*/ 0 h 802"/>
                <a:gd name="T84" fmla="*/ 5 w 624"/>
                <a:gd name="T85" fmla="*/ 0 h 80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4"/>
                <a:gd name="T130" fmla="*/ 0 h 802"/>
                <a:gd name="T131" fmla="*/ 624 w 624"/>
                <a:gd name="T132" fmla="*/ 802 h 80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4" h="802">
                  <a:moveTo>
                    <a:pt x="302" y="37"/>
                  </a:moveTo>
                  <a:lnTo>
                    <a:pt x="252" y="58"/>
                  </a:lnTo>
                  <a:lnTo>
                    <a:pt x="182" y="91"/>
                  </a:lnTo>
                  <a:lnTo>
                    <a:pt x="119" y="122"/>
                  </a:lnTo>
                  <a:lnTo>
                    <a:pt x="22" y="176"/>
                  </a:lnTo>
                  <a:lnTo>
                    <a:pt x="0" y="240"/>
                  </a:lnTo>
                  <a:lnTo>
                    <a:pt x="14" y="340"/>
                  </a:lnTo>
                  <a:lnTo>
                    <a:pt x="87" y="348"/>
                  </a:lnTo>
                  <a:lnTo>
                    <a:pt x="136" y="318"/>
                  </a:lnTo>
                  <a:lnTo>
                    <a:pt x="189" y="248"/>
                  </a:lnTo>
                  <a:lnTo>
                    <a:pt x="232" y="176"/>
                  </a:lnTo>
                  <a:lnTo>
                    <a:pt x="276" y="140"/>
                  </a:lnTo>
                  <a:lnTo>
                    <a:pt x="319" y="122"/>
                  </a:lnTo>
                  <a:lnTo>
                    <a:pt x="363" y="113"/>
                  </a:lnTo>
                  <a:lnTo>
                    <a:pt x="389" y="137"/>
                  </a:lnTo>
                  <a:lnTo>
                    <a:pt x="392" y="212"/>
                  </a:lnTo>
                  <a:lnTo>
                    <a:pt x="374" y="421"/>
                  </a:lnTo>
                  <a:lnTo>
                    <a:pt x="348" y="538"/>
                  </a:lnTo>
                  <a:lnTo>
                    <a:pt x="322" y="611"/>
                  </a:lnTo>
                  <a:lnTo>
                    <a:pt x="314" y="656"/>
                  </a:lnTo>
                  <a:lnTo>
                    <a:pt x="319" y="684"/>
                  </a:lnTo>
                  <a:lnTo>
                    <a:pt x="363" y="693"/>
                  </a:lnTo>
                  <a:lnTo>
                    <a:pt x="441" y="708"/>
                  </a:lnTo>
                  <a:lnTo>
                    <a:pt x="539" y="748"/>
                  </a:lnTo>
                  <a:lnTo>
                    <a:pt x="580" y="802"/>
                  </a:lnTo>
                  <a:lnTo>
                    <a:pt x="615" y="802"/>
                  </a:lnTo>
                  <a:lnTo>
                    <a:pt x="624" y="766"/>
                  </a:lnTo>
                  <a:lnTo>
                    <a:pt x="592" y="718"/>
                  </a:lnTo>
                  <a:lnTo>
                    <a:pt x="531" y="681"/>
                  </a:lnTo>
                  <a:lnTo>
                    <a:pt x="462" y="653"/>
                  </a:lnTo>
                  <a:lnTo>
                    <a:pt x="397" y="636"/>
                  </a:lnTo>
                  <a:lnTo>
                    <a:pt x="383" y="621"/>
                  </a:lnTo>
                  <a:lnTo>
                    <a:pt x="401" y="554"/>
                  </a:lnTo>
                  <a:lnTo>
                    <a:pt x="432" y="439"/>
                  </a:lnTo>
                  <a:lnTo>
                    <a:pt x="444" y="375"/>
                  </a:lnTo>
                  <a:lnTo>
                    <a:pt x="459" y="263"/>
                  </a:lnTo>
                  <a:lnTo>
                    <a:pt x="459" y="146"/>
                  </a:lnTo>
                  <a:lnTo>
                    <a:pt x="452" y="58"/>
                  </a:lnTo>
                  <a:lnTo>
                    <a:pt x="435" y="18"/>
                  </a:lnTo>
                  <a:lnTo>
                    <a:pt x="409" y="0"/>
                  </a:lnTo>
                  <a:lnTo>
                    <a:pt x="374" y="3"/>
                  </a:lnTo>
                  <a:lnTo>
                    <a:pt x="348" y="13"/>
                  </a:lnTo>
                  <a:lnTo>
                    <a:pt x="302" y="37"/>
                  </a:lnTo>
                  <a:close/>
                </a:path>
              </a:pathLst>
            </a:custGeom>
            <a:solidFill>
              <a:srgbClr val="000000"/>
            </a:solidFill>
            <a:ln w="9525">
              <a:noFill/>
              <a:round/>
              <a:headEnd/>
              <a:tailEnd/>
            </a:ln>
          </p:spPr>
          <p:txBody>
            <a:bodyPr/>
            <a:lstStyle/>
            <a:p>
              <a:endParaRPr lang="en-US"/>
            </a:p>
          </p:txBody>
        </p:sp>
        <p:sp>
          <p:nvSpPr>
            <p:cNvPr id="68624" name="Freeform 18"/>
            <p:cNvSpPr>
              <a:spLocks/>
            </p:cNvSpPr>
            <p:nvPr/>
          </p:nvSpPr>
          <p:spPr bwMode="auto">
            <a:xfrm>
              <a:off x="5224" y="1492"/>
              <a:ext cx="102" cy="217"/>
            </a:xfrm>
            <a:custGeom>
              <a:avLst/>
              <a:gdLst>
                <a:gd name="T0" fmla="*/ 6 w 409"/>
                <a:gd name="T1" fmla="*/ 0 h 869"/>
                <a:gd name="T2" fmla="*/ 5 w 409"/>
                <a:gd name="T3" fmla="*/ 0 h 869"/>
                <a:gd name="T4" fmla="*/ 4 w 409"/>
                <a:gd name="T5" fmla="*/ 0 h 869"/>
                <a:gd name="T6" fmla="*/ 3 w 409"/>
                <a:gd name="T7" fmla="*/ 0 h 869"/>
                <a:gd name="T8" fmla="*/ 2 w 409"/>
                <a:gd name="T9" fmla="*/ 2 h 869"/>
                <a:gd name="T10" fmla="*/ 1 w 409"/>
                <a:gd name="T11" fmla="*/ 4 h 869"/>
                <a:gd name="T12" fmla="*/ 0 w 409"/>
                <a:gd name="T13" fmla="*/ 6 h 869"/>
                <a:gd name="T14" fmla="*/ 0 w 409"/>
                <a:gd name="T15" fmla="*/ 8 h 869"/>
                <a:gd name="T16" fmla="*/ 0 w 409"/>
                <a:gd name="T17" fmla="*/ 9 h 869"/>
                <a:gd name="T18" fmla="*/ 0 w 409"/>
                <a:gd name="T19" fmla="*/ 11 h 869"/>
                <a:gd name="T20" fmla="*/ 1 w 409"/>
                <a:gd name="T21" fmla="*/ 12 h 869"/>
                <a:gd name="T22" fmla="*/ 2 w 409"/>
                <a:gd name="T23" fmla="*/ 13 h 869"/>
                <a:gd name="T24" fmla="*/ 3 w 409"/>
                <a:gd name="T25" fmla="*/ 13 h 869"/>
                <a:gd name="T26" fmla="*/ 4 w 409"/>
                <a:gd name="T27" fmla="*/ 13 h 869"/>
                <a:gd name="T28" fmla="*/ 5 w 409"/>
                <a:gd name="T29" fmla="*/ 13 h 869"/>
                <a:gd name="T30" fmla="*/ 6 w 409"/>
                <a:gd name="T31" fmla="*/ 12 h 869"/>
                <a:gd name="T32" fmla="*/ 5 w 409"/>
                <a:gd name="T33" fmla="*/ 11 h 869"/>
                <a:gd name="T34" fmla="*/ 5 w 409"/>
                <a:gd name="T35" fmla="*/ 10 h 869"/>
                <a:gd name="T36" fmla="*/ 4 w 409"/>
                <a:gd name="T37" fmla="*/ 9 h 869"/>
                <a:gd name="T38" fmla="*/ 4 w 409"/>
                <a:gd name="T39" fmla="*/ 8 h 869"/>
                <a:gd name="T40" fmla="*/ 4 w 409"/>
                <a:gd name="T41" fmla="*/ 8 h 869"/>
                <a:gd name="T42" fmla="*/ 4 w 409"/>
                <a:gd name="T43" fmla="*/ 7 h 869"/>
                <a:gd name="T44" fmla="*/ 4 w 409"/>
                <a:gd name="T45" fmla="*/ 6 h 869"/>
                <a:gd name="T46" fmla="*/ 4 w 409"/>
                <a:gd name="T47" fmla="*/ 5 h 869"/>
                <a:gd name="T48" fmla="*/ 5 w 409"/>
                <a:gd name="T49" fmla="*/ 3 h 869"/>
                <a:gd name="T50" fmla="*/ 6 w 409"/>
                <a:gd name="T51" fmla="*/ 3 h 869"/>
                <a:gd name="T52" fmla="*/ 6 w 409"/>
                <a:gd name="T53" fmla="*/ 2 h 869"/>
                <a:gd name="T54" fmla="*/ 6 w 409"/>
                <a:gd name="T55" fmla="*/ 1 h 869"/>
                <a:gd name="T56" fmla="*/ 6 w 409"/>
                <a:gd name="T57" fmla="*/ 0 h 86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9"/>
                <a:gd name="T88" fmla="*/ 0 h 869"/>
                <a:gd name="T89" fmla="*/ 409 w 409"/>
                <a:gd name="T90" fmla="*/ 869 h 86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9" h="869">
                  <a:moveTo>
                    <a:pt x="383" y="23"/>
                  </a:moveTo>
                  <a:lnTo>
                    <a:pt x="340" y="0"/>
                  </a:lnTo>
                  <a:lnTo>
                    <a:pt x="270" y="6"/>
                  </a:lnTo>
                  <a:lnTo>
                    <a:pt x="207" y="33"/>
                  </a:lnTo>
                  <a:lnTo>
                    <a:pt x="140" y="115"/>
                  </a:lnTo>
                  <a:lnTo>
                    <a:pt x="70" y="241"/>
                  </a:lnTo>
                  <a:lnTo>
                    <a:pt x="24" y="372"/>
                  </a:lnTo>
                  <a:lnTo>
                    <a:pt x="0" y="496"/>
                  </a:lnTo>
                  <a:lnTo>
                    <a:pt x="9" y="608"/>
                  </a:lnTo>
                  <a:lnTo>
                    <a:pt x="36" y="709"/>
                  </a:lnTo>
                  <a:lnTo>
                    <a:pt x="70" y="781"/>
                  </a:lnTo>
                  <a:lnTo>
                    <a:pt x="111" y="817"/>
                  </a:lnTo>
                  <a:lnTo>
                    <a:pt x="192" y="869"/>
                  </a:lnTo>
                  <a:lnTo>
                    <a:pt x="250" y="869"/>
                  </a:lnTo>
                  <a:lnTo>
                    <a:pt x="320" y="832"/>
                  </a:lnTo>
                  <a:lnTo>
                    <a:pt x="371" y="772"/>
                  </a:lnTo>
                  <a:lnTo>
                    <a:pt x="357" y="714"/>
                  </a:lnTo>
                  <a:lnTo>
                    <a:pt x="331" y="641"/>
                  </a:lnTo>
                  <a:lnTo>
                    <a:pt x="284" y="591"/>
                  </a:lnTo>
                  <a:lnTo>
                    <a:pt x="253" y="544"/>
                  </a:lnTo>
                  <a:lnTo>
                    <a:pt x="236" y="496"/>
                  </a:lnTo>
                  <a:lnTo>
                    <a:pt x="236" y="436"/>
                  </a:lnTo>
                  <a:lnTo>
                    <a:pt x="253" y="363"/>
                  </a:lnTo>
                  <a:lnTo>
                    <a:pt x="287" y="299"/>
                  </a:lnTo>
                  <a:lnTo>
                    <a:pt x="345" y="233"/>
                  </a:lnTo>
                  <a:lnTo>
                    <a:pt x="388" y="181"/>
                  </a:lnTo>
                  <a:lnTo>
                    <a:pt x="409" y="126"/>
                  </a:lnTo>
                  <a:lnTo>
                    <a:pt x="409" y="70"/>
                  </a:lnTo>
                  <a:lnTo>
                    <a:pt x="383" y="23"/>
                  </a:lnTo>
                  <a:close/>
                </a:path>
              </a:pathLst>
            </a:custGeom>
            <a:solidFill>
              <a:srgbClr val="000000"/>
            </a:solidFill>
            <a:ln w="9525">
              <a:noFill/>
              <a:round/>
              <a:headEnd/>
              <a:tailEnd/>
            </a:ln>
          </p:spPr>
          <p:txBody>
            <a:bodyPr/>
            <a:lstStyle/>
            <a:p>
              <a:endParaRPr lang="en-US"/>
            </a:p>
          </p:txBody>
        </p:sp>
      </p:grpSp>
      <p:sp>
        <p:nvSpPr>
          <p:cNvPr id="46099" name="AutoShape 19"/>
          <p:cNvSpPr>
            <a:spLocks noChangeArrowheads="1"/>
          </p:cNvSpPr>
          <p:nvPr/>
        </p:nvSpPr>
        <p:spPr bwMode="auto">
          <a:xfrm>
            <a:off x="5257800" y="1524000"/>
            <a:ext cx="2438400" cy="1219200"/>
          </a:xfrm>
          <a:prstGeom prst="wedgeEllipseCallout">
            <a:avLst>
              <a:gd name="adj1" fmla="val 79037"/>
              <a:gd name="adj2" fmla="val 20181"/>
            </a:avLst>
          </a:prstGeom>
          <a:solidFill>
            <a:schemeClr val="bg1"/>
          </a:solidFill>
          <a:ln w="9525">
            <a:solidFill>
              <a:schemeClr val="tx1"/>
            </a:solidFill>
            <a:miter lim="800000"/>
            <a:headEnd/>
            <a:tailEnd/>
          </a:ln>
        </p:spPr>
        <p:txBody>
          <a:bodyPr/>
          <a:lstStyle/>
          <a:p>
            <a:pPr algn="ctr"/>
            <a:r>
              <a:rPr lang="en-US" sz="1800" b="1" u="none"/>
              <a:t>Those Greeks will pay for this</a:t>
            </a:r>
          </a:p>
          <a:p>
            <a:pPr algn="ctr"/>
            <a:endParaRPr lang="en-US" sz="1800" b="1" u="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Effect transition="in" filter="dissolve">
                                      <p:cBhvr>
                                        <p:cTn id="7" dur="500"/>
                                        <p:tgtEl>
                                          <p:spTgt spid="4608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dissolve">
                                      <p:cBhvr>
                                        <p:cTn id="12" dur="500"/>
                                        <p:tgtEl>
                                          <p:spTgt spid="4608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6088"/>
                                        </p:tgtEl>
                                        <p:attrNameLst>
                                          <p:attrName>style.visibility</p:attrName>
                                        </p:attrNameLst>
                                      </p:cBhvr>
                                      <p:to>
                                        <p:strVal val="visible"/>
                                      </p:to>
                                    </p:set>
                                  </p:childTnLst>
                                  <p:subTnLst>
                                    <p:set>
                                      <p:cBhvr override="childStyle">
                                        <p:cTn dur="1" fill="hold" display="0" masterRel="nextClick" afterEffect="1"/>
                                        <p:tgtEl>
                                          <p:spTgt spid="46088"/>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6089"/>
                                        </p:tgtEl>
                                        <p:attrNameLst>
                                          <p:attrName>style.visibility</p:attrName>
                                        </p:attrNameLst>
                                      </p:cBhvr>
                                      <p:to>
                                        <p:strVal val="visible"/>
                                      </p:to>
                                    </p:set>
                                    <p:animEffect transition="in" filter="dissolve">
                                      <p:cBhvr>
                                        <p:cTn id="21" dur="500"/>
                                        <p:tgtEl>
                                          <p:spTgt spid="4608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46090"/>
                                        </p:tgtEl>
                                        <p:attrNameLst>
                                          <p:attrName>style.visibility</p:attrName>
                                        </p:attrNameLst>
                                      </p:cBhvr>
                                      <p:to>
                                        <p:strVal val="visible"/>
                                      </p:to>
                                    </p:set>
                                  </p:childTnLst>
                                  <p:subTnLst>
                                    <p:set>
                                      <p:cBhvr override="childStyle">
                                        <p:cTn dur="1" fill="hold" display="0" masterRel="nextClick" afterEffect="1"/>
                                        <p:tgtEl>
                                          <p:spTgt spid="46090"/>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46091"/>
                                        </p:tgtEl>
                                        <p:attrNameLst>
                                          <p:attrName>style.visibility</p:attrName>
                                        </p:attrNameLst>
                                      </p:cBhvr>
                                      <p:to>
                                        <p:strVal val="visible"/>
                                      </p:to>
                                    </p:set>
                                    <p:animEffect transition="in" filter="dissolve">
                                      <p:cBhvr>
                                        <p:cTn id="30" dur="500"/>
                                        <p:tgtEl>
                                          <p:spTgt spid="4609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1+#ppt_w/2"/>
                                          </p:val>
                                        </p:tav>
                                        <p:tav tm="100000">
                                          <p:val>
                                            <p:strVal val="#ppt_x"/>
                                          </p:val>
                                        </p:tav>
                                      </p:tavLst>
                                    </p:anim>
                                    <p:anim calcmode="lin" valueType="num">
                                      <p:cBhvr additive="base">
                                        <p:cTn id="36"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2" name="explode.wav"/>
                                        </p:tgtEl>
                                      </p:cMediaNode>
                                    </p:audio>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46099"/>
                                        </p:tgtEl>
                                        <p:attrNameLst>
                                          <p:attrName>style.visibility</p:attrName>
                                        </p:attrNameLst>
                                      </p:cBhvr>
                                      <p:to>
                                        <p:strVal val="visible"/>
                                      </p:to>
                                    </p:set>
                                  </p:childTnLst>
                                  <p:subTnLst>
                                    <p:set>
                                      <p:cBhvr override="childStyle">
                                        <p:cTn dur="1" fill="hold" display="0" masterRel="nextClick" afterEffect="1"/>
                                        <p:tgtEl>
                                          <p:spTgt spid="4609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autoUpdateAnimBg="0"/>
      <p:bldP spid="46087" grpId="0" autoUpdateAnimBg="0"/>
      <p:bldP spid="46088" grpId="0" animBg="1" autoUpdateAnimBg="0"/>
      <p:bldP spid="46089" grpId="0" autoUpdateAnimBg="0"/>
      <p:bldP spid="46090" grpId="0" animBg="1" autoUpdateAnimBg="0"/>
      <p:bldP spid="46091" grpId="0" autoUpdateAnimBg="0"/>
      <p:bldP spid="46099"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31746" name="Picture 7"/>
          <p:cNvPicPr>
            <a:picLocks noChangeAspect="1" noChangeArrowheads="1"/>
          </p:cNvPicPr>
          <p:nvPr/>
        </p:nvPicPr>
        <p:blipFill>
          <a:blip r:embed="rId3" cstate="print"/>
          <a:srcRect/>
          <a:stretch>
            <a:fillRect/>
          </a:stretch>
        </p:blipFill>
        <p:spPr bwMode="auto">
          <a:xfrm>
            <a:off x="76200" y="195263"/>
            <a:ext cx="6553200" cy="6510337"/>
          </a:xfrm>
          <a:prstGeom prst="rect">
            <a:avLst/>
          </a:prstGeom>
          <a:noFill/>
          <a:ln w="3175">
            <a:solidFill>
              <a:srgbClr val="000000"/>
            </a:solidFill>
            <a:miter lim="800000"/>
            <a:headEnd/>
            <a:tailEnd/>
          </a:ln>
        </p:spPr>
      </p:pic>
      <p:sp>
        <p:nvSpPr>
          <p:cNvPr id="5129" name="Text Box 9"/>
          <p:cNvSpPr txBox="1">
            <a:spLocks noChangeArrowheads="1"/>
          </p:cNvSpPr>
          <p:nvPr/>
        </p:nvSpPr>
        <p:spPr bwMode="auto">
          <a:xfrm>
            <a:off x="2889250" y="1828800"/>
            <a:ext cx="1149350" cy="762000"/>
          </a:xfrm>
          <a:prstGeom prst="rect">
            <a:avLst/>
          </a:prstGeom>
          <a:noFill/>
          <a:ln w="9525">
            <a:noFill/>
            <a:miter lim="800000"/>
            <a:headEnd/>
            <a:tailEnd/>
          </a:ln>
        </p:spPr>
        <p:txBody>
          <a:bodyPr wrap="none">
            <a:spAutoFit/>
          </a:bodyPr>
          <a:lstStyle/>
          <a:p>
            <a:pPr algn="ctr"/>
            <a:r>
              <a:rPr lang="en-US" b="1" u="none"/>
              <a:t>Aegean</a:t>
            </a:r>
          </a:p>
          <a:p>
            <a:pPr algn="ctr"/>
            <a:r>
              <a:rPr lang="en-US" b="1" u="none"/>
              <a:t>Sea</a:t>
            </a:r>
          </a:p>
        </p:txBody>
      </p:sp>
      <p:sp>
        <p:nvSpPr>
          <p:cNvPr id="5130" name="Text Box 10"/>
          <p:cNvSpPr txBox="1">
            <a:spLocks noChangeArrowheads="1"/>
          </p:cNvSpPr>
          <p:nvPr/>
        </p:nvSpPr>
        <p:spPr bwMode="auto">
          <a:xfrm>
            <a:off x="5181600" y="152400"/>
            <a:ext cx="1692275" cy="366713"/>
          </a:xfrm>
          <a:prstGeom prst="rect">
            <a:avLst/>
          </a:prstGeom>
          <a:noFill/>
          <a:ln w="9525">
            <a:noFill/>
            <a:miter lim="800000"/>
            <a:headEnd/>
            <a:tailEnd/>
          </a:ln>
        </p:spPr>
        <p:txBody>
          <a:bodyPr>
            <a:spAutoFit/>
          </a:bodyPr>
          <a:lstStyle/>
          <a:p>
            <a:pPr algn="ctr"/>
            <a:r>
              <a:rPr lang="en-US" sz="1800" b="1" u="none"/>
              <a:t>Black Sea</a:t>
            </a:r>
          </a:p>
        </p:txBody>
      </p:sp>
      <p:sp>
        <p:nvSpPr>
          <p:cNvPr id="5131" name="WordArt 11"/>
          <p:cNvSpPr>
            <a:spLocks noChangeArrowheads="1" noChangeShapeType="1" noTextEdit="1"/>
          </p:cNvSpPr>
          <p:nvPr/>
        </p:nvSpPr>
        <p:spPr bwMode="auto">
          <a:xfrm rot="-1525838">
            <a:off x="4110038" y="1143000"/>
            <a:ext cx="1143000" cy="409575"/>
          </a:xfrm>
          <a:prstGeom prst="rect">
            <a:avLst/>
          </a:prstGeom>
        </p:spPr>
        <p:txBody>
          <a:bodyPr wrap="none" fromWordArt="1">
            <a:prstTxWarp prst="textSlantUp">
              <a:avLst>
                <a:gd name="adj" fmla="val 55556"/>
              </a:avLst>
            </a:prstTxWarp>
          </a:bodyPr>
          <a:lstStyle/>
          <a:p>
            <a:pPr algn="ctr">
              <a:defRPr/>
            </a:pPr>
            <a:r>
              <a:rPr lang="en-US" sz="3600" kern="10">
                <a:ln w="9525">
                  <a:solidFill>
                    <a:srgbClr val="000000"/>
                  </a:solidFill>
                  <a:round/>
                  <a:headEnd/>
                  <a:tailEnd/>
                </a:ln>
                <a:solidFill>
                  <a:srgbClr val="000000"/>
                </a:solidFill>
                <a:latin typeface="Comic Sans MS"/>
                <a:cs typeface="+mn-cs"/>
              </a:rPr>
              <a:t>Dardanelles</a:t>
            </a:r>
          </a:p>
        </p:txBody>
      </p:sp>
      <p:sp>
        <p:nvSpPr>
          <p:cNvPr id="31750" name="Rectangle 13"/>
          <p:cNvSpPr>
            <a:spLocks noChangeArrowheads="1"/>
          </p:cNvSpPr>
          <p:nvPr/>
        </p:nvSpPr>
        <p:spPr bwMode="auto">
          <a:xfrm>
            <a:off x="228600" y="1085850"/>
            <a:ext cx="9144000" cy="0"/>
          </a:xfrm>
          <a:prstGeom prst="rect">
            <a:avLst/>
          </a:prstGeom>
          <a:noFill/>
          <a:ln w="9525">
            <a:noFill/>
            <a:miter lim="800000"/>
            <a:headEnd/>
            <a:tailEnd/>
          </a:ln>
        </p:spPr>
        <p:txBody>
          <a:bodyPr wrap="none" anchor="ctr">
            <a:spAutoFit/>
          </a:bodyPr>
          <a:lstStyle/>
          <a:p>
            <a:endParaRPr lang="en-US"/>
          </a:p>
        </p:txBody>
      </p:sp>
      <p:sp>
        <p:nvSpPr>
          <p:cNvPr id="5134" name="Rectangle 14"/>
          <p:cNvSpPr>
            <a:spLocks noChangeArrowheads="1"/>
          </p:cNvSpPr>
          <p:nvPr/>
        </p:nvSpPr>
        <p:spPr bwMode="auto">
          <a:xfrm>
            <a:off x="6705600" y="228600"/>
            <a:ext cx="2438400" cy="6188075"/>
          </a:xfrm>
          <a:prstGeom prst="rect">
            <a:avLst/>
          </a:prstGeom>
          <a:noFill/>
          <a:ln w="9525">
            <a:noFill/>
            <a:miter lim="800000"/>
            <a:headEnd/>
            <a:tailEnd/>
          </a:ln>
        </p:spPr>
        <p:txBody>
          <a:bodyPr anchor="ctr">
            <a:spAutoFit/>
          </a:bodyPr>
          <a:lstStyle/>
          <a:p>
            <a:r>
              <a:rPr lang="en-US" sz="2000" b="1" u="none">
                <a:cs typeface="Times New Roman" pitchFamily="18" charset="0"/>
              </a:rPr>
              <a:t>Aegean Sea</a:t>
            </a:r>
            <a:endParaRPr lang="en-US" sz="2000" b="1" u="none"/>
          </a:p>
          <a:p>
            <a:pPr eaLnBrk="0" hangingPunct="0"/>
            <a:r>
              <a:rPr lang="en-US" sz="2000" b="1" u="none">
                <a:cs typeface="Times New Roman" pitchFamily="18" charset="0"/>
              </a:rPr>
              <a:t>Black Sea</a:t>
            </a:r>
          </a:p>
          <a:p>
            <a:pPr eaLnBrk="0" hangingPunct="0"/>
            <a:r>
              <a:rPr lang="en-US" sz="2000" b="1" u="none">
                <a:cs typeface="Times New Roman" pitchFamily="18" charset="0"/>
              </a:rPr>
              <a:t>Dardanelles (Hellespont)</a:t>
            </a:r>
            <a:endParaRPr lang="en-US" sz="2000" b="1" u="none"/>
          </a:p>
          <a:p>
            <a:pPr eaLnBrk="0" hangingPunct="0"/>
            <a:r>
              <a:rPr lang="en-US" sz="2000">
                <a:cs typeface="Times New Roman" pitchFamily="18" charset="0"/>
              </a:rPr>
              <a:t>Access to Black Sea</a:t>
            </a:r>
          </a:p>
          <a:p>
            <a:pPr eaLnBrk="0" hangingPunct="0"/>
            <a:r>
              <a:rPr lang="en-US" sz="2000" b="1" u="none">
                <a:cs typeface="Times New Roman" pitchFamily="18" charset="0"/>
              </a:rPr>
              <a:t>Bosporus</a:t>
            </a:r>
          </a:p>
          <a:p>
            <a:pPr eaLnBrk="0" hangingPunct="0"/>
            <a:r>
              <a:rPr lang="en-US" sz="2000">
                <a:cs typeface="Times New Roman" pitchFamily="18" charset="0"/>
              </a:rPr>
              <a:t>Access to Black Sea</a:t>
            </a:r>
          </a:p>
          <a:p>
            <a:pPr eaLnBrk="0" hangingPunct="0"/>
            <a:r>
              <a:rPr lang="en-US" sz="2000" b="1" u="none">
                <a:cs typeface="Times New Roman" pitchFamily="18" charset="0"/>
              </a:rPr>
              <a:t>Crete</a:t>
            </a:r>
            <a:endParaRPr lang="en-US" sz="2000" b="1" u="none"/>
          </a:p>
          <a:p>
            <a:pPr eaLnBrk="0" hangingPunct="0"/>
            <a:r>
              <a:rPr lang="en-US" sz="2000" u="none">
                <a:cs typeface="Times New Roman" pitchFamily="18" charset="0"/>
              </a:rPr>
              <a:t>     </a:t>
            </a:r>
            <a:r>
              <a:rPr lang="en-US" sz="2000" b="1" u="none">
                <a:cs typeface="Times New Roman" pitchFamily="18" charset="0"/>
              </a:rPr>
              <a:t>Knossos</a:t>
            </a:r>
            <a:endParaRPr lang="en-US" sz="2000" b="1" u="none"/>
          </a:p>
          <a:p>
            <a:pPr eaLnBrk="0" hangingPunct="0"/>
            <a:r>
              <a:rPr lang="en-US" sz="2000" u="none">
                <a:cs typeface="Times New Roman" pitchFamily="18" charset="0"/>
              </a:rPr>
              <a:t>Center Minoan civ.</a:t>
            </a:r>
          </a:p>
          <a:p>
            <a:pPr eaLnBrk="0" hangingPunct="0"/>
            <a:r>
              <a:rPr lang="en-US" sz="2000" b="1" u="none">
                <a:cs typeface="Times New Roman" pitchFamily="18" charset="0"/>
              </a:rPr>
              <a:t>Attica</a:t>
            </a:r>
          </a:p>
          <a:p>
            <a:pPr eaLnBrk="0" hangingPunct="0"/>
            <a:r>
              <a:rPr lang="en-US" sz="2000" b="1" u="none">
                <a:cs typeface="Times New Roman" pitchFamily="18" charset="0"/>
              </a:rPr>
              <a:t>Peloponnesus</a:t>
            </a:r>
          </a:p>
          <a:p>
            <a:pPr eaLnBrk="0" hangingPunct="0"/>
            <a:r>
              <a:rPr lang="en-US" sz="2000" b="1" u="none">
                <a:cs typeface="Times New Roman" pitchFamily="18" charset="0"/>
              </a:rPr>
              <a:t>Troy</a:t>
            </a:r>
            <a:endParaRPr lang="en-US" sz="2000" b="1" u="none"/>
          </a:p>
          <a:p>
            <a:pPr eaLnBrk="0" hangingPunct="0"/>
            <a:r>
              <a:rPr lang="en-US" sz="2000"/>
              <a:t>Controlled Dardanelles</a:t>
            </a:r>
            <a:endParaRPr lang="en-US" sz="2000">
              <a:cs typeface="Times New Roman" pitchFamily="18" charset="0"/>
            </a:endParaRPr>
          </a:p>
          <a:p>
            <a:pPr eaLnBrk="0" hangingPunct="0"/>
            <a:r>
              <a:rPr lang="en-US" sz="2000" b="1" u="none">
                <a:cs typeface="Times New Roman" pitchFamily="18" charset="0"/>
              </a:rPr>
              <a:t>Mycenae</a:t>
            </a:r>
          </a:p>
          <a:p>
            <a:pPr eaLnBrk="0" hangingPunct="0"/>
            <a:r>
              <a:rPr lang="en-US" sz="2000" b="1" u="none">
                <a:cs typeface="Times New Roman" pitchFamily="18" charset="0"/>
              </a:rPr>
              <a:t>Asia Minor</a:t>
            </a:r>
          </a:p>
          <a:p>
            <a:pPr eaLnBrk="0" hangingPunct="0"/>
            <a:r>
              <a:rPr lang="en-US" sz="2000">
                <a:cs typeface="Times New Roman" pitchFamily="18" charset="0"/>
              </a:rPr>
              <a:t>Persian Empire</a:t>
            </a:r>
            <a:endParaRPr lang="en-US" sz="2000"/>
          </a:p>
        </p:txBody>
      </p:sp>
      <p:sp>
        <p:nvSpPr>
          <p:cNvPr id="5135" name="WordArt 15"/>
          <p:cNvSpPr>
            <a:spLocks noChangeArrowheads="1" noChangeShapeType="1" noTextEdit="1"/>
          </p:cNvSpPr>
          <p:nvPr/>
        </p:nvSpPr>
        <p:spPr bwMode="auto">
          <a:xfrm rot="-1205426">
            <a:off x="5715000" y="609600"/>
            <a:ext cx="685800" cy="485775"/>
          </a:xfrm>
          <a:prstGeom prst="rect">
            <a:avLst/>
          </a:prstGeom>
        </p:spPr>
        <p:txBody>
          <a:bodyPr wrap="none" fromWordArt="1">
            <a:prstTxWarp prst="textSlantUp">
              <a:avLst>
                <a:gd name="adj" fmla="val 55556"/>
              </a:avLst>
            </a:prstTxWarp>
          </a:bodyPr>
          <a:lstStyle/>
          <a:p>
            <a:pPr algn="ctr">
              <a:defRPr/>
            </a:pPr>
            <a:r>
              <a:rPr lang="en-US" sz="3600" kern="10">
                <a:ln w="9525">
                  <a:solidFill>
                    <a:srgbClr val="000000"/>
                  </a:solidFill>
                  <a:round/>
                  <a:headEnd/>
                  <a:tailEnd/>
                </a:ln>
                <a:solidFill>
                  <a:srgbClr val="000000"/>
                </a:solidFill>
                <a:latin typeface="Comic Sans MS"/>
                <a:cs typeface="+mn-cs"/>
              </a:rPr>
              <a:t>Bosporus</a:t>
            </a:r>
          </a:p>
        </p:txBody>
      </p:sp>
      <p:sp>
        <p:nvSpPr>
          <p:cNvPr id="5136" name="Text Box 16"/>
          <p:cNvSpPr txBox="1">
            <a:spLocks noChangeArrowheads="1"/>
          </p:cNvSpPr>
          <p:nvPr/>
        </p:nvSpPr>
        <p:spPr bwMode="auto">
          <a:xfrm>
            <a:off x="2514600" y="5410200"/>
            <a:ext cx="935038" cy="427038"/>
          </a:xfrm>
          <a:prstGeom prst="rect">
            <a:avLst/>
          </a:prstGeom>
          <a:noFill/>
          <a:ln w="9525">
            <a:noFill/>
            <a:miter lim="800000"/>
            <a:headEnd/>
            <a:tailEnd/>
          </a:ln>
        </p:spPr>
        <p:txBody>
          <a:bodyPr wrap="none">
            <a:spAutoFit/>
          </a:bodyPr>
          <a:lstStyle/>
          <a:p>
            <a:r>
              <a:rPr lang="en-US" b="1" u="none"/>
              <a:t>Crete</a:t>
            </a:r>
          </a:p>
        </p:txBody>
      </p:sp>
      <p:sp>
        <p:nvSpPr>
          <p:cNvPr id="31754" name="Oval 17"/>
          <p:cNvSpPr>
            <a:spLocks noChangeArrowheads="1"/>
          </p:cNvSpPr>
          <p:nvPr/>
        </p:nvSpPr>
        <p:spPr bwMode="auto">
          <a:xfrm>
            <a:off x="3657600" y="56388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5138" name="Text Box 18"/>
          <p:cNvSpPr txBox="1">
            <a:spLocks noChangeArrowheads="1"/>
          </p:cNvSpPr>
          <p:nvPr/>
        </p:nvSpPr>
        <p:spPr bwMode="auto">
          <a:xfrm>
            <a:off x="3670300" y="5440363"/>
            <a:ext cx="1206500" cy="427037"/>
          </a:xfrm>
          <a:prstGeom prst="rect">
            <a:avLst/>
          </a:prstGeom>
          <a:noFill/>
          <a:ln w="9525">
            <a:noFill/>
            <a:miter lim="800000"/>
            <a:headEnd/>
            <a:tailEnd/>
          </a:ln>
        </p:spPr>
        <p:txBody>
          <a:bodyPr wrap="none">
            <a:spAutoFit/>
          </a:bodyPr>
          <a:lstStyle/>
          <a:p>
            <a:r>
              <a:rPr lang="en-US" b="1" u="none"/>
              <a:t>Knossos</a:t>
            </a:r>
          </a:p>
        </p:txBody>
      </p:sp>
      <p:sp>
        <p:nvSpPr>
          <p:cNvPr id="5139" name="WordArt 19"/>
          <p:cNvSpPr>
            <a:spLocks noChangeArrowheads="1" noChangeShapeType="1" noTextEdit="1"/>
          </p:cNvSpPr>
          <p:nvPr/>
        </p:nvSpPr>
        <p:spPr bwMode="auto">
          <a:xfrm>
            <a:off x="990600" y="1981200"/>
            <a:ext cx="1219200" cy="609600"/>
          </a:xfrm>
          <a:prstGeom prst="rect">
            <a:avLst/>
          </a:prstGeom>
        </p:spPr>
        <p:txBody>
          <a:bodyPr wrap="none" fromWordArt="1">
            <a:prstTxWarp prst="textDeflate">
              <a:avLst>
                <a:gd name="adj" fmla="val 26227"/>
              </a:avLst>
            </a:prstTxWarp>
          </a:bodyPr>
          <a:lstStyle/>
          <a:p>
            <a:pPr algn="ctr">
              <a:defRPr/>
            </a:pPr>
            <a:r>
              <a:rPr lang="en-US" sz="3600" kern="10">
                <a:ln w="9525">
                  <a:solidFill>
                    <a:srgbClr val="000000"/>
                  </a:solidFill>
                  <a:round/>
                  <a:headEnd/>
                  <a:tailEnd/>
                </a:ln>
                <a:solidFill>
                  <a:srgbClr val="000000"/>
                </a:solidFill>
                <a:latin typeface="Comic Sans MS"/>
                <a:cs typeface="+mn-cs"/>
              </a:rPr>
              <a:t>Attica</a:t>
            </a:r>
          </a:p>
        </p:txBody>
      </p:sp>
      <p:sp>
        <p:nvSpPr>
          <p:cNvPr id="5140" name="WordArt 20"/>
          <p:cNvSpPr>
            <a:spLocks noChangeArrowheads="1" noChangeShapeType="1" noTextEdit="1"/>
          </p:cNvSpPr>
          <p:nvPr/>
        </p:nvSpPr>
        <p:spPr bwMode="auto">
          <a:xfrm>
            <a:off x="1066800" y="3505200"/>
            <a:ext cx="1671638" cy="498475"/>
          </a:xfrm>
          <a:prstGeom prst="rect">
            <a:avLst/>
          </a:prstGeom>
        </p:spPr>
        <p:txBody>
          <a:bodyPr wrap="none" fromWordArt="1">
            <a:prstTxWarp prst="textDeflate">
              <a:avLst>
                <a:gd name="adj" fmla="val 26227"/>
              </a:avLst>
            </a:prstTxWarp>
          </a:bodyPr>
          <a:lstStyle/>
          <a:p>
            <a:pPr algn="ctr">
              <a:defRPr/>
            </a:pPr>
            <a:r>
              <a:rPr lang="en-US" sz="3600" kern="10">
                <a:ln w="9525">
                  <a:solidFill>
                    <a:srgbClr val="000000"/>
                  </a:solidFill>
                  <a:round/>
                  <a:headEnd/>
                  <a:tailEnd/>
                </a:ln>
                <a:solidFill>
                  <a:srgbClr val="000000"/>
                </a:solidFill>
                <a:latin typeface="Comic Sans MS"/>
                <a:cs typeface="+mn-cs"/>
              </a:rPr>
              <a:t>Peloponnesus</a:t>
            </a:r>
          </a:p>
        </p:txBody>
      </p:sp>
      <p:sp>
        <p:nvSpPr>
          <p:cNvPr id="31758" name="Oval 21"/>
          <p:cNvSpPr>
            <a:spLocks noChangeArrowheads="1"/>
          </p:cNvSpPr>
          <p:nvPr/>
        </p:nvSpPr>
        <p:spPr bwMode="auto">
          <a:xfrm>
            <a:off x="4495800" y="1752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5142" name="Text Box 22"/>
          <p:cNvSpPr txBox="1">
            <a:spLocks noChangeArrowheads="1"/>
          </p:cNvSpPr>
          <p:nvPr/>
        </p:nvSpPr>
        <p:spPr bwMode="auto">
          <a:xfrm>
            <a:off x="4495800" y="1676400"/>
            <a:ext cx="700088" cy="366713"/>
          </a:xfrm>
          <a:prstGeom prst="rect">
            <a:avLst/>
          </a:prstGeom>
          <a:noFill/>
          <a:ln w="9525">
            <a:noFill/>
            <a:miter lim="800000"/>
            <a:headEnd/>
            <a:tailEnd/>
          </a:ln>
        </p:spPr>
        <p:txBody>
          <a:bodyPr wrap="none">
            <a:spAutoFit/>
          </a:bodyPr>
          <a:lstStyle/>
          <a:p>
            <a:r>
              <a:rPr lang="en-US" sz="1800" b="1" u="none"/>
              <a:t>Troy</a:t>
            </a:r>
          </a:p>
        </p:txBody>
      </p:sp>
      <p:sp>
        <p:nvSpPr>
          <p:cNvPr id="5143" name="WordArt 23"/>
          <p:cNvSpPr>
            <a:spLocks noChangeArrowheads="1" noChangeShapeType="1" noTextEdit="1"/>
          </p:cNvSpPr>
          <p:nvPr/>
        </p:nvSpPr>
        <p:spPr bwMode="auto">
          <a:xfrm>
            <a:off x="4953000" y="2320925"/>
            <a:ext cx="1438275" cy="650875"/>
          </a:xfrm>
          <a:prstGeom prst="rect">
            <a:avLst/>
          </a:prstGeom>
        </p:spPr>
        <p:txBody>
          <a:bodyPr wrap="none" fromWordArt="1">
            <a:prstTxWarp prst="textDeflate">
              <a:avLst>
                <a:gd name="adj" fmla="val 26227"/>
              </a:avLst>
            </a:prstTxWarp>
          </a:bodyPr>
          <a:lstStyle/>
          <a:p>
            <a:pPr algn="ctr">
              <a:defRPr/>
            </a:pPr>
            <a:r>
              <a:rPr lang="en-US" sz="3600" kern="10">
                <a:ln w="9525">
                  <a:solidFill>
                    <a:srgbClr val="000000"/>
                  </a:solidFill>
                  <a:round/>
                  <a:headEnd/>
                  <a:tailEnd/>
                </a:ln>
                <a:solidFill>
                  <a:srgbClr val="000000"/>
                </a:solidFill>
                <a:latin typeface="Comic Sans MS"/>
                <a:cs typeface="+mn-cs"/>
              </a:rPr>
              <a:t>Asia Minor</a:t>
            </a:r>
          </a:p>
        </p:txBody>
      </p:sp>
      <p:sp>
        <p:nvSpPr>
          <p:cNvPr id="31761" name="Oval 24"/>
          <p:cNvSpPr>
            <a:spLocks noChangeArrowheads="1"/>
          </p:cNvSpPr>
          <p:nvPr/>
        </p:nvSpPr>
        <p:spPr bwMode="auto">
          <a:xfrm>
            <a:off x="2743200" y="3276600"/>
            <a:ext cx="76200" cy="76200"/>
          </a:xfrm>
          <a:prstGeom prst="ellipse">
            <a:avLst/>
          </a:prstGeom>
          <a:solidFill>
            <a:schemeClr val="tx1"/>
          </a:solidFill>
          <a:ln w="9525">
            <a:solidFill>
              <a:schemeClr val="tx1"/>
            </a:solidFill>
            <a:round/>
            <a:headEnd/>
            <a:tailEnd/>
          </a:ln>
        </p:spPr>
        <p:txBody>
          <a:bodyPr wrap="none" anchor="ctr"/>
          <a:lstStyle/>
          <a:p>
            <a:endParaRPr lang="en-US"/>
          </a:p>
        </p:txBody>
      </p:sp>
      <p:sp>
        <p:nvSpPr>
          <p:cNvPr id="5145" name="Text Box 25"/>
          <p:cNvSpPr txBox="1">
            <a:spLocks noChangeArrowheads="1"/>
          </p:cNvSpPr>
          <p:nvPr/>
        </p:nvSpPr>
        <p:spPr bwMode="auto">
          <a:xfrm>
            <a:off x="2514600" y="2971800"/>
            <a:ext cx="1133475" cy="366713"/>
          </a:xfrm>
          <a:prstGeom prst="rect">
            <a:avLst/>
          </a:prstGeom>
          <a:noFill/>
          <a:ln w="9525">
            <a:noFill/>
            <a:miter lim="800000"/>
            <a:headEnd/>
            <a:tailEnd/>
          </a:ln>
        </p:spPr>
        <p:txBody>
          <a:bodyPr wrap="none">
            <a:spAutoFit/>
          </a:bodyPr>
          <a:lstStyle/>
          <a:p>
            <a:r>
              <a:rPr lang="en-US" sz="1800" b="1" u="none"/>
              <a:t>Mycenae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34">
                                            <p:txEl>
                                              <p:pRg st="0" end="0"/>
                                            </p:txEl>
                                          </p:spTgt>
                                        </p:tgtEl>
                                        <p:attrNameLst>
                                          <p:attrName>style.visibility</p:attrName>
                                        </p:attrNameLst>
                                      </p:cBhvr>
                                      <p:to>
                                        <p:strVal val="visible"/>
                                      </p:to>
                                    </p:set>
                                    <p:anim calcmode="lin" valueType="num">
                                      <p:cBhvr>
                                        <p:cTn id="7" dur="1000" fill="hold"/>
                                        <p:tgtEl>
                                          <p:spTgt spid="513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3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34">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129"/>
                                        </p:tgtEl>
                                        <p:attrNameLst>
                                          <p:attrName>style.visibility</p:attrName>
                                        </p:attrNameLst>
                                      </p:cBhvr>
                                      <p:to>
                                        <p:strVal val="visible"/>
                                      </p:to>
                                    </p:set>
                                    <p:anim calcmode="lin" valueType="num">
                                      <p:cBhvr>
                                        <p:cTn id="12" dur="1000" fill="hold"/>
                                        <p:tgtEl>
                                          <p:spTgt spid="5129"/>
                                        </p:tgtEl>
                                        <p:attrNameLst>
                                          <p:attrName>ppt_w</p:attrName>
                                        </p:attrNameLst>
                                      </p:cBhvr>
                                      <p:tavLst>
                                        <p:tav tm="0">
                                          <p:val>
                                            <p:strVal val="#ppt_w*0.70"/>
                                          </p:val>
                                        </p:tav>
                                        <p:tav tm="100000">
                                          <p:val>
                                            <p:strVal val="#ppt_w"/>
                                          </p:val>
                                        </p:tav>
                                      </p:tavLst>
                                    </p:anim>
                                    <p:anim calcmode="lin" valueType="num">
                                      <p:cBhvr>
                                        <p:cTn id="13" dur="1000" fill="hold"/>
                                        <p:tgtEl>
                                          <p:spTgt spid="5129"/>
                                        </p:tgtEl>
                                        <p:attrNameLst>
                                          <p:attrName>ppt_h</p:attrName>
                                        </p:attrNameLst>
                                      </p:cBhvr>
                                      <p:tavLst>
                                        <p:tav tm="0">
                                          <p:val>
                                            <p:strVal val="#ppt_h"/>
                                          </p:val>
                                        </p:tav>
                                        <p:tav tm="100000">
                                          <p:val>
                                            <p:strVal val="#ppt_h"/>
                                          </p:val>
                                        </p:tav>
                                      </p:tavLst>
                                    </p:anim>
                                    <p:animEffect transition="in" filter="fade">
                                      <p:cBhvr>
                                        <p:cTn id="14" dur="1000"/>
                                        <p:tgtEl>
                                          <p:spTgt spid="5129"/>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134">
                                            <p:txEl>
                                              <p:pRg st="1" end="1"/>
                                            </p:txEl>
                                          </p:spTgt>
                                        </p:tgtEl>
                                        <p:attrNameLst>
                                          <p:attrName>style.visibility</p:attrName>
                                        </p:attrNameLst>
                                      </p:cBhvr>
                                      <p:to>
                                        <p:strVal val="visible"/>
                                      </p:to>
                                    </p:set>
                                    <p:anim calcmode="lin" valueType="num">
                                      <p:cBhvr>
                                        <p:cTn id="19" dur="1000" fill="hold"/>
                                        <p:tgtEl>
                                          <p:spTgt spid="5134">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5134">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5134">
                                            <p:txEl>
                                              <p:pRg st="1" end="1"/>
                                            </p:txEl>
                                          </p:spTgt>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5130"/>
                                        </p:tgtEl>
                                        <p:attrNameLst>
                                          <p:attrName>style.visibility</p:attrName>
                                        </p:attrNameLst>
                                      </p:cBhvr>
                                      <p:to>
                                        <p:strVal val="visible"/>
                                      </p:to>
                                    </p:set>
                                    <p:anim calcmode="lin" valueType="num">
                                      <p:cBhvr>
                                        <p:cTn id="24" dur="1000" fill="hold"/>
                                        <p:tgtEl>
                                          <p:spTgt spid="5130"/>
                                        </p:tgtEl>
                                        <p:attrNameLst>
                                          <p:attrName>ppt_w</p:attrName>
                                        </p:attrNameLst>
                                      </p:cBhvr>
                                      <p:tavLst>
                                        <p:tav tm="0">
                                          <p:val>
                                            <p:strVal val="#ppt_w*0.70"/>
                                          </p:val>
                                        </p:tav>
                                        <p:tav tm="100000">
                                          <p:val>
                                            <p:strVal val="#ppt_w"/>
                                          </p:val>
                                        </p:tav>
                                      </p:tavLst>
                                    </p:anim>
                                    <p:anim calcmode="lin" valueType="num">
                                      <p:cBhvr>
                                        <p:cTn id="25" dur="1000" fill="hold"/>
                                        <p:tgtEl>
                                          <p:spTgt spid="5130"/>
                                        </p:tgtEl>
                                        <p:attrNameLst>
                                          <p:attrName>ppt_h</p:attrName>
                                        </p:attrNameLst>
                                      </p:cBhvr>
                                      <p:tavLst>
                                        <p:tav tm="0">
                                          <p:val>
                                            <p:strVal val="#ppt_h"/>
                                          </p:val>
                                        </p:tav>
                                        <p:tav tm="100000">
                                          <p:val>
                                            <p:strVal val="#ppt_h"/>
                                          </p:val>
                                        </p:tav>
                                      </p:tavLst>
                                    </p:anim>
                                    <p:animEffect transition="in" filter="fade">
                                      <p:cBhvr>
                                        <p:cTn id="26" dur="1000"/>
                                        <p:tgtEl>
                                          <p:spTgt spid="5130"/>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5134">
                                            <p:txEl>
                                              <p:pRg st="2" end="2"/>
                                            </p:txEl>
                                          </p:spTgt>
                                        </p:tgtEl>
                                        <p:attrNameLst>
                                          <p:attrName>style.visibility</p:attrName>
                                        </p:attrNameLst>
                                      </p:cBhvr>
                                      <p:to>
                                        <p:strVal val="visible"/>
                                      </p:to>
                                    </p:set>
                                    <p:anim calcmode="lin" valueType="num">
                                      <p:cBhvr>
                                        <p:cTn id="31" dur="1000" fill="hold"/>
                                        <p:tgtEl>
                                          <p:spTgt spid="5134">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5134">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5134">
                                            <p:txEl>
                                              <p:pRg st="2" end="2"/>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5134">
                                            <p:txEl>
                                              <p:pRg st="3" end="3"/>
                                            </p:txEl>
                                          </p:spTgt>
                                        </p:tgtEl>
                                        <p:attrNameLst>
                                          <p:attrName>style.visibility</p:attrName>
                                        </p:attrNameLst>
                                      </p:cBhvr>
                                      <p:to>
                                        <p:strVal val="visible"/>
                                      </p:to>
                                    </p:set>
                                    <p:anim calcmode="lin" valueType="num">
                                      <p:cBhvr>
                                        <p:cTn id="36" dur="1000" fill="hold"/>
                                        <p:tgtEl>
                                          <p:spTgt spid="5134">
                                            <p:txEl>
                                              <p:pRg st="3" end="3"/>
                                            </p:txEl>
                                          </p:spTgt>
                                        </p:tgtEl>
                                        <p:attrNameLst>
                                          <p:attrName>ppt_w</p:attrName>
                                        </p:attrNameLst>
                                      </p:cBhvr>
                                      <p:tavLst>
                                        <p:tav tm="0">
                                          <p:val>
                                            <p:strVal val="#ppt_w*0.70"/>
                                          </p:val>
                                        </p:tav>
                                        <p:tav tm="100000">
                                          <p:val>
                                            <p:strVal val="#ppt_w"/>
                                          </p:val>
                                        </p:tav>
                                      </p:tavLst>
                                    </p:anim>
                                    <p:anim calcmode="lin" valueType="num">
                                      <p:cBhvr>
                                        <p:cTn id="37" dur="1000" fill="hold"/>
                                        <p:tgtEl>
                                          <p:spTgt spid="5134">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5134">
                                            <p:txEl>
                                              <p:pRg st="3" end="3"/>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5131"/>
                                        </p:tgtEl>
                                        <p:attrNameLst>
                                          <p:attrName>style.visibility</p:attrName>
                                        </p:attrNameLst>
                                      </p:cBhvr>
                                      <p:to>
                                        <p:strVal val="visible"/>
                                      </p:to>
                                    </p:set>
                                    <p:anim calcmode="lin" valueType="num">
                                      <p:cBhvr>
                                        <p:cTn id="41" dur="1000" fill="hold"/>
                                        <p:tgtEl>
                                          <p:spTgt spid="5131"/>
                                        </p:tgtEl>
                                        <p:attrNameLst>
                                          <p:attrName>ppt_w</p:attrName>
                                        </p:attrNameLst>
                                      </p:cBhvr>
                                      <p:tavLst>
                                        <p:tav tm="0">
                                          <p:val>
                                            <p:strVal val="#ppt_w*0.70"/>
                                          </p:val>
                                        </p:tav>
                                        <p:tav tm="100000">
                                          <p:val>
                                            <p:strVal val="#ppt_w"/>
                                          </p:val>
                                        </p:tav>
                                      </p:tavLst>
                                    </p:anim>
                                    <p:anim calcmode="lin" valueType="num">
                                      <p:cBhvr>
                                        <p:cTn id="42" dur="1000" fill="hold"/>
                                        <p:tgtEl>
                                          <p:spTgt spid="5131"/>
                                        </p:tgtEl>
                                        <p:attrNameLst>
                                          <p:attrName>ppt_h</p:attrName>
                                        </p:attrNameLst>
                                      </p:cBhvr>
                                      <p:tavLst>
                                        <p:tav tm="0">
                                          <p:val>
                                            <p:strVal val="#ppt_h"/>
                                          </p:val>
                                        </p:tav>
                                        <p:tav tm="100000">
                                          <p:val>
                                            <p:strVal val="#ppt_h"/>
                                          </p:val>
                                        </p:tav>
                                      </p:tavLst>
                                    </p:anim>
                                    <p:animEffect transition="in" filter="fade">
                                      <p:cBhvr>
                                        <p:cTn id="43" dur="1000"/>
                                        <p:tgtEl>
                                          <p:spTgt spid="5131"/>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nodeType="clickEffect">
                                  <p:stCondLst>
                                    <p:cond delay="0"/>
                                  </p:stCondLst>
                                  <p:childTnLst>
                                    <p:set>
                                      <p:cBhvr>
                                        <p:cTn id="47" dur="1" fill="hold">
                                          <p:stCondLst>
                                            <p:cond delay="0"/>
                                          </p:stCondLst>
                                        </p:cTn>
                                        <p:tgtEl>
                                          <p:spTgt spid="5134">
                                            <p:txEl>
                                              <p:pRg st="4" end="4"/>
                                            </p:txEl>
                                          </p:spTgt>
                                        </p:tgtEl>
                                        <p:attrNameLst>
                                          <p:attrName>style.visibility</p:attrName>
                                        </p:attrNameLst>
                                      </p:cBhvr>
                                      <p:to>
                                        <p:strVal val="visible"/>
                                      </p:to>
                                    </p:set>
                                    <p:anim calcmode="lin" valueType="num">
                                      <p:cBhvr>
                                        <p:cTn id="48" dur="1000" fill="hold"/>
                                        <p:tgtEl>
                                          <p:spTgt spid="5134">
                                            <p:txEl>
                                              <p:pRg st="4" end="4"/>
                                            </p:txEl>
                                          </p:spTgt>
                                        </p:tgtEl>
                                        <p:attrNameLst>
                                          <p:attrName>ppt_w</p:attrName>
                                        </p:attrNameLst>
                                      </p:cBhvr>
                                      <p:tavLst>
                                        <p:tav tm="0">
                                          <p:val>
                                            <p:strVal val="#ppt_w*0.70"/>
                                          </p:val>
                                        </p:tav>
                                        <p:tav tm="100000">
                                          <p:val>
                                            <p:strVal val="#ppt_w"/>
                                          </p:val>
                                        </p:tav>
                                      </p:tavLst>
                                    </p:anim>
                                    <p:anim calcmode="lin" valueType="num">
                                      <p:cBhvr>
                                        <p:cTn id="49" dur="1000" fill="hold"/>
                                        <p:tgtEl>
                                          <p:spTgt spid="5134">
                                            <p:txEl>
                                              <p:pRg st="4" end="4"/>
                                            </p:txEl>
                                          </p:spTgt>
                                        </p:tgtEl>
                                        <p:attrNameLst>
                                          <p:attrName>ppt_h</p:attrName>
                                        </p:attrNameLst>
                                      </p:cBhvr>
                                      <p:tavLst>
                                        <p:tav tm="0">
                                          <p:val>
                                            <p:strVal val="#ppt_h"/>
                                          </p:val>
                                        </p:tav>
                                        <p:tav tm="100000">
                                          <p:val>
                                            <p:strVal val="#ppt_h"/>
                                          </p:val>
                                        </p:tav>
                                      </p:tavLst>
                                    </p:anim>
                                    <p:animEffect transition="in" filter="fade">
                                      <p:cBhvr>
                                        <p:cTn id="50" dur="1000"/>
                                        <p:tgtEl>
                                          <p:spTgt spid="5134">
                                            <p:txEl>
                                              <p:pRg st="4" end="4"/>
                                            </p:txEl>
                                          </p:spTgt>
                                        </p:tgtEl>
                                      </p:cBhvr>
                                    </p:animEffect>
                                  </p:childTnLst>
                                </p:cTn>
                              </p:par>
                              <p:par>
                                <p:cTn id="51" presetID="55" presetClass="entr" presetSubtype="0" fill="hold" nodeType="withEffect">
                                  <p:stCondLst>
                                    <p:cond delay="0"/>
                                  </p:stCondLst>
                                  <p:childTnLst>
                                    <p:set>
                                      <p:cBhvr>
                                        <p:cTn id="52" dur="1" fill="hold">
                                          <p:stCondLst>
                                            <p:cond delay="0"/>
                                          </p:stCondLst>
                                        </p:cTn>
                                        <p:tgtEl>
                                          <p:spTgt spid="5134">
                                            <p:txEl>
                                              <p:pRg st="5" end="5"/>
                                            </p:txEl>
                                          </p:spTgt>
                                        </p:tgtEl>
                                        <p:attrNameLst>
                                          <p:attrName>style.visibility</p:attrName>
                                        </p:attrNameLst>
                                      </p:cBhvr>
                                      <p:to>
                                        <p:strVal val="visible"/>
                                      </p:to>
                                    </p:set>
                                    <p:anim calcmode="lin" valueType="num">
                                      <p:cBhvr>
                                        <p:cTn id="53" dur="1000" fill="hold"/>
                                        <p:tgtEl>
                                          <p:spTgt spid="5134">
                                            <p:txEl>
                                              <p:pRg st="5" end="5"/>
                                            </p:txEl>
                                          </p:spTgt>
                                        </p:tgtEl>
                                        <p:attrNameLst>
                                          <p:attrName>ppt_w</p:attrName>
                                        </p:attrNameLst>
                                      </p:cBhvr>
                                      <p:tavLst>
                                        <p:tav tm="0">
                                          <p:val>
                                            <p:strVal val="#ppt_w*0.70"/>
                                          </p:val>
                                        </p:tav>
                                        <p:tav tm="100000">
                                          <p:val>
                                            <p:strVal val="#ppt_w"/>
                                          </p:val>
                                        </p:tav>
                                      </p:tavLst>
                                    </p:anim>
                                    <p:anim calcmode="lin" valueType="num">
                                      <p:cBhvr>
                                        <p:cTn id="54" dur="1000" fill="hold"/>
                                        <p:tgtEl>
                                          <p:spTgt spid="5134">
                                            <p:txEl>
                                              <p:pRg st="5" end="5"/>
                                            </p:txEl>
                                          </p:spTgt>
                                        </p:tgtEl>
                                        <p:attrNameLst>
                                          <p:attrName>ppt_h</p:attrName>
                                        </p:attrNameLst>
                                      </p:cBhvr>
                                      <p:tavLst>
                                        <p:tav tm="0">
                                          <p:val>
                                            <p:strVal val="#ppt_h"/>
                                          </p:val>
                                        </p:tav>
                                        <p:tav tm="100000">
                                          <p:val>
                                            <p:strVal val="#ppt_h"/>
                                          </p:val>
                                        </p:tav>
                                      </p:tavLst>
                                    </p:anim>
                                    <p:animEffect transition="in" filter="fade">
                                      <p:cBhvr>
                                        <p:cTn id="55" dur="1000"/>
                                        <p:tgtEl>
                                          <p:spTgt spid="5134">
                                            <p:txEl>
                                              <p:pRg st="5" end="5"/>
                                            </p:txEl>
                                          </p:spTgt>
                                        </p:tgtEl>
                                      </p:cBhvr>
                                    </p:animEffect>
                                  </p:childTnLst>
                                </p:cTn>
                              </p:par>
                              <p:par>
                                <p:cTn id="56" presetID="55" presetClass="entr" presetSubtype="0" fill="hold" nodeType="withEffect">
                                  <p:stCondLst>
                                    <p:cond delay="0"/>
                                  </p:stCondLst>
                                  <p:childTnLst>
                                    <p:set>
                                      <p:cBhvr>
                                        <p:cTn id="57" dur="1" fill="hold">
                                          <p:stCondLst>
                                            <p:cond delay="0"/>
                                          </p:stCondLst>
                                        </p:cTn>
                                        <p:tgtEl>
                                          <p:spTgt spid="5135"/>
                                        </p:tgtEl>
                                        <p:attrNameLst>
                                          <p:attrName>style.visibility</p:attrName>
                                        </p:attrNameLst>
                                      </p:cBhvr>
                                      <p:to>
                                        <p:strVal val="visible"/>
                                      </p:to>
                                    </p:set>
                                    <p:anim calcmode="lin" valueType="num">
                                      <p:cBhvr>
                                        <p:cTn id="58" dur="1000" fill="hold"/>
                                        <p:tgtEl>
                                          <p:spTgt spid="5135"/>
                                        </p:tgtEl>
                                        <p:attrNameLst>
                                          <p:attrName>ppt_w</p:attrName>
                                        </p:attrNameLst>
                                      </p:cBhvr>
                                      <p:tavLst>
                                        <p:tav tm="0">
                                          <p:val>
                                            <p:strVal val="#ppt_w*0.70"/>
                                          </p:val>
                                        </p:tav>
                                        <p:tav tm="100000">
                                          <p:val>
                                            <p:strVal val="#ppt_w"/>
                                          </p:val>
                                        </p:tav>
                                      </p:tavLst>
                                    </p:anim>
                                    <p:anim calcmode="lin" valueType="num">
                                      <p:cBhvr>
                                        <p:cTn id="59" dur="1000" fill="hold"/>
                                        <p:tgtEl>
                                          <p:spTgt spid="5135"/>
                                        </p:tgtEl>
                                        <p:attrNameLst>
                                          <p:attrName>ppt_h</p:attrName>
                                        </p:attrNameLst>
                                      </p:cBhvr>
                                      <p:tavLst>
                                        <p:tav tm="0">
                                          <p:val>
                                            <p:strVal val="#ppt_h"/>
                                          </p:val>
                                        </p:tav>
                                        <p:tav tm="100000">
                                          <p:val>
                                            <p:strVal val="#ppt_h"/>
                                          </p:val>
                                        </p:tav>
                                      </p:tavLst>
                                    </p:anim>
                                    <p:animEffect transition="in" filter="fade">
                                      <p:cBhvr>
                                        <p:cTn id="60" dur="1000"/>
                                        <p:tgtEl>
                                          <p:spTgt spid="5135"/>
                                        </p:tgtEl>
                                      </p:cBhvr>
                                    </p:animEffect>
                                  </p:childTnLst>
                                </p:cTn>
                              </p:par>
                            </p:childTnLst>
                          </p:cTn>
                        </p:par>
                      </p:childTnLst>
                    </p:cTn>
                  </p:par>
                  <p:par>
                    <p:cTn id="61" fill="hold">
                      <p:stCondLst>
                        <p:cond delay="indefinite"/>
                      </p:stCondLst>
                      <p:childTnLst>
                        <p:par>
                          <p:cTn id="62" fill="hold">
                            <p:stCondLst>
                              <p:cond delay="0"/>
                            </p:stCondLst>
                            <p:childTnLst>
                              <p:par>
                                <p:cTn id="63" presetID="55" presetClass="entr" presetSubtype="0" fill="hold" nodeType="clickEffect">
                                  <p:stCondLst>
                                    <p:cond delay="0"/>
                                  </p:stCondLst>
                                  <p:childTnLst>
                                    <p:set>
                                      <p:cBhvr>
                                        <p:cTn id="64" dur="1" fill="hold">
                                          <p:stCondLst>
                                            <p:cond delay="0"/>
                                          </p:stCondLst>
                                        </p:cTn>
                                        <p:tgtEl>
                                          <p:spTgt spid="5134">
                                            <p:txEl>
                                              <p:pRg st="6" end="6"/>
                                            </p:txEl>
                                          </p:spTgt>
                                        </p:tgtEl>
                                        <p:attrNameLst>
                                          <p:attrName>style.visibility</p:attrName>
                                        </p:attrNameLst>
                                      </p:cBhvr>
                                      <p:to>
                                        <p:strVal val="visible"/>
                                      </p:to>
                                    </p:set>
                                    <p:anim calcmode="lin" valueType="num">
                                      <p:cBhvr>
                                        <p:cTn id="65" dur="1000" fill="hold"/>
                                        <p:tgtEl>
                                          <p:spTgt spid="5134">
                                            <p:txEl>
                                              <p:pRg st="6" end="6"/>
                                            </p:txEl>
                                          </p:spTgt>
                                        </p:tgtEl>
                                        <p:attrNameLst>
                                          <p:attrName>ppt_w</p:attrName>
                                        </p:attrNameLst>
                                      </p:cBhvr>
                                      <p:tavLst>
                                        <p:tav tm="0">
                                          <p:val>
                                            <p:strVal val="#ppt_w*0.70"/>
                                          </p:val>
                                        </p:tav>
                                        <p:tav tm="100000">
                                          <p:val>
                                            <p:strVal val="#ppt_w"/>
                                          </p:val>
                                        </p:tav>
                                      </p:tavLst>
                                    </p:anim>
                                    <p:anim calcmode="lin" valueType="num">
                                      <p:cBhvr>
                                        <p:cTn id="66" dur="1000" fill="hold"/>
                                        <p:tgtEl>
                                          <p:spTgt spid="5134">
                                            <p:txEl>
                                              <p:pRg st="6" end="6"/>
                                            </p:txEl>
                                          </p:spTgt>
                                        </p:tgtEl>
                                        <p:attrNameLst>
                                          <p:attrName>ppt_h</p:attrName>
                                        </p:attrNameLst>
                                      </p:cBhvr>
                                      <p:tavLst>
                                        <p:tav tm="0">
                                          <p:val>
                                            <p:strVal val="#ppt_h"/>
                                          </p:val>
                                        </p:tav>
                                        <p:tav tm="100000">
                                          <p:val>
                                            <p:strVal val="#ppt_h"/>
                                          </p:val>
                                        </p:tav>
                                      </p:tavLst>
                                    </p:anim>
                                    <p:animEffect transition="in" filter="fade">
                                      <p:cBhvr>
                                        <p:cTn id="67" dur="1000"/>
                                        <p:tgtEl>
                                          <p:spTgt spid="5134">
                                            <p:txEl>
                                              <p:pRg st="6" end="6"/>
                                            </p:txEl>
                                          </p:spTgt>
                                        </p:tgtEl>
                                      </p:cBhvr>
                                    </p:animEffect>
                                  </p:childTnLst>
                                </p:cTn>
                              </p:par>
                              <p:par>
                                <p:cTn id="68" presetID="55" presetClass="entr" presetSubtype="0" fill="hold" nodeType="withEffect">
                                  <p:stCondLst>
                                    <p:cond delay="0"/>
                                  </p:stCondLst>
                                  <p:childTnLst>
                                    <p:set>
                                      <p:cBhvr>
                                        <p:cTn id="69" dur="1" fill="hold">
                                          <p:stCondLst>
                                            <p:cond delay="0"/>
                                          </p:stCondLst>
                                        </p:cTn>
                                        <p:tgtEl>
                                          <p:spTgt spid="5134">
                                            <p:txEl>
                                              <p:pRg st="7" end="7"/>
                                            </p:txEl>
                                          </p:spTgt>
                                        </p:tgtEl>
                                        <p:attrNameLst>
                                          <p:attrName>style.visibility</p:attrName>
                                        </p:attrNameLst>
                                      </p:cBhvr>
                                      <p:to>
                                        <p:strVal val="visible"/>
                                      </p:to>
                                    </p:set>
                                    <p:anim calcmode="lin" valueType="num">
                                      <p:cBhvr>
                                        <p:cTn id="70" dur="1000" fill="hold"/>
                                        <p:tgtEl>
                                          <p:spTgt spid="5134">
                                            <p:txEl>
                                              <p:pRg st="7" end="7"/>
                                            </p:txEl>
                                          </p:spTgt>
                                        </p:tgtEl>
                                        <p:attrNameLst>
                                          <p:attrName>ppt_w</p:attrName>
                                        </p:attrNameLst>
                                      </p:cBhvr>
                                      <p:tavLst>
                                        <p:tav tm="0">
                                          <p:val>
                                            <p:strVal val="#ppt_w*0.70"/>
                                          </p:val>
                                        </p:tav>
                                        <p:tav tm="100000">
                                          <p:val>
                                            <p:strVal val="#ppt_w"/>
                                          </p:val>
                                        </p:tav>
                                      </p:tavLst>
                                    </p:anim>
                                    <p:anim calcmode="lin" valueType="num">
                                      <p:cBhvr>
                                        <p:cTn id="71" dur="1000" fill="hold"/>
                                        <p:tgtEl>
                                          <p:spTgt spid="5134">
                                            <p:txEl>
                                              <p:pRg st="7" end="7"/>
                                            </p:txEl>
                                          </p:spTgt>
                                        </p:tgtEl>
                                        <p:attrNameLst>
                                          <p:attrName>ppt_h</p:attrName>
                                        </p:attrNameLst>
                                      </p:cBhvr>
                                      <p:tavLst>
                                        <p:tav tm="0">
                                          <p:val>
                                            <p:strVal val="#ppt_h"/>
                                          </p:val>
                                        </p:tav>
                                        <p:tav tm="100000">
                                          <p:val>
                                            <p:strVal val="#ppt_h"/>
                                          </p:val>
                                        </p:tav>
                                      </p:tavLst>
                                    </p:anim>
                                    <p:animEffect transition="in" filter="fade">
                                      <p:cBhvr>
                                        <p:cTn id="72" dur="1000"/>
                                        <p:tgtEl>
                                          <p:spTgt spid="5134">
                                            <p:txEl>
                                              <p:pRg st="7" end="7"/>
                                            </p:txEl>
                                          </p:spTgt>
                                        </p:tgtEl>
                                      </p:cBhvr>
                                    </p:animEffect>
                                  </p:childTnLst>
                                </p:cTn>
                              </p:par>
                              <p:par>
                                <p:cTn id="73" presetID="55" presetClass="entr" presetSubtype="0" fill="hold" nodeType="withEffect">
                                  <p:stCondLst>
                                    <p:cond delay="0"/>
                                  </p:stCondLst>
                                  <p:childTnLst>
                                    <p:set>
                                      <p:cBhvr>
                                        <p:cTn id="74" dur="1" fill="hold">
                                          <p:stCondLst>
                                            <p:cond delay="0"/>
                                          </p:stCondLst>
                                        </p:cTn>
                                        <p:tgtEl>
                                          <p:spTgt spid="5134">
                                            <p:txEl>
                                              <p:pRg st="8" end="8"/>
                                            </p:txEl>
                                          </p:spTgt>
                                        </p:tgtEl>
                                        <p:attrNameLst>
                                          <p:attrName>style.visibility</p:attrName>
                                        </p:attrNameLst>
                                      </p:cBhvr>
                                      <p:to>
                                        <p:strVal val="visible"/>
                                      </p:to>
                                    </p:set>
                                    <p:anim calcmode="lin" valueType="num">
                                      <p:cBhvr>
                                        <p:cTn id="75" dur="1000" fill="hold"/>
                                        <p:tgtEl>
                                          <p:spTgt spid="5134">
                                            <p:txEl>
                                              <p:pRg st="8" end="8"/>
                                            </p:txEl>
                                          </p:spTgt>
                                        </p:tgtEl>
                                        <p:attrNameLst>
                                          <p:attrName>ppt_w</p:attrName>
                                        </p:attrNameLst>
                                      </p:cBhvr>
                                      <p:tavLst>
                                        <p:tav tm="0">
                                          <p:val>
                                            <p:strVal val="#ppt_w*0.70"/>
                                          </p:val>
                                        </p:tav>
                                        <p:tav tm="100000">
                                          <p:val>
                                            <p:strVal val="#ppt_w"/>
                                          </p:val>
                                        </p:tav>
                                      </p:tavLst>
                                    </p:anim>
                                    <p:anim calcmode="lin" valueType="num">
                                      <p:cBhvr>
                                        <p:cTn id="76" dur="1000" fill="hold"/>
                                        <p:tgtEl>
                                          <p:spTgt spid="5134">
                                            <p:txEl>
                                              <p:pRg st="8" end="8"/>
                                            </p:txEl>
                                          </p:spTgt>
                                        </p:tgtEl>
                                        <p:attrNameLst>
                                          <p:attrName>ppt_h</p:attrName>
                                        </p:attrNameLst>
                                      </p:cBhvr>
                                      <p:tavLst>
                                        <p:tav tm="0">
                                          <p:val>
                                            <p:strVal val="#ppt_h"/>
                                          </p:val>
                                        </p:tav>
                                        <p:tav tm="100000">
                                          <p:val>
                                            <p:strVal val="#ppt_h"/>
                                          </p:val>
                                        </p:tav>
                                      </p:tavLst>
                                    </p:anim>
                                    <p:animEffect transition="in" filter="fade">
                                      <p:cBhvr>
                                        <p:cTn id="77" dur="1000"/>
                                        <p:tgtEl>
                                          <p:spTgt spid="5134">
                                            <p:txEl>
                                              <p:pRg st="8" end="8"/>
                                            </p:txEl>
                                          </p:spTgt>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5138"/>
                                        </p:tgtEl>
                                        <p:attrNameLst>
                                          <p:attrName>style.visibility</p:attrName>
                                        </p:attrNameLst>
                                      </p:cBhvr>
                                      <p:to>
                                        <p:strVal val="visible"/>
                                      </p:to>
                                    </p:set>
                                    <p:anim calcmode="lin" valueType="num">
                                      <p:cBhvr>
                                        <p:cTn id="80" dur="1000" fill="hold"/>
                                        <p:tgtEl>
                                          <p:spTgt spid="5138"/>
                                        </p:tgtEl>
                                        <p:attrNameLst>
                                          <p:attrName>ppt_w</p:attrName>
                                        </p:attrNameLst>
                                      </p:cBhvr>
                                      <p:tavLst>
                                        <p:tav tm="0">
                                          <p:val>
                                            <p:strVal val="#ppt_w*0.70"/>
                                          </p:val>
                                        </p:tav>
                                        <p:tav tm="100000">
                                          <p:val>
                                            <p:strVal val="#ppt_w"/>
                                          </p:val>
                                        </p:tav>
                                      </p:tavLst>
                                    </p:anim>
                                    <p:anim calcmode="lin" valueType="num">
                                      <p:cBhvr>
                                        <p:cTn id="81" dur="1000" fill="hold"/>
                                        <p:tgtEl>
                                          <p:spTgt spid="5138"/>
                                        </p:tgtEl>
                                        <p:attrNameLst>
                                          <p:attrName>ppt_h</p:attrName>
                                        </p:attrNameLst>
                                      </p:cBhvr>
                                      <p:tavLst>
                                        <p:tav tm="0">
                                          <p:val>
                                            <p:strVal val="#ppt_h"/>
                                          </p:val>
                                        </p:tav>
                                        <p:tav tm="100000">
                                          <p:val>
                                            <p:strVal val="#ppt_h"/>
                                          </p:val>
                                        </p:tav>
                                      </p:tavLst>
                                    </p:anim>
                                    <p:animEffect transition="in" filter="fade">
                                      <p:cBhvr>
                                        <p:cTn id="82" dur="1000"/>
                                        <p:tgtEl>
                                          <p:spTgt spid="5138"/>
                                        </p:tgtEl>
                                      </p:cBhvr>
                                    </p:animEffect>
                                  </p:childTnLst>
                                </p:cTn>
                              </p:par>
                              <p:par>
                                <p:cTn id="83" presetID="55" presetClass="entr" presetSubtype="0" fill="hold" grpId="0" nodeType="withEffect">
                                  <p:stCondLst>
                                    <p:cond delay="0"/>
                                  </p:stCondLst>
                                  <p:childTnLst>
                                    <p:set>
                                      <p:cBhvr>
                                        <p:cTn id="84" dur="1" fill="hold">
                                          <p:stCondLst>
                                            <p:cond delay="0"/>
                                          </p:stCondLst>
                                        </p:cTn>
                                        <p:tgtEl>
                                          <p:spTgt spid="5136"/>
                                        </p:tgtEl>
                                        <p:attrNameLst>
                                          <p:attrName>style.visibility</p:attrName>
                                        </p:attrNameLst>
                                      </p:cBhvr>
                                      <p:to>
                                        <p:strVal val="visible"/>
                                      </p:to>
                                    </p:set>
                                    <p:anim calcmode="lin" valueType="num">
                                      <p:cBhvr>
                                        <p:cTn id="85" dur="1000" fill="hold"/>
                                        <p:tgtEl>
                                          <p:spTgt spid="5136"/>
                                        </p:tgtEl>
                                        <p:attrNameLst>
                                          <p:attrName>ppt_w</p:attrName>
                                        </p:attrNameLst>
                                      </p:cBhvr>
                                      <p:tavLst>
                                        <p:tav tm="0">
                                          <p:val>
                                            <p:strVal val="#ppt_w*0.70"/>
                                          </p:val>
                                        </p:tav>
                                        <p:tav tm="100000">
                                          <p:val>
                                            <p:strVal val="#ppt_w"/>
                                          </p:val>
                                        </p:tav>
                                      </p:tavLst>
                                    </p:anim>
                                    <p:anim calcmode="lin" valueType="num">
                                      <p:cBhvr>
                                        <p:cTn id="86" dur="1000" fill="hold"/>
                                        <p:tgtEl>
                                          <p:spTgt spid="5136"/>
                                        </p:tgtEl>
                                        <p:attrNameLst>
                                          <p:attrName>ppt_h</p:attrName>
                                        </p:attrNameLst>
                                      </p:cBhvr>
                                      <p:tavLst>
                                        <p:tav tm="0">
                                          <p:val>
                                            <p:strVal val="#ppt_h"/>
                                          </p:val>
                                        </p:tav>
                                        <p:tav tm="100000">
                                          <p:val>
                                            <p:strVal val="#ppt_h"/>
                                          </p:val>
                                        </p:tav>
                                      </p:tavLst>
                                    </p:anim>
                                    <p:animEffect transition="in" filter="fade">
                                      <p:cBhvr>
                                        <p:cTn id="87" dur="1000"/>
                                        <p:tgtEl>
                                          <p:spTgt spid="5136"/>
                                        </p:tgtEl>
                                      </p:cBhvr>
                                    </p:animEffect>
                                  </p:childTnLst>
                                </p:cTn>
                              </p:par>
                            </p:childTnLst>
                          </p:cTn>
                        </p:par>
                      </p:childTnLst>
                    </p:cTn>
                  </p:par>
                  <p:par>
                    <p:cTn id="88" fill="hold">
                      <p:stCondLst>
                        <p:cond delay="indefinite"/>
                      </p:stCondLst>
                      <p:childTnLst>
                        <p:par>
                          <p:cTn id="89" fill="hold">
                            <p:stCondLst>
                              <p:cond delay="0"/>
                            </p:stCondLst>
                            <p:childTnLst>
                              <p:par>
                                <p:cTn id="90" presetID="55" presetClass="entr" presetSubtype="0" fill="hold" nodeType="clickEffect">
                                  <p:stCondLst>
                                    <p:cond delay="0"/>
                                  </p:stCondLst>
                                  <p:childTnLst>
                                    <p:set>
                                      <p:cBhvr>
                                        <p:cTn id="91" dur="1" fill="hold">
                                          <p:stCondLst>
                                            <p:cond delay="0"/>
                                          </p:stCondLst>
                                        </p:cTn>
                                        <p:tgtEl>
                                          <p:spTgt spid="5134">
                                            <p:txEl>
                                              <p:pRg st="9" end="9"/>
                                            </p:txEl>
                                          </p:spTgt>
                                        </p:tgtEl>
                                        <p:attrNameLst>
                                          <p:attrName>style.visibility</p:attrName>
                                        </p:attrNameLst>
                                      </p:cBhvr>
                                      <p:to>
                                        <p:strVal val="visible"/>
                                      </p:to>
                                    </p:set>
                                    <p:anim calcmode="lin" valueType="num">
                                      <p:cBhvr>
                                        <p:cTn id="92" dur="1000" fill="hold"/>
                                        <p:tgtEl>
                                          <p:spTgt spid="5134">
                                            <p:txEl>
                                              <p:pRg st="9" end="9"/>
                                            </p:txEl>
                                          </p:spTgt>
                                        </p:tgtEl>
                                        <p:attrNameLst>
                                          <p:attrName>ppt_w</p:attrName>
                                        </p:attrNameLst>
                                      </p:cBhvr>
                                      <p:tavLst>
                                        <p:tav tm="0">
                                          <p:val>
                                            <p:strVal val="#ppt_w*0.70"/>
                                          </p:val>
                                        </p:tav>
                                        <p:tav tm="100000">
                                          <p:val>
                                            <p:strVal val="#ppt_w"/>
                                          </p:val>
                                        </p:tav>
                                      </p:tavLst>
                                    </p:anim>
                                    <p:anim calcmode="lin" valueType="num">
                                      <p:cBhvr>
                                        <p:cTn id="93" dur="1000" fill="hold"/>
                                        <p:tgtEl>
                                          <p:spTgt spid="5134">
                                            <p:txEl>
                                              <p:pRg st="9" end="9"/>
                                            </p:txEl>
                                          </p:spTgt>
                                        </p:tgtEl>
                                        <p:attrNameLst>
                                          <p:attrName>ppt_h</p:attrName>
                                        </p:attrNameLst>
                                      </p:cBhvr>
                                      <p:tavLst>
                                        <p:tav tm="0">
                                          <p:val>
                                            <p:strVal val="#ppt_h"/>
                                          </p:val>
                                        </p:tav>
                                        <p:tav tm="100000">
                                          <p:val>
                                            <p:strVal val="#ppt_h"/>
                                          </p:val>
                                        </p:tav>
                                      </p:tavLst>
                                    </p:anim>
                                    <p:animEffect transition="in" filter="fade">
                                      <p:cBhvr>
                                        <p:cTn id="94" dur="1000"/>
                                        <p:tgtEl>
                                          <p:spTgt spid="5134">
                                            <p:txEl>
                                              <p:pRg st="9" end="9"/>
                                            </p:txEl>
                                          </p:spTgt>
                                        </p:tgtEl>
                                      </p:cBhvr>
                                    </p:animEffect>
                                  </p:childTnLst>
                                </p:cTn>
                              </p:par>
                              <p:par>
                                <p:cTn id="95" presetID="55" presetClass="entr" presetSubtype="0" fill="hold" nodeType="withEffect">
                                  <p:stCondLst>
                                    <p:cond delay="0"/>
                                  </p:stCondLst>
                                  <p:childTnLst>
                                    <p:set>
                                      <p:cBhvr>
                                        <p:cTn id="96" dur="1" fill="hold">
                                          <p:stCondLst>
                                            <p:cond delay="0"/>
                                          </p:stCondLst>
                                        </p:cTn>
                                        <p:tgtEl>
                                          <p:spTgt spid="5139"/>
                                        </p:tgtEl>
                                        <p:attrNameLst>
                                          <p:attrName>style.visibility</p:attrName>
                                        </p:attrNameLst>
                                      </p:cBhvr>
                                      <p:to>
                                        <p:strVal val="visible"/>
                                      </p:to>
                                    </p:set>
                                    <p:anim calcmode="lin" valueType="num">
                                      <p:cBhvr>
                                        <p:cTn id="97" dur="1000" fill="hold"/>
                                        <p:tgtEl>
                                          <p:spTgt spid="5139"/>
                                        </p:tgtEl>
                                        <p:attrNameLst>
                                          <p:attrName>ppt_w</p:attrName>
                                        </p:attrNameLst>
                                      </p:cBhvr>
                                      <p:tavLst>
                                        <p:tav tm="0">
                                          <p:val>
                                            <p:strVal val="#ppt_w*0.70"/>
                                          </p:val>
                                        </p:tav>
                                        <p:tav tm="100000">
                                          <p:val>
                                            <p:strVal val="#ppt_w"/>
                                          </p:val>
                                        </p:tav>
                                      </p:tavLst>
                                    </p:anim>
                                    <p:anim calcmode="lin" valueType="num">
                                      <p:cBhvr>
                                        <p:cTn id="98" dur="1000" fill="hold"/>
                                        <p:tgtEl>
                                          <p:spTgt spid="5139"/>
                                        </p:tgtEl>
                                        <p:attrNameLst>
                                          <p:attrName>ppt_h</p:attrName>
                                        </p:attrNameLst>
                                      </p:cBhvr>
                                      <p:tavLst>
                                        <p:tav tm="0">
                                          <p:val>
                                            <p:strVal val="#ppt_h"/>
                                          </p:val>
                                        </p:tav>
                                        <p:tav tm="100000">
                                          <p:val>
                                            <p:strVal val="#ppt_h"/>
                                          </p:val>
                                        </p:tav>
                                      </p:tavLst>
                                    </p:anim>
                                    <p:animEffect transition="in" filter="fade">
                                      <p:cBhvr>
                                        <p:cTn id="99" dur="1000"/>
                                        <p:tgtEl>
                                          <p:spTgt spid="5139"/>
                                        </p:tgtEl>
                                      </p:cBhvr>
                                    </p:animEffect>
                                  </p:childTnLst>
                                </p:cTn>
                              </p:par>
                            </p:childTnLst>
                          </p:cTn>
                        </p:par>
                      </p:childTnLst>
                    </p:cTn>
                  </p:par>
                  <p:par>
                    <p:cTn id="100" fill="hold">
                      <p:stCondLst>
                        <p:cond delay="indefinite"/>
                      </p:stCondLst>
                      <p:childTnLst>
                        <p:par>
                          <p:cTn id="101" fill="hold">
                            <p:stCondLst>
                              <p:cond delay="0"/>
                            </p:stCondLst>
                            <p:childTnLst>
                              <p:par>
                                <p:cTn id="102" presetID="55" presetClass="entr" presetSubtype="0" fill="hold" nodeType="clickEffect">
                                  <p:stCondLst>
                                    <p:cond delay="0"/>
                                  </p:stCondLst>
                                  <p:childTnLst>
                                    <p:set>
                                      <p:cBhvr>
                                        <p:cTn id="103" dur="1" fill="hold">
                                          <p:stCondLst>
                                            <p:cond delay="0"/>
                                          </p:stCondLst>
                                        </p:cTn>
                                        <p:tgtEl>
                                          <p:spTgt spid="5134">
                                            <p:txEl>
                                              <p:pRg st="10" end="10"/>
                                            </p:txEl>
                                          </p:spTgt>
                                        </p:tgtEl>
                                        <p:attrNameLst>
                                          <p:attrName>style.visibility</p:attrName>
                                        </p:attrNameLst>
                                      </p:cBhvr>
                                      <p:to>
                                        <p:strVal val="visible"/>
                                      </p:to>
                                    </p:set>
                                    <p:anim calcmode="lin" valueType="num">
                                      <p:cBhvr>
                                        <p:cTn id="104" dur="1000" fill="hold"/>
                                        <p:tgtEl>
                                          <p:spTgt spid="5134">
                                            <p:txEl>
                                              <p:pRg st="10" end="10"/>
                                            </p:txEl>
                                          </p:spTgt>
                                        </p:tgtEl>
                                        <p:attrNameLst>
                                          <p:attrName>ppt_w</p:attrName>
                                        </p:attrNameLst>
                                      </p:cBhvr>
                                      <p:tavLst>
                                        <p:tav tm="0">
                                          <p:val>
                                            <p:strVal val="#ppt_w*0.70"/>
                                          </p:val>
                                        </p:tav>
                                        <p:tav tm="100000">
                                          <p:val>
                                            <p:strVal val="#ppt_w"/>
                                          </p:val>
                                        </p:tav>
                                      </p:tavLst>
                                    </p:anim>
                                    <p:anim calcmode="lin" valueType="num">
                                      <p:cBhvr>
                                        <p:cTn id="105" dur="1000" fill="hold"/>
                                        <p:tgtEl>
                                          <p:spTgt spid="5134">
                                            <p:txEl>
                                              <p:pRg st="10" end="10"/>
                                            </p:txEl>
                                          </p:spTgt>
                                        </p:tgtEl>
                                        <p:attrNameLst>
                                          <p:attrName>ppt_h</p:attrName>
                                        </p:attrNameLst>
                                      </p:cBhvr>
                                      <p:tavLst>
                                        <p:tav tm="0">
                                          <p:val>
                                            <p:strVal val="#ppt_h"/>
                                          </p:val>
                                        </p:tav>
                                        <p:tav tm="100000">
                                          <p:val>
                                            <p:strVal val="#ppt_h"/>
                                          </p:val>
                                        </p:tav>
                                      </p:tavLst>
                                    </p:anim>
                                    <p:animEffect transition="in" filter="fade">
                                      <p:cBhvr>
                                        <p:cTn id="106" dur="1000"/>
                                        <p:tgtEl>
                                          <p:spTgt spid="5134">
                                            <p:txEl>
                                              <p:pRg st="10" end="10"/>
                                            </p:txEl>
                                          </p:spTgt>
                                        </p:tgtEl>
                                      </p:cBhvr>
                                    </p:animEffect>
                                  </p:childTnLst>
                                </p:cTn>
                              </p:par>
                              <p:par>
                                <p:cTn id="107" presetID="55" presetClass="entr" presetSubtype="0" fill="hold" nodeType="withEffect">
                                  <p:stCondLst>
                                    <p:cond delay="0"/>
                                  </p:stCondLst>
                                  <p:childTnLst>
                                    <p:set>
                                      <p:cBhvr>
                                        <p:cTn id="108" dur="1" fill="hold">
                                          <p:stCondLst>
                                            <p:cond delay="0"/>
                                          </p:stCondLst>
                                        </p:cTn>
                                        <p:tgtEl>
                                          <p:spTgt spid="5140"/>
                                        </p:tgtEl>
                                        <p:attrNameLst>
                                          <p:attrName>style.visibility</p:attrName>
                                        </p:attrNameLst>
                                      </p:cBhvr>
                                      <p:to>
                                        <p:strVal val="visible"/>
                                      </p:to>
                                    </p:set>
                                    <p:anim calcmode="lin" valueType="num">
                                      <p:cBhvr>
                                        <p:cTn id="109" dur="1000" fill="hold"/>
                                        <p:tgtEl>
                                          <p:spTgt spid="5140"/>
                                        </p:tgtEl>
                                        <p:attrNameLst>
                                          <p:attrName>ppt_w</p:attrName>
                                        </p:attrNameLst>
                                      </p:cBhvr>
                                      <p:tavLst>
                                        <p:tav tm="0">
                                          <p:val>
                                            <p:strVal val="#ppt_w*0.70"/>
                                          </p:val>
                                        </p:tav>
                                        <p:tav tm="100000">
                                          <p:val>
                                            <p:strVal val="#ppt_w"/>
                                          </p:val>
                                        </p:tav>
                                      </p:tavLst>
                                    </p:anim>
                                    <p:anim calcmode="lin" valueType="num">
                                      <p:cBhvr>
                                        <p:cTn id="110" dur="1000" fill="hold"/>
                                        <p:tgtEl>
                                          <p:spTgt spid="5140"/>
                                        </p:tgtEl>
                                        <p:attrNameLst>
                                          <p:attrName>ppt_h</p:attrName>
                                        </p:attrNameLst>
                                      </p:cBhvr>
                                      <p:tavLst>
                                        <p:tav tm="0">
                                          <p:val>
                                            <p:strVal val="#ppt_h"/>
                                          </p:val>
                                        </p:tav>
                                        <p:tav tm="100000">
                                          <p:val>
                                            <p:strVal val="#ppt_h"/>
                                          </p:val>
                                        </p:tav>
                                      </p:tavLst>
                                    </p:anim>
                                    <p:animEffect transition="in" filter="fade">
                                      <p:cBhvr>
                                        <p:cTn id="111" dur="1000"/>
                                        <p:tgtEl>
                                          <p:spTgt spid="5140"/>
                                        </p:tgtEl>
                                      </p:cBhvr>
                                    </p:animEffect>
                                  </p:childTnLst>
                                </p:cTn>
                              </p:par>
                            </p:childTnLst>
                          </p:cTn>
                        </p:par>
                      </p:childTnLst>
                    </p:cTn>
                  </p:par>
                  <p:par>
                    <p:cTn id="112" fill="hold">
                      <p:stCondLst>
                        <p:cond delay="indefinite"/>
                      </p:stCondLst>
                      <p:childTnLst>
                        <p:par>
                          <p:cTn id="113" fill="hold">
                            <p:stCondLst>
                              <p:cond delay="0"/>
                            </p:stCondLst>
                            <p:childTnLst>
                              <p:par>
                                <p:cTn id="114" presetID="55" presetClass="entr" presetSubtype="0" fill="hold" nodeType="clickEffect">
                                  <p:stCondLst>
                                    <p:cond delay="0"/>
                                  </p:stCondLst>
                                  <p:childTnLst>
                                    <p:set>
                                      <p:cBhvr>
                                        <p:cTn id="115" dur="1" fill="hold">
                                          <p:stCondLst>
                                            <p:cond delay="0"/>
                                          </p:stCondLst>
                                        </p:cTn>
                                        <p:tgtEl>
                                          <p:spTgt spid="5134">
                                            <p:txEl>
                                              <p:pRg st="11" end="11"/>
                                            </p:txEl>
                                          </p:spTgt>
                                        </p:tgtEl>
                                        <p:attrNameLst>
                                          <p:attrName>style.visibility</p:attrName>
                                        </p:attrNameLst>
                                      </p:cBhvr>
                                      <p:to>
                                        <p:strVal val="visible"/>
                                      </p:to>
                                    </p:set>
                                    <p:anim calcmode="lin" valueType="num">
                                      <p:cBhvr>
                                        <p:cTn id="116" dur="1000" fill="hold"/>
                                        <p:tgtEl>
                                          <p:spTgt spid="5134">
                                            <p:txEl>
                                              <p:pRg st="11" end="11"/>
                                            </p:txEl>
                                          </p:spTgt>
                                        </p:tgtEl>
                                        <p:attrNameLst>
                                          <p:attrName>ppt_w</p:attrName>
                                        </p:attrNameLst>
                                      </p:cBhvr>
                                      <p:tavLst>
                                        <p:tav tm="0">
                                          <p:val>
                                            <p:strVal val="#ppt_w*0.70"/>
                                          </p:val>
                                        </p:tav>
                                        <p:tav tm="100000">
                                          <p:val>
                                            <p:strVal val="#ppt_w"/>
                                          </p:val>
                                        </p:tav>
                                      </p:tavLst>
                                    </p:anim>
                                    <p:anim calcmode="lin" valueType="num">
                                      <p:cBhvr>
                                        <p:cTn id="117" dur="1000" fill="hold"/>
                                        <p:tgtEl>
                                          <p:spTgt spid="5134">
                                            <p:txEl>
                                              <p:pRg st="11" end="11"/>
                                            </p:txEl>
                                          </p:spTgt>
                                        </p:tgtEl>
                                        <p:attrNameLst>
                                          <p:attrName>ppt_h</p:attrName>
                                        </p:attrNameLst>
                                      </p:cBhvr>
                                      <p:tavLst>
                                        <p:tav tm="0">
                                          <p:val>
                                            <p:strVal val="#ppt_h"/>
                                          </p:val>
                                        </p:tav>
                                        <p:tav tm="100000">
                                          <p:val>
                                            <p:strVal val="#ppt_h"/>
                                          </p:val>
                                        </p:tav>
                                      </p:tavLst>
                                    </p:anim>
                                    <p:animEffect transition="in" filter="fade">
                                      <p:cBhvr>
                                        <p:cTn id="118" dur="1000"/>
                                        <p:tgtEl>
                                          <p:spTgt spid="5134">
                                            <p:txEl>
                                              <p:pRg st="11" end="11"/>
                                            </p:txEl>
                                          </p:spTgt>
                                        </p:tgtEl>
                                      </p:cBhvr>
                                    </p:animEffect>
                                  </p:childTnLst>
                                </p:cTn>
                              </p:par>
                              <p:par>
                                <p:cTn id="119" presetID="55" presetClass="entr" presetSubtype="0" fill="hold" nodeType="withEffect">
                                  <p:stCondLst>
                                    <p:cond delay="0"/>
                                  </p:stCondLst>
                                  <p:childTnLst>
                                    <p:set>
                                      <p:cBhvr>
                                        <p:cTn id="120" dur="1" fill="hold">
                                          <p:stCondLst>
                                            <p:cond delay="0"/>
                                          </p:stCondLst>
                                        </p:cTn>
                                        <p:tgtEl>
                                          <p:spTgt spid="5134">
                                            <p:txEl>
                                              <p:pRg st="12" end="12"/>
                                            </p:txEl>
                                          </p:spTgt>
                                        </p:tgtEl>
                                        <p:attrNameLst>
                                          <p:attrName>style.visibility</p:attrName>
                                        </p:attrNameLst>
                                      </p:cBhvr>
                                      <p:to>
                                        <p:strVal val="visible"/>
                                      </p:to>
                                    </p:set>
                                    <p:anim calcmode="lin" valueType="num">
                                      <p:cBhvr>
                                        <p:cTn id="121" dur="1000" fill="hold"/>
                                        <p:tgtEl>
                                          <p:spTgt spid="5134">
                                            <p:txEl>
                                              <p:pRg st="12" end="12"/>
                                            </p:txEl>
                                          </p:spTgt>
                                        </p:tgtEl>
                                        <p:attrNameLst>
                                          <p:attrName>ppt_w</p:attrName>
                                        </p:attrNameLst>
                                      </p:cBhvr>
                                      <p:tavLst>
                                        <p:tav tm="0">
                                          <p:val>
                                            <p:strVal val="#ppt_w*0.70"/>
                                          </p:val>
                                        </p:tav>
                                        <p:tav tm="100000">
                                          <p:val>
                                            <p:strVal val="#ppt_w"/>
                                          </p:val>
                                        </p:tav>
                                      </p:tavLst>
                                    </p:anim>
                                    <p:anim calcmode="lin" valueType="num">
                                      <p:cBhvr>
                                        <p:cTn id="122" dur="1000" fill="hold"/>
                                        <p:tgtEl>
                                          <p:spTgt spid="5134">
                                            <p:txEl>
                                              <p:pRg st="12" end="12"/>
                                            </p:txEl>
                                          </p:spTgt>
                                        </p:tgtEl>
                                        <p:attrNameLst>
                                          <p:attrName>ppt_h</p:attrName>
                                        </p:attrNameLst>
                                      </p:cBhvr>
                                      <p:tavLst>
                                        <p:tav tm="0">
                                          <p:val>
                                            <p:strVal val="#ppt_h"/>
                                          </p:val>
                                        </p:tav>
                                        <p:tav tm="100000">
                                          <p:val>
                                            <p:strVal val="#ppt_h"/>
                                          </p:val>
                                        </p:tav>
                                      </p:tavLst>
                                    </p:anim>
                                    <p:animEffect transition="in" filter="fade">
                                      <p:cBhvr>
                                        <p:cTn id="123" dur="1000"/>
                                        <p:tgtEl>
                                          <p:spTgt spid="5134">
                                            <p:txEl>
                                              <p:pRg st="12" end="12"/>
                                            </p:txEl>
                                          </p:spTgt>
                                        </p:tgtEl>
                                      </p:cBhvr>
                                    </p:animEffect>
                                  </p:childTnLst>
                                </p:cTn>
                              </p:par>
                              <p:par>
                                <p:cTn id="124" presetID="55" presetClass="entr" presetSubtype="0" fill="hold" grpId="0" nodeType="withEffect">
                                  <p:stCondLst>
                                    <p:cond delay="0"/>
                                  </p:stCondLst>
                                  <p:childTnLst>
                                    <p:set>
                                      <p:cBhvr>
                                        <p:cTn id="125" dur="1" fill="hold">
                                          <p:stCondLst>
                                            <p:cond delay="0"/>
                                          </p:stCondLst>
                                        </p:cTn>
                                        <p:tgtEl>
                                          <p:spTgt spid="5142"/>
                                        </p:tgtEl>
                                        <p:attrNameLst>
                                          <p:attrName>style.visibility</p:attrName>
                                        </p:attrNameLst>
                                      </p:cBhvr>
                                      <p:to>
                                        <p:strVal val="visible"/>
                                      </p:to>
                                    </p:set>
                                    <p:anim calcmode="lin" valueType="num">
                                      <p:cBhvr>
                                        <p:cTn id="126" dur="1000" fill="hold"/>
                                        <p:tgtEl>
                                          <p:spTgt spid="5142"/>
                                        </p:tgtEl>
                                        <p:attrNameLst>
                                          <p:attrName>ppt_w</p:attrName>
                                        </p:attrNameLst>
                                      </p:cBhvr>
                                      <p:tavLst>
                                        <p:tav tm="0">
                                          <p:val>
                                            <p:strVal val="#ppt_w*0.70"/>
                                          </p:val>
                                        </p:tav>
                                        <p:tav tm="100000">
                                          <p:val>
                                            <p:strVal val="#ppt_w"/>
                                          </p:val>
                                        </p:tav>
                                      </p:tavLst>
                                    </p:anim>
                                    <p:anim calcmode="lin" valueType="num">
                                      <p:cBhvr>
                                        <p:cTn id="127" dur="1000" fill="hold"/>
                                        <p:tgtEl>
                                          <p:spTgt spid="5142"/>
                                        </p:tgtEl>
                                        <p:attrNameLst>
                                          <p:attrName>ppt_h</p:attrName>
                                        </p:attrNameLst>
                                      </p:cBhvr>
                                      <p:tavLst>
                                        <p:tav tm="0">
                                          <p:val>
                                            <p:strVal val="#ppt_h"/>
                                          </p:val>
                                        </p:tav>
                                        <p:tav tm="100000">
                                          <p:val>
                                            <p:strVal val="#ppt_h"/>
                                          </p:val>
                                        </p:tav>
                                      </p:tavLst>
                                    </p:anim>
                                    <p:animEffect transition="in" filter="fade">
                                      <p:cBhvr>
                                        <p:cTn id="128" dur="1000"/>
                                        <p:tgtEl>
                                          <p:spTgt spid="5142"/>
                                        </p:tgtEl>
                                      </p:cBhvr>
                                    </p:animEffect>
                                  </p:childTnLst>
                                </p:cTn>
                              </p:par>
                            </p:childTnLst>
                          </p:cTn>
                        </p:par>
                      </p:childTnLst>
                    </p:cTn>
                  </p:par>
                  <p:par>
                    <p:cTn id="129" fill="hold">
                      <p:stCondLst>
                        <p:cond delay="indefinite"/>
                      </p:stCondLst>
                      <p:childTnLst>
                        <p:par>
                          <p:cTn id="130" fill="hold">
                            <p:stCondLst>
                              <p:cond delay="0"/>
                            </p:stCondLst>
                            <p:childTnLst>
                              <p:par>
                                <p:cTn id="131" presetID="55" presetClass="entr" presetSubtype="0" fill="hold" nodeType="clickEffect">
                                  <p:stCondLst>
                                    <p:cond delay="0"/>
                                  </p:stCondLst>
                                  <p:childTnLst>
                                    <p:set>
                                      <p:cBhvr>
                                        <p:cTn id="132" dur="1" fill="hold">
                                          <p:stCondLst>
                                            <p:cond delay="0"/>
                                          </p:stCondLst>
                                        </p:cTn>
                                        <p:tgtEl>
                                          <p:spTgt spid="5134">
                                            <p:txEl>
                                              <p:pRg st="13" end="13"/>
                                            </p:txEl>
                                          </p:spTgt>
                                        </p:tgtEl>
                                        <p:attrNameLst>
                                          <p:attrName>style.visibility</p:attrName>
                                        </p:attrNameLst>
                                      </p:cBhvr>
                                      <p:to>
                                        <p:strVal val="visible"/>
                                      </p:to>
                                    </p:set>
                                    <p:anim calcmode="lin" valueType="num">
                                      <p:cBhvr>
                                        <p:cTn id="133" dur="1000" fill="hold"/>
                                        <p:tgtEl>
                                          <p:spTgt spid="5134">
                                            <p:txEl>
                                              <p:pRg st="13" end="13"/>
                                            </p:txEl>
                                          </p:spTgt>
                                        </p:tgtEl>
                                        <p:attrNameLst>
                                          <p:attrName>ppt_w</p:attrName>
                                        </p:attrNameLst>
                                      </p:cBhvr>
                                      <p:tavLst>
                                        <p:tav tm="0">
                                          <p:val>
                                            <p:strVal val="#ppt_w*0.70"/>
                                          </p:val>
                                        </p:tav>
                                        <p:tav tm="100000">
                                          <p:val>
                                            <p:strVal val="#ppt_w"/>
                                          </p:val>
                                        </p:tav>
                                      </p:tavLst>
                                    </p:anim>
                                    <p:anim calcmode="lin" valueType="num">
                                      <p:cBhvr>
                                        <p:cTn id="134" dur="1000" fill="hold"/>
                                        <p:tgtEl>
                                          <p:spTgt spid="5134">
                                            <p:txEl>
                                              <p:pRg st="13" end="13"/>
                                            </p:txEl>
                                          </p:spTgt>
                                        </p:tgtEl>
                                        <p:attrNameLst>
                                          <p:attrName>ppt_h</p:attrName>
                                        </p:attrNameLst>
                                      </p:cBhvr>
                                      <p:tavLst>
                                        <p:tav tm="0">
                                          <p:val>
                                            <p:strVal val="#ppt_h"/>
                                          </p:val>
                                        </p:tav>
                                        <p:tav tm="100000">
                                          <p:val>
                                            <p:strVal val="#ppt_h"/>
                                          </p:val>
                                        </p:tav>
                                      </p:tavLst>
                                    </p:anim>
                                    <p:animEffect transition="in" filter="fade">
                                      <p:cBhvr>
                                        <p:cTn id="135" dur="1000"/>
                                        <p:tgtEl>
                                          <p:spTgt spid="5134">
                                            <p:txEl>
                                              <p:pRg st="13" end="13"/>
                                            </p:txEl>
                                          </p:spTgt>
                                        </p:tgtEl>
                                      </p:cBhvr>
                                    </p:animEffect>
                                  </p:childTnLst>
                                </p:cTn>
                              </p:par>
                              <p:par>
                                <p:cTn id="136" presetID="55" presetClass="entr" presetSubtype="0" fill="hold" grpId="0" nodeType="withEffect">
                                  <p:stCondLst>
                                    <p:cond delay="0"/>
                                  </p:stCondLst>
                                  <p:childTnLst>
                                    <p:set>
                                      <p:cBhvr>
                                        <p:cTn id="137" dur="1" fill="hold">
                                          <p:stCondLst>
                                            <p:cond delay="0"/>
                                          </p:stCondLst>
                                        </p:cTn>
                                        <p:tgtEl>
                                          <p:spTgt spid="5145"/>
                                        </p:tgtEl>
                                        <p:attrNameLst>
                                          <p:attrName>style.visibility</p:attrName>
                                        </p:attrNameLst>
                                      </p:cBhvr>
                                      <p:to>
                                        <p:strVal val="visible"/>
                                      </p:to>
                                    </p:set>
                                    <p:anim calcmode="lin" valueType="num">
                                      <p:cBhvr>
                                        <p:cTn id="138" dur="1000" fill="hold"/>
                                        <p:tgtEl>
                                          <p:spTgt spid="5145"/>
                                        </p:tgtEl>
                                        <p:attrNameLst>
                                          <p:attrName>ppt_w</p:attrName>
                                        </p:attrNameLst>
                                      </p:cBhvr>
                                      <p:tavLst>
                                        <p:tav tm="0">
                                          <p:val>
                                            <p:strVal val="#ppt_w*0.70"/>
                                          </p:val>
                                        </p:tav>
                                        <p:tav tm="100000">
                                          <p:val>
                                            <p:strVal val="#ppt_w"/>
                                          </p:val>
                                        </p:tav>
                                      </p:tavLst>
                                    </p:anim>
                                    <p:anim calcmode="lin" valueType="num">
                                      <p:cBhvr>
                                        <p:cTn id="139" dur="1000" fill="hold"/>
                                        <p:tgtEl>
                                          <p:spTgt spid="5145"/>
                                        </p:tgtEl>
                                        <p:attrNameLst>
                                          <p:attrName>ppt_h</p:attrName>
                                        </p:attrNameLst>
                                      </p:cBhvr>
                                      <p:tavLst>
                                        <p:tav tm="0">
                                          <p:val>
                                            <p:strVal val="#ppt_h"/>
                                          </p:val>
                                        </p:tav>
                                        <p:tav tm="100000">
                                          <p:val>
                                            <p:strVal val="#ppt_h"/>
                                          </p:val>
                                        </p:tav>
                                      </p:tavLst>
                                    </p:anim>
                                    <p:animEffect transition="in" filter="fade">
                                      <p:cBhvr>
                                        <p:cTn id="140" dur="1000"/>
                                        <p:tgtEl>
                                          <p:spTgt spid="5145"/>
                                        </p:tgtEl>
                                      </p:cBhvr>
                                    </p:animEffect>
                                  </p:childTnLst>
                                </p:cTn>
                              </p:par>
                            </p:childTnLst>
                          </p:cTn>
                        </p:par>
                      </p:childTnLst>
                    </p:cTn>
                  </p:par>
                  <p:par>
                    <p:cTn id="141" fill="hold">
                      <p:stCondLst>
                        <p:cond delay="indefinite"/>
                      </p:stCondLst>
                      <p:childTnLst>
                        <p:par>
                          <p:cTn id="142" fill="hold">
                            <p:stCondLst>
                              <p:cond delay="0"/>
                            </p:stCondLst>
                            <p:childTnLst>
                              <p:par>
                                <p:cTn id="143" presetID="55" presetClass="entr" presetSubtype="0" fill="hold" nodeType="clickEffect">
                                  <p:stCondLst>
                                    <p:cond delay="0"/>
                                  </p:stCondLst>
                                  <p:childTnLst>
                                    <p:set>
                                      <p:cBhvr>
                                        <p:cTn id="144" dur="1" fill="hold">
                                          <p:stCondLst>
                                            <p:cond delay="0"/>
                                          </p:stCondLst>
                                        </p:cTn>
                                        <p:tgtEl>
                                          <p:spTgt spid="5134">
                                            <p:txEl>
                                              <p:pRg st="14" end="14"/>
                                            </p:txEl>
                                          </p:spTgt>
                                        </p:tgtEl>
                                        <p:attrNameLst>
                                          <p:attrName>style.visibility</p:attrName>
                                        </p:attrNameLst>
                                      </p:cBhvr>
                                      <p:to>
                                        <p:strVal val="visible"/>
                                      </p:to>
                                    </p:set>
                                    <p:anim calcmode="lin" valueType="num">
                                      <p:cBhvr>
                                        <p:cTn id="145" dur="1000" fill="hold"/>
                                        <p:tgtEl>
                                          <p:spTgt spid="5134">
                                            <p:txEl>
                                              <p:pRg st="14" end="14"/>
                                            </p:txEl>
                                          </p:spTgt>
                                        </p:tgtEl>
                                        <p:attrNameLst>
                                          <p:attrName>ppt_w</p:attrName>
                                        </p:attrNameLst>
                                      </p:cBhvr>
                                      <p:tavLst>
                                        <p:tav tm="0">
                                          <p:val>
                                            <p:strVal val="#ppt_w*0.70"/>
                                          </p:val>
                                        </p:tav>
                                        <p:tav tm="100000">
                                          <p:val>
                                            <p:strVal val="#ppt_w"/>
                                          </p:val>
                                        </p:tav>
                                      </p:tavLst>
                                    </p:anim>
                                    <p:anim calcmode="lin" valueType="num">
                                      <p:cBhvr>
                                        <p:cTn id="146" dur="1000" fill="hold"/>
                                        <p:tgtEl>
                                          <p:spTgt spid="5134">
                                            <p:txEl>
                                              <p:pRg st="14" end="14"/>
                                            </p:txEl>
                                          </p:spTgt>
                                        </p:tgtEl>
                                        <p:attrNameLst>
                                          <p:attrName>ppt_h</p:attrName>
                                        </p:attrNameLst>
                                      </p:cBhvr>
                                      <p:tavLst>
                                        <p:tav tm="0">
                                          <p:val>
                                            <p:strVal val="#ppt_h"/>
                                          </p:val>
                                        </p:tav>
                                        <p:tav tm="100000">
                                          <p:val>
                                            <p:strVal val="#ppt_h"/>
                                          </p:val>
                                        </p:tav>
                                      </p:tavLst>
                                    </p:anim>
                                    <p:animEffect transition="in" filter="fade">
                                      <p:cBhvr>
                                        <p:cTn id="147" dur="1000"/>
                                        <p:tgtEl>
                                          <p:spTgt spid="5134">
                                            <p:txEl>
                                              <p:pRg st="14" end="14"/>
                                            </p:txEl>
                                          </p:spTgt>
                                        </p:tgtEl>
                                      </p:cBhvr>
                                    </p:animEffect>
                                  </p:childTnLst>
                                </p:cTn>
                              </p:par>
                              <p:par>
                                <p:cTn id="148" presetID="55" presetClass="entr" presetSubtype="0" fill="hold" nodeType="withEffect">
                                  <p:stCondLst>
                                    <p:cond delay="0"/>
                                  </p:stCondLst>
                                  <p:childTnLst>
                                    <p:set>
                                      <p:cBhvr>
                                        <p:cTn id="149" dur="1" fill="hold">
                                          <p:stCondLst>
                                            <p:cond delay="0"/>
                                          </p:stCondLst>
                                        </p:cTn>
                                        <p:tgtEl>
                                          <p:spTgt spid="5134">
                                            <p:txEl>
                                              <p:pRg st="15" end="15"/>
                                            </p:txEl>
                                          </p:spTgt>
                                        </p:tgtEl>
                                        <p:attrNameLst>
                                          <p:attrName>style.visibility</p:attrName>
                                        </p:attrNameLst>
                                      </p:cBhvr>
                                      <p:to>
                                        <p:strVal val="visible"/>
                                      </p:to>
                                    </p:set>
                                    <p:anim calcmode="lin" valueType="num">
                                      <p:cBhvr>
                                        <p:cTn id="150" dur="1000" fill="hold"/>
                                        <p:tgtEl>
                                          <p:spTgt spid="5134">
                                            <p:txEl>
                                              <p:pRg st="15" end="15"/>
                                            </p:txEl>
                                          </p:spTgt>
                                        </p:tgtEl>
                                        <p:attrNameLst>
                                          <p:attrName>ppt_w</p:attrName>
                                        </p:attrNameLst>
                                      </p:cBhvr>
                                      <p:tavLst>
                                        <p:tav tm="0">
                                          <p:val>
                                            <p:strVal val="#ppt_w*0.70"/>
                                          </p:val>
                                        </p:tav>
                                        <p:tav tm="100000">
                                          <p:val>
                                            <p:strVal val="#ppt_w"/>
                                          </p:val>
                                        </p:tav>
                                      </p:tavLst>
                                    </p:anim>
                                    <p:anim calcmode="lin" valueType="num">
                                      <p:cBhvr>
                                        <p:cTn id="151" dur="1000" fill="hold"/>
                                        <p:tgtEl>
                                          <p:spTgt spid="5134">
                                            <p:txEl>
                                              <p:pRg st="15" end="15"/>
                                            </p:txEl>
                                          </p:spTgt>
                                        </p:tgtEl>
                                        <p:attrNameLst>
                                          <p:attrName>ppt_h</p:attrName>
                                        </p:attrNameLst>
                                      </p:cBhvr>
                                      <p:tavLst>
                                        <p:tav tm="0">
                                          <p:val>
                                            <p:strVal val="#ppt_h"/>
                                          </p:val>
                                        </p:tav>
                                        <p:tav tm="100000">
                                          <p:val>
                                            <p:strVal val="#ppt_h"/>
                                          </p:val>
                                        </p:tav>
                                      </p:tavLst>
                                    </p:anim>
                                    <p:animEffect transition="in" filter="fade">
                                      <p:cBhvr>
                                        <p:cTn id="152" dur="1000"/>
                                        <p:tgtEl>
                                          <p:spTgt spid="5134">
                                            <p:txEl>
                                              <p:pRg st="15" end="15"/>
                                            </p:txEl>
                                          </p:spTgt>
                                        </p:tgtEl>
                                      </p:cBhvr>
                                    </p:animEffect>
                                  </p:childTnLst>
                                </p:cTn>
                              </p:par>
                              <p:par>
                                <p:cTn id="153" presetID="55" presetClass="entr" presetSubtype="0" fill="hold" nodeType="withEffect">
                                  <p:stCondLst>
                                    <p:cond delay="0"/>
                                  </p:stCondLst>
                                  <p:childTnLst>
                                    <p:set>
                                      <p:cBhvr>
                                        <p:cTn id="154" dur="1" fill="hold">
                                          <p:stCondLst>
                                            <p:cond delay="0"/>
                                          </p:stCondLst>
                                        </p:cTn>
                                        <p:tgtEl>
                                          <p:spTgt spid="5143"/>
                                        </p:tgtEl>
                                        <p:attrNameLst>
                                          <p:attrName>style.visibility</p:attrName>
                                        </p:attrNameLst>
                                      </p:cBhvr>
                                      <p:to>
                                        <p:strVal val="visible"/>
                                      </p:to>
                                    </p:set>
                                    <p:anim calcmode="lin" valueType="num">
                                      <p:cBhvr>
                                        <p:cTn id="155" dur="1000" fill="hold"/>
                                        <p:tgtEl>
                                          <p:spTgt spid="5143"/>
                                        </p:tgtEl>
                                        <p:attrNameLst>
                                          <p:attrName>ppt_w</p:attrName>
                                        </p:attrNameLst>
                                      </p:cBhvr>
                                      <p:tavLst>
                                        <p:tav tm="0">
                                          <p:val>
                                            <p:strVal val="#ppt_w*0.70"/>
                                          </p:val>
                                        </p:tav>
                                        <p:tav tm="100000">
                                          <p:val>
                                            <p:strVal val="#ppt_w"/>
                                          </p:val>
                                        </p:tav>
                                      </p:tavLst>
                                    </p:anim>
                                    <p:anim calcmode="lin" valueType="num">
                                      <p:cBhvr>
                                        <p:cTn id="156" dur="1000" fill="hold"/>
                                        <p:tgtEl>
                                          <p:spTgt spid="5143"/>
                                        </p:tgtEl>
                                        <p:attrNameLst>
                                          <p:attrName>ppt_h</p:attrName>
                                        </p:attrNameLst>
                                      </p:cBhvr>
                                      <p:tavLst>
                                        <p:tav tm="0">
                                          <p:val>
                                            <p:strVal val="#ppt_h"/>
                                          </p:val>
                                        </p:tav>
                                        <p:tav tm="100000">
                                          <p:val>
                                            <p:strVal val="#ppt_h"/>
                                          </p:val>
                                        </p:tav>
                                      </p:tavLst>
                                    </p:anim>
                                    <p:animEffect transition="in" filter="fade">
                                      <p:cBhvr>
                                        <p:cTn id="157" dur="1000"/>
                                        <p:tgtEl>
                                          <p:spTgt spid="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P spid="5130" grpId="0"/>
      <p:bldP spid="5136" grpId="0"/>
      <p:bldP spid="5138" grpId="0"/>
      <p:bldP spid="5142" grpId="0"/>
      <p:bldP spid="514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7109" name="Rectangle 5"/>
          <p:cNvSpPr>
            <a:spLocks noChangeArrowheads="1"/>
          </p:cNvSpPr>
          <p:nvPr/>
        </p:nvSpPr>
        <p:spPr bwMode="auto">
          <a:xfrm>
            <a:off x="228600" y="152400"/>
            <a:ext cx="4283075" cy="427038"/>
          </a:xfrm>
          <a:prstGeom prst="rect">
            <a:avLst/>
          </a:prstGeom>
          <a:noFill/>
          <a:ln w="9525">
            <a:noFill/>
            <a:miter lim="800000"/>
            <a:headEnd/>
            <a:tailEnd/>
          </a:ln>
        </p:spPr>
        <p:txBody>
          <a:bodyPr wrap="none" anchor="ctr">
            <a:spAutoFit/>
          </a:bodyPr>
          <a:lstStyle/>
          <a:p>
            <a:r>
              <a:rPr lang="en-US" b="1" u="none">
                <a:cs typeface="Times New Roman" pitchFamily="18" charset="0"/>
              </a:rPr>
              <a:t>Battle of Marathon 490 B.C.:</a:t>
            </a:r>
            <a:endParaRPr lang="en-US" u="none"/>
          </a:p>
        </p:txBody>
      </p:sp>
      <p:pic>
        <p:nvPicPr>
          <p:cNvPr id="47108" name="Picture 4" descr="http://fontes.lstc.edu/~rklein/images2/xerxes.jpg"/>
          <p:cNvPicPr>
            <a:picLocks noChangeAspect="1" noChangeArrowheads="1"/>
          </p:cNvPicPr>
          <p:nvPr/>
        </p:nvPicPr>
        <p:blipFill>
          <a:blip r:embed="rId3" r:link="rId4" cstate="print"/>
          <a:srcRect/>
          <a:stretch>
            <a:fillRect/>
          </a:stretch>
        </p:blipFill>
        <p:spPr bwMode="auto">
          <a:xfrm>
            <a:off x="7391400" y="152400"/>
            <a:ext cx="1638300" cy="2436813"/>
          </a:xfrm>
          <a:prstGeom prst="rect">
            <a:avLst/>
          </a:prstGeom>
          <a:noFill/>
          <a:ln w="9525">
            <a:noFill/>
            <a:miter lim="800000"/>
            <a:headEnd/>
            <a:tailEnd/>
          </a:ln>
        </p:spPr>
      </p:pic>
      <p:sp>
        <p:nvSpPr>
          <p:cNvPr id="69636" name="Rectangle 6"/>
          <p:cNvSpPr>
            <a:spLocks noChangeArrowheads="1"/>
          </p:cNvSpPr>
          <p:nvPr/>
        </p:nvSpPr>
        <p:spPr bwMode="auto">
          <a:xfrm>
            <a:off x="0" y="2571750"/>
            <a:ext cx="9144000" cy="0"/>
          </a:xfrm>
          <a:prstGeom prst="rect">
            <a:avLst/>
          </a:prstGeom>
          <a:noFill/>
          <a:ln w="9525">
            <a:noFill/>
            <a:miter lim="800000"/>
            <a:headEnd/>
            <a:tailEnd/>
          </a:ln>
        </p:spPr>
        <p:txBody>
          <a:bodyPr wrap="none" anchor="ctr">
            <a:spAutoFit/>
          </a:bodyPr>
          <a:lstStyle/>
          <a:p>
            <a:endParaRPr lang="en-US" sz="1800" u="none">
              <a:latin typeface="Arial" charset="0"/>
            </a:endParaRPr>
          </a:p>
        </p:txBody>
      </p:sp>
      <p:sp>
        <p:nvSpPr>
          <p:cNvPr id="47112" name="Text Box 8"/>
          <p:cNvSpPr txBox="1">
            <a:spLocks noChangeArrowheads="1"/>
          </p:cNvSpPr>
          <p:nvPr/>
        </p:nvSpPr>
        <p:spPr bwMode="auto">
          <a:xfrm>
            <a:off x="76200" y="838200"/>
            <a:ext cx="7315200" cy="1108075"/>
          </a:xfrm>
          <a:prstGeom prst="rect">
            <a:avLst/>
          </a:prstGeom>
          <a:noFill/>
          <a:ln w="9525">
            <a:noFill/>
            <a:miter lim="800000"/>
            <a:headEnd/>
            <a:tailEnd/>
          </a:ln>
        </p:spPr>
        <p:txBody>
          <a:bodyPr>
            <a:spAutoFit/>
          </a:bodyPr>
          <a:lstStyle/>
          <a:p>
            <a:pPr>
              <a:spcBef>
                <a:spcPct val="50000"/>
              </a:spcBef>
            </a:pPr>
            <a:r>
              <a:rPr lang="en-US" u="none"/>
              <a:t>In 490 B.C. Darius sent 600 (according to Herodotus) ships and thousands of soldiers to invade Greece.  He wanted to punish the Athenians for helping the rebels.</a:t>
            </a:r>
          </a:p>
        </p:txBody>
      </p:sp>
      <p:sp>
        <p:nvSpPr>
          <p:cNvPr id="47113" name="Text Box 9"/>
          <p:cNvSpPr txBox="1">
            <a:spLocks noChangeArrowheads="1"/>
          </p:cNvSpPr>
          <p:nvPr/>
        </p:nvSpPr>
        <p:spPr bwMode="auto">
          <a:xfrm>
            <a:off x="152400" y="1981200"/>
            <a:ext cx="6858000" cy="1265238"/>
          </a:xfrm>
          <a:prstGeom prst="rect">
            <a:avLst/>
          </a:prstGeom>
          <a:noFill/>
          <a:ln w="9525">
            <a:noFill/>
            <a:miter lim="800000"/>
            <a:headEnd/>
            <a:tailEnd/>
          </a:ln>
        </p:spPr>
        <p:txBody>
          <a:bodyPr>
            <a:spAutoFit/>
          </a:bodyPr>
          <a:lstStyle/>
          <a:p>
            <a:pPr>
              <a:spcBef>
                <a:spcPct val="50000"/>
              </a:spcBef>
            </a:pPr>
            <a:r>
              <a:rPr lang="en-US" u="none"/>
              <a:t>The Persian army landed at Marathon, north of Athens, in 490 B.C.     </a:t>
            </a:r>
          </a:p>
          <a:p>
            <a:pPr>
              <a:spcBef>
                <a:spcPct val="50000"/>
              </a:spcBef>
            </a:pPr>
            <a:r>
              <a:rPr lang="en-US" u="none"/>
              <a:t>The Persians greatly outnumbered the Greeks. </a:t>
            </a:r>
          </a:p>
        </p:txBody>
      </p:sp>
      <p:sp>
        <p:nvSpPr>
          <p:cNvPr id="47114" name="Text Box 10"/>
          <p:cNvSpPr txBox="1">
            <a:spLocks noChangeArrowheads="1"/>
          </p:cNvSpPr>
          <p:nvPr/>
        </p:nvSpPr>
        <p:spPr bwMode="auto">
          <a:xfrm>
            <a:off x="152400" y="3352800"/>
            <a:ext cx="8382000" cy="769938"/>
          </a:xfrm>
          <a:prstGeom prst="rect">
            <a:avLst/>
          </a:prstGeom>
          <a:noFill/>
          <a:ln w="9525">
            <a:noFill/>
            <a:miter lim="800000"/>
            <a:headEnd/>
            <a:tailEnd/>
          </a:ln>
        </p:spPr>
        <p:txBody>
          <a:bodyPr>
            <a:spAutoFit/>
          </a:bodyPr>
          <a:lstStyle/>
          <a:p>
            <a:pPr>
              <a:spcBef>
                <a:spcPct val="50000"/>
              </a:spcBef>
            </a:pPr>
            <a:r>
              <a:rPr lang="en-US" u="none"/>
              <a:t>The Persians and Greeks dug into defensive positions and didn’t do anything for several days.  </a:t>
            </a:r>
          </a:p>
        </p:txBody>
      </p:sp>
      <p:sp>
        <p:nvSpPr>
          <p:cNvPr id="47115" name="Text Box 11"/>
          <p:cNvSpPr txBox="1">
            <a:spLocks noChangeArrowheads="1"/>
          </p:cNvSpPr>
          <p:nvPr/>
        </p:nvSpPr>
        <p:spPr bwMode="auto">
          <a:xfrm>
            <a:off x="152400" y="4191000"/>
            <a:ext cx="8610600" cy="1108075"/>
          </a:xfrm>
          <a:prstGeom prst="rect">
            <a:avLst/>
          </a:prstGeom>
          <a:noFill/>
          <a:ln w="9525">
            <a:noFill/>
            <a:miter lim="800000"/>
            <a:headEnd/>
            <a:tailEnd/>
          </a:ln>
        </p:spPr>
        <p:txBody>
          <a:bodyPr>
            <a:spAutoFit/>
          </a:bodyPr>
          <a:lstStyle/>
          <a:p>
            <a:pPr>
              <a:spcBef>
                <a:spcPct val="50000"/>
              </a:spcBef>
            </a:pPr>
            <a:r>
              <a:rPr lang="en-US"/>
              <a:t>After a few days, the Persians decided to attack Athens by sea and split their forces to send some to Athens and leave the others there to hold off the land. </a:t>
            </a:r>
          </a:p>
        </p:txBody>
      </p:sp>
      <p:sp>
        <p:nvSpPr>
          <p:cNvPr id="47116" name="Text Box 12"/>
          <p:cNvSpPr txBox="1">
            <a:spLocks noChangeArrowheads="1"/>
          </p:cNvSpPr>
          <p:nvPr/>
        </p:nvSpPr>
        <p:spPr bwMode="auto">
          <a:xfrm>
            <a:off x="228600" y="5257800"/>
            <a:ext cx="8382000" cy="1265238"/>
          </a:xfrm>
          <a:prstGeom prst="rect">
            <a:avLst/>
          </a:prstGeom>
          <a:noFill/>
          <a:ln w="9525">
            <a:noFill/>
            <a:miter lim="800000"/>
            <a:headEnd/>
            <a:tailEnd/>
          </a:ln>
        </p:spPr>
        <p:txBody>
          <a:bodyPr>
            <a:spAutoFit/>
          </a:bodyPr>
          <a:lstStyle/>
          <a:p>
            <a:pPr>
              <a:spcBef>
                <a:spcPct val="50000"/>
              </a:spcBef>
            </a:pPr>
            <a:r>
              <a:rPr lang="en-US" u="none"/>
              <a:t>While they were loading their ships, the Athenians attacked and defeated them. </a:t>
            </a:r>
          </a:p>
          <a:p>
            <a:pPr>
              <a:spcBef>
                <a:spcPct val="50000"/>
              </a:spcBef>
            </a:pPr>
            <a:r>
              <a:rPr lang="en-US"/>
              <a:t>The Greeks won the Battle of Marathon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 calcmode="lin" valueType="num">
                                      <p:cBhvr>
                                        <p:cTn id="7" dur="1000" fill="hold"/>
                                        <p:tgtEl>
                                          <p:spTgt spid="47109"/>
                                        </p:tgtEl>
                                        <p:attrNameLst>
                                          <p:attrName>ppt_w</p:attrName>
                                        </p:attrNameLst>
                                      </p:cBhvr>
                                      <p:tavLst>
                                        <p:tav tm="0">
                                          <p:val>
                                            <p:strVal val="#ppt_w*0.70"/>
                                          </p:val>
                                        </p:tav>
                                        <p:tav tm="100000">
                                          <p:val>
                                            <p:strVal val="#ppt_w"/>
                                          </p:val>
                                        </p:tav>
                                      </p:tavLst>
                                    </p:anim>
                                    <p:anim calcmode="lin" valueType="num">
                                      <p:cBhvr>
                                        <p:cTn id="8" dur="1000" fill="hold"/>
                                        <p:tgtEl>
                                          <p:spTgt spid="47109"/>
                                        </p:tgtEl>
                                        <p:attrNameLst>
                                          <p:attrName>ppt_h</p:attrName>
                                        </p:attrNameLst>
                                      </p:cBhvr>
                                      <p:tavLst>
                                        <p:tav tm="0">
                                          <p:val>
                                            <p:strVal val="#ppt_h"/>
                                          </p:val>
                                        </p:tav>
                                        <p:tav tm="100000">
                                          <p:val>
                                            <p:strVal val="#ppt_h"/>
                                          </p:val>
                                        </p:tav>
                                      </p:tavLst>
                                    </p:anim>
                                    <p:animEffect transition="in" filter="fade">
                                      <p:cBhvr>
                                        <p:cTn id="9" dur="1000"/>
                                        <p:tgtEl>
                                          <p:spTgt spid="47109"/>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7112"/>
                                        </p:tgtEl>
                                        <p:attrNameLst>
                                          <p:attrName>style.visibility</p:attrName>
                                        </p:attrNameLst>
                                      </p:cBhvr>
                                      <p:to>
                                        <p:strVal val="visible"/>
                                      </p:to>
                                    </p:set>
                                    <p:anim calcmode="lin" valueType="num">
                                      <p:cBhvr>
                                        <p:cTn id="12" dur="1000" fill="hold"/>
                                        <p:tgtEl>
                                          <p:spTgt spid="47112"/>
                                        </p:tgtEl>
                                        <p:attrNameLst>
                                          <p:attrName>ppt_w</p:attrName>
                                        </p:attrNameLst>
                                      </p:cBhvr>
                                      <p:tavLst>
                                        <p:tav tm="0">
                                          <p:val>
                                            <p:strVal val="#ppt_w*0.70"/>
                                          </p:val>
                                        </p:tav>
                                        <p:tav tm="100000">
                                          <p:val>
                                            <p:strVal val="#ppt_w"/>
                                          </p:val>
                                        </p:tav>
                                      </p:tavLst>
                                    </p:anim>
                                    <p:anim calcmode="lin" valueType="num">
                                      <p:cBhvr>
                                        <p:cTn id="13" dur="1000" fill="hold"/>
                                        <p:tgtEl>
                                          <p:spTgt spid="47112"/>
                                        </p:tgtEl>
                                        <p:attrNameLst>
                                          <p:attrName>ppt_h</p:attrName>
                                        </p:attrNameLst>
                                      </p:cBhvr>
                                      <p:tavLst>
                                        <p:tav tm="0">
                                          <p:val>
                                            <p:strVal val="#ppt_h"/>
                                          </p:val>
                                        </p:tav>
                                        <p:tav tm="100000">
                                          <p:val>
                                            <p:strVal val="#ppt_h"/>
                                          </p:val>
                                        </p:tav>
                                      </p:tavLst>
                                    </p:anim>
                                    <p:animEffect transition="in" filter="fade">
                                      <p:cBhvr>
                                        <p:cTn id="14" dur="1000"/>
                                        <p:tgtEl>
                                          <p:spTgt spid="47112"/>
                                        </p:tgtEl>
                                      </p:cBhvr>
                                    </p:animEffect>
                                  </p:childTnLst>
                                </p:cTn>
                              </p:par>
                              <p:par>
                                <p:cTn id="15" presetID="55" presetClass="entr" presetSubtype="0" fill="hold" nodeType="withEffect">
                                  <p:stCondLst>
                                    <p:cond delay="0"/>
                                  </p:stCondLst>
                                  <p:childTnLst>
                                    <p:set>
                                      <p:cBhvr>
                                        <p:cTn id="16" dur="1" fill="hold">
                                          <p:stCondLst>
                                            <p:cond delay="0"/>
                                          </p:stCondLst>
                                        </p:cTn>
                                        <p:tgtEl>
                                          <p:spTgt spid="47108"/>
                                        </p:tgtEl>
                                        <p:attrNameLst>
                                          <p:attrName>style.visibility</p:attrName>
                                        </p:attrNameLst>
                                      </p:cBhvr>
                                      <p:to>
                                        <p:strVal val="visible"/>
                                      </p:to>
                                    </p:set>
                                    <p:anim calcmode="lin" valueType="num">
                                      <p:cBhvr>
                                        <p:cTn id="17" dur="1000" fill="hold"/>
                                        <p:tgtEl>
                                          <p:spTgt spid="47108"/>
                                        </p:tgtEl>
                                        <p:attrNameLst>
                                          <p:attrName>ppt_w</p:attrName>
                                        </p:attrNameLst>
                                      </p:cBhvr>
                                      <p:tavLst>
                                        <p:tav tm="0">
                                          <p:val>
                                            <p:strVal val="#ppt_w*0.70"/>
                                          </p:val>
                                        </p:tav>
                                        <p:tav tm="100000">
                                          <p:val>
                                            <p:strVal val="#ppt_w"/>
                                          </p:val>
                                        </p:tav>
                                      </p:tavLst>
                                    </p:anim>
                                    <p:anim calcmode="lin" valueType="num">
                                      <p:cBhvr>
                                        <p:cTn id="18" dur="1000" fill="hold"/>
                                        <p:tgtEl>
                                          <p:spTgt spid="47108"/>
                                        </p:tgtEl>
                                        <p:attrNameLst>
                                          <p:attrName>ppt_h</p:attrName>
                                        </p:attrNameLst>
                                      </p:cBhvr>
                                      <p:tavLst>
                                        <p:tav tm="0">
                                          <p:val>
                                            <p:strVal val="#ppt_h"/>
                                          </p:val>
                                        </p:tav>
                                        <p:tav tm="100000">
                                          <p:val>
                                            <p:strVal val="#ppt_h"/>
                                          </p:val>
                                        </p:tav>
                                      </p:tavLst>
                                    </p:anim>
                                    <p:animEffect transition="in" filter="fade">
                                      <p:cBhvr>
                                        <p:cTn id="19" dur="1000"/>
                                        <p:tgtEl>
                                          <p:spTgt spid="47108"/>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47113"/>
                                        </p:tgtEl>
                                        <p:attrNameLst>
                                          <p:attrName>style.visibility</p:attrName>
                                        </p:attrNameLst>
                                      </p:cBhvr>
                                      <p:to>
                                        <p:strVal val="visible"/>
                                      </p:to>
                                    </p:set>
                                    <p:anim calcmode="lin" valueType="num">
                                      <p:cBhvr>
                                        <p:cTn id="24" dur="1000" fill="hold"/>
                                        <p:tgtEl>
                                          <p:spTgt spid="47113"/>
                                        </p:tgtEl>
                                        <p:attrNameLst>
                                          <p:attrName>ppt_w</p:attrName>
                                        </p:attrNameLst>
                                      </p:cBhvr>
                                      <p:tavLst>
                                        <p:tav tm="0">
                                          <p:val>
                                            <p:strVal val="#ppt_w*0.70"/>
                                          </p:val>
                                        </p:tav>
                                        <p:tav tm="100000">
                                          <p:val>
                                            <p:strVal val="#ppt_w"/>
                                          </p:val>
                                        </p:tav>
                                      </p:tavLst>
                                    </p:anim>
                                    <p:anim calcmode="lin" valueType="num">
                                      <p:cBhvr>
                                        <p:cTn id="25" dur="1000" fill="hold"/>
                                        <p:tgtEl>
                                          <p:spTgt spid="47113"/>
                                        </p:tgtEl>
                                        <p:attrNameLst>
                                          <p:attrName>ppt_h</p:attrName>
                                        </p:attrNameLst>
                                      </p:cBhvr>
                                      <p:tavLst>
                                        <p:tav tm="0">
                                          <p:val>
                                            <p:strVal val="#ppt_h"/>
                                          </p:val>
                                        </p:tav>
                                        <p:tav tm="100000">
                                          <p:val>
                                            <p:strVal val="#ppt_h"/>
                                          </p:val>
                                        </p:tav>
                                      </p:tavLst>
                                    </p:anim>
                                    <p:animEffect transition="in" filter="fade">
                                      <p:cBhvr>
                                        <p:cTn id="26" dur="1000"/>
                                        <p:tgtEl>
                                          <p:spTgt spid="47113"/>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47114"/>
                                        </p:tgtEl>
                                        <p:attrNameLst>
                                          <p:attrName>style.visibility</p:attrName>
                                        </p:attrNameLst>
                                      </p:cBhvr>
                                      <p:to>
                                        <p:strVal val="visible"/>
                                      </p:to>
                                    </p:set>
                                    <p:anim calcmode="lin" valueType="num">
                                      <p:cBhvr>
                                        <p:cTn id="31" dur="1000" fill="hold"/>
                                        <p:tgtEl>
                                          <p:spTgt spid="47114"/>
                                        </p:tgtEl>
                                        <p:attrNameLst>
                                          <p:attrName>ppt_w</p:attrName>
                                        </p:attrNameLst>
                                      </p:cBhvr>
                                      <p:tavLst>
                                        <p:tav tm="0">
                                          <p:val>
                                            <p:strVal val="#ppt_w*0.70"/>
                                          </p:val>
                                        </p:tav>
                                        <p:tav tm="100000">
                                          <p:val>
                                            <p:strVal val="#ppt_w"/>
                                          </p:val>
                                        </p:tav>
                                      </p:tavLst>
                                    </p:anim>
                                    <p:anim calcmode="lin" valueType="num">
                                      <p:cBhvr>
                                        <p:cTn id="32" dur="1000" fill="hold"/>
                                        <p:tgtEl>
                                          <p:spTgt spid="47114"/>
                                        </p:tgtEl>
                                        <p:attrNameLst>
                                          <p:attrName>ppt_h</p:attrName>
                                        </p:attrNameLst>
                                      </p:cBhvr>
                                      <p:tavLst>
                                        <p:tav tm="0">
                                          <p:val>
                                            <p:strVal val="#ppt_h"/>
                                          </p:val>
                                        </p:tav>
                                        <p:tav tm="100000">
                                          <p:val>
                                            <p:strVal val="#ppt_h"/>
                                          </p:val>
                                        </p:tav>
                                      </p:tavLst>
                                    </p:anim>
                                    <p:animEffect transition="in" filter="fade">
                                      <p:cBhvr>
                                        <p:cTn id="33" dur="1000"/>
                                        <p:tgtEl>
                                          <p:spTgt spid="47114"/>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47115"/>
                                        </p:tgtEl>
                                        <p:attrNameLst>
                                          <p:attrName>style.visibility</p:attrName>
                                        </p:attrNameLst>
                                      </p:cBhvr>
                                      <p:to>
                                        <p:strVal val="visible"/>
                                      </p:to>
                                    </p:set>
                                    <p:anim calcmode="lin" valueType="num">
                                      <p:cBhvr>
                                        <p:cTn id="38" dur="1000" fill="hold"/>
                                        <p:tgtEl>
                                          <p:spTgt spid="47115"/>
                                        </p:tgtEl>
                                        <p:attrNameLst>
                                          <p:attrName>ppt_w</p:attrName>
                                        </p:attrNameLst>
                                      </p:cBhvr>
                                      <p:tavLst>
                                        <p:tav tm="0">
                                          <p:val>
                                            <p:strVal val="#ppt_w*0.70"/>
                                          </p:val>
                                        </p:tav>
                                        <p:tav tm="100000">
                                          <p:val>
                                            <p:strVal val="#ppt_w"/>
                                          </p:val>
                                        </p:tav>
                                      </p:tavLst>
                                    </p:anim>
                                    <p:anim calcmode="lin" valueType="num">
                                      <p:cBhvr>
                                        <p:cTn id="39" dur="1000" fill="hold"/>
                                        <p:tgtEl>
                                          <p:spTgt spid="47115"/>
                                        </p:tgtEl>
                                        <p:attrNameLst>
                                          <p:attrName>ppt_h</p:attrName>
                                        </p:attrNameLst>
                                      </p:cBhvr>
                                      <p:tavLst>
                                        <p:tav tm="0">
                                          <p:val>
                                            <p:strVal val="#ppt_h"/>
                                          </p:val>
                                        </p:tav>
                                        <p:tav tm="100000">
                                          <p:val>
                                            <p:strVal val="#ppt_h"/>
                                          </p:val>
                                        </p:tav>
                                      </p:tavLst>
                                    </p:anim>
                                    <p:animEffect transition="in" filter="fade">
                                      <p:cBhvr>
                                        <p:cTn id="40" dur="1000"/>
                                        <p:tgtEl>
                                          <p:spTgt spid="47115"/>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grpId="0" nodeType="clickEffect">
                                  <p:stCondLst>
                                    <p:cond delay="0"/>
                                  </p:stCondLst>
                                  <p:childTnLst>
                                    <p:set>
                                      <p:cBhvr>
                                        <p:cTn id="44" dur="1" fill="hold">
                                          <p:stCondLst>
                                            <p:cond delay="0"/>
                                          </p:stCondLst>
                                        </p:cTn>
                                        <p:tgtEl>
                                          <p:spTgt spid="47116"/>
                                        </p:tgtEl>
                                        <p:attrNameLst>
                                          <p:attrName>style.visibility</p:attrName>
                                        </p:attrNameLst>
                                      </p:cBhvr>
                                      <p:to>
                                        <p:strVal val="visible"/>
                                      </p:to>
                                    </p:set>
                                    <p:anim calcmode="lin" valueType="num">
                                      <p:cBhvr>
                                        <p:cTn id="45" dur="1000" fill="hold"/>
                                        <p:tgtEl>
                                          <p:spTgt spid="47116"/>
                                        </p:tgtEl>
                                        <p:attrNameLst>
                                          <p:attrName>ppt_w</p:attrName>
                                        </p:attrNameLst>
                                      </p:cBhvr>
                                      <p:tavLst>
                                        <p:tav tm="0">
                                          <p:val>
                                            <p:strVal val="#ppt_w*0.70"/>
                                          </p:val>
                                        </p:tav>
                                        <p:tav tm="100000">
                                          <p:val>
                                            <p:strVal val="#ppt_w"/>
                                          </p:val>
                                        </p:tav>
                                      </p:tavLst>
                                    </p:anim>
                                    <p:anim calcmode="lin" valueType="num">
                                      <p:cBhvr>
                                        <p:cTn id="46" dur="1000" fill="hold"/>
                                        <p:tgtEl>
                                          <p:spTgt spid="47116"/>
                                        </p:tgtEl>
                                        <p:attrNameLst>
                                          <p:attrName>ppt_h</p:attrName>
                                        </p:attrNameLst>
                                      </p:cBhvr>
                                      <p:tavLst>
                                        <p:tav tm="0">
                                          <p:val>
                                            <p:strVal val="#ppt_h"/>
                                          </p:val>
                                        </p:tav>
                                        <p:tav tm="100000">
                                          <p:val>
                                            <p:strVal val="#ppt_h"/>
                                          </p:val>
                                        </p:tav>
                                      </p:tavLst>
                                    </p:anim>
                                    <p:animEffect transition="in" filter="fade">
                                      <p:cBhvr>
                                        <p:cTn id="47" dur="1000"/>
                                        <p:tgtEl>
                                          <p:spTgt spid="47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2" grpId="0"/>
      <p:bldP spid="47113" grpId="0"/>
      <p:bldP spid="47114" grpId="0"/>
      <p:bldP spid="47115" grpId="0"/>
      <p:bldP spid="47116"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81000"/>
            <a:ext cx="7772400" cy="1143000"/>
          </a:xfrm>
        </p:spPr>
        <p:txBody>
          <a:bodyPr rtlCol="0">
            <a:normAutofit fontScale="90000"/>
          </a:bodyPr>
          <a:lstStyle/>
          <a:p>
            <a:pPr eaLnBrk="1" fontAlgn="auto" hangingPunct="1">
              <a:spcAft>
                <a:spcPts val="0"/>
              </a:spcAft>
              <a:defRPr/>
            </a:pPr>
            <a:r>
              <a:rPr lang="en-US" sz="8800" b="1" smtClean="0">
                <a:latin typeface="Comic Sans MS" pitchFamily="66" charset="0"/>
              </a:rPr>
              <a:t>Marathon</a:t>
            </a:r>
          </a:p>
        </p:txBody>
      </p:sp>
      <p:sp>
        <p:nvSpPr>
          <p:cNvPr id="51203" name="Text Box 3"/>
          <p:cNvSpPr txBox="1">
            <a:spLocks noChangeArrowheads="1"/>
          </p:cNvSpPr>
          <p:nvPr/>
        </p:nvSpPr>
        <p:spPr bwMode="auto">
          <a:xfrm>
            <a:off x="381000" y="1600200"/>
            <a:ext cx="8382000" cy="5478463"/>
          </a:xfrm>
          <a:prstGeom prst="rect">
            <a:avLst/>
          </a:prstGeom>
          <a:noFill/>
          <a:ln w="9525">
            <a:noFill/>
            <a:miter lim="800000"/>
            <a:headEnd/>
            <a:tailEnd/>
          </a:ln>
        </p:spPr>
        <p:txBody>
          <a:bodyPr>
            <a:spAutoFit/>
          </a:bodyPr>
          <a:lstStyle/>
          <a:p>
            <a:pPr algn="ctr">
              <a:spcBef>
                <a:spcPct val="50000"/>
              </a:spcBef>
            </a:pPr>
            <a:r>
              <a:rPr lang="en-US" sz="2800" u="none"/>
              <a:t>Legend says that the Greeks sent their fastest runner </a:t>
            </a:r>
            <a:r>
              <a:rPr lang="en-US" sz="2800" b="1" u="none"/>
              <a:t>Phiddipidies</a:t>
            </a:r>
            <a:r>
              <a:rPr lang="en-US" sz="2800" u="none"/>
              <a:t> to carry home news of the victory.</a:t>
            </a:r>
          </a:p>
          <a:p>
            <a:pPr algn="ctr">
              <a:spcBef>
                <a:spcPct val="50000"/>
              </a:spcBef>
            </a:pPr>
            <a:r>
              <a:rPr lang="en-US" sz="2800" u="none"/>
              <a:t>He </a:t>
            </a:r>
            <a:r>
              <a:rPr lang="en-US" sz="2800"/>
              <a:t>sprinted 26.2 miles from the battle site to the city-state of Athens.</a:t>
            </a:r>
          </a:p>
          <a:p>
            <a:pPr algn="ctr">
              <a:spcBef>
                <a:spcPct val="50000"/>
              </a:spcBef>
            </a:pPr>
            <a:r>
              <a:rPr lang="en-US" sz="2800"/>
              <a:t>He arrived and said, “Rejoice, we conquer,” and died from exhaustion</a:t>
            </a:r>
          </a:p>
          <a:p>
            <a:pPr algn="ctr">
              <a:spcBef>
                <a:spcPct val="50000"/>
              </a:spcBef>
            </a:pPr>
            <a:r>
              <a:rPr lang="en-US" sz="2800" u="none"/>
              <a:t>The </a:t>
            </a:r>
            <a:r>
              <a:rPr lang="en-US" sz="2800" b="1"/>
              <a:t>Marathon race</a:t>
            </a:r>
            <a:r>
              <a:rPr lang="en-US" sz="2800"/>
              <a:t> is named after this event.</a:t>
            </a:r>
          </a:p>
          <a:p>
            <a:pPr algn="ctr">
              <a:spcBef>
                <a:spcPct val="50000"/>
              </a:spcBef>
            </a:pPr>
            <a:r>
              <a:rPr lang="en-US" sz="2800"/>
              <a:t>This event didn’t actually happen</a:t>
            </a:r>
          </a:p>
          <a:p>
            <a:pPr algn="ctr">
              <a:spcBef>
                <a:spcPct val="50000"/>
              </a:spcBef>
            </a:pPr>
            <a:endParaRPr lang="en-US" sz="2800"/>
          </a:p>
        </p:txBody>
      </p:sp>
      <p:pic>
        <p:nvPicPr>
          <p:cNvPr id="70660" name="Picture 4" descr="j0076223"/>
          <p:cNvPicPr>
            <a:picLocks noChangeAspect="1" noChangeArrowheads="1" noCrop="1"/>
          </p:cNvPicPr>
          <p:nvPr/>
        </p:nvPicPr>
        <p:blipFill>
          <a:blip r:embed="rId3" cstate="print"/>
          <a:srcRect/>
          <a:stretch>
            <a:fillRect/>
          </a:stretch>
        </p:blipFill>
        <p:spPr bwMode="auto">
          <a:xfrm>
            <a:off x="1028700" y="228600"/>
            <a:ext cx="800100" cy="1143000"/>
          </a:xfrm>
          <a:prstGeom prst="rect">
            <a:avLst/>
          </a:prstGeom>
          <a:noFill/>
          <a:ln w="9525">
            <a:noFill/>
            <a:miter lim="800000"/>
            <a:headEnd/>
            <a:tailEnd/>
          </a:ln>
        </p:spPr>
      </p:pic>
      <p:pic>
        <p:nvPicPr>
          <p:cNvPr id="70661" name="Picture 5" descr="j0076222"/>
          <p:cNvPicPr>
            <a:picLocks noChangeAspect="1" noChangeArrowheads="1" noCrop="1"/>
          </p:cNvPicPr>
          <p:nvPr/>
        </p:nvPicPr>
        <p:blipFill>
          <a:blip r:embed="rId4" cstate="print"/>
          <a:srcRect/>
          <a:stretch>
            <a:fillRect/>
          </a:stretch>
        </p:blipFill>
        <p:spPr bwMode="auto">
          <a:xfrm>
            <a:off x="7391400" y="228600"/>
            <a:ext cx="801688"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Effect transition="in" filter="dissolve">
                                      <p:cBhvr>
                                        <p:cTn id="13" dur="500"/>
                                        <p:tgtEl>
                                          <p:spTgt spid="5120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203">
                                            <p:txEl>
                                              <p:pRg st="1" end="1"/>
                                            </p:txEl>
                                          </p:spTgt>
                                        </p:tgtEl>
                                        <p:attrNameLst>
                                          <p:attrName>style.visibility</p:attrName>
                                        </p:attrNameLst>
                                      </p:cBhvr>
                                      <p:to>
                                        <p:strVal val="visible"/>
                                      </p:to>
                                    </p:set>
                                    <p:animEffect transition="in" filter="dissolve">
                                      <p:cBhvr>
                                        <p:cTn id="18" dur="500"/>
                                        <p:tgtEl>
                                          <p:spTgt spid="5120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203">
                                            <p:txEl>
                                              <p:pRg st="2" end="2"/>
                                            </p:txEl>
                                          </p:spTgt>
                                        </p:tgtEl>
                                        <p:attrNameLst>
                                          <p:attrName>style.visibility</p:attrName>
                                        </p:attrNameLst>
                                      </p:cBhvr>
                                      <p:to>
                                        <p:strVal val="visible"/>
                                      </p:to>
                                    </p:set>
                                    <p:animEffect transition="in" filter="dissolve">
                                      <p:cBhvr>
                                        <p:cTn id="23" dur="500"/>
                                        <p:tgtEl>
                                          <p:spTgt spid="5120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1203">
                                            <p:txEl>
                                              <p:pRg st="3" end="3"/>
                                            </p:txEl>
                                          </p:spTgt>
                                        </p:tgtEl>
                                        <p:attrNameLst>
                                          <p:attrName>style.visibility</p:attrName>
                                        </p:attrNameLst>
                                      </p:cBhvr>
                                      <p:to>
                                        <p:strVal val="visible"/>
                                      </p:to>
                                    </p:set>
                                    <p:animEffect transition="in" filter="dissolve">
                                      <p:cBhvr>
                                        <p:cTn id="28" dur="500"/>
                                        <p:tgtEl>
                                          <p:spTgt spid="5120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1203">
                                            <p:txEl>
                                              <p:pRg st="4" end="4"/>
                                            </p:txEl>
                                          </p:spTgt>
                                        </p:tgtEl>
                                        <p:attrNameLst>
                                          <p:attrName>style.visibility</p:attrName>
                                        </p:attrNameLst>
                                      </p:cBhvr>
                                      <p:to>
                                        <p:strVal val="visible"/>
                                      </p:to>
                                    </p:set>
                                    <p:animEffect transition="in" filter="dissolve">
                                      <p:cBhvr>
                                        <p:cTn id="33" dur="5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P spid="51203"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sz="3600" smtClean="0">
                <a:latin typeface="Comic Sans MS" pitchFamily="66" charset="0"/>
              </a:rPr>
              <a:t>The Real Story</a:t>
            </a:r>
          </a:p>
        </p:txBody>
      </p:sp>
      <p:sp>
        <p:nvSpPr>
          <p:cNvPr id="71683" name="TextBox 3"/>
          <p:cNvSpPr txBox="1">
            <a:spLocks noChangeArrowheads="1"/>
          </p:cNvSpPr>
          <p:nvPr/>
        </p:nvSpPr>
        <p:spPr bwMode="auto">
          <a:xfrm>
            <a:off x="304800" y="1593850"/>
            <a:ext cx="8458200" cy="4524375"/>
          </a:xfrm>
          <a:prstGeom prst="rect">
            <a:avLst/>
          </a:prstGeom>
          <a:noFill/>
          <a:ln w="9525">
            <a:noFill/>
            <a:miter lim="800000"/>
            <a:headEnd/>
            <a:tailEnd/>
          </a:ln>
        </p:spPr>
        <p:txBody>
          <a:bodyPr>
            <a:spAutoFit/>
          </a:bodyPr>
          <a:lstStyle/>
          <a:p>
            <a:r>
              <a:rPr lang="en-US" sz="2400"/>
              <a:t>After the Greeks had defeated the Persians at the beach of Marathon the Persian naval forces were still sailing toward Athens.</a:t>
            </a:r>
          </a:p>
          <a:p>
            <a:endParaRPr lang="en-US" sz="2400"/>
          </a:p>
          <a:p>
            <a:r>
              <a:rPr lang="en-US" sz="2400"/>
              <a:t>After fighting for three hours that morning, the soldiers who were not wounded marched the approx. 26 miles back to Athens to defend the city against the Persian naval forces.</a:t>
            </a:r>
          </a:p>
          <a:p>
            <a:endParaRPr lang="en-US" sz="2400"/>
          </a:p>
          <a:p>
            <a:r>
              <a:rPr lang="en-US" sz="2400"/>
              <a:t>The soldiers made it in about 6-7 hours, when the Persians saw them guarding the city, they didn’t even attempt to land, they just sailed away.</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grpSp>
        <p:nvGrpSpPr>
          <p:cNvPr id="72706" name="Group 3"/>
          <p:cNvGrpSpPr>
            <a:grpSpLocks/>
          </p:cNvGrpSpPr>
          <p:nvPr/>
        </p:nvGrpSpPr>
        <p:grpSpPr bwMode="auto">
          <a:xfrm>
            <a:off x="2362200" y="1676400"/>
            <a:ext cx="4484688" cy="3384550"/>
            <a:chOff x="0" y="0"/>
            <a:chExt cx="2825" cy="2132"/>
          </a:xfrm>
        </p:grpSpPr>
        <p:sp>
          <p:nvSpPr>
            <p:cNvPr id="72711" name="Rectangle 4"/>
            <p:cNvSpPr>
              <a:spLocks noChangeArrowheads="1"/>
            </p:cNvSpPr>
            <p:nvPr/>
          </p:nvSpPr>
          <p:spPr bwMode="auto">
            <a:xfrm>
              <a:off x="0" y="0"/>
              <a:ext cx="2825" cy="0"/>
            </a:xfrm>
            <a:prstGeom prst="rect">
              <a:avLst/>
            </a:prstGeom>
            <a:noFill/>
            <a:ln w="9525">
              <a:noFill/>
              <a:miter lim="800000"/>
              <a:headEnd/>
              <a:tailEnd/>
            </a:ln>
          </p:spPr>
          <p:txBody>
            <a:bodyPr>
              <a:spAutoFit/>
            </a:bodyPr>
            <a:lstStyle/>
            <a:p>
              <a:endParaRPr lang="en-US"/>
            </a:p>
          </p:txBody>
        </p:sp>
        <p:sp>
          <p:nvSpPr>
            <p:cNvPr id="72712" name="Rectangle 5"/>
            <p:cNvSpPr>
              <a:spLocks noChangeArrowheads="1"/>
            </p:cNvSpPr>
            <p:nvPr/>
          </p:nvSpPr>
          <p:spPr bwMode="auto">
            <a:xfrm>
              <a:off x="0" y="0"/>
              <a:ext cx="2825" cy="2132"/>
            </a:xfrm>
            <a:prstGeom prst="rect">
              <a:avLst/>
            </a:prstGeom>
            <a:noFill/>
            <a:ln w="9525">
              <a:noFill/>
              <a:miter lim="800000"/>
              <a:headEnd/>
              <a:tailEnd/>
            </a:ln>
          </p:spPr>
          <p:txBody>
            <a:bodyPr/>
            <a:lstStyle/>
            <a:p>
              <a:r>
                <a:rPr lang="en-US" sz="700" u="none">
                  <a:solidFill>
                    <a:srgbClr val="000000"/>
                  </a:solidFill>
                  <a:latin typeface="Verdana" pitchFamily="34" charset="0"/>
                </a:rPr>
                <a:t>  </a:t>
              </a:r>
              <a:r>
                <a:rPr lang="en-US" sz="21600" u="none">
                  <a:solidFill>
                    <a:srgbClr val="000000"/>
                  </a:solidFill>
                  <a:latin typeface="Verdana" pitchFamily="34" charset="0"/>
                </a:rPr>
                <a:t> </a:t>
              </a:r>
              <a:r>
                <a:rPr lang="en-US" sz="700" u="none">
                  <a:solidFill>
                    <a:srgbClr val="000000"/>
                  </a:solidFill>
                  <a:latin typeface="Verdana" pitchFamily="34" charset="0"/>
                </a:rPr>
                <a:t>                                                                                 </a:t>
              </a:r>
            </a:p>
          </p:txBody>
        </p:sp>
      </p:grpSp>
      <p:pic>
        <p:nvPicPr>
          <p:cNvPr id="52230" name="Picture 6" descr="21"/>
          <p:cNvPicPr>
            <a:picLocks noChangeAspect="1" noChangeArrowheads="1"/>
          </p:cNvPicPr>
          <p:nvPr/>
        </p:nvPicPr>
        <p:blipFill>
          <a:blip r:embed="rId3" cstate="print"/>
          <a:srcRect/>
          <a:stretch>
            <a:fillRect/>
          </a:stretch>
        </p:blipFill>
        <p:spPr bwMode="auto">
          <a:xfrm>
            <a:off x="381000" y="2438400"/>
            <a:ext cx="1809750" cy="2362200"/>
          </a:xfrm>
          <a:prstGeom prst="rect">
            <a:avLst/>
          </a:prstGeom>
          <a:noFill/>
          <a:ln w="28575">
            <a:solidFill>
              <a:srgbClr val="000000"/>
            </a:solidFill>
            <a:miter lim="800000"/>
            <a:headEnd/>
            <a:tailEnd/>
          </a:ln>
        </p:spPr>
      </p:pic>
      <p:sp>
        <p:nvSpPr>
          <p:cNvPr id="52231" name="Text Box 7"/>
          <p:cNvSpPr txBox="1">
            <a:spLocks noChangeArrowheads="1"/>
          </p:cNvSpPr>
          <p:nvPr/>
        </p:nvSpPr>
        <p:spPr bwMode="auto">
          <a:xfrm>
            <a:off x="152400" y="152400"/>
            <a:ext cx="8915400" cy="1616075"/>
          </a:xfrm>
          <a:prstGeom prst="rect">
            <a:avLst/>
          </a:prstGeom>
          <a:noFill/>
          <a:ln w="9525">
            <a:noFill/>
            <a:miter lim="800000"/>
            <a:headEnd/>
            <a:tailEnd/>
          </a:ln>
        </p:spPr>
        <p:txBody>
          <a:bodyPr>
            <a:spAutoFit/>
          </a:bodyPr>
          <a:lstStyle/>
          <a:p>
            <a:pPr algn="ctr">
              <a:spcBef>
                <a:spcPct val="50000"/>
              </a:spcBef>
            </a:pPr>
            <a:r>
              <a:rPr lang="en-US" u="none"/>
              <a:t>The Greek (Athenian) ruler </a:t>
            </a:r>
            <a:r>
              <a:rPr lang="en-US" b="1" u="none"/>
              <a:t>Themistocles</a:t>
            </a:r>
            <a:r>
              <a:rPr lang="en-US" u="none"/>
              <a:t> </a:t>
            </a:r>
            <a:r>
              <a:rPr lang="en-US"/>
              <a:t>knew this was a temporary victory</a:t>
            </a:r>
            <a:r>
              <a:rPr lang="en-US" u="none"/>
              <a:t>.              </a:t>
            </a:r>
          </a:p>
          <a:p>
            <a:pPr algn="ctr">
              <a:spcBef>
                <a:spcPct val="50000"/>
              </a:spcBef>
            </a:pPr>
            <a:r>
              <a:rPr lang="en-US" u="none"/>
              <a:t>He </a:t>
            </a:r>
            <a:r>
              <a:rPr lang="en-US"/>
              <a:t>encouraged the Athenians to build up their fleet</a:t>
            </a:r>
            <a:r>
              <a:rPr lang="en-US" u="none"/>
              <a:t> and prepare for battle with the Persians. </a:t>
            </a:r>
          </a:p>
        </p:txBody>
      </p:sp>
      <p:sp>
        <p:nvSpPr>
          <p:cNvPr id="52232" name="Text Box 8"/>
          <p:cNvSpPr txBox="1">
            <a:spLocks noChangeArrowheads="1"/>
          </p:cNvSpPr>
          <p:nvPr/>
        </p:nvSpPr>
        <p:spPr bwMode="auto">
          <a:xfrm>
            <a:off x="2362200" y="2057400"/>
            <a:ext cx="6553200" cy="3276600"/>
          </a:xfrm>
          <a:prstGeom prst="rect">
            <a:avLst/>
          </a:prstGeom>
          <a:noFill/>
          <a:ln w="9525">
            <a:noFill/>
            <a:miter lim="800000"/>
            <a:headEnd/>
            <a:tailEnd/>
          </a:ln>
        </p:spPr>
        <p:txBody>
          <a:bodyPr>
            <a:spAutoFit/>
          </a:bodyPr>
          <a:lstStyle/>
          <a:p>
            <a:pPr algn="ctr">
              <a:spcBef>
                <a:spcPct val="50000"/>
              </a:spcBef>
            </a:pPr>
            <a:r>
              <a:rPr lang="en-US" u="none"/>
              <a:t>In 480 B.C. Darius’ son </a:t>
            </a:r>
            <a:r>
              <a:rPr lang="en-US" b="1"/>
              <a:t>Xerxes</a:t>
            </a:r>
            <a:r>
              <a:rPr lang="en-US"/>
              <a:t> sent a larger force to conquer Greece</a:t>
            </a:r>
            <a:r>
              <a:rPr lang="en-US" u="none"/>
              <a:t>.</a:t>
            </a:r>
          </a:p>
          <a:p>
            <a:pPr algn="ctr">
              <a:spcBef>
                <a:spcPct val="50000"/>
              </a:spcBef>
            </a:pPr>
            <a:r>
              <a:rPr lang="en-US" u="none"/>
              <a:t>He sent 200,000 soldiers and nearly 1,000 ships.</a:t>
            </a:r>
          </a:p>
          <a:p>
            <a:pPr algn="ctr">
              <a:spcBef>
                <a:spcPct val="50000"/>
              </a:spcBef>
            </a:pPr>
            <a:r>
              <a:rPr lang="en-US" u="none"/>
              <a:t>By this time Athens had convinced Sparta to join them in battle.  The Persian War united the city-states of Greece for the first time. </a:t>
            </a:r>
          </a:p>
          <a:p>
            <a:pPr algn="ctr">
              <a:spcBef>
                <a:spcPct val="50000"/>
              </a:spcBef>
            </a:pPr>
            <a:r>
              <a:rPr lang="en-US"/>
              <a:t>Twenty Greek city-states joined together to meet the Persian invaders.</a:t>
            </a:r>
          </a:p>
        </p:txBody>
      </p:sp>
      <p:sp>
        <p:nvSpPr>
          <p:cNvPr id="52233" name="Text Box 9"/>
          <p:cNvSpPr txBox="1">
            <a:spLocks noChangeArrowheads="1"/>
          </p:cNvSpPr>
          <p:nvPr/>
        </p:nvSpPr>
        <p:spPr bwMode="auto">
          <a:xfrm>
            <a:off x="1524000" y="5791200"/>
            <a:ext cx="6172200" cy="457200"/>
          </a:xfrm>
          <a:prstGeom prst="rect">
            <a:avLst/>
          </a:prstGeom>
          <a:noFill/>
          <a:ln w="9525">
            <a:noFill/>
            <a:miter lim="800000"/>
            <a:headEnd/>
            <a:tailEnd/>
          </a:ln>
        </p:spPr>
        <p:txBody>
          <a:bodyPr>
            <a:spAutoFit/>
          </a:bodyPr>
          <a:lstStyle/>
          <a:p>
            <a:pPr algn="ctr">
              <a:spcBef>
                <a:spcPct val="50000"/>
              </a:spcBef>
            </a:pPr>
            <a:r>
              <a:rPr lang="en-US" sz="2400" u="none"/>
              <a:t>Sparta took charge of the army.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31"/>
                                        </p:tgtEl>
                                        <p:attrNameLst>
                                          <p:attrName>style.visibility</p:attrName>
                                        </p:attrNameLst>
                                      </p:cBhvr>
                                      <p:to>
                                        <p:strVal val="visible"/>
                                      </p:to>
                                    </p:set>
                                    <p:animEffect transition="in" filter="wipe(left)">
                                      <p:cBhvr>
                                        <p:cTn id="7" dur="500"/>
                                        <p:tgtEl>
                                          <p:spTgt spid="5223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2232">
                                            <p:txEl>
                                              <p:pRg st="0" end="0"/>
                                            </p:txEl>
                                          </p:spTgt>
                                        </p:tgtEl>
                                        <p:attrNameLst>
                                          <p:attrName>style.visibility</p:attrName>
                                        </p:attrNameLst>
                                      </p:cBhvr>
                                      <p:to>
                                        <p:strVal val="visible"/>
                                      </p:to>
                                    </p:set>
                                    <p:animEffect transition="in" filter="slide(fromBottom)">
                                      <p:cBhvr>
                                        <p:cTn id="12" dur="500"/>
                                        <p:tgtEl>
                                          <p:spTgt spid="522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2232">
                                            <p:txEl>
                                              <p:pRg st="1" end="1"/>
                                            </p:txEl>
                                          </p:spTgt>
                                        </p:tgtEl>
                                        <p:attrNameLst>
                                          <p:attrName>style.visibility</p:attrName>
                                        </p:attrNameLst>
                                      </p:cBhvr>
                                      <p:to>
                                        <p:strVal val="visible"/>
                                      </p:to>
                                    </p:set>
                                    <p:animEffect transition="in" filter="slide(fromBottom)">
                                      <p:cBhvr>
                                        <p:cTn id="17" dur="500"/>
                                        <p:tgtEl>
                                          <p:spTgt spid="5223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52232">
                                            <p:txEl>
                                              <p:pRg st="2" end="2"/>
                                            </p:txEl>
                                          </p:spTgt>
                                        </p:tgtEl>
                                        <p:attrNameLst>
                                          <p:attrName>style.visibility</p:attrName>
                                        </p:attrNameLst>
                                      </p:cBhvr>
                                      <p:to>
                                        <p:strVal val="visible"/>
                                      </p:to>
                                    </p:set>
                                    <p:animEffect transition="in" filter="slide(fromBottom)">
                                      <p:cBhvr>
                                        <p:cTn id="22" dur="500"/>
                                        <p:tgtEl>
                                          <p:spTgt spid="5223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52232">
                                            <p:txEl>
                                              <p:pRg st="3" end="3"/>
                                            </p:txEl>
                                          </p:spTgt>
                                        </p:tgtEl>
                                        <p:attrNameLst>
                                          <p:attrName>style.visibility</p:attrName>
                                        </p:attrNameLst>
                                      </p:cBhvr>
                                      <p:to>
                                        <p:strVal val="visible"/>
                                      </p:to>
                                    </p:set>
                                    <p:animEffect transition="in" filter="slide(fromBottom)">
                                      <p:cBhvr>
                                        <p:cTn id="27" dur="500"/>
                                        <p:tgtEl>
                                          <p:spTgt spid="5223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52230"/>
                                        </p:tgtEl>
                                        <p:attrNameLst>
                                          <p:attrName>style.visibility</p:attrName>
                                        </p:attrNameLst>
                                      </p:cBhvr>
                                      <p:to>
                                        <p:strVal val="visible"/>
                                      </p:to>
                                    </p:set>
                                    <p:anim calcmode="lin" valueType="num">
                                      <p:cBhvr additive="base">
                                        <p:cTn id="32" dur="500" fill="hold"/>
                                        <p:tgtEl>
                                          <p:spTgt spid="52230"/>
                                        </p:tgtEl>
                                        <p:attrNameLst>
                                          <p:attrName>ppt_x</p:attrName>
                                        </p:attrNameLst>
                                      </p:cBhvr>
                                      <p:tavLst>
                                        <p:tav tm="0">
                                          <p:val>
                                            <p:strVal val="0-#ppt_w/2"/>
                                          </p:val>
                                        </p:tav>
                                        <p:tav tm="100000">
                                          <p:val>
                                            <p:strVal val="#ppt_x"/>
                                          </p:val>
                                        </p:tav>
                                      </p:tavLst>
                                    </p:anim>
                                    <p:anim calcmode="lin" valueType="num">
                                      <p:cBhvr additive="base">
                                        <p:cTn id="33" dur="500" fill="hold"/>
                                        <p:tgtEl>
                                          <p:spTgt spid="5223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2233"/>
                                        </p:tgtEl>
                                        <p:attrNameLst>
                                          <p:attrName>style.visibility</p:attrName>
                                        </p:attrNameLst>
                                      </p:cBhvr>
                                      <p:to>
                                        <p:strVal val="visible"/>
                                      </p:to>
                                    </p:set>
                                    <p:anim calcmode="lin" valueType="num">
                                      <p:cBhvr additive="base">
                                        <p:cTn id="38" dur="500" fill="hold"/>
                                        <p:tgtEl>
                                          <p:spTgt spid="52233"/>
                                        </p:tgtEl>
                                        <p:attrNameLst>
                                          <p:attrName>ppt_x</p:attrName>
                                        </p:attrNameLst>
                                      </p:cBhvr>
                                      <p:tavLst>
                                        <p:tav tm="0">
                                          <p:val>
                                            <p:strVal val="#ppt_x"/>
                                          </p:val>
                                        </p:tav>
                                        <p:tav tm="100000">
                                          <p:val>
                                            <p:strVal val="#ppt_x"/>
                                          </p:val>
                                        </p:tav>
                                      </p:tavLst>
                                    </p:anim>
                                    <p:anim calcmode="lin" valueType="num">
                                      <p:cBhvr additive="base">
                                        <p:cTn id="39" dur="500" fill="hold"/>
                                        <p:tgtEl>
                                          <p:spTgt spid="52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1" grpId="0" autoUpdateAnimBg="0"/>
      <p:bldP spid="52232" grpId="0" build="p" autoUpdateAnimBg="0"/>
      <p:bldP spid="52233"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48134" name="Object 6"/>
          <p:cNvGraphicFramePr>
            <a:graphicFrameLocks noChangeAspect="1"/>
          </p:cNvGraphicFramePr>
          <p:nvPr/>
        </p:nvGraphicFramePr>
        <p:xfrm>
          <a:off x="2571750" y="317500"/>
          <a:ext cx="4133850" cy="520700"/>
        </p:xfrm>
        <a:graphic>
          <a:graphicData uri="http://schemas.openxmlformats.org/presentationml/2006/ole">
            <mc:AlternateContent xmlns:mc="http://schemas.openxmlformats.org/markup-compatibility/2006">
              <mc:Choice xmlns:v="urn:schemas-microsoft-com:vml" Requires="v">
                <p:oleObj spid="_x0000_s6150" name="Image" r:id="rId4" imgW="4134146" imgH="521341" progId="">
                  <p:embed/>
                </p:oleObj>
              </mc:Choice>
              <mc:Fallback>
                <p:oleObj name="Image" r:id="rId4" imgW="4134146" imgH="521341" progId="">
                  <p:embed/>
                  <p:pic>
                    <p:nvPicPr>
                      <p:cNvPr id="0" name="Object 6"/>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71750" y="317500"/>
                        <a:ext cx="413385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6" name="Rectangle 8"/>
          <p:cNvSpPr>
            <a:spLocks noChangeArrowheads="1"/>
          </p:cNvSpPr>
          <p:nvPr/>
        </p:nvSpPr>
        <p:spPr bwMode="auto">
          <a:xfrm>
            <a:off x="228600" y="838200"/>
            <a:ext cx="2419350" cy="427038"/>
          </a:xfrm>
          <a:prstGeom prst="rect">
            <a:avLst/>
          </a:prstGeom>
          <a:noFill/>
          <a:ln w="9525">
            <a:noFill/>
            <a:miter lim="800000"/>
            <a:headEnd/>
            <a:tailEnd/>
          </a:ln>
        </p:spPr>
        <p:txBody>
          <a:bodyPr wrap="none" anchor="ctr">
            <a:spAutoFit/>
          </a:bodyPr>
          <a:lstStyle/>
          <a:p>
            <a:r>
              <a:rPr lang="en-US" b="1" u="none"/>
              <a:t>Spartan Bravery</a:t>
            </a:r>
          </a:p>
        </p:txBody>
      </p:sp>
      <p:sp>
        <p:nvSpPr>
          <p:cNvPr id="48138" name="Text Box 10"/>
          <p:cNvSpPr txBox="1">
            <a:spLocks noChangeArrowheads="1"/>
          </p:cNvSpPr>
          <p:nvPr/>
        </p:nvSpPr>
        <p:spPr bwMode="auto">
          <a:xfrm>
            <a:off x="152400" y="1371600"/>
            <a:ext cx="8839200" cy="5508625"/>
          </a:xfrm>
          <a:prstGeom prst="rect">
            <a:avLst/>
          </a:prstGeom>
          <a:noFill/>
          <a:ln w="9525">
            <a:noFill/>
            <a:miter lim="800000"/>
            <a:headEnd/>
            <a:tailEnd/>
          </a:ln>
        </p:spPr>
        <p:txBody>
          <a:bodyPr>
            <a:spAutoFit/>
          </a:bodyPr>
          <a:lstStyle/>
          <a:p>
            <a:r>
              <a:rPr lang="en-US" u="none"/>
              <a:t>An alliance of Greek states joined together to fight the Persian Empire.</a:t>
            </a:r>
          </a:p>
          <a:p>
            <a:endParaRPr lang="en-US" u="none"/>
          </a:p>
          <a:p>
            <a:r>
              <a:rPr lang="en-US" u="none"/>
              <a:t>The Persians greatly outnumbered the Greek army, but the Greeks held them off for 3 days. </a:t>
            </a:r>
          </a:p>
          <a:p>
            <a:endParaRPr lang="en-US"/>
          </a:p>
          <a:p>
            <a:r>
              <a:rPr lang="en-US"/>
              <a:t>When defeat was imminent the Spartans ordered the other Greeks to leave</a:t>
            </a:r>
            <a:r>
              <a:rPr lang="en-US" u="none"/>
              <a:t>.  </a:t>
            </a:r>
          </a:p>
          <a:p>
            <a:endParaRPr lang="en-US" u="none"/>
          </a:p>
          <a:p>
            <a:r>
              <a:rPr lang="en-US" u="none"/>
              <a:t>Only 700 Thespiae volunteers agreed to stay and fight with the Spartans. </a:t>
            </a:r>
          </a:p>
          <a:p>
            <a:endParaRPr lang="en-US" u="none"/>
          </a:p>
          <a:p>
            <a:r>
              <a:rPr lang="en-US" u="none"/>
              <a:t>There were </a:t>
            </a:r>
            <a:r>
              <a:rPr lang="en-US" b="1"/>
              <a:t>300 Spartan forces</a:t>
            </a:r>
            <a:r>
              <a:rPr lang="en-US"/>
              <a:t> and 700 others to take on a Persian army speculated to have been over 1 million (but was closer to 200,000).</a:t>
            </a:r>
            <a:endParaRPr lang="en-US" u="none"/>
          </a:p>
          <a:p>
            <a:endParaRPr lang="en-US" u="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8134"/>
                                        </p:tgtEl>
                                        <p:attrNameLst>
                                          <p:attrName>style.visibility</p:attrName>
                                        </p:attrNameLst>
                                      </p:cBhvr>
                                      <p:to>
                                        <p:strVal val="visible"/>
                                      </p:to>
                                    </p:set>
                                    <p:anim calcmode="lin" valueType="num">
                                      <p:cBhvr>
                                        <p:cTn id="7" dur="1000" fill="hold"/>
                                        <p:tgtEl>
                                          <p:spTgt spid="48134"/>
                                        </p:tgtEl>
                                        <p:attrNameLst>
                                          <p:attrName>ppt_w</p:attrName>
                                        </p:attrNameLst>
                                      </p:cBhvr>
                                      <p:tavLst>
                                        <p:tav tm="0">
                                          <p:val>
                                            <p:strVal val="#ppt_w*0.70"/>
                                          </p:val>
                                        </p:tav>
                                        <p:tav tm="100000">
                                          <p:val>
                                            <p:strVal val="#ppt_w"/>
                                          </p:val>
                                        </p:tav>
                                      </p:tavLst>
                                    </p:anim>
                                    <p:anim calcmode="lin" valueType="num">
                                      <p:cBhvr>
                                        <p:cTn id="8" dur="1000" fill="hold"/>
                                        <p:tgtEl>
                                          <p:spTgt spid="48134"/>
                                        </p:tgtEl>
                                        <p:attrNameLst>
                                          <p:attrName>ppt_h</p:attrName>
                                        </p:attrNameLst>
                                      </p:cBhvr>
                                      <p:tavLst>
                                        <p:tav tm="0">
                                          <p:val>
                                            <p:strVal val="#ppt_h"/>
                                          </p:val>
                                        </p:tav>
                                        <p:tav tm="100000">
                                          <p:val>
                                            <p:strVal val="#ppt_h"/>
                                          </p:val>
                                        </p:tav>
                                      </p:tavLst>
                                    </p:anim>
                                    <p:animEffect transition="in" filter="fade">
                                      <p:cBhvr>
                                        <p:cTn id="9" dur="1000"/>
                                        <p:tgtEl>
                                          <p:spTgt spid="4813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8136"/>
                                        </p:tgtEl>
                                        <p:attrNameLst>
                                          <p:attrName>style.visibility</p:attrName>
                                        </p:attrNameLst>
                                      </p:cBhvr>
                                      <p:to>
                                        <p:strVal val="visible"/>
                                      </p:to>
                                    </p:set>
                                    <p:anim calcmode="lin" valueType="num">
                                      <p:cBhvr>
                                        <p:cTn id="14" dur="1000" fill="hold"/>
                                        <p:tgtEl>
                                          <p:spTgt spid="48136"/>
                                        </p:tgtEl>
                                        <p:attrNameLst>
                                          <p:attrName>ppt_w</p:attrName>
                                        </p:attrNameLst>
                                      </p:cBhvr>
                                      <p:tavLst>
                                        <p:tav tm="0">
                                          <p:val>
                                            <p:strVal val="#ppt_w*0.70"/>
                                          </p:val>
                                        </p:tav>
                                        <p:tav tm="100000">
                                          <p:val>
                                            <p:strVal val="#ppt_w"/>
                                          </p:val>
                                        </p:tav>
                                      </p:tavLst>
                                    </p:anim>
                                    <p:anim calcmode="lin" valueType="num">
                                      <p:cBhvr>
                                        <p:cTn id="15" dur="1000" fill="hold"/>
                                        <p:tgtEl>
                                          <p:spTgt spid="48136"/>
                                        </p:tgtEl>
                                        <p:attrNameLst>
                                          <p:attrName>ppt_h</p:attrName>
                                        </p:attrNameLst>
                                      </p:cBhvr>
                                      <p:tavLst>
                                        <p:tav tm="0">
                                          <p:val>
                                            <p:strVal val="#ppt_h"/>
                                          </p:val>
                                        </p:tav>
                                        <p:tav tm="100000">
                                          <p:val>
                                            <p:strVal val="#ppt_h"/>
                                          </p:val>
                                        </p:tav>
                                      </p:tavLst>
                                    </p:anim>
                                    <p:animEffect transition="in" filter="fade">
                                      <p:cBhvr>
                                        <p:cTn id="16" dur="1000"/>
                                        <p:tgtEl>
                                          <p:spTgt spid="4813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8138">
                                            <p:txEl>
                                              <p:pRg st="0" end="0"/>
                                            </p:txEl>
                                          </p:spTgt>
                                        </p:tgtEl>
                                        <p:attrNameLst>
                                          <p:attrName>style.visibility</p:attrName>
                                        </p:attrNameLst>
                                      </p:cBhvr>
                                      <p:to>
                                        <p:strVal val="visible"/>
                                      </p:to>
                                    </p:set>
                                    <p:anim calcmode="lin" valueType="num">
                                      <p:cBhvr>
                                        <p:cTn id="21" dur="1000" fill="hold"/>
                                        <p:tgtEl>
                                          <p:spTgt spid="48138">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48138">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48138">
                                            <p:txEl>
                                              <p:pRg st="0" end="0"/>
                                            </p:txEl>
                                          </p:spTgt>
                                        </p:tgtEl>
                                      </p:cBhvr>
                                    </p:animEffect>
                                  </p:childTnLst>
                                </p:cTn>
                              </p:par>
                              <p:par>
                                <p:cTn id="24" presetID="55" presetClass="entr" presetSubtype="0" fill="hold" nodeType="withEffect">
                                  <p:stCondLst>
                                    <p:cond delay="0"/>
                                  </p:stCondLst>
                                  <p:childTnLst>
                                    <p:set>
                                      <p:cBhvr>
                                        <p:cTn id="25" dur="1" fill="hold">
                                          <p:stCondLst>
                                            <p:cond delay="0"/>
                                          </p:stCondLst>
                                        </p:cTn>
                                        <p:tgtEl>
                                          <p:spTgt spid="48138">
                                            <p:txEl>
                                              <p:pRg st="2" end="2"/>
                                            </p:txEl>
                                          </p:spTgt>
                                        </p:tgtEl>
                                        <p:attrNameLst>
                                          <p:attrName>style.visibility</p:attrName>
                                        </p:attrNameLst>
                                      </p:cBhvr>
                                      <p:to>
                                        <p:strVal val="visible"/>
                                      </p:to>
                                    </p:set>
                                    <p:anim calcmode="lin" valueType="num">
                                      <p:cBhvr>
                                        <p:cTn id="26" dur="1000" fill="hold"/>
                                        <p:tgtEl>
                                          <p:spTgt spid="48138">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48138">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4813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48138">
                                            <p:txEl>
                                              <p:pRg st="4" end="4"/>
                                            </p:txEl>
                                          </p:spTgt>
                                        </p:tgtEl>
                                        <p:attrNameLst>
                                          <p:attrName>style.visibility</p:attrName>
                                        </p:attrNameLst>
                                      </p:cBhvr>
                                      <p:to>
                                        <p:strVal val="visible"/>
                                      </p:to>
                                    </p:set>
                                    <p:anim calcmode="lin" valueType="num">
                                      <p:cBhvr>
                                        <p:cTn id="33" dur="1000" fill="hold"/>
                                        <p:tgtEl>
                                          <p:spTgt spid="48138">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48138">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48138">
                                            <p:txEl>
                                              <p:pRg st="4" end="4"/>
                                            </p:txEl>
                                          </p:spTgt>
                                        </p:tgtEl>
                                      </p:cBhvr>
                                    </p:animEffect>
                                  </p:childTnLst>
                                </p:cTn>
                              </p:par>
                              <p:par>
                                <p:cTn id="36" presetID="55" presetClass="entr" presetSubtype="0" fill="hold" nodeType="withEffect">
                                  <p:stCondLst>
                                    <p:cond delay="0"/>
                                  </p:stCondLst>
                                  <p:childTnLst>
                                    <p:set>
                                      <p:cBhvr>
                                        <p:cTn id="37" dur="1" fill="hold">
                                          <p:stCondLst>
                                            <p:cond delay="0"/>
                                          </p:stCondLst>
                                        </p:cTn>
                                        <p:tgtEl>
                                          <p:spTgt spid="48138">
                                            <p:txEl>
                                              <p:pRg st="6" end="6"/>
                                            </p:txEl>
                                          </p:spTgt>
                                        </p:tgtEl>
                                        <p:attrNameLst>
                                          <p:attrName>style.visibility</p:attrName>
                                        </p:attrNameLst>
                                      </p:cBhvr>
                                      <p:to>
                                        <p:strVal val="visible"/>
                                      </p:to>
                                    </p:set>
                                    <p:anim calcmode="lin" valueType="num">
                                      <p:cBhvr>
                                        <p:cTn id="38" dur="1000" fill="hold"/>
                                        <p:tgtEl>
                                          <p:spTgt spid="48138">
                                            <p:txEl>
                                              <p:pRg st="6" end="6"/>
                                            </p:txEl>
                                          </p:spTgt>
                                        </p:tgtEl>
                                        <p:attrNameLst>
                                          <p:attrName>ppt_w</p:attrName>
                                        </p:attrNameLst>
                                      </p:cBhvr>
                                      <p:tavLst>
                                        <p:tav tm="0">
                                          <p:val>
                                            <p:strVal val="#ppt_w*0.70"/>
                                          </p:val>
                                        </p:tav>
                                        <p:tav tm="100000">
                                          <p:val>
                                            <p:strVal val="#ppt_w"/>
                                          </p:val>
                                        </p:tav>
                                      </p:tavLst>
                                    </p:anim>
                                    <p:anim calcmode="lin" valueType="num">
                                      <p:cBhvr>
                                        <p:cTn id="39" dur="1000" fill="hold"/>
                                        <p:tgtEl>
                                          <p:spTgt spid="48138">
                                            <p:txEl>
                                              <p:pRg st="6" end="6"/>
                                            </p:txEl>
                                          </p:spTgt>
                                        </p:tgtEl>
                                        <p:attrNameLst>
                                          <p:attrName>ppt_h</p:attrName>
                                        </p:attrNameLst>
                                      </p:cBhvr>
                                      <p:tavLst>
                                        <p:tav tm="0">
                                          <p:val>
                                            <p:strVal val="#ppt_h"/>
                                          </p:val>
                                        </p:tav>
                                        <p:tav tm="100000">
                                          <p:val>
                                            <p:strVal val="#ppt_h"/>
                                          </p:val>
                                        </p:tav>
                                      </p:tavLst>
                                    </p:anim>
                                    <p:animEffect transition="in" filter="fade">
                                      <p:cBhvr>
                                        <p:cTn id="40" dur="1000"/>
                                        <p:tgtEl>
                                          <p:spTgt spid="48138">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5" presetClass="entr" presetSubtype="0" fill="hold" nodeType="clickEffect">
                                  <p:stCondLst>
                                    <p:cond delay="0"/>
                                  </p:stCondLst>
                                  <p:childTnLst>
                                    <p:set>
                                      <p:cBhvr>
                                        <p:cTn id="44" dur="1" fill="hold">
                                          <p:stCondLst>
                                            <p:cond delay="0"/>
                                          </p:stCondLst>
                                        </p:cTn>
                                        <p:tgtEl>
                                          <p:spTgt spid="48138">
                                            <p:txEl>
                                              <p:pRg st="8" end="8"/>
                                            </p:txEl>
                                          </p:spTgt>
                                        </p:tgtEl>
                                        <p:attrNameLst>
                                          <p:attrName>style.visibility</p:attrName>
                                        </p:attrNameLst>
                                      </p:cBhvr>
                                      <p:to>
                                        <p:strVal val="visible"/>
                                      </p:to>
                                    </p:set>
                                    <p:anim calcmode="lin" valueType="num">
                                      <p:cBhvr>
                                        <p:cTn id="45" dur="1000" fill="hold"/>
                                        <p:tgtEl>
                                          <p:spTgt spid="48138">
                                            <p:txEl>
                                              <p:pRg st="8" end="8"/>
                                            </p:txEl>
                                          </p:spTgt>
                                        </p:tgtEl>
                                        <p:attrNameLst>
                                          <p:attrName>ppt_w</p:attrName>
                                        </p:attrNameLst>
                                      </p:cBhvr>
                                      <p:tavLst>
                                        <p:tav tm="0">
                                          <p:val>
                                            <p:strVal val="#ppt_w*0.70"/>
                                          </p:val>
                                        </p:tav>
                                        <p:tav tm="100000">
                                          <p:val>
                                            <p:strVal val="#ppt_w"/>
                                          </p:val>
                                        </p:tav>
                                      </p:tavLst>
                                    </p:anim>
                                    <p:anim calcmode="lin" valueType="num">
                                      <p:cBhvr>
                                        <p:cTn id="46" dur="1000" fill="hold"/>
                                        <p:tgtEl>
                                          <p:spTgt spid="48138">
                                            <p:txEl>
                                              <p:pRg st="8" end="8"/>
                                            </p:txEl>
                                          </p:spTgt>
                                        </p:tgtEl>
                                        <p:attrNameLst>
                                          <p:attrName>ppt_h</p:attrName>
                                        </p:attrNameLst>
                                      </p:cBhvr>
                                      <p:tavLst>
                                        <p:tav tm="0">
                                          <p:val>
                                            <p:strVal val="#ppt_h"/>
                                          </p:val>
                                        </p:tav>
                                        <p:tav tm="100000">
                                          <p:val>
                                            <p:strVal val="#ppt_h"/>
                                          </p:val>
                                        </p:tav>
                                      </p:tavLst>
                                    </p:anim>
                                    <p:animEffect transition="in" filter="fade">
                                      <p:cBhvr>
                                        <p:cTn id="47" dur="1000"/>
                                        <p:tgtEl>
                                          <p:spTgt spid="4813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49157" name="Text Box 5"/>
          <p:cNvSpPr txBox="1">
            <a:spLocks noChangeArrowheads="1"/>
          </p:cNvSpPr>
          <p:nvPr/>
        </p:nvSpPr>
        <p:spPr bwMode="auto">
          <a:xfrm>
            <a:off x="152400" y="76200"/>
            <a:ext cx="5105400" cy="6456363"/>
          </a:xfrm>
          <a:prstGeom prst="rect">
            <a:avLst/>
          </a:prstGeom>
          <a:noFill/>
          <a:ln w="9525">
            <a:noFill/>
            <a:miter lim="800000"/>
            <a:headEnd/>
            <a:tailEnd/>
          </a:ln>
        </p:spPr>
        <p:txBody>
          <a:bodyPr>
            <a:spAutoFit/>
          </a:bodyPr>
          <a:lstStyle/>
          <a:p>
            <a:pPr algn="ctr"/>
            <a:r>
              <a:rPr lang="en-US" u="none"/>
              <a:t>The Spartans situated themselves in a narrow mountain pass to gain a strategic advantage. </a:t>
            </a:r>
          </a:p>
          <a:p>
            <a:pPr algn="ctr"/>
            <a:endParaRPr lang="en-US" u="none"/>
          </a:p>
          <a:p>
            <a:pPr algn="ctr"/>
            <a:r>
              <a:rPr lang="en-US" u="none"/>
              <a:t>They battled </a:t>
            </a:r>
            <a:r>
              <a:rPr lang="en-US" b="1" u="none"/>
              <a:t>The Immortals</a:t>
            </a:r>
            <a:r>
              <a:rPr lang="en-US" u="none"/>
              <a:t>, the </a:t>
            </a:r>
            <a:r>
              <a:rPr lang="en-US"/>
              <a:t>elite Persian Troops</a:t>
            </a:r>
            <a:r>
              <a:rPr lang="en-US" u="none"/>
              <a:t>. </a:t>
            </a:r>
          </a:p>
          <a:p>
            <a:pPr algn="ctr"/>
            <a:endParaRPr lang="en-US" u="none"/>
          </a:p>
          <a:p>
            <a:pPr algn="ctr"/>
            <a:r>
              <a:rPr lang="en-US" u="none"/>
              <a:t>They were betrayed by a local resident who led the Persians behind the troops.</a:t>
            </a:r>
          </a:p>
          <a:p>
            <a:pPr algn="ctr"/>
            <a:endParaRPr lang="en-US" u="none"/>
          </a:p>
          <a:p>
            <a:pPr algn="ctr"/>
            <a:r>
              <a:rPr lang="en-US" u="none"/>
              <a:t>The Greeks were surrounded and fought bravely to the death.  They took many of the Persians with them.</a:t>
            </a:r>
          </a:p>
          <a:p>
            <a:pPr algn="ctr"/>
            <a:endParaRPr lang="en-US" u="none"/>
          </a:p>
          <a:p>
            <a:pPr algn="ctr"/>
            <a:r>
              <a:rPr lang="en-US" u="none"/>
              <a:t>The </a:t>
            </a:r>
            <a:r>
              <a:rPr lang="en-US"/>
              <a:t>Bravery of the Spartans won time for the other Greek to flee Athens and mount a defense at Salamis. </a:t>
            </a:r>
          </a:p>
        </p:txBody>
      </p:sp>
      <p:pic>
        <p:nvPicPr>
          <p:cNvPr id="49159" name="Picture 7" descr="300"/>
          <p:cNvPicPr>
            <a:picLocks noChangeAspect="1" noChangeArrowheads="1"/>
          </p:cNvPicPr>
          <p:nvPr/>
        </p:nvPicPr>
        <p:blipFill>
          <a:blip r:embed="rId3" cstate="print"/>
          <a:srcRect/>
          <a:stretch>
            <a:fillRect/>
          </a:stretch>
        </p:blipFill>
        <p:spPr bwMode="auto">
          <a:xfrm>
            <a:off x="6172200" y="2895600"/>
            <a:ext cx="2514600" cy="3733800"/>
          </a:xfrm>
          <a:prstGeom prst="rect">
            <a:avLst/>
          </a:prstGeom>
          <a:noFill/>
          <a:ln w="9525">
            <a:noFill/>
            <a:miter lim="800000"/>
            <a:headEnd/>
            <a:tailEnd/>
          </a:ln>
        </p:spPr>
      </p:pic>
      <p:pic>
        <p:nvPicPr>
          <p:cNvPr id="49161" name="Picture 9" descr="300 sneak peek"/>
          <p:cNvPicPr>
            <a:picLocks noChangeAspect="1" noChangeArrowheads="1"/>
          </p:cNvPicPr>
          <p:nvPr/>
        </p:nvPicPr>
        <p:blipFill>
          <a:blip r:embed="rId4" cstate="print"/>
          <a:srcRect/>
          <a:stretch>
            <a:fillRect/>
          </a:stretch>
        </p:blipFill>
        <p:spPr bwMode="auto">
          <a:xfrm>
            <a:off x="5334000" y="228600"/>
            <a:ext cx="3657600" cy="2339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9157">
                                            <p:txEl>
                                              <p:pRg st="0" end="0"/>
                                            </p:txEl>
                                          </p:spTgt>
                                        </p:tgtEl>
                                        <p:attrNameLst>
                                          <p:attrName>style.visibility</p:attrName>
                                        </p:attrNameLst>
                                      </p:cBhvr>
                                      <p:to>
                                        <p:strVal val="visible"/>
                                      </p:to>
                                    </p:set>
                                    <p:anim calcmode="lin" valueType="num">
                                      <p:cBhvr>
                                        <p:cTn id="7" dur="1000" fill="hold"/>
                                        <p:tgtEl>
                                          <p:spTgt spid="4915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915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9157">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49159"/>
                                        </p:tgtEl>
                                        <p:attrNameLst>
                                          <p:attrName>style.visibility</p:attrName>
                                        </p:attrNameLst>
                                      </p:cBhvr>
                                      <p:to>
                                        <p:strVal val="visible"/>
                                      </p:to>
                                    </p:set>
                                    <p:anim calcmode="lin" valueType="num">
                                      <p:cBhvr>
                                        <p:cTn id="12" dur="1000" fill="hold"/>
                                        <p:tgtEl>
                                          <p:spTgt spid="49159"/>
                                        </p:tgtEl>
                                        <p:attrNameLst>
                                          <p:attrName>ppt_w</p:attrName>
                                        </p:attrNameLst>
                                      </p:cBhvr>
                                      <p:tavLst>
                                        <p:tav tm="0">
                                          <p:val>
                                            <p:strVal val="#ppt_w*0.70"/>
                                          </p:val>
                                        </p:tav>
                                        <p:tav tm="100000">
                                          <p:val>
                                            <p:strVal val="#ppt_w"/>
                                          </p:val>
                                        </p:tav>
                                      </p:tavLst>
                                    </p:anim>
                                    <p:anim calcmode="lin" valueType="num">
                                      <p:cBhvr>
                                        <p:cTn id="13" dur="1000" fill="hold"/>
                                        <p:tgtEl>
                                          <p:spTgt spid="49159"/>
                                        </p:tgtEl>
                                        <p:attrNameLst>
                                          <p:attrName>ppt_h</p:attrName>
                                        </p:attrNameLst>
                                      </p:cBhvr>
                                      <p:tavLst>
                                        <p:tav tm="0">
                                          <p:val>
                                            <p:strVal val="#ppt_h"/>
                                          </p:val>
                                        </p:tav>
                                        <p:tav tm="100000">
                                          <p:val>
                                            <p:strVal val="#ppt_h"/>
                                          </p:val>
                                        </p:tav>
                                      </p:tavLst>
                                    </p:anim>
                                    <p:animEffect transition="in" filter="fade">
                                      <p:cBhvr>
                                        <p:cTn id="14" dur="1000"/>
                                        <p:tgtEl>
                                          <p:spTgt spid="49159"/>
                                        </p:tgtEl>
                                      </p:cBhvr>
                                    </p:animEffect>
                                  </p:childTnLst>
                                </p:cTn>
                              </p:par>
                              <p:par>
                                <p:cTn id="15" presetID="55" presetClass="entr" presetSubtype="0" fill="hold" nodeType="withEffect">
                                  <p:stCondLst>
                                    <p:cond delay="0"/>
                                  </p:stCondLst>
                                  <p:childTnLst>
                                    <p:set>
                                      <p:cBhvr>
                                        <p:cTn id="16" dur="1" fill="hold">
                                          <p:stCondLst>
                                            <p:cond delay="0"/>
                                          </p:stCondLst>
                                        </p:cTn>
                                        <p:tgtEl>
                                          <p:spTgt spid="49161"/>
                                        </p:tgtEl>
                                        <p:attrNameLst>
                                          <p:attrName>style.visibility</p:attrName>
                                        </p:attrNameLst>
                                      </p:cBhvr>
                                      <p:to>
                                        <p:strVal val="visible"/>
                                      </p:to>
                                    </p:set>
                                    <p:anim calcmode="lin" valueType="num">
                                      <p:cBhvr>
                                        <p:cTn id="17" dur="1000" fill="hold"/>
                                        <p:tgtEl>
                                          <p:spTgt spid="49161"/>
                                        </p:tgtEl>
                                        <p:attrNameLst>
                                          <p:attrName>ppt_w</p:attrName>
                                        </p:attrNameLst>
                                      </p:cBhvr>
                                      <p:tavLst>
                                        <p:tav tm="0">
                                          <p:val>
                                            <p:strVal val="#ppt_w*0.70"/>
                                          </p:val>
                                        </p:tav>
                                        <p:tav tm="100000">
                                          <p:val>
                                            <p:strVal val="#ppt_w"/>
                                          </p:val>
                                        </p:tav>
                                      </p:tavLst>
                                    </p:anim>
                                    <p:anim calcmode="lin" valueType="num">
                                      <p:cBhvr>
                                        <p:cTn id="18" dur="1000" fill="hold"/>
                                        <p:tgtEl>
                                          <p:spTgt spid="49161"/>
                                        </p:tgtEl>
                                        <p:attrNameLst>
                                          <p:attrName>ppt_h</p:attrName>
                                        </p:attrNameLst>
                                      </p:cBhvr>
                                      <p:tavLst>
                                        <p:tav tm="0">
                                          <p:val>
                                            <p:strVal val="#ppt_h"/>
                                          </p:val>
                                        </p:tav>
                                        <p:tav tm="100000">
                                          <p:val>
                                            <p:strVal val="#ppt_h"/>
                                          </p:val>
                                        </p:tav>
                                      </p:tavLst>
                                    </p:anim>
                                    <p:animEffect transition="in" filter="fade">
                                      <p:cBhvr>
                                        <p:cTn id="19" dur="1000"/>
                                        <p:tgtEl>
                                          <p:spTgt spid="49161"/>
                                        </p:tgtEl>
                                      </p:cBhvr>
                                    </p:animEffect>
                                  </p:childTnLst>
                                </p:cTn>
                              </p:par>
                              <p:par>
                                <p:cTn id="20" presetID="55" presetClass="entr" presetSubtype="0" fill="hold" nodeType="withEffect">
                                  <p:stCondLst>
                                    <p:cond delay="0"/>
                                  </p:stCondLst>
                                  <p:childTnLst>
                                    <p:set>
                                      <p:cBhvr>
                                        <p:cTn id="21" dur="1" fill="hold">
                                          <p:stCondLst>
                                            <p:cond delay="0"/>
                                          </p:stCondLst>
                                        </p:cTn>
                                        <p:tgtEl>
                                          <p:spTgt spid="49157">
                                            <p:txEl>
                                              <p:pRg st="2" end="2"/>
                                            </p:txEl>
                                          </p:spTgt>
                                        </p:tgtEl>
                                        <p:attrNameLst>
                                          <p:attrName>style.visibility</p:attrName>
                                        </p:attrNameLst>
                                      </p:cBhvr>
                                      <p:to>
                                        <p:strVal val="visible"/>
                                      </p:to>
                                    </p:set>
                                    <p:anim calcmode="lin" valueType="num">
                                      <p:cBhvr>
                                        <p:cTn id="22" dur="1000" fill="hold"/>
                                        <p:tgtEl>
                                          <p:spTgt spid="49157">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49157">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4915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49157">
                                            <p:txEl>
                                              <p:pRg st="4" end="4"/>
                                            </p:txEl>
                                          </p:spTgt>
                                        </p:tgtEl>
                                        <p:attrNameLst>
                                          <p:attrName>style.visibility</p:attrName>
                                        </p:attrNameLst>
                                      </p:cBhvr>
                                      <p:to>
                                        <p:strVal val="visible"/>
                                      </p:to>
                                    </p:set>
                                    <p:anim calcmode="lin" valueType="num">
                                      <p:cBhvr>
                                        <p:cTn id="29" dur="1000" fill="hold"/>
                                        <p:tgtEl>
                                          <p:spTgt spid="49157">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49157">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4915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49157">
                                            <p:txEl>
                                              <p:pRg st="6" end="6"/>
                                            </p:txEl>
                                          </p:spTgt>
                                        </p:tgtEl>
                                        <p:attrNameLst>
                                          <p:attrName>style.visibility</p:attrName>
                                        </p:attrNameLst>
                                      </p:cBhvr>
                                      <p:to>
                                        <p:strVal val="visible"/>
                                      </p:to>
                                    </p:set>
                                    <p:anim calcmode="lin" valueType="num">
                                      <p:cBhvr>
                                        <p:cTn id="36" dur="1000" fill="hold"/>
                                        <p:tgtEl>
                                          <p:spTgt spid="49157">
                                            <p:txEl>
                                              <p:pRg st="6" end="6"/>
                                            </p:txEl>
                                          </p:spTgt>
                                        </p:tgtEl>
                                        <p:attrNameLst>
                                          <p:attrName>ppt_w</p:attrName>
                                        </p:attrNameLst>
                                      </p:cBhvr>
                                      <p:tavLst>
                                        <p:tav tm="0">
                                          <p:val>
                                            <p:strVal val="#ppt_w*0.70"/>
                                          </p:val>
                                        </p:tav>
                                        <p:tav tm="100000">
                                          <p:val>
                                            <p:strVal val="#ppt_w"/>
                                          </p:val>
                                        </p:tav>
                                      </p:tavLst>
                                    </p:anim>
                                    <p:anim calcmode="lin" valueType="num">
                                      <p:cBhvr>
                                        <p:cTn id="37" dur="1000" fill="hold"/>
                                        <p:tgtEl>
                                          <p:spTgt spid="49157">
                                            <p:txEl>
                                              <p:pRg st="6" end="6"/>
                                            </p:txEl>
                                          </p:spTgt>
                                        </p:tgtEl>
                                        <p:attrNameLst>
                                          <p:attrName>ppt_h</p:attrName>
                                        </p:attrNameLst>
                                      </p:cBhvr>
                                      <p:tavLst>
                                        <p:tav tm="0">
                                          <p:val>
                                            <p:strVal val="#ppt_h"/>
                                          </p:val>
                                        </p:tav>
                                        <p:tav tm="100000">
                                          <p:val>
                                            <p:strVal val="#ppt_h"/>
                                          </p:val>
                                        </p:tav>
                                      </p:tavLst>
                                    </p:anim>
                                    <p:animEffect transition="in" filter="fade">
                                      <p:cBhvr>
                                        <p:cTn id="38" dur="1000"/>
                                        <p:tgtEl>
                                          <p:spTgt spid="49157">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49157">
                                            <p:txEl>
                                              <p:pRg st="8" end="8"/>
                                            </p:txEl>
                                          </p:spTgt>
                                        </p:tgtEl>
                                        <p:attrNameLst>
                                          <p:attrName>style.visibility</p:attrName>
                                        </p:attrNameLst>
                                      </p:cBhvr>
                                      <p:to>
                                        <p:strVal val="visible"/>
                                      </p:to>
                                    </p:set>
                                    <p:anim calcmode="lin" valueType="num">
                                      <p:cBhvr>
                                        <p:cTn id="43" dur="1000" fill="hold"/>
                                        <p:tgtEl>
                                          <p:spTgt spid="49157">
                                            <p:txEl>
                                              <p:pRg st="8" end="8"/>
                                            </p:txEl>
                                          </p:spTgt>
                                        </p:tgtEl>
                                        <p:attrNameLst>
                                          <p:attrName>ppt_w</p:attrName>
                                        </p:attrNameLst>
                                      </p:cBhvr>
                                      <p:tavLst>
                                        <p:tav tm="0">
                                          <p:val>
                                            <p:strVal val="#ppt_w*0.70"/>
                                          </p:val>
                                        </p:tav>
                                        <p:tav tm="100000">
                                          <p:val>
                                            <p:strVal val="#ppt_w"/>
                                          </p:val>
                                        </p:tav>
                                      </p:tavLst>
                                    </p:anim>
                                    <p:anim calcmode="lin" valueType="num">
                                      <p:cBhvr>
                                        <p:cTn id="44" dur="1000" fill="hold"/>
                                        <p:tgtEl>
                                          <p:spTgt spid="49157">
                                            <p:txEl>
                                              <p:pRg st="8" end="8"/>
                                            </p:txEl>
                                          </p:spTgt>
                                        </p:tgtEl>
                                        <p:attrNameLst>
                                          <p:attrName>ppt_h</p:attrName>
                                        </p:attrNameLst>
                                      </p:cBhvr>
                                      <p:tavLst>
                                        <p:tav tm="0">
                                          <p:val>
                                            <p:strVal val="#ppt_h"/>
                                          </p:val>
                                        </p:tav>
                                        <p:tav tm="100000">
                                          <p:val>
                                            <p:strVal val="#ppt_h"/>
                                          </p:val>
                                        </p:tav>
                                      </p:tavLst>
                                    </p:anim>
                                    <p:animEffect transition="in" filter="fade">
                                      <p:cBhvr>
                                        <p:cTn id="45" dur="1000"/>
                                        <p:tgtEl>
                                          <p:spTgt spid="4915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74754" name="Picture 3" descr="greece map"/>
          <p:cNvPicPr>
            <a:picLocks noChangeAspect="1" noChangeArrowheads="1"/>
          </p:cNvPicPr>
          <p:nvPr/>
        </p:nvPicPr>
        <p:blipFill>
          <a:blip r:embed="rId3" cstate="print"/>
          <a:srcRect/>
          <a:stretch>
            <a:fillRect/>
          </a:stretch>
        </p:blipFill>
        <p:spPr bwMode="auto">
          <a:xfrm>
            <a:off x="2820988" y="1066800"/>
            <a:ext cx="6094412" cy="4394200"/>
          </a:xfrm>
          <a:prstGeom prst="rect">
            <a:avLst/>
          </a:prstGeom>
          <a:noFill/>
          <a:ln w="9525">
            <a:noFill/>
            <a:miter lim="800000"/>
            <a:headEnd/>
            <a:tailEnd/>
          </a:ln>
        </p:spPr>
      </p:pic>
      <p:sp>
        <p:nvSpPr>
          <p:cNvPr id="74755" name="Oval 4"/>
          <p:cNvSpPr>
            <a:spLocks noChangeArrowheads="1"/>
          </p:cNvSpPr>
          <p:nvPr/>
        </p:nvSpPr>
        <p:spPr bwMode="auto">
          <a:xfrm>
            <a:off x="4878388" y="3505200"/>
            <a:ext cx="76200" cy="76200"/>
          </a:xfrm>
          <a:prstGeom prst="ellipse">
            <a:avLst/>
          </a:prstGeom>
          <a:solidFill>
            <a:schemeClr val="tx1"/>
          </a:solidFill>
          <a:ln w="9525">
            <a:noFill/>
            <a:round/>
            <a:headEnd/>
            <a:tailEnd/>
          </a:ln>
        </p:spPr>
        <p:txBody>
          <a:bodyPr wrap="none" anchor="ctr"/>
          <a:lstStyle/>
          <a:p>
            <a:endParaRPr lang="en-US"/>
          </a:p>
        </p:txBody>
      </p:sp>
      <p:sp>
        <p:nvSpPr>
          <p:cNvPr id="74756" name="Text Box 5"/>
          <p:cNvSpPr txBox="1">
            <a:spLocks noChangeArrowheads="1"/>
          </p:cNvSpPr>
          <p:nvPr/>
        </p:nvSpPr>
        <p:spPr bwMode="auto">
          <a:xfrm>
            <a:off x="3963988" y="3429000"/>
            <a:ext cx="914400" cy="274638"/>
          </a:xfrm>
          <a:prstGeom prst="rect">
            <a:avLst/>
          </a:prstGeom>
          <a:solidFill>
            <a:schemeClr val="bg1">
              <a:alpha val="50195"/>
            </a:schemeClr>
          </a:solidFill>
          <a:ln w="9525">
            <a:noFill/>
            <a:miter lim="800000"/>
            <a:headEnd/>
            <a:tailEnd/>
          </a:ln>
        </p:spPr>
        <p:txBody>
          <a:bodyPr>
            <a:spAutoFit/>
          </a:bodyPr>
          <a:lstStyle/>
          <a:p>
            <a:pPr algn="ctr">
              <a:spcBef>
                <a:spcPct val="50000"/>
              </a:spcBef>
            </a:pPr>
            <a:r>
              <a:rPr lang="en-US" sz="1200" b="1" u="none">
                <a:solidFill>
                  <a:srgbClr val="0000CC"/>
                </a:solidFill>
              </a:rPr>
              <a:t>Salamis</a:t>
            </a:r>
          </a:p>
        </p:txBody>
      </p:sp>
      <p:sp>
        <p:nvSpPr>
          <p:cNvPr id="53254" name="Text Box 6"/>
          <p:cNvSpPr txBox="1">
            <a:spLocks noChangeArrowheads="1"/>
          </p:cNvSpPr>
          <p:nvPr/>
        </p:nvSpPr>
        <p:spPr bwMode="auto">
          <a:xfrm>
            <a:off x="152400" y="198438"/>
            <a:ext cx="8839200" cy="1096962"/>
          </a:xfrm>
          <a:prstGeom prst="rect">
            <a:avLst/>
          </a:prstGeom>
          <a:noFill/>
          <a:ln w="9525">
            <a:noFill/>
            <a:miter lim="800000"/>
            <a:headEnd/>
            <a:tailEnd/>
          </a:ln>
        </p:spPr>
        <p:txBody>
          <a:bodyPr>
            <a:spAutoFit/>
          </a:bodyPr>
          <a:lstStyle/>
          <a:p>
            <a:pPr>
              <a:spcBef>
                <a:spcPct val="50000"/>
              </a:spcBef>
            </a:pPr>
            <a:r>
              <a:rPr lang="en-US" b="1" u="none"/>
              <a:t>Destruction of Athens:</a:t>
            </a:r>
            <a:r>
              <a:rPr lang="en-US" u="none"/>
              <a:t> The </a:t>
            </a:r>
            <a:r>
              <a:rPr lang="en-US"/>
              <a:t>Persians</a:t>
            </a:r>
            <a:r>
              <a:rPr lang="en-US" u="none"/>
              <a:t> marched south after their victory at Thermopylae and </a:t>
            </a:r>
            <a:r>
              <a:rPr lang="en-US"/>
              <a:t>destroyed the city of Athens,</a:t>
            </a:r>
            <a:r>
              <a:rPr lang="en-US" u="none"/>
              <a:t> burning it to the ground. </a:t>
            </a:r>
            <a:endParaRPr lang="en-US"/>
          </a:p>
        </p:txBody>
      </p:sp>
      <p:sp>
        <p:nvSpPr>
          <p:cNvPr id="74758" name="Text Box 7"/>
          <p:cNvSpPr txBox="1">
            <a:spLocks noChangeArrowheads="1"/>
          </p:cNvSpPr>
          <p:nvPr/>
        </p:nvSpPr>
        <p:spPr bwMode="auto">
          <a:xfrm>
            <a:off x="5259388" y="3429000"/>
            <a:ext cx="838200" cy="274638"/>
          </a:xfrm>
          <a:prstGeom prst="rect">
            <a:avLst/>
          </a:prstGeom>
          <a:solidFill>
            <a:schemeClr val="bg1">
              <a:alpha val="50195"/>
            </a:schemeClr>
          </a:solidFill>
          <a:ln w="9525">
            <a:noFill/>
            <a:miter lim="800000"/>
            <a:headEnd/>
            <a:tailEnd/>
          </a:ln>
        </p:spPr>
        <p:txBody>
          <a:bodyPr>
            <a:spAutoFit/>
          </a:bodyPr>
          <a:lstStyle/>
          <a:p>
            <a:pPr algn="ctr">
              <a:spcBef>
                <a:spcPct val="50000"/>
              </a:spcBef>
            </a:pPr>
            <a:r>
              <a:rPr lang="en-US" sz="1200" b="1" u="none">
                <a:solidFill>
                  <a:srgbClr val="000099"/>
                </a:solidFill>
              </a:rPr>
              <a:t>Athens</a:t>
            </a:r>
          </a:p>
        </p:txBody>
      </p:sp>
      <p:sp>
        <p:nvSpPr>
          <p:cNvPr id="74759" name="Text Box 8"/>
          <p:cNvSpPr txBox="1">
            <a:spLocks noChangeArrowheads="1"/>
          </p:cNvSpPr>
          <p:nvPr/>
        </p:nvSpPr>
        <p:spPr bwMode="auto">
          <a:xfrm>
            <a:off x="3201988" y="2895600"/>
            <a:ext cx="1371600" cy="274638"/>
          </a:xfrm>
          <a:prstGeom prst="rect">
            <a:avLst/>
          </a:prstGeom>
          <a:solidFill>
            <a:schemeClr val="bg1">
              <a:alpha val="50195"/>
            </a:schemeClr>
          </a:solidFill>
          <a:ln w="9525">
            <a:noFill/>
            <a:miter lim="800000"/>
            <a:headEnd/>
            <a:tailEnd/>
          </a:ln>
        </p:spPr>
        <p:txBody>
          <a:bodyPr>
            <a:spAutoFit/>
          </a:bodyPr>
          <a:lstStyle/>
          <a:p>
            <a:pPr algn="ctr">
              <a:spcBef>
                <a:spcPct val="50000"/>
              </a:spcBef>
            </a:pPr>
            <a:r>
              <a:rPr lang="en-US" sz="1200" b="1" u="none">
                <a:solidFill>
                  <a:srgbClr val="000099"/>
                </a:solidFill>
              </a:rPr>
              <a:t>Thermopylae</a:t>
            </a:r>
          </a:p>
        </p:txBody>
      </p:sp>
      <p:sp>
        <p:nvSpPr>
          <p:cNvPr id="53257" name="AutoShape 9"/>
          <p:cNvSpPr>
            <a:spLocks noChangeArrowheads="1"/>
          </p:cNvSpPr>
          <p:nvPr/>
        </p:nvSpPr>
        <p:spPr bwMode="auto">
          <a:xfrm rot="2749621">
            <a:off x="4630738" y="3143250"/>
            <a:ext cx="609600" cy="266700"/>
          </a:xfrm>
          <a:prstGeom prst="rightArrow">
            <a:avLst>
              <a:gd name="adj1" fmla="val 50000"/>
              <a:gd name="adj2" fmla="val 57143"/>
            </a:avLst>
          </a:prstGeom>
          <a:gradFill rotWithShape="0">
            <a:gsLst>
              <a:gs pos="0">
                <a:srgbClr val="760000"/>
              </a:gs>
              <a:gs pos="50000">
                <a:srgbClr val="FF0000"/>
              </a:gs>
              <a:gs pos="100000">
                <a:srgbClr val="760000"/>
              </a:gs>
            </a:gsLst>
            <a:lin ang="2700000" scaled="1"/>
          </a:gradFill>
          <a:ln w="9525">
            <a:noFill/>
            <a:miter lim="800000"/>
            <a:headEnd/>
            <a:tailEnd/>
          </a:ln>
        </p:spPr>
        <p:txBody>
          <a:bodyPr wrap="none" anchor="ctr"/>
          <a:lstStyle/>
          <a:p>
            <a:endParaRPr lang="en-US"/>
          </a:p>
        </p:txBody>
      </p:sp>
      <p:sp>
        <p:nvSpPr>
          <p:cNvPr id="53258" name="AutoShape 10"/>
          <p:cNvSpPr>
            <a:spLocks noChangeArrowheads="1"/>
          </p:cNvSpPr>
          <p:nvPr/>
        </p:nvSpPr>
        <p:spPr bwMode="auto">
          <a:xfrm>
            <a:off x="4878388" y="3505200"/>
            <a:ext cx="304800" cy="228600"/>
          </a:xfrm>
          <a:prstGeom prst="leftArrow">
            <a:avLst>
              <a:gd name="adj1" fmla="val 50000"/>
              <a:gd name="adj2" fmla="val 33333"/>
            </a:avLst>
          </a:prstGeom>
          <a:gradFill rotWithShape="0">
            <a:gsLst>
              <a:gs pos="0">
                <a:srgbClr val="760000"/>
              </a:gs>
              <a:gs pos="50000">
                <a:srgbClr val="FF0000"/>
              </a:gs>
              <a:gs pos="100000">
                <a:srgbClr val="760000"/>
              </a:gs>
            </a:gsLst>
            <a:lin ang="2700000" scaled="1"/>
          </a:gradFill>
          <a:ln w="9525">
            <a:noFill/>
            <a:miter lim="800000"/>
            <a:headEnd/>
            <a:tailEnd/>
          </a:ln>
        </p:spPr>
        <p:txBody>
          <a:bodyPr wrap="none" anchor="ctr"/>
          <a:lstStyle/>
          <a:p>
            <a:endParaRPr lang="en-US"/>
          </a:p>
        </p:txBody>
      </p:sp>
      <p:sp>
        <p:nvSpPr>
          <p:cNvPr id="53259" name="Text Box 11"/>
          <p:cNvSpPr txBox="1">
            <a:spLocks noChangeArrowheads="1"/>
          </p:cNvSpPr>
          <p:nvPr/>
        </p:nvSpPr>
        <p:spPr bwMode="auto">
          <a:xfrm>
            <a:off x="152400" y="1371600"/>
            <a:ext cx="2514600" cy="2270125"/>
          </a:xfrm>
          <a:prstGeom prst="rect">
            <a:avLst/>
          </a:prstGeom>
          <a:noFill/>
          <a:ln w="9525">
            <a:noFill/>
            <a:miter lim="800000"/>
            <a:headEnd/>
            <a:tailEnd/>
          </a:ln>
        </p:spPr>
        <p:txBody>
          <a:bodyPr>
            <a:spAutoFit/>
          </a:bodyPr>
          <a:lstStyle/>
          <a:p>
            <a:pPr algn="ctr">
              <a:spcBef>
                <a:spcPct val="50000"/>
              </a:spcBef>
            </a:pPr>
            <a:r>
              <a:rPr lang="en-US" b="1" u="none"/>
              <a:t>Salamis</a:t>
            </a:r>
          </a:p>
          <a:p>
            <a:pPr algn="ctr">
              <a:spcBef>
                <a:spcPct val="50000"/>
              </a:spcBef>
            </a:pPr>
            <a:r>
              <a:rPr lang="en-US" u="none"/>
              <a:t>The </a:t>
            </a:r>
            <a:r>
              <a:rPr lang="en-US"/>
              <a:t>Athenians had already moved to Salamis, a small nearby island. </a:t>
            </a:r>
          </a:p>
        </p:txBody>
      </p:sp>
      <p:sp>
        <p:nvSpPr>
          <p:cNvPr id="53260" name="Text Box 12"/>
          <p:cNvSpPr txBox="1">
            <a:spLocks noChangeArrowheads="1"/>
          </p:cNvSpPr>
          <p:nvPr/>
        </p:nvSpPr>
        <p:spPr bwMode="auto">
          <a:xfrm>
            <a:off x="-76200" y="5486400"/>
            <a:ext cx="9144000" cy="1265238"/>
          </a:xfrm>
          <a:prstGeom prst="rect">
            <a:avLst/>
          </a:prstGeom>
          <a:noFill/>
          <a:ln w="9525">
            <a:noFill/>
            <a:miter lim="800000"/>
            <a:headEnd/>
            <a:tailEnd/>
          </a:ln>
        </p:spPr>
        <p:txBody>
          <a:bodyPr>
            <a:spAutoFit/>
          </a:bodyPr>
          <a:lstStyle/>
          <a:p>
            <a:pPr algn="ctr">
              <a:spcBef>
                <a:spcPct val="50000"/>
              </a:spcBef>
            </a:pPr>
            <a:r>
              <a:rPr lang="en-US" u="none"/>
              <a:t>The large Persian ships could not maneuver in the water.  The smaller </a:t>
            </a:r>
            <a:r>
              <a:rPr lang="en-US"/>
              <a:t>Greek ships destroyed them by ramming their ships.</a:t>
            </a:r>
          </a:p>
          <a:p>
            <a:pPr algn="ctr">
              <a:spcBef>
                <a:spcPct val="50000"/>
              </a:spcBef>
            </a:pPr>
            <a:r>
              <a:rPr lang="en-US" b="1" u="none"/>
              <a:t>Plataea</a:t>
            </a:r>
            <a:r>
              <a:rPr lang="en-US" u="none"/>
              <a:t>: </a:t>
            </a:r>
            <a:r>
              <a:rPr lang="en-US"/>
              <a:t>Final battle of the Persian Wars</a:t>
            </a:r>
            <a:r>
              <a:rPr lang="en-US" u="none"/>
              <a:t>, the Greeks won.</a:t>
            </a:r>
          </a:p>
        </p:txBody>
      </p:sp>
      <p:sp>
        <p:nvSpPr>
          <p:cNvPr id="53261" name="Text Box 13"/>
          <p:cNvSpPr txBox="1">
            <a:spLocks noChangeArrowheads="1"/>
          </p:cNvSpPr>
          <p:nvPr/>
        </p:nvSpPr>
        <p:spPr bwMode="auto">
          <a:xfrm>
            <a:off x="76200" y="3657600"/>
            <a:ext cx="2743200" cy="1766888"/>
          </a:xfrm>
          <a:prstGeom prst="rect">
            <a:avLst/>
          </a:prstGeom>
          <a:noFill/>
          <a:ln w="9525">
            <a:noFill/>
            <a:miter lim="800000"/>
            <a:headEnd/>
            <a:tailEnd/>
          </a:ln>
        </p:spPr>
        <p:txBody>
          <a:bodyPr>
            <a:spAutoFit/>
          </a:bodyPr>
          <a:lstStyle/>
          <a:p>
            <a:pPr algn="ctr">
              <a:spcBef>
                <a:spcPct val="50000"/>
              </a:spcBef>
            </a:pPr>
            <a:r>
              <a:rPr lang="en-US" u="none"/>
              <a:t>More than </a:t>
            </a:r>
            <a:r>
              <a:rPr lang="en-US"/>
              <a:t>800 Persian ships attacked the Athenian navy near the island</a:t>
            </a:r>
            <a:r>
              <a:rPr lang="en-US" u="none"/>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4"/>
                                        </p:tgtEl>
                                        <p:attrNameLst>
                                          <p:attrName>style.visibility</p:attrName>
                                        </p:attrNameLst>
                                      </p:cBhvr>
                                      <p:to>
                                        <p:strVal val="visible"/>
                                      </p:to>
                                    </p:set>
                                    <p:anim calcmode="lin" valueType="num">
                                      <p:cBhvr additive="base">
                                        <p:cTn id="7" dur="500" fill="hold"/>
                                        <p:tgtEl>
                                          <p:spTgt spid="53254"/>
                                        </p:tgtEl>
                                        <p:attrNameLst>
                                          <p:attrName>ppt_x</p:attrName>
                                        </p:attrNameLst>
                                      </p:cBhvr>
                                      <p:tavLst>
                                        <p:tav tm="0">
                                          <p:val>
                                            <p:strVal val="0-#ppt_w/2"/>
                                          </p:val>
                                        </p:tav>
                                        <p:tav tm="100000">
                                          <p:val>
                                            <p:strVal val="#ppt_x"/>
                                          </p:val>
                                        </p:tav>
                                      </p:tavLst>
                                    </p:anim>
                                    <p:anim calcmode="lin" valueType="num">
                                      <p:cBhvr additive="base">
                                        <p:cTn id="8" dur="500" fill="hold"/>
                                        <p:tgtEl>
                                          <p:spTgt spid="532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3257"/>
                                        </p:tgtEl>
                                        <p:attrNameLst>
                                          <p:attrName>style.visibility</p:attrName>
                                        </p:attrNameLst>
                                      </p:cBhvr>
                                      <p:to>
                                        <p:strVal val="visible"/>
                                      </p:to>
                                    </p:set>
                                    <p:anim calcmode="lin" valueType="num">
                                      <p:cBhvr>
                                        <p:cTn id="13" dur="500" fill="hold"/>
                                        <p:tgtEl>
                                          <p:spTgt spid="53257"/>
                                        </p:tgtEl>
                                        <p:attrNameLst>
                                          <p:attrName>ppt_w</p:attrName>
                                        </p:attrNameLst>
                                      </p:cBhvr>
                                      <p:tavLst>
                                        <p:tav tm="0">
                                          <p:val>
                                            <p:fltVal val="0"/>
                                          </p:val>
                                        </p:tav>
                                        <p:tav tm="100000">
                                          <p:val>
                                            <p:strVal val="#ppt_w"/>
                                          </p:val>
                                        </p:tav>
                                      </p:tavLst>
                                    </p:anim>
                                    <p:anim calcmode="lin" valueType="num">
                                      <p:cBhvr>
                                        <p:cTn id="14" dur="500" fill="hold"/>
                                        <p:tgtEl>
                                          <p:spTgt spid="53257"/>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5325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59"/>
                                        </p:tgtEl>
                                        <p:attrNameLst>
                                          <p:attrName>style.visibility</p:attrName>
                                        </p:attrNameLst>
                                      </p:cBhvr>
                                      <p:to>
                                        <p:strVal val="visible"/>
                                      </p:to>
                                    </p:set>
                                    <p:anim calcmode="lin" valueType="num">
                                      <p:cBhvr additive="base">
                                        <p:cTn id="19" dur="500" fill="hold"/>
                                        <p:tgtEl>
                                          <p:spTgt spid="53259"/>
                                        </p:tgtEl>
                                        <p:attrNameLst>
                                          <p:attrName>ppt_x</p:attrName>
                                        </p:attrNameLst>
                                      </p:cBhvr>
                                      <p:tavLst>
                                        <p:tav tm="0">
                                          <p:val>
                                            <p:strVal val="0-#ppt_w/2"/>
                                          </p:val>
                                        </p:tav>
                                        <p:tav tm="100000">
                                          <p:val>
                                            <p:strVal val="#ppt_x"/>
                                          </p:val>
                                        </p:tav>
                                      </p:tavLst>
                                    </p:anim>
                                    <p:anim calcmode="lin" valueType="num">
                                      <p:cBhvr additive="base">
                                        <p:cTn id="20" dur="500" fill="hold"/>
                                        <p:tgtEl>
                                          <p:spTgt spid="5325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2" fill="hold" grpId="0" nodeType="clickEffect">
                                  <p:stCondLst>
                                    <p:cond delay="0"/>
                                  </p:stCondLst>
                                  <p:childTnLst>
                                    <p:set>
                                      <p:cBhvr>
                                        <p:cTn id="24" dur="1" fill="hold">
                                          <p:stCondLst>
                                            <p:cond delay="0"/>
                                          </p:stCondLst>
                                        </p:cTn>
                                        <p:tgtEl>
                                          <p:spTgt spid="53258"/>
                                        </p:tgtEl>
                                        <p:attrNameLst>
                                          <p:attrName>style.visibility</p:attrName>
                                        </p:attrNameLst>
                                      </p:cBhvr>
                                      <p:to>
                                        <p:strVal val="visible"/>
                                      </p:to>
                                    </p:set>
                                    <p:anim calcmode="lin" valueType="num">
                                      <p:cBhvr>
                                        <p:cTn id="25" dur="500" fill="hold"/>
                                        <p:tgtEl>
                                          <p:spTgt spid="53258"/>
                                        </p:tgtEl>
                                        <p:attrNameLst>
                                          <p:attrName>ppt_x</p:attrName>
                                        </p:attrNameLst>
                                      </p:cBhvr>
                                      <p:tavLst>
                                        <p:tav tm="0">
                                          <p:val>
                                            <p:strVal val="#ppt_x+#ppt_w/2"/>
                                          </p:val>
                                        </p:tav>
                                        <p:tav tm="100000">
                                          <p:val>
                                            <p:strVal val="#ppt_x"/>
                                          </p:val>
                                        </p:tav>
                                      </p:tavLst>
                                    </p:anim>
                                    <p:anim calcmode="lin" valueType="num">
                                      <p:cBhvr>
                                        <p:cTn id="26" dur="500" fill="hold"/>
                                        <p:tgtEl>
                                          <p:spTgt spid="53258"/>
                                        </p:tgtEl>
                                        <p:attrNameLst>
                                          <p:attrName>ppt_y</p:attrName>
                                        </p:attrNameLst>
                                      </p:cBhvr>
                                      <p:tavLst>
                                        <p:tav tm="0">
                                          <p:val>
                                            <p:strVal val="#ppt_y"/>
                                          </p:val>
                                        </p:tav>
                                        <p:tav tm="100000">
                                          <p:val>
                                            <p:strVal val="#ppt_y"/>
                                          </p:val>
                                        </p:tav>
                                      </p:tavLst>
                                    </p:anim>
                                    <p:anim calcmode="lin" valueType="num">
                                      <p:cBhvr>
                                        <p:cTn id="27" dur="500" fill="hold"/>
                                        <p:tgtEl>
                                          <p:spTgt spid="53258"/>
                                        </p:tgtEl>
                                        <p:attrNameLst>
                                          <p:attrName>ppt_w</p:attrName>
                                        </p:attrNameLst>
                                      </p:cBhvr>
                                      <p:tavLst>
                                        <p:tav tm="0">
                                          <p:val>
                                            <p:fltVal val="0"/>
                                          </p:val>
                                        </p:tav>
                                        <p:tav tm="100000">
                                          <p:val>
                                            <p:strVal val="#ppt_w"/>
                                          </p:val>
                                        </p:tav>
                                      </p:tavLst>
                                    </p:anim>
                                    <p:anim calcmode="lin" valueType="num">
                                      <p:cBhvr>
                                        <p:cTn id="28" dur="500" fill="hold"/>
                                        <p:tgtEl>
                                          <p:spTgt spid="53258"/>
                                        </p:tgtEl>
                                        <p:attrNameLst>
                                          <p:attrName>ppt_h</p:attrName>
                                        </p:attrNameLst>
                                      </p:cBhvr>
                                      <p:tavLst>
                                        <p:tav tm="0">
                                          <p:val>
                                            <p:strVal val="#ppt_h"/>
                                          </p:val>
                                        </p:tav>
                                        <p:tav tm="100000">
                                          <p:val>
                                            <p:strVal val="#ppt_h"/>
                                          </p:val>
                                        </p:tav>
                                      </p:tavLst>
                                    </p:anim>
                                  </p:childTnLst>
                                  <p:subTnLst>
                                    <p:set>
                                      <p:cBhvr override="childStyle">
                                        <p:cTn dur="1" fill="hold" display="0" masterRel="nextClick" afterEffect="1"/>
                                        <p:tgtEl>
                                          <p:spTgt spid="53258"/>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3261"/>
                                        </p:tgtEl>
                                        <p:attrNameLst>
                                          <p:attrName>style.visibility</p:attrName>
                                        </p:attrNameLst>
                                      </p:cBhvr>
                                      <p:to>
                                        <p:strVal val="visible"/>
                                      </p:to>
                                    </p:set>
                                    <p:anim calcmode="lin" valueType="num">
                                      <p:cBhvr additive="base">
                                        <p:cTn id="33" dur="500" fill="hold"/>
                                        <p:tgtEl>
                                          <p:spTgt spid="53261"/>
                                        </p:tgtEl>
                                        <p:attrNameLst>
                                          <p:attrName>ppt_x</p:attrName>
                                        </p:attrNameLst>
                                      </p:cBhvr>
                                      <p:tavLst>
                                        <p:tav tm="0">
                                          <p:val>
                                            <p:strVal val="#ppt_x"/>
                                          </p:val>
                                        </p:tav>
                                        <p:tav tm="100000">
                                          <p:val>
                                            <p:strVal val="#ppt_x"/>
                                          </p:val>
                                        </p:tav>
                                      </p:tavLst>
                                    </p:anim>
                                    <p:anim calcmode="lin" valueType="num">
                                      <p:cBhvr additive="base">
                                        <p:cTn id="34" dur="500" fill="hold"/>
                                        <p:tgtEl>
                                          <p:spTgt spid="5326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53260"/>
                                        </p:tgtEl>
                                        <p:attrNameLst>
                                          <p:attrName>style.visibility</p:attrName>
                                        </p:attrNameLst>
                                      </p:cBhvr>
                                      <p:to>
                                        <p:strVal val="visible"/>
                                      </p:to>
                                    </p:set>
                                    <p:animEffect transition="in" filter="barn(inHorizontal)">
                                      <p:cBhvr>
                                        <p:cTn id="39" dur="500"/>
                                        <p:tgtEl>
                                          <p:spTgt spid="53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autoUpdateAnimBg="0"/>
      <p:bldP spid="53257" grpId="0" animBg="1"/>
      <p:bldP spid="53258" grpId="0" animBg="1"/>
      <p:bldP spid="53259" grpId="0" autoUpdateAnimBg="0"/>
      <p:bldP spid="53260" grpId="0" autoUpdateAnimBg="0"/>
      <p:bldP spid="53261"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5778" name="Rectangle 3"/>
          <p:cNvSpPr>
            <a:spLocks noChangeArrowheads="1"/>
          </p:cNvSpPr>
          <p:nvPr/>
        </p:nvSpPr>
        <p:spPr bwMode="auto">
          <a:xfrm>
            <a:off x="0" y="2162175"/>
            <a:ext cx="9144000" cy="0"/>
          </a:xfrm>
          <a:prstGeom prst="rect">
            <a:avLst/>
          </a:prstGeom>
          <a:noFill/>
          <a:ln w="9525">
            <a:noFill/>
            <a:miter lim="800000"/>
            <a:headEnd/>
            <a:tailEnd/>
          </a:ln>
        </p:spPr>
        <p:txBody>
          <a:bodyPr wrap="none" anchor="ctr">
            <a:spAutoFit/>
          </a:bodyPr>
          <a:lstStyle/>
          <a:p>
            <a:endParaRPr lang="en-US"/>
          </a:p>
        </p:txBody>
      </p:sp>
      <p:pic>
        <p:nvPicPr>
          <p:cNvPr id="55298" name="Picture 2" descr="Image:Athena Parthenos Altemps Inv8622.jpg">
            <a:hlinkClick r:id="rId3"/>
          </p:cNvPr>
          <p:cNvPicPr>
            <a:picLocks noChangeAspect="1" noChangeArrowheads="1"/>
          </p:cNvPicPr>
          <p:nvPr/>
        </p:nvPicPr>
        <p:blipFill>
          <a:blip r:embed="rId4" r:link="rId5" cstate="print"/>
          <a:srcRect/>
          <a:stretch>
            <a:fillRect/>
          </a:stretch>
        </p:blipFill>
        <p:spPr bwMode="auto">
          <a:xfrm>
            <a:off x="7391400" y="228600"/>
            <a:ext cx="1549400" cy="2590800"/>
          </a:xfrm>
          <a:prstGeom prst="rect">
            <a:avLst/>
          </a:prstGeom>
          <a:noFill/>
          <a:ln w="9525">
            <a:noFill/>
            <a:miter lim="800000"/>
            <a:headEnd/>
            <a:tailEnd/>
          </a:ln>
        </p:spPr>
      </p:pic>
      <p:sp>
        <p:nvSpPr>
          <p:cNvPr id="55300" name="Rectangle 4"/>
          <p:cNvSpPr>
            <a:spLocks noChangeArrowheads="1"/>
          </p:cNvSpPr>
          <p:nvPr/>
        </p:nvSpPr>
        <p:spPr bwMode="auto">
          <a:xfrm>
            <a:off x="76200" y="182563"/>
            <a:ext cx="7731125" cy="2800350"/>
          </a:xfrm>
          <a:prstGeom prst="rect">
            <a:avLst/>
          </a:prstGeom>
          <a:noFill/>
          <a:ln w="9525">
            <a:noFill/>
            <a:miter lim="800000"/>
            <a:headEnd/>
            <a:tailEnd/>
          </a:ln>
        </p:spPr>
        <p:txBody>
          <a:bodyPr anchor="ctr">
            <a:spAutoFit/>
          </a:bodyPr>
          <a:lstStyle/>
          <a:p>
            <a:r>
              <a:rPr lang="en-US" sz="2400" b="1" u="none">
                <a:cs typeface="Times New Roman" pitchFamily="18" charset="0"/>
              </a:rPr>
              <a:t>Growth of the Athenian Empire</a:t>
            </a:r>
          </a:p>
          <a:p>
            <a:endParaRPr lang="en-US" sz="2400" u="none"/>
          </a:p>
          <a:p>
            <a:pPr eaLnBrk="0" hangingPunct="0"/>
            <a:r>
              <a:rPr lang="en-US" sz="2400" b="1" u="none">
                <a:cs typeface="Times New Roman" pitchFamily="18" charset="0"/>
              </a:rPr>
              <a:t>Delian League</a:t>
            </a:r>
            <a:r>
              <a:rPr lang="en-US" sz="2400" u="none">
                <a:cs typeface="Times New Roman" pitchFamily="18" charset="0"/>
              </a:rPr>
              <a:t>: </a:t>
            </a:r>
            <a:r>
              <a:rPr lang="en-US" sz="2400">
                <a:cs typeface="Times New Roman" pitchFamily="18" charset="0"/>
              </a:rPr>
              <a:t>After the Persian War the Greek sense of uniqueness and culture was increased. </a:t>
            </a:r>
          </a:p>
          <a:p>
            <a:pPr eaLnBrk="0" hangingPunct="0"/>
            <a:r>
              <a:rPr lang="en-US" sz="2400">
                <a:cs typeface="Times New Roman" pitchFamily="18" charset="0"/>
              </a:rPr>
              <a:t>The Greeks formed a military alliance called the Delian league.</a:t>
            </a:r>
          </a:p>
          <a:p>
            <a:pPr eaLnBrk="0" hangingPunct="0"/>
            <a:endParaRPr lang="en-US" sz="1000">
              <a:cs typeface="Times New Roman" pitchFamily="18" charset="0"/>
            </a:endParaRPr>
          </a:p>
          <a:p>
            <a:pPr eaLnBrk="0" hangingPunct="0"/>
            <a:r>
              <a:rPr lang="en-US" sz="2400">
                <a:cs typeface="Times New Roman" pitchFamily="18" charset="0"/>
              </a:rPr>
              <a:t>Athens</a:t>
            </a:r>
            <a:r>
              <a:rPr lang="en-US" sz="2400" u="none">
                <a:cs typeface="Times New Roman" pitchFamily="18" charset="0"/>
              </a:rPr>
              <a:t> was the </a:t>
            </a:r>
            <a:r>
              <a:rPr lang="en-US" sz="2400">
                <a:cs typeface="Times New Roman" pitchFamily="18" charset="0"/>
              </a:rPr>
              <a:t>head of the Delian League</a:t>
            </a:r>
            <a:r>
              <a:rPr lang="en-US" sz="2400" u="none">
                <a:cs typeface="Times New Roman" pitchFamily="18" charset="0"/>
              </a:rPr>
              <a:t>. </a:t>
            </a:r>
            <a:endParaRPr lang="en-US" sz="2400" u="none">
              <a:latin typeface="Arial" charset="0"/>
            </a:endParaRPr>
          </a:p>
        </p:txBody>
      </p:sp>
      <p:sp>
        <p:nvSpPr>
          <p:cNvPr id="55301" name="Text Box 5"/>
          <p:cNvSpPr txBox="1">
            <a:spLocks noChangeArrowheads="1"/>
          </p:cNvSpPr>
          <p:nvPr/>
        </p:nvSpPr>
        <p:spPr bwMode="auto">
          <a:xfrm>
            <a:off x="76200" y="3221038"/>
            <a:ext cx="8915400" cy="3354765"/>
          </a:xfrm>
          <a:prstGeom prst="rect">
            <a:avLst/>
          </a:prstGeom>
          <a:noFill/>
          <a:ln w="9525">
            <a:noFill/>
            <a:miter lim="800000"/>
            <a:headEnd/>
            <a:tailEnd/>
          </a:ln>
        </p:spPr>
        <p:txBody>
          <a:bodyPr>
            <a:spAutoFit/>
          </a:bodyPr>
          <a:lstStyle/>
          <a:p>
            <a:r>
              <a:rPr lang="en-US" sz="2400" u="none" dirty="0"/>
              <a:t>The </a:t>
            </a:r>
            <a:r>
              <a:rPr lang="en-US" sz="2400" u="none" dirty="0" err="1"/>
              <a:t>Delian</a:t>
            </a:r>
            <a:r>
              <a:rPr lang="en-US" sz="2400" u="none" dirty="0"/>
              <a:t> league eliminated the Persian Empire from Greek territory.</a:t>
            </a:r>
          </a:p>
          <a:p>
            <a:endParaRPr lang="en-US" sz="1000" dirty="0"/>
          </a:p>
          <a:p>
            <a:r>
              <a:rPr lang="en-US" sz="2400" dirty="0"/>
              <a:t>Athens used the league to assert power and build an Athenian Empire</a:t>
            </a:r>
            <a:r>
              <a:rPr lang="en-US" sz="2400" u="none" dirty="0"/>
              <a:t>.</a:t>
            </a:r>
          </a:p>
          <a:p>
            <a:endParaRPr lang="en-US" sz="1000" u="none" dirty="0"/>
          </a:p>
          <a:p>
            <a:r>
              <a:rPr lang="en-US" sz="2400" u="none" dirty="0"/>
              <a:t>They moved the treasury to Athens, and forced people to stay in the league against their will. </a:t>
            </a:r>
          </a:p>
          <a:p>
            <a:endParaRPr lang="en-US" sz="2400" dirty="0"/>
          </a:p>
          <a:p>
            <a:r>
              <a:rPr lang="en-US" sz="2400" u="none" dirty="0"/>
              <a:t>This led to resentment from some of the other city-states.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 calcmode="lin" valueType="num">
                                      <p:cBhvr>
                                        <p:cTn id="7" dur="1000" fill="hold"/>
                                        <p:tgtEl>
                                          <p:spTgt spid="55300"/>
                                        </p:tgtEl>
                                        <p:attrNameLst>
                                          <p:attrName>ppt_w</p:attrName>
                                        </p:attrNameLst>
                                      </p:cBhvr>
                                      <p:tavLst>
                                        <p:tav tm="0">
                                          <p:val>
                                            <p:strVal val="#ppt_w*0.70"/>
                                          </p:val>
                                        </p:tav>
                                        <p:tav tm="100000">
                                          <p:val>
                                            <p:strVal val="#ppt_w"/>
                                          </p:val>
                                        </p:tav>
                                      </p:tavLst>
                                    </p:anim>
                                    <p:anim calcmode="lin" valueType="num">
                                      <p:cBhvr>
                                        <p:cTn id="8" dur="1000" fill="hold"/>
                                        <p:tgtEl>
                                          <p:spTgt spid="55300"/>
                                        </p:tgtEl>
                                        <p:attrNameLst>
                                          <p:attrName>ppt_h</p:attrName>
                                        </p:attrNameLst>
                                      </p:cBhvr>
                                      <p:tavLst>
                                        <p:tav tm="0">
                                          <p:val>
                                            <p:strVal val="#ppt_h"/>
                                          </p:val>
                                        </p:tav>
                                        <p:tav tm="100000">
                                          <p:val>
                                            <p:strVal val="#ppt_h"/>
                                          </p:val>
                                        </p:tav>
                                      </p:tavLst>
                                    </p:anim>
                                    <p:animEffect transition="in" filter="fade">
                                      <p:cBhvr>
                                        <p:cTn id="9" dur="1000"/>
                                        <p:tgtEl>
                                          <p:spTgt spid="55300"/>
                                        </p:tgtEl>
                                      </p:cBhvr>
                                    </p:animEffect>
                                  </p:childTnLst>
                                </p:cTn>
                              </p:par>
                              <p:par>
                                <p:cTn id="10" presetID="55" presetClass="entr" presetSubtype="0" fill="hold" nodeType="withEffect">
                                  <p:stCondLst>
                                    <p:cond delay="0"/>
                                  </p:stCondLst>
                                  <p:childTnLst>
                                    <p:set>
                                      <p:cBhvr>
                                        <p:cTn id="11" dur="1" fill="hold">
                                          <p:stCondLst>
                                            <p:cond delay="0"/>
                                          </p:stCondLst>
                                        </p:cTn>
                                        <p:tgtEl>
                                          <p:spTgt spid="55298"/>
                                        </p:tgtEl>
                                        <p:attrNameLst>
                                          <p:attrName>style.visibility</p:attrName>
                                        </p:attrNameLst>
                                      </p:cBhvr>
                                      <p:to>
                                        <p:strVal val="visible"/>
                                      </p:to>
                                    </p:set>
                                    <p:anim calcmode="lin" valueType="num">
                                      <p:cBhvr>
                                        <p:cTn id="12" dur="1000" fill="hold"/>
                                        <p:tgtEl>
                                          <p:spTgt spid="55298"/>
                                        </p:tgtEl>
                                        <p:attrNameLst>
                                          <p:attrName>ppt_w</p:attrName>
                                        </p:attrNameLst>
                                      </p:cBhvr>
                                      <p:tavLst>
                                        <p:tav tm="0">
                                          <p:val>
                                            <p:strVal val="#ppt_w*0.70"/>
                                          </p:val>
                                        </p:tav>
                                        <p:tav tm="100000">
                                          <p:val>
                                            <p:strVal val="#ppt_w"/>
                                          </p:val>
                                        </p:tav>
                                      </p:tavLst>
                                    </p:anim>
                                    <p:anim calcmode="lin" valueType="num">
                                      <p:cBhvr>
                                        <p:cTn id="13" dur="1000" fill="hold"/>
                                        <p:tgtEl>
                                          <p:spTgt spid="55298"/>
                                        </p:tgtEl>
                                        <p:attrNameLst>
                                          <p:attrName>ppt_h</p:attrName>
                                        </p:attrNameLst>
                                      </p:cBhvr>
                                      <p:tavLst>
                                        <p:tav tm="0">
                                          <p:val>
                                            <p:strVal val="#ppt_h"/>
                                          </p:val>
                                        </p:tav>
                                        <p:tav tm="100000">
                                          <p:val>
                                            <p:strVal val="#ppt_h"/>
                                          </p:val>
                                        </p:tav>
                                      </p:tavLst>
                                    </p:anim>
                                    <p:animEffect transition="in" filter="fade">
                                      <p:cBhvr>
                                        <p:cTn id="14" dur="1000"/>
                                        <p:tgtEl>
                                          <p:spTgt spid="5529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5301">
                                            <p:txEl>
                                              <p:pRg st="0" end="0"/>
                                            </p:txEl>
                                          </p:spTgt>
                                        </p:tgtEl>
                                        <p:attrNameLst>
                                          <p:attrName>style.visibility</p:attrName>
                                        </p:attrNameLst>
                                      </p:cBhvr>
                                      <p:to>
                                        <p:strVal val="visible"/>
                                      </p:to>
                                    </p:set>
                                    <p:anim calcmode="lin" valueType="num">
                                      <p:cBhvr>
                                        <p:cTn id="19" dur="1000" fill="hold"/>
                                        <p:tgtEl>
                                          <p:spTgt spid="55301">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55301">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5301">
                                            <p:txEl>
                                              <p:pRg st="0" end="0"/>
                                            </p:txEl>
                                          </p:spTgt>
                                        </p:tgtEl>
                                      </p:cBhvr>
                                    </p:animEffect>
                                  </p:childTnLst>
                                </p:cTn>
                              </p:par>
                            </p:childTnLst>
                          </p:cTn>
                        </p:par>
                        <p:par>
                          <p:cTn id="22" fill="hold">
                            <p:stCondLst>
                              <p:cond delay="1000"/>
                            </p:stCondLst>
                            <p:childTnLst>
                              <p:par>
                                <p:cTn id="23" presetID="55" presetClass="entr" presetSubtype="0" fill="hold" nodeType="afterEffect">
                                  <p:stCondLst>
                                    <p:cond delay="0"/>
                                  </p:stCondLst>
                                  <p:childTnLst>
                                    <p:set>
                                      <p:cBhvr>
                                        <p:cTn id="24" dur="1" fill="hold">
                                          <p:stCondLst>
                                            <p:cond delay="0"/>
                                          </p:stCondLst>
                                        </p:cTn>
                                        <p:tgtEl>
                                          <p:spTgt spid="55301">
                                            <p:txEl>
                                              <p:pRg st="2" end="2"/>
                                            </p:txEl>
                                          </p:spTgt>
                                        </p:tgtEl>
                                        <p:attrNameLst>
                                          <p:attrName>style.visibility</p:attrName>
                                        </p:attrNameLst>
                                      </p:cBhvr>
                                      <p:to>
                                        <p:strVal val="visible"/>
                                      </p:to>
                                    </p:set>
                                    <p:anim calcmode="lin" valueType="num">
                                      <p:cBhvr>
                                        <p:cTn id="25" dur="1000" fill="hold"/>
                                        <p:tgtEl>
                                          <p:spTgt spid="55301">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55301">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55301">
                                            <p:txEl>
                                              <p:pRg st="2" end="2"/>
                                            </p:txEl>
                                          </p:spTgt>
                                        </p:tgtEl>
                                      </p:cBhvr>
                                    </p:animEffect>
                                  </p:childTnLst>
                                </p:cTn>
                              </p:par>
                            </p:childTnLst>
                          </p:cTn>
                        </p:par>
                        <p:par>
                          <p:cTn id="28" fill="hold">
                            <p:stCondLst>
                              <p:cond delay="2000"/>
                            </p:stCondLst>
                            <p:childTnLst>
                              <p:par>
                                <p:cTn id="29" presetID="55" presetClass="entr" presetSubtype="0" fill="hold" nodeType="afterEffect">
                                  <p:stCondLst>
                                    <p:cond delay="0"/>
                                  </p:stCondLst>
                                  <p:childTnLst>
                                    <p:set>
                                      <p:cBhvr>
                                        <p:cTn id="30" dur="1" fill="hold">
                                          <p:stCondLst>
                                            <p:cond delay="0"/>
                                          </p:stCondLst>
                                        </p:cTn>
                                        <p:tgtEl>
                                          <p:spTgt spid="55301">
                                            <p:txEl>
                                              <p:pRg st="4" end="4"/>
                                            </p:txEl>
                                          </p:spTgt>
                                        </p:tgtEl>
                                        <p:attrNameLst>
                                          <p:attrName>style.visibility</p:attrName>
                                        </p:attrNameLst>
                                      </p:cBhvr>
                                      <p:to>
                                        <p:strVal val="visible"/>
                                      </p:to>
                                    </p:set>
                                    <p:anim calcmode="lin" valueType="num">
                                      <p:cBhvr>
                                        <p:cTn id="31" dur="1000" fill="hold"/>
                                        <p:tgtEl>
                                          <p:spTgt spid="55301">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55301">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55301">
                                            <p:txEl>
                                              <p:pRg st="4" end="4"/>
                                            </p:txEl>
                                          </p:spTgt>
                                        </p:tgtEl>
                                      </p:cBhvr>
                                    </p:animEffect>
                                  </p:childTnLst>
                                </p:cTn>
                              </p:par>
                            </p:childTnLst>
                          </p:cTn>
                        </p:par>
                        <p:par>
                          <p:cTn id="34" fill="hold">
                            <p:stCondLst>
                              <p:cond delay="3000"/>
                            </p:stCondLst>
                            <p:childTnLst>
                              <p:par>
                                <p:cTn id="35" presetID="55" presetClass="entr" presetSubtype="0" fill="hold" nodeType="afterEffect">
                                  <p:stCondLst>
                                    <p:cond delay="0"/>
                                  </p:stCondLst>
                                  <p:childTnLst>
                                    <p:set>
                                      <p:cBhvr>
                                        <p:cTn id="36" dur="1" fill="hold">
                                          <p:stCondLst>
                                            <p:cond delay="0"/>
                                          </p:stCondLst>
                                        </p:cTn>
                                        <p:tgtEl>
                                          <p:spTgt spid="55301">
                                            <p:txEl>
                                              <p:pRg st="6" end="6"/>
                                            </p:txEl>
                                          </p:spTgt>
                                        </p:tgtEl>
                                        <p:attrNameLst>
                                          <p:attrName>style.visibility</p:attrName>
                                        </p:attrNameLst>
                                      </p:cBhvr>
                                      <p:to>
                                        <p:strVal val="visible"/>
                                      </p:to>
                                    </p:set>
                                    <p:anim calcmode="lin" valueType="num">
                                      <p:cBhvr>
                                        <p:cTn id="37" dur="1000" fill="hold"/>
                                        <p:tgtEl>
                                          <p:spTgt spid="55301">
                                            <p:txEl>
                                              <p:pRg st="6" end="6"/>
                                            </p:txEl>
                                          </p:spTgt>
                                        </p:tgtEl>
                                        <p:attrNameLst>
                                          <p:attrName>ppt_w</p:attrName>
                                        </p:attrNameLst>
                                      </p:cBhvr>
                                      <p:tavLst>
                                        <p:tav tm="0">
                                          <p:val>
                                            <p:strVal val="#ppt_w*0.70"/>
                                          </p:val>
                                        </p:tav>
                                        <p:tav tm="100000">
                                          <p:val>
                                            <p:strVal val="#ppt_w"/>
                                          </p:val>
                                        </p:tav>
                                      </p:tavLst>
                                    </p:anim>
                                    <p:anim calcmode="lin" valueType="num">
                                      <p:cBhvr>
                                        <p:cTn id="38" dur="1000" fill="hold"/>
                                        <p:tgtEl>
                                          <p:spTgt spid="55301">
                                            <p:txEl>
                                              <p:pRg st="6" end="6"/>
                                            </p:txEl>
                                          </p:spTgt>
                                        </p:tgtEl>
                                        <p:attrNameLst>
                                          <p:attrName>ppt_h</p:attrName>
                                        </p:attrNameLst>
                                      </p:cBhvr>
                                      <p:tavLst>
                                        <p:tav tm="0">
                                          <p:val>
                                            <p:strVal val="#ppt_h"/>
                                          </p:val>
                                        </p:tav>
                                        <p:tav tm="100000">
                                          <p:val>
                                            <p:strVal val="#ppt_h"/>
                                          </p:val>
                                        </p:tav>
                                      </p:tavLst>
                                    </p:anim>
                                    <p:animEffect transition="in" filter="fade">
                                      <p:cBhvr>
                                        <p:cTn id="39" dur="1000"/>
                                        <p:tgtEl>
                                          <p:spTgt spid="553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56323" name="Picture 3" descr="london45"/>
          <p:cNvPicPr>
            <a:picLocks noChangeAspect="1" noChangeArrowheads="1"/>
          </p:cNvPicPr>
          <p:nvPr/>
        </p:nvPicPr>
        <p:blipFill>
          <a:blip r:embed="rId3" cstate="print"/>
          <a:srcRect/>
          <a:stretch>
            <a:fillRect/>
          </a:stretch>
        </p:blipFill>
        <p:spPr bwMode="auto">
          <a:xfrm>
            <a:off x="7162800" y="228600"/>
            <a:ext cx="1155700" cy="1600200"/>
          </a:xfrm>
          <a:prstGeom prst="rect">
            <a:avLst/>
          </a:prstGeom>
          <a:noFill/>
          <a:ln w="9525">
            <a:noFill/>
            <a:miter lim="800000"/>
            <a:headEnd/>
            <a:tailEnd/>
          </a:ln>
        </p:spPr>
      </p:pic>
      <p:sp>
        <p:nvSpPr>
          <p:cNvPr id="56324" name="Text Box 4"/>
          <p:cNvSpPr txBox="1">
            <a:spLocks noChangeArrowheads="1"/>
          </p:cNvSpPr>
          <p:nvPr/>
        </p:nvSpPr>
        <p:spPr bwMode="auto">
          <a:xfrm>
            <a:off x="381000" y="152400"/>
            <a:ext cx="6629400" cy="1600200"/>
          </a:xfrm>
          <a:prstGeom prst="rect">
            <a:avLst/>
          </a:prstGeom>
          <a:noFill/>
          <a:ln w="9525">
            <a:noFill/>
            <a:miter lim="800000"/>
            <a:headEnd/>
            <a:tailEnd/>
          </a:ln>
        </p:spPr>
        <p:txBody>
          <a:bodyPr>
            <a:spAutoFit/>
          </a:bodyPr>
          <a:lstStyle/>
          <a:p>
            <a:pPr algn="ctr">
              <a:spcBef>
                <a:spcPct val="50000"/>
              </a:spcBef>
            </a:pPr>
            <a:r>
              <a:rPr lang="en-US" u="none" dirty="0"/>
              <a:t>The wise and skillful leadership of </a:t>
            </a:r>
            <a:r>
              <a:rPr lang="en-US" b="1" dirty="0"/>
              <a:t>Pericles</a:t>
            </a:r>
            <a:r>
              <a:rPr lang="en-US" u="none" dirty="0"/>
              <a:t> </a:t>
            </a:r>
            <a:r>
              <a:rPr lang="en-US" dirty="0"/>
              <a:t>brought about a </a:t>
            </a:r>
            <a:r>
              <a:rPr lang="en-US" b="1" dirty="0"/>
              <a:t>Golden age </a:t>
            </a:r>
            <a:r>
              <a:rPr lang="en-US" dirty="0"/>
              <a:t>in Athens</a:t>
            </a:r>
            <a:r>
              <a:rPr lang="en-US" u="none" dirty="0"/>
              <a:t>.</a:t>
            </a:r>
          </a:p>
          <a:p>
            <a:pPr algn="ctr">
              <a:spcBef>
                <a:spcPct val="50000"/>
              </a:spcBef>
            </a:pPr>
            <a:r>
              <a:rPr lang="en-US" u="none" dirty="0"/>
              <a:t>This was from about 460 to 429 B.C. and is often called </a:t>
            </a:r>
            <a:r>
              <a:rPr lang="en-US" dirty="0"/>
              <a:t>the </a:t>
            </a:r>
            <a:r>
              <a:rPr lang="en-US" b="1" dirty="0"/>
              <a:t>Age of Pericles</a:t>
            </a:r>
            <a:r>
              <a:rPr lang="en-US" b="1" u="none" dirty="0"/>
              <a:t>. </a:t>
            </a:r>
          </a:p>
        </p:txBody>
      </p:sp>
      <p:sp>
        <p:nvSpPr>
          <p:cNvPr id="56325" name="Text Box 5"/>
          <p:cNvSpPr txBox="1">
            <a:spLocks noChangeArrowheads="1"/>
          </p:cNvSpPr>
          <p:nvPr/>
        </p:nvSpPr>
        <p:spPr bwMode="auto">
          <a:xfrm>
            <a:off x="0" y="2438400"/>
            <a:ext cx="8915400" cy="2800767"/>
          </a:xfrm>
          <a:prstGeom prst="rect">
            <a:avLst/>
          </a:prstGeom>
          <a:noFill/>
          <a:ln w="9525">
            <a:noFill/>
            <a:miter lim="800000"/>
            <a:headEnd/>
            <a:tailEnd/>
          </a:ln>
        </p:spPr>
        <p:txBody>
          <a:bodyPr>
            <a:spAutoFit/>
          </a:bodyPr>
          <a:lstStyle/>
          <a:p>
            <a:pPr algn="ctr">
              <a:spcBef>
                <a:spcPct val="50000"/>
              </a:spcBef>
            </a:pPr>
            <a:r>
              <a:rPr lang="en-US" dirty="0"/>
              <a:t>Pericles believed that all male citizens</a:t>
            </a:r>
            <a:r>
              <a:rPr lang="en-US" u="none" dirty="0"/>
              <a:t>, regardless of wealth or social class, </a:t>
            </a:r>
            <a:r>
              <a:rPr lang="en-US" dirty="0"/>
              <a:t>should take part in government</a:t>
            </a:r>
            <a:r>
              <a:rPr lang="en-US" u="none" dirty="0"/>
              <a:t>.</a:t>
            </a:r>
          </a:p>
          <a:p>
            <a:pPr algn="ctr">
              <a:spcBef>
                <a:spcPct val="50000"/>
              </a:spcBef>
            </a:pPr>
            <a:r>
              <a:rPr lang="en-US" u="none" dirty="0"/>
              <a:t>He </a:t>
            </a:r>
            <a:r>
              <a:rPr lang="en-US" dirty="0"/>
              <a:t>paid salaries to men who held public office</a:t>
            </a:r>
            <a:r>
              <a:rPr lang="en-US" u="none" dirty="0"/>
              <a:t>.                                                           This enabled the poor to serve in the government.</a:t>
            </a:r>
          </a:p>
          <a:p>
            <a:pPr algn="ctr">
              <a:spcBef>
                <a:spcPct val="50000"/>
              </a:spcBef>
            </a:pPr>
            <a:r>
              <a:rPr lang="en-US" b="1" dirty="0"/>
              <a:t>Pericles stated, “We alone, regard a man who takes no interest in public affairs, not as harmless, but as a useless character. </a:t>
            </a:r>
          </a:p>
        </p:txBody>
      </p:sp>
      <p:sp>
        <p:nvSpPr>
          <p:cNvPr id="56329" name="Text Box 9"/>
          <p:cNvSpPr txBox="1">
            <a:spLocks noChangeArrowheads="1"/>
          </p:cNvSpPr>
          <p:nvPr/>
        </p:nvSpPr>
        <p:spPr bwMode="auto">
          <a:xfrm>
            <a:off x="60325" y="5334000"/>
            <a:ext cx="9083675" cy="762000"/>
          </a:xfrm>
          <a:prstGeom prst="rect">
            <a:avLst/>
          </a:prstGeom>
          <a:noFill/>
          <a:ln w="9525">
            <a:noFill/>
            <a:miter lim="800000"/>
            <a:headEnd/>
            <a:tailEnd/>
          </a:ln>
        </p:spPr>
        <p:txBody>
          <a:bodyPr>
            <a:spAutoFit/>
          </a:bodyPr>
          <a:lstStyle/>
          <a:p>
            <a:pPr algn="ctr"/>
            <a:r>
              <a:rPr lang="en-US" u="none" dirty="0"/>
              <a:t>Construction Projects: </a:t>
            </a:r>
            <a:r>
              <a:rPr lang="en-US" dirty="0"/>
              <a:t>Pericles rebuilt the city of Athens after its destruction in the Persian </a:t>
            </a:r>
            <a:r>
              <a:rPr lang="en-US" dirty="0" smtClean="0"/>
              <a:t>wars </a:t>
            </a:r>
            <a:r>
              <a:rPr lang="en-US" b="1" dirty="0" smtClean="0"/>
              <a:t>using </a:t>
            </a:r>
            <a:r>
              <a:rPr lang="en-US" b="1" dirty="0" err="1" smtClean="0"/>
              <a:t>Delian</a:t>
            </a:r>
            <a:r>
              <a:rPr lang="en-US" b="1" dirty="0" smtClean="0"/>
              <a:t> funds.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dissolve">
                                      <p:cBhvr>
                                        <p:cTn id="7" dur="500"/>
                                        <p:tgtEl>
                                          <p:spTgt spid="56323"/>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56324">
                                            <p:txEl>
                                              <p:pRg st="0" end="0"/>
                                            </p:txEl>
                                          </p:spTgt>
                                        </p:tgtEl>
                                        <p:attrNameLst>
                                          <p:attrName>style.visibility</p:attrName>
                                        </p:attrNameLst>
                                      </p:cBhvr>
                                      <p:to>
                                        <p:strVal val="visible"/>
                                      </p:to>
                                    </p:set>
                                    <p:anim calcmode="lin" valueType="num">
                                      <p:cBhvr>
                                        <p:cTn id="12" dur="1000" fill="hold"/>
                                        <p:tgtEl>
                                          <p:spTgt spid="5632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632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632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632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grpId="0" nodeType="clickEffect">
                                  <p:stCondLst>
                                    <p:cond delay="0"/>
                                  </p:stCondLst>
                                  <p:childTnLst>
                                    <p:set>
                                      <p:cBhvr>
                                        <p:cTn id="19" dur="1" fill="hold">
                                          <p:stCondLst>
                                            <p:cond delay="0"/>
                                          </p:stCondLst>
                                        </p:cTn>
                                        <p:tgtEl>
                                          <p:spTgt spid="56324">
                                            <p:txEl>
                                              <p:pRg st="1" end="1"/>
                                            </p:txEl>
                                          </p:spTgt>
                                        </p:tgtEl>
                                        <p:attrNameLst>
                                          <p:attrName>style.visibility</p:attrName>
                                        </p:attrNameLst>
                                      </p:cBhvr>
                                      <p:to>
                                        <p:strVal val="visible"/>
                                      </p:to>
                                    </p:set>
                                    <p:anim calcmode="lin" valueType="num">
                                      <p:cBhvr>
                                        <p:cTn id="20" dur="1000" fill="hold"/>
                                        <p:tgtEl>
                                          <p:spTgt spid="5632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56324">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56324">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6324">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6325">
                                            <p:txEl>
                                              <p:pRg st="0" end="0"/>
                                            </p:txEl>
                                          </p:spTgt>
                                        </p:tgtEl>
                                        <p:attrNameLst>
                                          <p:attrName>style.visibility</p:attrName>
                                        </p:attrNameLst>
                                      </p:cBhvr>
                                      <p:to>
                                        <p:strVal val="visible"/>
                                      </p:to>
                                    </p:set>
                                    <p:anim calcmode="lin" valueType="num">
                                      <p:cBhvr additive="base">
                                        <p:cTn id="28" dur="500" fill="hold"/>
                                        <p:tgtEl>
                                          <p:spTgt spid="56325">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63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6325">
                                            <p:txEl>
                                              <p:pRg st="1" end="1"/>
                                            </p:txEl>
                                          </p:spTgt>
                                        </p:tgtEl>
                                        <p:attrNameLst>
                                          <p:attrName>style.visibility</p:attrName>
                                        </p:attrNameLst>
                                      </p:cBhvr>
                                      <p:to>
                                        <p:strVal val="visible"/>
                                      </p:to>
                                    </p:set>
                                    <p:anim calcmode="lin" valueType="num">
                                      <p:cBhvr additive="base">
                                        <p:cTn id="34" dur="500" fill="hold"/>
                                        <p:tgtEl>
                                          <p:spTgt spid="56325">
                                            <p:txEl>
                                              <p:pRg st="1" end="1"/>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563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56325">
                                            <p:txEl>
                                              <p:pRg st="2" end="2"/>
                                            </p:txEl>
                                          </p:spTgt>
                                        </p:tgtEl>
                                        <p:attrNameLst>
                                          <p:attrName>style.visibility</p:attrName>
                                        </p:attrNameLst>
                                      </p:cBhvr>
                                      <p:to>
                                        <p:strVal val="visible"/>
                                      </p:to>
                                    </p:set>
                                    <p:anim calcmode="lin" valueType="num">
                                      <p:cBhvr additive="base">
                                        <p:cTn id="40" dur="500" fill="hold"/>
                                        <p:tgtEl>
                                          <p:spTgt spid="56325">
                                            <p:txEl>
                                              <p:pRg st="2" end="2"/>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63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56329"/>
                                        </p:tgtEl>
                                        <p:attrNameLst>
                                          <p:attrName>style.visibility</p:attrName>
                                        </p:attrNameLst>
                                      </p:cBhvr>
                                      <p:to>
                                        <p:strVal val="visible"/>
                                      </p:to>
                                    </p:set>
                                    <p:anim calcmode="lin" valueType="num">
                                      <p:cBhvr>
                                        <p:cTn id="46" dur="1000" fill="hold"/>
                                        <p:tgtEl>
                                          <p:spTgt spid="56329"/>
                                        </p:tgtEl>
                                        <p:attrNameLst>
                                          <p:attrName>ppt_w</p:attrName>
                                        </p:attrNameLst>
                                      </p:cBhvr>
                                      <p:tavLst>
                                        <p:tav tm="0">
                                          <p:val>
                                            <p:strVal val="#ppt_w*0.70"/>
                                          </p:val>
                                        </p:tav>
                                        <p:tav tm="100000">
                                          <p:val>
                                            <p:strVal val="#ppt_w"/>
                                          </p:val>
                                        </p:tav>
                                      </p:tavLst>
                                    </p:anim>
                                    <p:anim calcmode="lin" valueType="num">
                                      <p:cBhvr>
                                        <p:cTn id="47" dur="1000" fill="hold"/>
                                        <p:tgtEl>
                                          <p:spTgt spid="56329"/>
                                        </p:tgtEl>
                                        <p:attrNameLst>
                                          <p:attrName>ppt_h</p:attrName>
                                        </p:attrNameLst>
                                      </p:cBhvr>
                                      <p:tavLst>
                                        <p:tav tm="0">
                                          <p:val>
                                            <p:strVal val="#ppt_h"/>
                                          </p:val>
                                        </p:tav>
                                        <p:tav tm="100000">
                                          <p:val>
                                            <p:strVal val="#ppt_h"/>
                                          </p:val>
                                        </p:tav>
                                      </p:tavLst>
                                    </p:anim>
                                    <p:animEffect transition="in" filter="fade">
                                      <p:cBhvr>
                                        <p:cTn id="48" dur="10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uild="p" autoUpdateAnimBg="0"/>
      <p:bldP spid="56325" grpId="0" build="p" autoUpdateAnimBg="0"/>
      <p:bldP spid="56329"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0"/>
            <a:ext cx="7772400" cy="1143000"/>
          </a:xfrm>
        </p:spPr>
        <p:txBody>
          <a:bodyPr/>
          <a:lstStyle/>
          <a:p>
            <a:pPr eaLnBrk="1" hangingPunct="1"/>
            <a:r>
              <a:rPr lang="en-US" sz="2400" b="1" smtClean="0">
                <a:latin typeface="Comic Sans MS" pitchFamily="66" charset="0"/>
              </a:rPr>
              <a:t>The Parthenon</a:t>
            </a:r>
          </a:p>
        </p:txBody>
      </p:sp>
      <p:sp>
        <p:nvSpPr>
          <p:cNvPr id="77827" name="Rectangle 3"/>
          <p:cNvSpPr>
            <a:spLocks noChangeArrowheads="1"/>
          </p:cNvSpPr>
          <p:nvPr/>
        </p:nvSpPr>
        <p:spPr bwMode="auto">
          <a:xfrm>
            <a:off x="374650" y="1268413"/>
            <a:ext cx="9144000" cy="1587"/>
          </a:xfrm>
          <a:prstGeom prst="rect">
            <a:avLst/>
          </a:prstGeom>
          <a:noFill/>
          <a:ln w="9525">
            <a:noFill/>
            <a:miter lim="800000"/>
            <a:headEnd/>
            <a:tailEnd/>
          </a:ln>
        </p:spPr>
        <p:txBody>
          <a:bodyPr>
            <a:spAutoFit/>
          </a:bodyPr>
          <a:lstStyle/>
          <a:p>
            <a:endParaRPr lang="en-US"/>
          </a:p>
        </p:txBody>
      </p:sp>
      <p:pic>
        <p:nvPicPr>
          <p:cNvPr id="57348" name="Picture 4" descr="parthenon"/>
          <p:cNvPicPr>
            <a:picLocks noChangeAspect="1" noChangeArrowheads="1"/>
          </p:cNvPicPr>
          <p:nvPr/>
        </p:nvPicPr>
        <p:blipFill>
          <a:blip r:embed="rId3" cstate="print"/>
          <a:srcRect t="4955" b="8559"/>
          <a:stretch>
            <a:fillRect/>
          </a:stretch>
        </p:blipFill>
        <p:spPr bwMode="auto">
          <a:xfrm>
            <a:off x="2438400" y="914400"/>
            <a:ext cx="4343400" cy="2698750"/>
          </a:xfrm>
          <a:prstGeom prst="rect">
            <a:avLst/>
          </a:prstGeom>
          <a:noFill/>
          <a:ln w="9525">
            <a:noFill/>
            <a:miter lim="800000"/>
            <a:headEnd/>
            <a:tailEnd/>
          </a:ln>
        </p:spPr>
      </p:pic>
      <p:sp>
        <p:nvSpPr>
          <p:cNvPr id="57349" name="Text Box 5"/>
          <p:cNvSpPr txBox="1">
            <a:spLocks noChangeArrowheads="1"/>
          </p:cNvSpPr>
          <p:nvPr/>
        </p:nvSpPr>
        <p:spPr bwMode="auto">
          <a:xfrm>
            <a:off x="-76200" y="3763963"/>
            <a:ext cx="9144000" cy="2941637"/>
          </a:xfrm>
          <a:prstGeom prst="rect">
            <a:avLst/>
          </a:prstGeom>
          <a:noFill/>
          <a:ln w="9525">
            <a:noFill/>
            <a:miter lim="800000"/>
            <a:headEnd/>
            <a:tailEnd/>
          </a:ln>
        </p:spPr>
        <p:txBody>
          <a:bodyPr>
            <a:spAutoFit/>
          </a:bodyPr>
          <a:lstStyle/>
          <a:p>
            <a:pPr algn="ctr">
              <a:spcBef>
                <a:spcPct val="50000"/>
              </a:spcBef>
            </a:pPr>
            <a:r>
              <a:rPr lang="en-US" dirty="0"/>
              <a:t>The Parthenon was built on the Acropolis in Athens</a:t>
            </a:r>
            <a:r>
              <a:rPr lang="en-US" u="none" dirty="0"/>
              <a:t>.        </a:t>
            </a:r>
          </a:p>
          <a:p>
            <a:pPr algn="ctr">
              <a:spcBef>
                <a:spcPct val="50000"/>
              </a:spcBef>
            </a:pPr>
            <a:r>
              <a:rPr lang="en-US" u="none" dirty="0"/>
              <a:t>It was </a:t>
            </a:r>
            <a:r>
              <a:rPr lang="en-US" dirty="0"/>
              <a:t>dedicated to their </a:t>
            </a:r>
            <a:r>
              <a:rPr lang="en-US" dirty="0" smtClean="0"/>
              <a:t>patron  </a:t>
            </a:r>
            <a:r>
              <a:rPr lang="en-US" dirty="0"/>
              <a:t>goddess, Athena, the goddess of wisdom.</a:t>
            </a:r>
          </a:p>
          <a:p>
            <a:pPr algn="ctr">
              <a:spcBef>
                <a:spcPct val="50000"/>
              </a:spcBef>
            </a:pPr>
            <a:r>
              <a:rPr lang="en-US" u="none" dirty="0"/>
              <a:t>It had 46 Doric columns, was 237 feet long and 110 feet wide. </a:t>
            </a:r>
          </a:p>
          <a:p>
            <a:pPr algn="ctr">
              <a:spcBef>
                <a:spcPct val="50000"/>
              </a:spcBef>
            </a:pPr>
            <a:r>
              <a:rPr lang="en-US" u="none" dirty="0"/>
              <a:t>During construction, the builders knew the columns appeared to bend when viewed from a distance.  Each column has a slight curve so it appears straight.   </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1000" fill="hold"/>
                                        <p:tgtEl>
                                          <p:spTgt spid="57346"/>
                                        </p:tgtEl>
                                        <p:attrNameLst>
                                          <p:attrName>ppt_w</p:attrName>
                                        </p:attrNameLst>
                                      </p:cBhvr>
                                      <p:tavLst>
                                        <p:tav tm="0">
                                          <p:val>
                                            <p:fltVal val="0"/>
                                          </p:val>
                                        </p:tav>
                                        <p:tav tm="100000">
                                          <p:val>
                                            <p:strVal val="#ppt_w"/>
                                          </p:val>
                                        </p:tav>
                                      </p:tavLst>
                                    </p:anim>
                                    <p:anim calcmode="lin" valueType="num">
                                      <p:cBhvr>
                                        <p:cTn id="8" dur="1000" fill="hold"/>
                                        <p:tgtEl>
                                          <p:spTgt spid="57346"/>
                                        </p:tgtEl>
                                        <p:attrNameLst>
                                          <p:attrName>ppt_h</p:attrName>
                                        </p:attrNameLst>
                                      </p:cBhvr>
                                      <p:tavLst>
                                        <p:tav tm="0">
                                          <p:val>
                                            <p:fltVal val="0"/>
                                          </p:val>
                                        </p:tav>
                                        <p:tav tm="100000">
                                          <p:val>
                                            <p:strVal val="#ppt_h"/>
                                          </p:val>
                                        </p:tav>
                                      </p:tavLst>
                                    </p:anim>
                                    <p:anim calcmode="lin" valueType="num">
                                      <p:cBhvr>
                                        <p:cTn id="9" dur="1000" fill="hold"/>
                                        <p:tgtEl>
                                          <p:spTgt spid="573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73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57348"/>
                                        </p:tgtEl>
                                        <p:attrNameLst>
                                          <p:attrName>style.visibility</p:attrName>
                                        </p:attrNameLst>
                                      </p:cBhvr>
                                      <p:to>
                                        <p:strVal val="visible"/>
                                      </p:to>
                                    </p:set>
                                    <p:animEffect transition="in" filter="box(in)">
                                      <p:cBhvr>
                                        <p:cTn id="15" dur="500"/>
                                        <p:tgtEl>
                                          <p:spTgt spid="5734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7349">
                                            <p:txEl>
                                              <p:pRg st="0" end="0"/>
                                            </p:txEl>
                                          </p:spTgt>
                                        </p:tgtEl>
                                        <p:attrNameLst>
                                          <p:attrName>style.visibility</p:attrName>
                                        </p:attrNameLst>
                                      </p:cBhvr>
                                      <p:to>
                                        <p:strVal val="visible"/>
                                      </p:to>
                                    </p:set>
                                    <p:animEffect transition="in" filter="checkerboard(across)">
                                      <p:cBhvr>
                                        <p:cTn id="20" dur="500"/>
                                        <p:tgtEl>
                                          <p:spTgt spid="5734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7349">
                                            <p:txEl>
                                              <p:pRg st="1" end="1"/>
                                            </p:txEl>
                                          </p:spTgt>
                                        </p:tgtEl>
                                        <p:attrNameLst>
                                          <p:attrName>style.visibility</p:attrName>
                                        </p:attrNameLst>
                                      </p:cBhvr>
                                      <p:to>
                                        <p:strVal val="visible"/>
                                      </p:to>
                                    </p:set>
                                    <p:animEffect transition="in" filter="checkerboard(across)">
                                      <p:cBhvr>
                                        <p:cTn id="25" dur="500"/>
                                        <p:tgtEl>
                                          <p:spTgt spid="5734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57349">
                                            <p:txEl>
                                              <p:pRg st="2" end="2"/>
                                            </p:txEl>
                                          </p:spTgt>
                                        </p:tgtEl>
                                        <p:attrNameLst>
                                          <p:attrName>style.visibility</p:attrName>
                                        </p:attrNameLst>
                                      </p:cBhvr>
                                      <p:to>
                                        <p:strVal val="visible"/>
                                      </p:to>
                                    </p:set>
                                    <p:animEffect transition="in" filter="checkerboard(across)">
                                      <p:cBhvr>
                                        <p:cTn id="30" dur="500"/>
                                        <p:tgtEl>
                                          <p:spTgt spid="5734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57349">
                                            <p:txEl>
                                              <p:pRg st="3" end="3"/>
                                            </p:txEl>
                                          </p:spTgt>
                                        </p:tgtEl>
                                        <p:attrNameLst>
                                          <p:attrName>style.visibility</p:attrName>
                                        </p:attrNameLst>
                                      </p:cBhvr>
                                      <p:to>
                                        <p:strVal val="visible"/>
                                      </p:to>
                                    </p:set>
                                    <p:animEffect transition="in" filter="checkerboard(across)">
                                      <p:cBhvr>
                                        <p:cTn id="35" dur="500"/>
                                        <p:tgtEl>
                                          <p:spTgt spid="573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P spid="5734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0" y="2649538"/>
            <a:ext cx="9144000" cy="0"/>
          </a:xfrm>
          <a:prstGeom prst="rect">
            <a:avLst/>
          </a:prstGeom>
          <a:noFill/>
          <a:ln w="9525">
            <a:noFill/>
            <a:miter lim="800000"/>
            <a:headEnd/>
            <a:tailEnd/>
          </a:ln>
        </p:spPr>
        <p:txBody>
          <a:bodyPr wrap="none" anchor="ctr">
            <a:spAutoFit/>
          </a:bodyPr>
          <a:lstStyle/>
          <a:p>
            <a:endParaRPr lang="en-US"/>
          </a:p>
        </p:txBody>
      </p:sp>
      <p:sp>
        <p:nvSpPr>
          <p:cNvPr id="6150" name="Rectangle 6"/>
          <p:cNvSpPr>
            <a:spLocks noChangeArrowheads="1"/>
          </p:cNvSpPr>
          <p:nvPr/>
        </p:nvSpPr>
        <p:spPr bwMode="auto">
          <a:xfrm>
            <a:off x="0" y="76200"/>
            <a:ext cx="9144000" cy="4721225"/>
          </a:xfrm>
          <a:prstGeom prst="rect">
            <a:avLst/>
          </a:prstGeom>
          <a:noFill/>
          <a:ln w="9525">
            <a:noFill/>
            <a:miter lim="800000"/>
            <a:headEnd/>
            <a:tailEnd/>
          </a:ln>
        </p:spPr>
        <p:txBody>
          <a:bodyPr anchor="ctr">
            <a:spAutoFit/>
          </a:bodyPr>
          <a:lstStyle/>
          <a:p>
            <a:pPr algn="ctr"/>
            <a:r>
              <a:rPr lang="en-US" b="1" u="none">
                <a:cs typeface="Times New Roman" pitchFamily="18" charset="0"/>
              </a:rPr>
              <a:t>The Age of Bronze</a:t>
            </a:r>
          </a:p>
          <a:p>
            <a:pPr algn="ctr"/>
            <a:endParaRPr lang="en-US" sz="1000" u="none"/>
          </a:p>
          <a:p>
            <a:pPr algn="ctr" eaLnBrk="0" hangingPunct="0"/>
            <a:r>
              <a:rPr lang="en-US" b="1" u="none">
                <a:cs typeface="Times New Roman" pitchFamily="18" charset="0"/>
              </a:rPr>
              <a:t>Minoan Civilization (2700-1450 B.C.)</a:t>
            </a:r>
            <a:endParaRPr lang="en-US" b="1" u="none"/>
          </a:p>
          <a:p>
            <a:pPr algn="ctr" eaLnBrk="0" hangingPunct="0"/>
            <a:r>
              <a:rPr lang="en-US" u="none">
                <a:cs typeface="Times New Roman" pitchFamily="18" charset="0"/>
              </a:rPr>
              <a:t>Was a </a:t>
            </a:r>
            <a:r>
              <a:rPr lang="en-US">
                <a:cs typeface="Times New Roman" pitchFamily="18" charset="0"/>
              </a:rPr>
              <a:t>complex and rich culture</a:t>
            </a:r>
            <a:r>
              <a:rPr lang="en-US" u="none">
                <a:cs typeface="Times New Roman" pitchFamily="18" charset="0"/>
              </a:rPr>
              <a:t> based on the Aegean island of Crete.</a:t>
            </a:r>
          </a:p>
          <a:p>
            <a:pPr algn="ctr" eaLnBrk="0" hangingPunct="0"/>
            <a:endParaRPr lang="en-US" sz="1000" u="none">
              <a:cs typeface="Times New Roman" pitchFamily="18" charset="0"/>
            </a:endParaRPr>
          </a:p>
          <a:p>
            <a:pPr algn="ctr" eaLnBrk="0" hangingPunct="0"/>
            <a:r>
              <a:rPr lang="en-US" b="1" u="none">
                <a:cs typeface="Times New Roman" pitchFamily="18" charset="0"/>
              </a:rPr>
              <a:t>Crete </a:t>
            </a:r>
            <a:r>
              <a:rPr lang="en-US">
                <a:cs typeface="Times New Roman" pitchFamily="18" charset="0"/>
              </a:rPr>
              <a:t>Largest island in the Aegean</a:t>
            </a:r>
          </a:p>
          <a:p>
            <a:pPr algn="ctr" eaLnBrk="0" hangingPunct="0"/>
            <a:endParaRPr lang="en-US" sz="1000" u="none"/>
          </a:p>
          <a:p>
            <a:pPr algn="ctr" eaLnBrk="0" hangingPunct="0"/>
            <a:r>
              <a:rPr lang="en-US" b="1" u="none">
                <a:cs typeface="Times New Roman" pitchFamily="18" charset="0"/>
              </a:rPr>
              <a:t>Knossos </a:t>
            </a:r>
            <a:r>
              <a:rPr lang="en-US"/>
              <a:t>Great Minoan city on Crete</a:t>
            </a:r>
            <a:r>
              <a:rPr lang="en-US" u="none"/>
              <a:t>.  Home to </a:t>
            </a:r>
            <a:r>
              <a:rPr lang="en-US"/>
              <a:t>king Minos</a:t>
            </a:r>
            <a:r>
              <a:rPr lang="en-US" u="none"/>
              <a:t>, after whom the Minoan are named. </a:t>
            </a:r>
          </a:p>
          <a:p>
            <a:pPr algn="ctr" eaLnBrk="0" hangingPunct="0"/>
            <a:endParaRPr lang="en-US" sz="1000" u="none"/>
          </a:p>
          <a:p>
            <a:pPr algn="ctr" eaLnBrk="0" hangingPunct="0"/>
            <a:r>
              <a:rPr lang="en-US" b="1" u="none"/>
              <a:t>Trading Empire</a:t>
            </a:r>
          </a:p>
          <a:p>
            <a:pPr algn="ctr" eaLnBrk="0" hangingPunct="0"/>
            <a:r>
              <a:rPr lang="en-US" u="none"/>
              <a:t>Objects of Minoan manufacture suggest there was a </a:t>
            </a:r>
            <a:r>
              <a:rPr lang="en-US"/>
              <a:t>network of trade</a:t>
            </a:r>
            <a:r>
              <a:rPr lang="en-US" u="none"/>
              <a:t> with mainland </a:t>
            </a:r>
            <a:r>
              <a:rPr lang="en-US"/>
              <a:t>Greece</a:t>
            </a:r>
            <a:r>
              <a:rPr lang="en-US" u="none"/>
              <a:t> (notably Mycenae), </a:t>
            </a:r>
            <a:r>
              <a:rPr lang="en-US"/>
              <a:t>Cyprus, Syria, Anatolia, Egypt, Mesopotamia</a:t>
            </a:r>
            <a:r>
              <a:rPr lang="en-US" u="none"/>
              <a:t>, and westward as far as the coast of </a:t>
            </a:r>
            <a:r>
              <a:rPr lang="en-US"/>
              <a:t>Spain</a:t>
            </a:r>
            <a:r>
              <a:rPr lang="en-US" u="none"/>
              <a:t> . (wikipedia)</a:t>
            </a:r>
          </a:p>
        </p:txBody>
      </p:sp>
      <p:pic>
        <p:nvPicPr>
          <p:cNvPr id="6158" name="Picture 14" descr="theracityfresco"/>
          <p:cNvPicPr>
            <a:picLocks noChangeAspect="1" noChangeArrowheads="1"/>
          </p:cNvPicPr>
          <p:nvPr/>
        </p:nvPicPr>
        <p:blipFill>
          <a:blip r:embed="rId3" cstate="print"/>
          <a:srcRect/>
          <a:stretch>
            <a:fillRect/>
          </a:stretch>
        </p:blipFill>
        <p:spPr bwMode="auto">
          <a:xfrm>
            <a:off x="1600200" y="4876800"/>
            <a:ext cx="6096000"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 calcmode="lin" valueType="num">
                                      <p:cBhvr>
                                        <p:cTn id="7" dur="1000" fill="hold"/>
                                        <p:tgtEl>
                                          <p:spTgt spid="615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15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5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150">
                                            <p:txEl>
                                              <p:pRg st="2" end="2"/>
                                            </p:txEl>
                                          </p:spTgt>
                                        </p:tgtEl>
                                        <p:attrNameLst>
                                          <p:attrName>style.visibility</p:attrName>
                                        </p:attrNameLst>
                                      </p:cBhvr>
                                      <p:to>
                                        <p:strVal val="visible"/>
                                      </p:to>
                                    </p:set>
                                    <p:anim calcmode="lin" valueType="num">
                                      <p:cBhvr>
                                        <p:cTn id="14" dur="1000" fill="hold"/>
                                        <p:tgtEl>
                                          <p:spTgt spid="6150">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6150">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6150">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150">
                                            <p:txEl>
                                              <p:pRg st="3" end="3"/>
                                            </p:txEl>
                                          </p:spTgt>
                                        </p:tgtEl>
                                        <p:attrNameLst>
                                          <p:attrName>style.visibility</p:attrName>
                                        </p:attrNameLst>
                                      </p:cBhvr>
                                      <p:to>
                                        <p:strVal val="visible"/>
                                      </p:to>
                                    </p:set>
                                    <p:anim calcmode="lin" valueType="num">
                                      <p:cBhvr>
                                        <p:cTn id="21" dur="1000" fill="hold"/>
                                        <p:tgtEl>
                                          <p:spTgt spid="6150">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6150">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615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150">
                                            <p:txEl>
                                              <p:pRg st="5" end="5"/>
                                            </p:txEl>
                                          </p:spTgt>
                                        </p:tgtEl>
                                        <p:attrNameLst>
                                          <p:attrName>style.visibility</p:attrName>
                                        </p:attrNameLst>
                                      </p:cBhvr>
                                      <p:to>
                                        <p:strVal val="visible"/>
                                      </p:to>
                                    </p:set>
                                    <p:anim calcmode="lin" valueType="num">
                                      <p:cBhvr>
                                        <p:cTn id="28" dur="1000" fill="hold"/>
                                        <p:tgtEl>
                                          <p:spTgt spid="6150">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6150">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615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150">
                                            <p:txEl>
                                              <p:pRg st="7" end="7"/>
                                            </p:txEl>
                                          </p:spTgt>
                                        </p:tgtEl>
                                        <p:attrNameLst>
                                          <p:attrName>style.visibility</p:attrName>
                                        </p:attrNameLst>
                                      </p:cBhvr>
                                      <p:to>
                                        <p:strVal val="visible"/>
                                      </p:to>
                                    </p:set>
                                    <p:anim calcmode="lin" valueType="num">
                                      <p:cBhvr>
                                        <p:cTn id="35" dur="1000" fill="hold"/>
                                        <p:tgtEl>
                                          <p:spTgt spid="6150">
                                            <p:txEl>
                                              <p:pRg st="7" end="7"/>
                                            </p:txEl>
                                          </p:spTgt>
                                        </p:tgtEl>
                                        <p:attrNameLst>
                                          <p:attrName>ppt_w</p:attrName>
                                        </p:attrNameLst>
                                      </p:cBhvr>
                                      <p:tavLst>
                                        <p:tav tm="0">
                                          <p:val>
                                            <p:strVal val="#ppt_w*0.70"/>
                                          </p:val>
                                        </p:tav>
                                        <p:tav tm="100000">
                                          <p:val>
                                            <p:strVal val="#ppt_w"/>
                                          </p:val>
                                        </p:tav>
                                      </p:tavLst>
                                    </p:anim>
                                    <p:anim calcmode="lin" valueType="num">
                                      <p:cBhvr>
                                        <p:cTn id="36" dur="1000" fill="hold"/>
                                        <p:tgtEl>
                                          <p:spTgt spid="6150">
                                            <p:txEl>
                                              <p:pRg st="7" end="7"/>
                                            </p:txEl>
                                          </p:spTgt>
                                        </p:tgtEl>
                                        <p:attrNameLst>
                                          <p:attrName>ppt_h</p:attrName>
                                        </p:attrNameLst>
                                      </p:cBhvr>
                                      <p:tavLst>
                                        <p:tav tm="0">
                                          <p:val>
                                            <p:strVal val="#ppt_h"/>
                                          </p:val>
                                        </p:tav>
                                        <p:tav tm="100000">
                                          <p:val>
                                            <p:strVal val="#ppt_h"/>
                                          </p:val>
                                        </p:tav>
                                      </p:tavLst>
                                    </p:anim>
                                    <p:animEffect transition="in" filter="fade">
                                      <p:cBhvr>
                                        <p:cTn id="37" dur="1000"/>
                                        <p:tgtEl>
                                          <p:spTgt spid="615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150">
                                            <p:txEl>
                                              <p:pRg st="9" end="9"/>
                                            </p:txEl>
                                          </p:spTgt>
                                        </p:tgtEl>
                                        <p:attrNameLst>
                                          <p:attrName>style.visibility</p:attrName>
                                        </p:attrNameLst>
                                      </p:cBhvr>
                                      <p:to>
                                        <p:strVal val="visible"/>
                                      </p:to>
                                    </p:set>
                                    <p:anim calcmode="lin" valueType="num">
                                      <p:cBhvr>
                                        <p:cTn id="42" dur="1000" fill="hold"/>
                                        <p:tgtEl>
                                          <p:spTgt spid="6150">
                                            <p:txEl>
                                              <p:pRg st="9" end="9"/>
                                            </p:txEl>
                                          </p:spTgt>
                                        </p:tgtEl>
                                        <p:attrNameLst>
                                          <p:attrName>ppt_w</p:attrName>
                                        </p:attrNameLst>
                                      </p:cBhvr>
                                      <p:tavLst>
                                        <p:tav tm="0">
                                          <p:val>
                                            <p:strVal val="#ppt_w*0.70"/>
                                          </p:val>
                                        </p:tav>
                                        <p:tav tm="100000">
                                          <p:val>
                                            <p:strVal val="#ppt_w"/>
                                          </p:val>
                                        </p:tav>
                                      </p:tavLst>
                                    </p:anim>
                                    <p:anim calcmode="lin" valueType="num">
                                      <p:cBhvr>
                                        <p:cTn id="43" dur="1000" fill="hold"/>
                                        <p:tgtEl>
                                          <p:spTgt spid="6150">
                                            <p:txEl>
                                              <p:pRg st="9" end="9"/>
                                            </p:txEl>
                                          </p:spTgt>
                                        </p:tgtEl>
                                        <p:attrNameLst>
                                          <p:attrName>ppt_h</p:attrName>
                                        </p:attrNameLst>
                                      </p:cBhvr>
                                      <p:tavLst>
                                        <p:tav tm="0">
                                          <p:val>
                                            <p:strVal val="#ppt_h"/>
                                          </p:val>
                                        </p:tav>
                                        <p:tav tm="100000">
                                          <p:val>
                                            <p:strVal val="#ppt_h"/>
                                          </p:val>
                                        </p:tav>
                                      </p:tavLst>
                                    </p:anim>
                                    <p:animEffect transition="in" filter="fade">
                                      <p:cBhvr>
                                        <p:cTn id="44" dur="1000"/>
                                        <p:tgtEl>
                                          <p:spTgt spid="6150">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6150">
                                            <p:txEl>
                                              <p:pRg st="10" end="10"/>
                                            </p:txEl>
                                          </p:spTgt>
                                        </p:tgtEl>
                                        <p:attrNameLst>
                                          <p:attrName>style.visibility</p:attrName>
                                        </p:attrNameLst>
                                      </p:cBhvr>
                                      <p:to>
                                        <p:strVal val="visible"/>
                                      </p:to>
                                    </p:set>
                                    <p:anim calcmode="lin" valueType="num">
                                      <p:cBhvr>
                                        <p:cTn id="49" dur="1000" fill="hold"/>
                                        <p:tgtEl>
                                          <p:spTgt spid="6150">
                                            <p:txEl>
                                              <p:pRg st="10" end="10"/>
                                            </p:txEl>
                                          </p:spTgt>
                                        </p:tgtEl>
                                        <p:attrNameLst>
                                          <p:attrName>ppt_w</p:attrName>
                                        </p:attrNameLst>
                                      </p:cBhvr>
                                      <p:tavLst>
                                        <p:tav tm="0">
                                          <p:val>
                                            <p:strVal val="#ppt_w*0.70"/>
                                          </p:val>
                                        </p:tav>
                                        <p:tav tm="100000">
                                          <p:val>
                                            <p:strVal val="#ppt_w"/>
                                          </p:val>
                                        </p:tav>
                                      </p:tavLst>
                                    </p:anim>
                                    <p:anim calcmode="lin" valueType="num">
                                      <p:cBhvr>
                                        <p:cTn id="50" dur="1000" fill="hold"/>
                                        <p:tgtEl>
                                          <p:spTgt spid="6150">
                                            <p:txEl>
                                              <p:pRg st="10" end="10"/>
                                            </p:txEl>
                                          </p:spTgt>
                                        </p:tgtEl>
                                        <p:attrNameLst>
                                          <p:attrName>ppt_h</p:attrName>
                                        </p:attrNameLst>
                                      </p:cBhvr>
                                      <p:tavLst>
                                        <p:tav tm="0">
                                          <p:val>
                                            <p:strVal val="#ppt_h"/>
                                          </p:val>
                                        </p:tav>
                                        <p:tav tm="100000">
                                          <p:val>
                                            <p:strVal val="#ppt_h"/>
                                          </p:val>
                                        </p:tav>
                                      </p:tavLst>
                                    </p:anim>
                                    <p:animEffect transition="in" filter="fade">
                                      <p:cBhvr>
                                        <p:cTn id="51" dur="1000"/>
                                        <p:tgtEl>
                                          <p:spTgt spid="6150">
                                            <p:txEl>
                                              <p:pRg st="10" end="1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6158"/>
                                        </p:tgtEl>
                                        <p:attrNameLst>
                                          <p:attrName>style.visibility</p:attrName>
                                        </p:attrNameLst>
                                      </p:cBhvr>
                                      <p:to>
                                        <p:strVal val="visible"/>
                                      </p:to>
                                    </p:set>
                                    <p:anim calcmode="lin" valueType="num">
                                      <p:cBhvr>
                                        <p:cTn id="56" dur="1000" fill="hold"/>
                                        <p:tgtEl>
                                          <p:spTgt spid="6158"/>
                                        </p:tgtEl>
                                        <p:attrNameLst>
                                          <p:attrName>ppt_w</p:attrName>
                                        </p:attrNameLst>
                                      </p:cBhvr>
                                      <p:tavLst>
                                        <p:tav tm="0">
                                          <p:val>
                                            <p:strVal val="#ppt_w*0.70"/>
                                          </p:val>
                                        </p:tav>
                                        <p:tav tm="100000">
                                          <p:val>
                                            <p:strVal val="#ppt_w"/>
                                          </p:val>
                                        </p:tav>
                                      </p:tavLst>
                                    </p:anim>
                                    <p:anim calcmode="lin" valueType="num">
                                      <p:cBhvr>
                                        <p:cTn id="57" dur="1000" fill="hold"/>
                                        <p:tgtEl>
                                          <p:spTgt spid="6158"/>
                                        </p:tgtEl>
                                        <p:attrNameLst>
                                          <p:attrName>ppt_h</p:attrName>
                                        </p:attrNameLst>
                                      </p:cBhvr>
                                      <p:tavLst>
                                        <p:tav tm="0">
                                          <p:val>
                                            <p:strVal val="#ppt_h"/>
                                          </p:val>
                                        </p:tav>
                                        <p:tav tm="100000">
                                          <p:val>
                                            <p:strVal val="#ppt_h"/>
                                          </p:val>
                                        </p:tav>
                                      </p:tavLst>
                                    </p:anim>
                                    <p:animEffect transition="in" filter="fade">
                                      <p:cBhvr>
                                        <p:cTn id="58" dur="10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8372" name="Rectangle 4"/>
          <p:cNvSpPr>
            <a:spLocks noChangeArrowheads="1"/>
          </p:cNvSpPr>
          <p:nvPr/>
        </p:nvSpPr>
        <p:spPr bwMode="auto">
          <a:xfrm>
            <a:off x="228600" y="381000"/>
            <a:ext cx="8534400" cy="2198688"/>
          </a:xfrm>
          <a:prstGeom prst="rect">
            <a:avLst/>
          </a:prstGeom>
          <a:noFill/>
          <a:ln w="9525">
            <a:noFill/>
            <a:miter lim="800000"/>
            <a:headEnd/>
            <a:tailEnd/>
          </a:ln>
        </p:spPr>
        <p:txBody>
          <a:bodyPr>
            <a:spAutoFit/>
          </a:bodyPr>
          <a:lstStyle/>
          <a:p>
            <a:pPr>
              <a:spcBef>
                <a:spcPct val="50000"/>
              </a:spcBef>
            </a:pPr>
            <a:r>
              <a:rPr lang="en-US" sz="2300" b="1" u="none"/>
              <a:t>The Assembly</a:t>
            </a:r>
            <a:r>
              <a:rPr lang="en-US" sz="2300" u="none"/>
              <a:t>: </a:t>
            </a:r>
            <a:r>
              <a:rPr lang="en-US" sz="2300"/>
              <a:t>The law-making body of Athens</a:t>
            </a:r>
            <a:r>
              <a:rPr lang="en-US" sz="2300" u="none"/>
              <a:t>. </a:t>
            </a:r>
          </a:p>
          <a:p>
            <a:pPr>
              <a:spcBef>
                <a:spcPct val="50000"/>
              </a:spcBef>
            </a:pPr>
            <a:r>
              <a:rPr lang="en-US" sz="2300" u="none"/>
              <a:t>The </a:t>
            </a:r>
            <a:r>
              <a:rPr lang="en-US" sz="2300" b="1" u="none"/>
              <a:t>assembly</a:t>
            </a:r>
            <a:r>
              <a:rPr lang="en-US" sz="2300" u="none"/>
              <a:t> </a:t>
            </a:r>
            <a:r>
              <a:rPr lang="en-US" sz="2300"/>
              <a:t>met several times a month and needed at least 6,000 members present to take a vote</a:t>
            </a:r>
            <a:r>
              <a:rPr lang="en-US" sz="2300" u="none"/>
              <a:t>. </a:t>
            </a:r>
          </a:p>
          <a:p>
            <a:pPr>
              <a:spcBef>
                <a:spcPct val="50000"/>
              </a:spcBef>
            </a:pPr>
            <a:r>
              <a:rPr lang="en-US" sz="2300" u="none"/>
              <a:t>This was </a:t>
            </a:r>
            <a:r>
              <a:rPr lang="en-US" sz="2300" b="1" u="none"/>
              <a:t>direct democracy</a:t>
            </a:r>
            <a:r>
              <a:rPr lang="en-US" sz="2300" u="none"/>
              <a:t>, a </a:t>
            </a:r>
            <a:r>
              <a:rPr lang="en-US" sz="2300"/>
              <a:t>large number of citizens took part in the day to day affairs of the government</a:t>
            </a:r>
            <a:r>
              <a:rPr lang="en-US" sz="2300" u="none"/>
              <a:t>.</a:t>
            </a:r>
          </a:p>
        </p:txBody>
      </p:sp>
      <p:sp>
        <p:nvSpPr>
          <p:cNvPr id="58373" name="Rectangle 5"/>
          <p:cNvSpPr>
            <a:spLocks noChangeArrowheads="1"/>
          </p:cNvSpPr>
          <p:nvPr/>
        </p:nvSpPr>
        <p:spPr bwMode="auto">
          <a:xfrm>
            <a:off x="304800" y="3014663"/>
            <a:ext cx="8229600" cy="2547937"/>
          </a:xfrm>
          <a:prstGeom prst="rect">
            <a:avLst/>
          </a:prstGeom>
          <a:noFill/>
          <a:ln w="9525">
            <a:noFill/>
            <a:miter lim="800000"/>
            <a:headEnd/>
            <a:tailEnd/>
          </a:ln>
        </p:spPr>
        <p:txBody>
          <a:bodyPr anchor="ctr">
            <a:spAutoFit/>
          </a:bodyPr>
          <a:lstStyle/>
          <a:p>
            <a:r>
              <a:rPr lang="en-US" sz="2300" b="1" u="none"/>
              <a:t>Members of the Polis</a:t>
            </a:r>
          </a:p>
          <a:p>
            <a:endParaRPr lang="en-US" sz="2300" u="none"/>
          </a:p>
          <a:p>
            <a:r>
              <a:rPr lang="en-US" sz="2300" b="1" u="none"/>
              <a:t>Political Rights:</a:t>
            </a:r>
            <a:r>
              <a:rPr lang="en-US" sz="2300" u="none"/>
              <a:t> Free Adult Males. Aristocratic males who owned land. </a:t>
            </a:r>
          </a:p>
          <a:p>
            <a:endParaRPr lang="en-US" sz="2300" u="none"/>
          </a:p>
          <a:p>
            <a:r>
              <a:rPr lang="en-US" sz="2300" b="1" u="none"/>
              <a:t>No Political Rights: </a:t>
            </a:r>
            <a:r>
              <a:rPr lang="en-US" sz="2300" u="none"/>
              <a:t>Women and Foreigners had no political rights. </a:t>
            </a:r>
            <a:endParaRPr lang="en-US" sz="2300" b="1" u="non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p:cTn id="7" dur="1000" fill="hold"/>
                                        <p:tgtEl>
                                          <p:spTgt spid="58372"/>
                                        </p:tgtEl>
                                        <p:attrNameLst>
                                          <p:attrName>ppt_w</p:attrName>
                                        </p:attrNameLst>
                                      </p:cBhvr>
                                      <p:tavLst>
                                        <p:tav tm="0">
                                          <p:val>
                                            <p:strVal val="#ppt_w*0.70"/>
                                          </p:val>
                                        </p:tav>
                                        <p:tav tm="100000">
                                          <p:val>
                                            <p:strVal val="#ppt_w"/>
                                          </p:val>
                                        </p:tav>
                                      </p:tavLst>
                                    </p:anim>
                                    <p:anim calcmode="lin" valueType="num">
                                      <p:cBhvr>
                                        <p:cTn id="8" dur="1000" fill="hold"/>
                                        <p:tgtEl>
                                          <p:spTgt spid="58372"/>
                                        </p:tgtEl>
                                        <p:attrNameLst>
                                          <p:attrName>ppt_h</p:attrName>
                                        </p:attrNameLst>
                                      </p:cBhvr>
                                      <p:tavLst>
                                        <p:tav tm="0">
                                          <p:val>
                                            <p:strVal val="#ppt_h"/>
                                          </p:val>
                                        </p:tav>
                                        <p:tav tm="100000">
                                          <p:val>
                                            <p:strVal val="#ppt_h"/>
                                          </p:val>
                                        </p:tav>
                                      </p:tavLst>
                                    </p:anim>
                                    <p:animEffect transition="in" filter="fade">
                                      <p:cBhvr>
                                        <p:cTn id="9" dur="1000"/>
                                        <p:tgtEl>
                                          <p:spTgt spid="5837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8373"/>
                                        </p:tgtEl>
                                        <p:attrNameLst>
                                          <p:attrName>style.visibility</p:attrName>
                                        </p:attrNameLst>
                                      </p:cBhvr>
                                      <p:to>
                                        <p:strVal val="visible"/>
                                      </p:to>
                                    </p:set>
                                    <p:anim calcmode="lin" valueType="num">
                                      <p:cBhvr>
                                        <p:cTn id="14" dur="1000" fill="hold"/>
                                        <p:tgtEl>
                                          <p:spTgt spid="58373"/>
                                        </p:tgtEl>
                                        <p:attrNameLst>
                                          <p:attrName>ppt_w</p:attrName>
                                        </p:attrNameLst>
                                      </p:cBhvr>
                                      <p:tavLst>
                                        <p:tav tm="0">
                                          <p:val>
                                            <p:strVal val="#ppt_w*0.70"/>
                                          </p:val>
                                        </p:tav>
                                        <p:tav tm="100000">
                                          <p:val>
                                            <p:strVal val="#ppt_w"/>
                                          </p:val>
                                        </p:tav>
                                      </p:tavLst>
                                    </p:anim>
                                    <p:anim calcmode="lin" valueType="num">
                                      <p:cBhvr>
                                        <p:cTn id="15" dur="1000" fill="hold"/>
                                        <p:tgtEl>
                                          <p:spTgt spid="58373"/>
                                        </p:tgtEl>
                                        <p:attrNameLst>
                                          <p:attrName>ppt_h</p:attrName>
                                        </p:attrNameLst>
                                      </p:cBhvr>
                                      <p:tavLst>
                                        <p:tav tm="0">
                                          <p:val>
                                            <p:strVal val="#ppt_h"/>
                                          </p:val>
                                        </p:tav>
                                        <p:tav tm="100000">
                                          <p:val>
                                            <p:strVal val="#ppt_h"/>
                                          </p:val>
                                        </p:tav>
                                      </p:tavLst>
                                    </p:anim>
                                    <p:animEffect transition="in" filter="fade">
                                      <p:cBhvr>
                                        <p:cTn id="16" dur="1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P spid="5837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9396" name="Rectangle 4"/>
          <p:cNvSpPr>
            <a:spLocks noChangeArrowheads="1"/>
          </p:cNvSpPr>
          <p:nvPr/>
        </p:nvSpPr>
        <p:spPr bwMode="auto">
          <a:xfrm>
            <a:off x="228600" y="152400"/>
            <a:ext cx="8534400" cy="762000"/>
          </a:xfrm>
          <a:prstGeom prst="rect">
            <a:avLst/>
          </a:prstGeom>
          <a:noFill/>
          <a:ln w="9525">
            <a:noFill/>
            <a:miter lim="800000"/>
            <a:headEnd/>
            <a:tailEnd/>
          </a:ln>
        </p:spPr>
        <p:txBody>
          <a:bodyPr anchor="ctr">
            <a:spAutoFit/>
          </a:bodyPr>
          <a:lstStyle/>
          <a:p>
            <a:r>
              <a:rPr lang="en-US" b="1" u="none"/>
              <a:t>Political reforms of Pericles</a:t>
            </a:r>
            <a:endParaRPr lang="en-US" u="none"/>
          </a:p>
          <a:p>
            <a:r>
              <a:rPr lang="en-US" u="none"/>
              <a:t>Pericles </a:t>
            </a:r>
            <a:r>
              <a:rPr lang="en-US"/>
              <a:t>made participation in the government more accessible.</a:t>
            </a:r>
          </a:p>
        </p:txBody>
      </p:sp>
      <p:sp>
        <p:nvSpPr>
          <p:cNvPr id="59397" name="Rectangle 5"/>
          <p:cNvSpPr>
            <a:spLocks noChangeArrowheads="1"/>
          </p:cNvSpPr>
          <p:nvPr/>
        </p:nvSpPr>
        <p:spPr bwMode="auto">
          <a:xfrm>
            <a:off x="228600" y="914400"/>
            <a:ext cx="8686800" cy="3106738"/>
          </a:xfrm>
          <a:prstGeom prst="rect">
            <a:avLst/>
          </a:prstGeom>
          <a:noFill/>
          <a:ln w="9525">
            <a:noFill/>
            <a:miter lim="800000"/>
            <a:headEnd/>
            <a:tailEnd/>
          </a:ln>
        </p:spPr>
        <p:txBody>
          <a:bodyPr>
            <a:spAutoFit/>
          </a:bodyPr>
          <a:lstStyle/>
          <a:p>
            <a:r>
              <a:rPr lang="en-US" b="1" u="none"/>
              <a:t>Ostracism</a:t>
            </a:r>
          </a:p>
          <a:p>
            <a:r>
              <a:rPr lang="en-US" u="none"/>
              <a:t>To defend against overly ambitious political members of the </a:t>
            </a:r>
            <a:r>
              <a:rPr lang="en-US"/>
              <a:t>assembly could write a name on a piece of broken pottery and name a person they considered harmful.</a:t>
            </a:r>
          </a:p>
          <a:p>
            <a:r>
              <a:rPr lang="en-US" u="none"/>
              <a:t>If they were named by at least 6,000 members they would be </a:t>
            </a:r>
            <a:r>
              <a:rPr lang="en-US"/>
              <a:t>banned from the city for 10 years.</a:t>
            </a:r>
            <a:r>
              <a:rPr lang="en-US" u="none"/>
              <a:t> </a:t>
            </a:r>
          </a:p>
          <a:p>
            <a:endParaRPr lang="en-US" b="1" u="none"/>
          </a:p>
          <a:p>
            <a:r>
              <a:rPr lang="en-US" b="1" u="none"/>
              <a:t>Cultural Center of Greece: </a:t>
            </a:r>
            <a:r>
              <a:rPr lang="en-US"/>
              <a:t>During the Age of Pericles, Athens became the center of Classical Greek Culture.</a:t>
            </a:r>
            <a:r>
              <a:rPr lang="en-US" u="none"/>
              <a:t> </a:t>
            </a:r>
            <a:endParaRPr lang="en-US" b="1" u="none"/>
          </a:p>
        </p:txBody>
      </p:sp>
      <p:pic>
        <p:nvPicPr>
          <p:cNvPr id="59399" name="Picture 7" descr="lk01m02c"/>
          <p:cNvPicPr>
            <a:picLocks noChangeAspect="1" noChangeArrowheads="1"/>
          </p:cNvPicPr>
          <p:nvPr/>
        </p:nvPicPr>
        <p:blipFill>
          <a:blip r:embed="rId3" cstate="print"/>
          <a:srcRect/>
          <a:stretch>
            <a:fillRect/>
          </a:stretch>
        </p:blipFill>
        <p:spPr bwMode="auto">
          <a:xfrm>
            <a:off x="1981200" y="4081463"/>
            <a:ext cx="5181600" cy="2624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p:cTn id="7" dur="1000" fill="hold"/>
                                        <p:tgtEl>
                                          <p:spTgt spid="59396"/>
                                        </p:tgtEl>
                                        <p:attrNameLst>
                                          <p:attrName>ppt_w</p:attrName>
                                        </p:attrNameLst>
                                      </p:cBhvr>
                                      <p:tavLst>
                                        <p:tav tm="0">
                                          <p:val>
                                            <p:strVal val="#ppt_w*0.70"/>
                                          </p:val>
                                        </p:tav>
                                        <p:tav tm="100000">
                                          <p:val>
                                            <p:strVal val="#ppt_w"/>
                                          </p:val>
                                        </p:tav>
                                      </p:tavLst>
                                    </p:anim>
                                    <p:anim calcmode="lin" valueType="num">
                                      <p:cBhvr>
                                        <p:cTn id="8" dur="1000" fill="hold"/>
                                        <p:tgtEl>
                                          <p:spTgt spid="59396"/>
                                        </p:tgtEl>
                                        <p:attrNameLst>
                                          <p:attrName>ppt_h</p:attrName>
                                        </p:attrNameLst>
                                      </p:cBhvr>
                                      <p:tavLst>
                                        <p:tav tm="0">
                                          <p:val>
                                            <p:strVal val="#ppt_h"/>
                                          </p:val>
                                        </p:tav>
                                        <p:tav tm="100000">
                                          <p:val>
                                            <p:strVal val="#ppt_h"/>
                                          </p:val>
                                        </p:tav>
                                      </p:tavLst>
                                    </p:anim>
                                    <p:animEffect transition="in" filter="fade">
                                      <p:cBhvr>
                                        <p:cTn id="9" dur="1000"/>
                                        <p:tgtEl>
                                          <p:spTgt spid="5939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9397">
                                            <p:txEl>
                                              <p:pRg st="0" end="0"/>
                                            </p:txEl>
                                          </p:spTgt>
                                        </p:tgtEl>
                                        <p:attrNameLst>
                                          <p:attrName>style.visibility</p:attrName>
                                        </p:attrNameLst>
                                      </p:cBhvr>
                                      <p:to>
                                        <p:strVal val="visible"/>
                                      </p:to>
                                    </p:set>
                                    <p:anim calcmode="lin" valueType="num">
                                      <p:cBhvr>
                                        <p:cTn id="14" dur="1000" fill="hold"/>
                                        <p:tgtEl>
                                          <p:spTgt spid="59397">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9397">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9397">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59397">
                                            <p:txEl>
                                              <p:pRg st="1" end="1"/>
                                            </p:txEl>
                                          </p:spTgt>
                                        </p:tgtEl>
                                        <p:attrNameLst>
                                          <p:attrName>style.visibility</p:attrName>
                                        </p:attrNameLst>
                                      </p:cBhvr>
                                      <p:to>
                                        <p:strVal val="visible"/>
                                      </p:to>
                                    </p:set>
                                    <p:anim calcmode="lin" valueType="num">
                                      <p:cBhvr>
                                        <p:cTn id="19" dur="1000" fill="hold"/>
                                        <p:tgtEl>
                                          <p:spTgt spid="59397">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59397">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59397">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59397">
                                            <p:txEl>
                                              <p:pRg st="2" end="2"/>
                                            </p:txEl>
                                          </p:spTgt>
                                        </p:tgtEl>
                                        <p:attrNameLst>
                                          <p:attrName>style.visibility</p:attrName>
                                        </p:attrNameLst>
                                      </p:cBhvr>
                                      <p:to>
                                        <p:strVal val="visible"/>
                                      </p:to>
                                    </p:set>
                                    <p:anim calcmode="lin" valueType="num">
                                      <p:cBhvr>
                                        <p:cTn id="24" dur="1000" fill="hold"/>
                                        <p:tgtEl>
                                          <p:spTgt spid="59397">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59397">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59397">
                                            <p:txEl>
                                              <p:pRg st="2" end="2"/>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59399"/>
                                        </p:tgtEl>
                                        <p:attrNameLst>
                                          <p:attrName>style.visibility</p:attrName>
                                        </p:attrNameLst>
                                      </p:cBhvr>
                                      <p:to>
                                        <p:strVal val="visible"/>
                                      </p:to>
                                    </p:set>
                                    <p:anim calcmode="lin" valueType="num">
                                      <p:cBhvr>
                                        <p:cTn id="29" dur="1000" fill="hold"/>
                                        <p:tgtEl>
                                          <p:spTgt spid="59399"/>
                                        </p:tgtEl>
                                        <p:attrNameLst>
                                          <p:attrName>ppt_w</p:attrName>
                                        </p:attrNameLst>
                                      </p:cBhvr>
                                      <p:tavLst>
                                        <p:tav tm="0">
                                          <p:val>
                                            <p:strVal val="#ppt_w*0.70"/>
                                          </p:val>
                                        </p:tav>
                                        <p:tav tm="100000">
                                          <p:val>
                                            <p:strVal val="#ppt_w"/>
                                          </p:val>
                                        </p:tav>
                                      </p:tavLst>
                                    </p:anim>
                                    <p:anim calcmode="lin" valueType="num">
                                      <p:cBhvr>
                                        <p:cTn id="30" dur="1000" fill="hold"/>
                                        <p:tgtEl>
                                          <p:spTgt spid="59399"/>
                                        </p:tgtEl>
                                        <p:attrNameLst>
                                          <p:attrName>ppt_h</p:attrName>
                                        </p:attrNameLst>
                                      </p:cBhvr>
                                      <p:tavLst>
                                        <p:tav tm="0">
                                          <p:val>
                                            <p:strVal val="#ppt_h"/>
                                          </p:val>
                                        </p:tav>
                                        <p:tav tm="100000">
                                          <p:val>
                                            <p:strVal val="#ppt_h"/>
                                          </p:val>
                                        </p:tav>
                                      </p:tavLst>
                                    </p:anim>
                                    <p:animEffect transition="in" filter="fade">
                                      <p:cBhvr>
                                        <p:cTn id="31" dur="1000"/>
                                        <p:tgtEl>
                                          <p:spTgt spid="59399"/>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9397">
                                            <p:txEl>
                                              <p:pRg st="4" end="4"/>
                                            </p:txEl>
                                          </p:spTgt>
                                        </p:tgtEl>
                                        <p:attrNameLst>
                                          <p:attrName>style.visibility</p:attrName>
                                        </p:attrNameLst>
                                      </p:cBhvr>
                                      <p:to>
                                        <p:strVal val="visible"/>
                                      </p:to>
                                    </p:set>
                                    <p:anim calcmode="lin" valueType="num">
                                      <p:cBhvr>
                                        <p:cTn id="36" dur="1000" fill="hold"/>
                                        <p:tgtEl>
                                          <p:spTgt spid="59397">
                                            <p:txEl>
                                              <p:pRg st="4" end="4"/>
                                            </p:txEl>
                                          </p:spTgt>
                                        </p:tgtEl>
                                        <p:attrNameLst>
                                          <p:attrName>ppt_w</p:attrName>
                                        </p:attrNameLst>
                                      </p:cBhvr>
                                      <p:tavLst>
                                        <p:tav tm="0">
                                          <p:val>
                                            <p:strVal val="#ppt_w*0.70"/>
                                          </p:val>
                                        </p:tav>
                                        <p:tav tm="100000">
                                          <p:val>
                                            <p:strVal val="#ppt_w"/>
                                          </p:val>
                                        </p:tav>
                                      </p:tavLst>
                                    </p:anim>
                                    <p:anim calcmode="lin" valueType="num">
                                      <p:cBhvr>
                                        <p:cTn id="37" dur="1000" fill="hold"/>
                                        <p:tgtEl>
                                          <p:spTgt spid="59397">
                                            <p:txEl>
                                              <p:pRg st="4" end="4"/>
                                            </p:txEl>
                                          </p:spTgt>
                                        </p:tgtEl>
                                        <p:attrNameLst>
                                          <p:attrName>ppt_h</p:attrName>
                                        </p:attrNameLst>
                                      </p:cBhvr>
                                      <p:tavLst>
                                        <p:tav tm="0">
                                          <p:val>
                                            <p:strVal val="#ppt_h"/>
                                          </p:val>
                                        </p:tav>
                                        <p:tav tm="100000">
                                          <p:val>
                                            <p:strVal val="#ppt_h"/>
                                          </p:val>
                                        </p:tav>
                                      </p:tavLst>
                                    </p:anim>
                                    <p:animEffect transition="in" filter="fade">
                                      <p:cBhvr>
                                        <p:cTn id="38" dur="1000"/>
                                        <p:tgtEl>
                                          <p:spTgt spid="593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66800" y="0"/>
            <a:ext cx="7010400" cy="1143000"/>
          </a:xfrm>
        </p:spPr>
        <p:txBody>
          <a:bodyPr/>
          <a:lstStyle/>
          <a:p>
            <a:pPr eaLnBrk="1" hangingPunct="1"/>
            <a:r>
              <a:rPr lang="en-US" sz="3200" b="1" smtClean="0">
                <a:latin typeface="Comic Sans MS" pitchFamily="66" charset="0"/>
              </a:rPr>
              <a:t>The Peloponnesian War</a:t>
            </a:r>
          </a:p>
        </p:txBody>
      </p:sp>
      <p:sp>
        <p:nvSpPr>
          <p:cNvPr id="62469" name="Text Box 5"/>
          <p:cNvSpPr txBox="1">
            <a:spLocks noChangeArrowheads="1"/>
          </p:cNvSpPr>
          <p:nvPr/>
        </p:nvSpPr>
        <p:spPr bwMode="auto">
          <a:xfrm>
            <a:off x="609600" y="1066800"/>
            <a:ext cx="7848600" cy="1004888"/>
          </a:xfrm>
          <a:prstGeom prst="rect">
            <a:avLst/>
          </a:prstGeom>
          <a:noFill/>
          <a:ln w="9525">
            <a:noFill/>
            <a:miter lim="800000"/>
            <a:headEnd/>
            <a:tailEnd/>
          </a:ln>
        </p:spPr>
        <p:txBody>
          <a:bodyPr>
            <a:spAutoFit/>
          </a:bodyPr>
          <a:lstStyle/>
          <a:p>
            <a:pPr algn="ctr">
              <a:spcBef>
                <a:spcPct val="50000"/>
              </a:spcBef>
            </a:pPr>
            <a:r>
              <a:rPr lang="en-US" sz="2400" b="1"/>
              <a:t>Many Greeks resented the Athenian domination.</a:t>
            </a:r>
          </a:p>
          <a:p>
            <a:pPr algn="ctr">
              <a:spcBef>
                <a:spcPct val="50000"/>
              </a:spcBef>
            </a:pPr>
            <a:r>
              <a:rPr lang="en-US" sz="2400" b="1"/>
              <a:t>The Greek world split into rival camps.</a:t>
            </a:r>
          </a:p>
        </p:txBody>
      </p:sp>
      <p:sp>
        <p:nvSpPr>
          <p:cNvPr id="62472" name="Text Box 8"/>
          <p:cNvSpPr txBox="1">
            <a:spLocks noChangeArrowheads="1"/>
          </p:cNvSpPr>
          <p:nvPr/>
        </p:nvSpPr>
        <p:spPr bwMode="auto">
          <a:xfrm>
            <a:off x="381000" y="2590800"/>
            <a:ext cx="8305800" cy="1384995"/>
          </a:xfrm>
          <a:prstGeom prst="rect">
            <a:avLst/>
          </a:prstGeom>
          <a:noFill/>
          <a:ln w="9525">
            <a:noFill/>
            <a:miter lim="800000"/>
            <a:headEnd/>
            <a:tailEnd/>
          </a:ln>
          <a:effectLst/>
        </p:spPr>
        <p:txBody>
          <a:bodyPr>
            <a:spAutoFit/>
          </a:bodyPr>
          <a:lstStyle/>
          <a:p>
            <a:pPr algn="ctr">
              <a:spcBef>
                <a:spcPct val="50000"/>
              </a:spcBef>
            </a:pPr>
            <a:r>
              <a:rPr lang="en-US" sz="2400" u="none" dirty="0"/>
              <a:t>To counter the </a:t>
            </a:r>
            <a:r>
              <a:rPr lang="en-US" sz="2400" u="none" dirty="0" err="1">
                <a:effectLst>
                  <a:outerShdw blurRad="38100" dist="38100" dir="2700000" algn="tl">
                    <a:srgbClr val="C0C0C0"/>
                  </a:outerShdw>
                </a:effectLst>
              </a:rPr>
              <a:t>Delian</a:t>
            </a:r>
            <a:r>
              <a:rPr lang="en-US" sz="2400" u="none" dirty="0">
                <a:effectLst>
                  <a:outerShdw blurRad="38100" dist="38100" dir="2700000" algn="tl">
                    <a:srgbClr val="C0C0C0"/>
                  </a:outerShdw>
                </a:effectLst>
              </a:rPr>
              <a:t> League</a:t>
            </a:r>
            <a:r>
              <a:rPr lang="en-US" sz="2400" u="none" dirty="0"/>
              <a:t>, Sparta and other enemies of Athens formed the </a:t>
            </a:r>
            <a:r>
              <a:rPr lang="en-US" sz="2400" b="1" dirty="0">
                <a:effectLst>
                  <a:outerShdw blurRad="38100" dist="38100" dir="2700000" algn="tl">
                    <a:srgbClr val="C0C0C0"/>
                  </a:outerShdw>
                </a:effectLst>
              </a:rPr>
              <a:t>Peloponnesian League</a:t>
            </a:r>
            <a:r>
              <a:rPr lang="en-US" sz="2400" dirty="0"/>
              <a:t>.</a:t>
            </a:r>
          </a:p>
          <a:p>
            <a:pPr algn="ctr">
              <a:spcBef>
                <a:spcPct val="50000"/>
              </a:spcBef>
            </a:pPr>
            <a:endParaRPr lang="en-US" sz="2400" u="none" dirty="0"/>
          </a:p>
        </p:txBody>
      </p:sp>
      <p:sp>
        <p:nvSpPr>
          <p:cNvPr id="62473" name="Text Box 9"/>
          <p:cNvSpPr txBox="1">
            <a:spLocks noChangeArrowheads="1"/>
          </p:cNvSpPr>
          <p:nvPr/>
        </p:nvSpPr>
        <p:spPr bwMode="auto">
          <a:xfrm>
            <a:off x="228600" y="4191000"/>
            <a:ext cx="8686800" cy="1370013"/>
          </a:xfrm>
          <a:prstGeom prst="rect">
            <a:avLst/>
          </a:prstGeom>
          <a:noFill/>
          <a:ln w="9525">
            <a:noFill/>
            <a:miter lim="800000"/>
            <a:headEnd/>
            <a:tailEnd/>
          </a:ln>
        </p:spPr>
        <p:txBody>
          <a:bodyPr>
            <a:spAutoFit/>
          </a:bodyPr>
          <a:lstStyle/>
          <a:p>
            <a:pPr algn="ctr">
              <a:spcBef>
                <a:spcPct val="50000"/>
              </a:spcBef>
            </a:pPr>
            <a:r>
              <a:rPr lang="en-US" sz="2400" b="1" u="none" dirty="0"/>
              <a:t>A 27 year war broke out in 431 B.C. engulfing all of Greece</a:t>
            </a:r>
          </a:p>
          <a:p>
            <a:pPr algn="ctr">
              <a:spcBef>
                <a:spcPct val="50000"/>
              </a:spcBef>
            </a:pPr>
            <a:endParaRPr lang="en-US" sz="2400" b="1" u="none" dirty="0"/>
          </a:p>
        </p:txBody>
      </p:sp>
      <p:pic>
        <p:nvPicPr>
          <p:cNvPr id="62474" name="Picture 10" descr="j0076146"/>
          <p:cNvPicPr>
            <a:picLocks noChangeAspect="1" noChangeArrowheads="1" noCrop="1"/>
          </p:cNvPicPr>
          <p:nvPr/>
        </p:nvPicPr>
        <p:blipFill>
          <a:blip r:embed="rId3" cstate="print"/>
          <a:srcRect/>
          <a:stretch>
            <a:fillRect/>
          </a:stretch>
        </p:blipFill>
        <p:spPr bwMode="auto">
          <a:xfrm>
            <a:off x="533400" y="5749925"/>
            <a:ext cx="8305800" cy="1108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p:cTn id="7" dur="500" fill="hold"/>
                                        <p:tgtEl>
                                          <p:spTgt spid="62466"/>
                                        </p:tgtEl>
                                        <p:attrNameLst>
                                          <p:attrName>ppt_w</p:attrName>
                                        </p:attrNameLst>
                                      </p:cBhvr>
                                      <p:tavLst>
                                        <p:tav tm="0">
                                          <p:val>
                                            <p:fltVal val="0"/>
                                          </p:val>
                                        </p:tav>
                                        <p:tav tm="100000">
                                          <p:val>
                                            <p:strVal val="#ppt_w"/>
                                          </p:val>
                                        </p:tav>
                                      </p:tavLst>
                                    </p:anim>
                                    <p:anim calcmode="lin" valueType="num">
                                      <p:cBhvr>
                                        <p:cTn id="8" dur="500" fill="hold"/>
                                        <p:tgtEl>
                                          <p:spTgt spid="624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2469"/>
                                        </p:tgtEl>
                                        <p:attrNameLst>
                                          <p:attrName>style.visibility</p:attrName>
                                        </p:attrNameLst>
                                      </p:cBhvr>
                                      <p:to>
                                        <p:strVal val="visible"/>
                                      </p:to>
                                    </p:set>
                                    <p:animEffect transition="in" filter="dissolve">
                                      <p:cBhvr>
                                        <p:cTn id="13" dur="500"/>
                                        <p:tgtEl>
                                          <p:spTgt spid="6246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2472">
                                            <p:txEl>
                                              <p:pRg st="0" end="0"/>
                                            </p:txEl>
                                          </p:spTgt>
                                        </p:tgtEl>
                                        <p:attrNameLst>
                                          <p:attrName>style.visibility</p:attrName>
                                        </p:attrNameLst>
                                      </p:cBhvr>
                                      <p:to>
                                        <p:strVal val="visible"/>
                                      </p:to>
                                    </p:set>
                                    <p:animEffect transition="in" filter="slide(fromBottom)">
                                      <p:cBhvr>
                                        <p:cTn id="18" dur="500"/>
                                        <p:tgtEl>
                                          <p:spTgt spid="6247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2473"/>
                                        </p:tgtEl>
                                        <p:attrNameLst>
                                          <p:attrName>style.visibility</p:attrName>
                                        </p:attrNameLst>
                                      </p:cBhvr>
                                      <p:to>
                                        <p:strVal val="visible"/>
                                      </p:to>
                                    </p:set>
                                    <p:anim calcmode="lin" valueType="num">
                                      <p:cBhvr additive="base">
                                        <p:cTn id="23" dur="500" fill="hold"/>
                                        <p:tgtEl>
                                          <p:spTgt spid="62473"/>
                                        </p:tgtEl>
                                        <p:attrNameLst>
                                          <p:attrName>ppt_x</p:attrName>
                                        </p:attrNameLst>
                                      </p:cBhvr>
                                      <p:tavLst>
                                        <p:tav tm="0">
                                          <p:val>
                                            <p:strVal val="#ppt_x"/>
                                          </p:val>
                                        </p:tav>
                                        <p:tav tm="100000">
                                          <p:val>
                                            <p:strVal val="#ppt_x"/>
                                          </p:val>
                                        </p:tav>
                                      </p:tavLst>
                                    </p:anim>
                                    <p:anim calcmode="lin" valueType="num">
                                      <p:cBhvr additive="base">
                                        <p:cTn id="24" dur="500" fill="hold"/>
                                        <p:tgtEl>
                                          <p:spTgt spid="6247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2474"/>
                                        </p:tgtEl>
                                        <p:attrNameLst>
                                          <p:attrName>style.visibility</p:attrName>
                                        </p:attrNameLst>
                                      </p:cBhvr>
                                      <p:to>
                                        <p:strVal val="visible"/>
                                      </p:to>
                                    </p:set>
                                    <p:anim calcmode="lin" valueType="num">
                                      <p:cBhvr additive="base">
                                        <p:cTn id="29" dur="500" fill="hold"/>
                                        <p:tgtEl>
                                          <p:spTgt spid="62474"/>
                                        </p:tgtEl>
                                        <p:attrNameLst>
                                          <p:attrName>ppt_x</p:attrName>
                                        </p:attrNameLst>
                                      </p:cBhvr>
                                      <p:tavLst>
                                        <p:tav tm="0">
                                          <p:val>
                                            <p:strVal val="#ppt_x"/>
                                          </p:val>
                                        </p:tav>
                                        <p:tav tm="100000">
                                          <p:val>
                                            <p:strVal val="#ppt_x"/>
                                          </p:val>
                                        </p:tav>
                                      </p:tavLst>
                                    </p:anim>
                                    <p:anim calcmode="lin" valueType="num">
                                      <p:cBhvr additive="base">
                                        <p:cTn id="30" dur="500" fill="hold"/>
                                        <p:tgtEl>
                                          <p:spTgt spid="624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9" grpId="0" autoUpdateAnimBg="0"/>
      <p:bldP spid="62472" grpId="0" build="p" autoUpdateAnimBg="0"/>
      <p:bldP spid="62473"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3491" name="Text Box 3"/>
          <p:cNvSpPr txBox="1">
            <a:spLocks noChangeArrowheads="1"/>
          </p:cNvSpPr>
          <p:nvPr/>
        </p:nvSpPr>
        <p:spPr bwMode="auto">
          <a:xfrm>
            <a:off x="152400" y="76200"/>
            <a:ext cx="8915400" cy="7848302"/>
          </a:xfrm>
          <a:prstGeom prst="rect">
            <a:avLst/>
          </a:prstGeom>
          <a:noFill/>
          <a:ln w="9525">
            <a:noFill/>
            <a:miter lim="800000"/>
            <a:headEnd/>
            <a:tailEnd/>
          </a:ln>
        </p:spPr>
        <p:txBody>
          <a:bodyPr>
            <a:spAutoFit/>
          </a:bodyPr>
          <a:lstStyle/>
          <a:p>
            <a:pPr algn="ctr">
              <a:spcBef>
                <a:spcPct val="50000"/>
              </a:spcBef>
            </a:pPr>
            <a:r>
              <a:rPr lang="en-US" sz="2400" u="none" dirty="0"/>
              <a:t>Athens faced a serious geographic disadvantage from the start.</a:t>
            </a:r>
          </a:p>
          <a:p>
            <a:pPr algn="ctr">
              <a:spcBef>
                <a:spcPct val="50000"/>
              </a:spcBef>
            </a:pPr>
            <a:r>
              <a:rPr lang="en-US" sz="2400" b="1" dirty="0"/>
              <a:t>Sparta was located inland, the Athenian navy was no good against them.</a:t>
            </a:r>
          </a:p>
          <a:p>
            <a:pPr algn="ctr">
              <a:spcBef>
                <a:spcPct val="50000"/>
              </a:spcBef>
            </a:pPr>
            <a:r>
              <a:rPr lang="en-US" sz="2400" u="none" dirty="0"/>
              <a:t>When Sparta invaded Athens, Pericles allowed people from the countryside to move inside the city.</a:t>
            </a:r>
          </a:p>
          <a:p>
            <a:pPr algn="ctr">
              <a:spcBef>
                <a:spcPct val="50000"/>
              </a:spcBef>
            </a:pPr>
            <a:r>
              <a:rPr lang="en-US" sz="2400" b="1" dirty="0"/>
              <a:t>Overcrowding led to a plague that killed a third of the people.</a:t>
            </a:r>
          </a:p>
          <a:p>
            <a:pPr algn="ctr">
              <a:spcBef>
                <a:spcPct val="50000"/>
              </a:spcBef>
            </a:pPr>
            <a:r>
              <a:rPr lang="en-US" sz="2400" u="none" dirty="0"/>
              <a:t>Internal struggles undermined the Democratic government of Athens.</a:t>
            </a:r>
          </a:p>
          <a:p>
            <a:pPr algn="ctr">
              <a:spcBef>
                <a:spcPct val="50000"/>
              </a:spcBef>
            </a:pPr>
            <a:r>
              <a:rPr lang="en-US" sz="2400" u="none" dirty="0"/>
              <a:t>Sparta even allied with Persia, their old enemy, against the </a:t>
            </a:r>
            <a:r>
              <a:rPr lang="en-US" sz="2400" u="none" dirty="0" err="1"/>
              <a:t>Delian</a:t>
            </a:r>
            <a:r>
              <a:rPr lang="en-US" sz="2400" u="none" dirty="0"/>
              <a:t> League.</a:t>
            </a:r>
          </a:p>
          <a:p>
            <a:pPr algn="ctr">
              <a:spcBef>
                <a:spcPct val="50000"/>
              </a:spcBef>
            </a:pPr>
            <a:r>
              <a:rPr lang="en-US" sz="2400" b="1" dirty="0"/>
              <a:t>Finally, in 404 B.C., with the help of the Persian navy, the Spartans captured Athens and stripped it of its fleet and empire.</a:t>
            </a:r>
          </a:p>
          <a:p>
            <a:pPr algn="ctr">
              <a:spcBef>
                <a:spcPct val="50000"/>
              </a:spcBef>
            </a:pPr>
            <a:endParaRPr lang="en-US" sz="2400" u="none" dirty="0"/>
          </a:p>
          <a:p>
            <a:pPr algn="ctr">
              <a:spcBef>
                <a:spcPct val="50000"/>
              </a:spcBef>
            </a:pPr>
            <a:endParaRPr lang="en-US" sz="2400" u="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p:cTn id="7" dur="500" fill="hold"/>
                                        <p:tgtEl>
                                          <p:spTgt spid="634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349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p:cTn id="13" dur="500" fill="hold"/>
                                        <p:tgtEl>
                                          <p:spTgt spid="6349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349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p:cTn id="19" dur="500" fill="hold"/>
                                        <p:tgtEl>
                                          <p:spTgt spid="6349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349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p:cTn id="25" dur="500" fill="hold"/>
                                        <p:tgtEl>
                                          <p:spTgt spid="6349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6349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p:cTn id="31" dur="500" fill="hold"/>
                                        <p:tgtEl>
                                          <p:spTgt spid="6349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63491">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 calcmode="lin" valueType="num">
                                      <p:cBhvr>
                                        <p:cTn id="37" dur="500" fill="hold"/>
                                        <p:tgtEl>
                                          <p:spTgt spid="63491">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63491">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3491">
                                            <p:txEl>
                                              <p:pRg st="6" end="6"/>
                                            </p:txEl>
                                          </p:spTgt>
                                        </p:tgtEl>
                                        <p:attrNameLst>
                                          <p:attrName>style.visibility</p:attrName>
                                        </p:attrNameLst>
                                      </p:cBhvr>
                                      <p:to>
                                        <p:strVal val="visible"/>
                                      </p:to>
                                    </p:set>
                                    <p:anim calcmode="lin" valueType="num">
                                      <p:cBhvr>
                                        <p:cTn id="43" dur="500" fill="hold"/>
                                        <p:tgtEl>
                                          <p:spTgt spid="63491">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63491">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82946" name="Picture 2" descr="j0076146"/>
          <p:cNvPicPr>
            <a:picLocks noChangeAspect="1" noChangeArrowheads="1" noCrop="1"/>
          </p:cNvPicPr>
          <p:nvPr/>
        </p:nvPicPr>
        <p:blipFill>
          <a:blip r:embed="rId3" cstate="print"/>
          <a:srcRect/>
          <a:stretch>
            <a:fillRect/>
          </a:stretch>
        </p:blipFill>
        <p:spPr bwMode="auto">
          <a:xfrm>
            <a:off x="0" y="76200"/>
            <a:ext cx="9144000" cy="1066800"/>
          </a:xfrm>
          <a:prstGeom prst="rect">
            <a:avLst/>
          </a:prstGeom>
          <a:noFill/>
          <a:ln w="9525">
            <a:noFill/>
            <a:miter lim="800000"/>
            <a:headEnd/>
            <a:tailEnd/>
          </a:ln>
        </p:spPr>
      </p:pic>
      <p:sp>
        <p:nvSpPr>
          <p:cNvPr id="64515" name="Rectangle 3"/>
          <p:cNvSpPr>
            <a:spLocks noGrp="1" noChangeArrowheads="1"/>
          </p:cNvSpPr>
          <p:nvPr>
            <p:ph type="title"/>
          </p:nvPr>
        </p:nvSpPr>
        <p:spPr>
          <a:xfrm>
            <a:off x="0" y="228600"/>
            <a:ext cx="9144000" cy="1143000"/>
          </a:xfrm>
        </p:spPr>
        <p:txBody>
          <a:bodyPr rtlCol="0">
            <a:normAutofit/>
          </a:bodyPr>
          <a:lstStyle/>
          <a:p>
            <a:pPr eaLnBrk="1" fontAlgn="auto" hangingPunct="1">
              <a:spcAft>
                <a:spcPts val="0"/>
              </a:spcAft>
              <a:defRPr/>
            </a:pPr>
            <a:r>
              <a:rPr lang="en-US" sz="4000" b="1" dirty="0" smtClean="0">
                <a:effectLst>
                  <a:outerShdw blurRad="38100" dist="38100" dir="2700000" algn="tl">
                    <a:srgbClr val="C0C0C0"/>
                  </a:outerShdw>
                </a:effectLst>
                <a:latin typeface="Comic Sans MS" pitchFamily="66" charset="0"/>
              </a:rPr>
              <a:t>Effects of the Peloponnesian War</a:t>
            </a:r>
          </a:p>
        </p:txBody>
      </p:sp>
      <p:sp>
        <p:nvSpPr>
          <p:cNvPr id="64516" name="Text Box 4"/>
          <p:cNvSpPr txBox="1">
            <a:spLocks noChangeArrowheads="1"/>
          </p:cNvSpPr>
          <p:nvPr/>
        </p:nvSpPr>
        <p:spPr bwMode="auto">
          <a:xfrm>
            <a:off x="152400" y="1636713"/>
            <a:ext cx="8839200" cy="4259262"/>
          </a:xfrm>
          <a:prstGeom prst="rect">
            <a:avLst/>
          </a:prstGeom>
          <a:noFill/>
          <a:ln w="9525">
            <a:noFill/>
            <a:miter lim="800000"/>
            <a:headEnd/>
            <a:tailEnd/>
          </a:ln>
        </p:spPr>
        <p:txBody>
          <a:bodyPr>
            <a:spAutoFit/>
          </a:bodyPr>
          <a:lstStyle/>
          <a:p>
            <a:pPr algn="ctr">
              <a:spcBef>
                <a:spcPct val="50000"/>
              </a:spcBef>
            </a:pPr>
            <a:r>
              <a:rPr lang="en-US" sz="2600" b="1"/>
              <a:t>The Peloponnesian war ended Athenian greatness.</a:t>
            </a:r>
          </a:p>
          <a:p>
            <a:pPr algn="ctr">
              <a:spcBef>
                <a:spcPct val="50000"/>
              </a:spcBef>
            </a:pPr>
            <a:r>
              <a:rPr lang="en-US" sz="2600" b="1"/>
              <a:t>In Athens Democratic government suffered: Corruption and selfish interests replaced order.</a:t>
            </a:r>
          </a:p>
          <a:p>
            <a:pPr algn="ctr">
              <a:spcBef>
                <a:spcPct val="50000"/>
              </a:spcBef>
            </a:pPr>
            <a:r>
              <a:rPr lang="en-US" sz="2600" b="1" u="none"/>
              <a:t>Fighting continued to disrupt the Greek world.</a:t>
            </a:r>
          </a:p>
          <a:p>
            <a:pPr algn="ctr">
              <a:spcBef>
                <a:spcPct val="50000"/>
              </a:spcBef>
            </a:pPr>
            <a:r>
              <a:rPr lang="en-US" sz="2600" b="1" u="none"/>
              <a:t>Sparta itself suffered defeat at the hands of Thebes, another Greek city-state.</a:t>
            </a:r>
          </a:p>
          <a:p>
            <a:pPr algn="ctr">
              <a:spcBef>
                <a:spcPct val="50000"/>
              </a:spcBef>
            </a:pPr>
            <a:r>
              <a:rPr lang="en-US" sz="2600" b="1"/>
              <a:t>Greece was left vulnerable to invasion.</a:t>
            </a:r>
          </a:p>
          <a:p>
            <a:pPr algn="ctr">
              <a:spcBef>
                <a:spcPct val="50000"/>
              </a:spcBef>
            </a:pPr>
            <a:r>
              <a:rPr lang="en-US" sz="2600" b="1"/>
              <a:t>Cultural development was arrested.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4516">
                                            <p:txEl>
                                              <p:pRg st="0" end="0"/>
                                            </p:txEl>
                                          </p:spTgt>
                                        </p:tgtEl>
                                        <p:attrNameLst>
                                          <p:attrName>style.visibility</p:attrName>
                                        </p:attrNameLst>
                                      </p:cBhvr>
                                      <p:to>
                                        <p:strVal val="visible"/>
                                      </p:to>
                                    </p:set>
                                    <p:animEffect transition="in" filter="barn(outHorizontal)">
                                      <p:cBhvr>
                                        <p:cTn id="7" dur="500"/>
                                        <p:tgtEl>
                                          <p:spTgt spid="645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4516">
                                            <p:txEl>
                                              <p:pRg st="1" end="1"/>
                                            </p:txEl>
                                          </p:spTgt>
                                        </p:tgtEl>
                                        <p:attrNameLst>
                                          <p:attrName>style.visibility</p:attrName>
                                        </p:attrNameLst>
                                      </p:cBhvr>
                                      <p:to>
                                        <p:strVal val="visible"/>
                                      </p:to>
                                    </p:set>
                                    <p:animEffect transition="in" filter="barn(outHorizontal)">
                                      <p:cBhvr>
                                        <p:cTn id="12" dur="500"/>
                                        <p:tgtEl>
                                          <p:spTgt spid="645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4516">
                                            <p:txEl>
                                              <p:pRg st="2" end="2"/>
                                            </p:txEl>
                                          </p:spTgt>
                                        </p:tgtEl>
                                        <p:attrNameLst>
                                          <p:attrName>style.visibility</p:attrName>
                                        </p:attrNameLst>
                                      </p:cBhvr>
                                      <p:to>
                                        <p:strVal val="visible"/>
                                      </p:to>
                                    </p:set>
                                    <p:animEffect transition="in" filter="barn(outHorizontal)">
                                      <p:cBhvr>
                                        <p:cTn id="17" dur="500"/>
                                        <p:tgtEl>
                                          <p:spTgt spid="645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4516">
                                            <p:txEl>
                                              <p:pRg st="3" end="3"/>
                                            </p:txEl>
                                          </p:spTgt>
                                        </p:tgtEl>
                                        <p:attrNameLst>
                                          <p:attrName>style.visibility</p:attrName>
                                        </p:attrNameLst>
                                      </p:cBhvr>
                                      <p:to>
                                        <p:strVal val="visible"/>
                                      </p:to>
                                    </p:set>
                                    <p:animEffect transition="in" filter="barn(outHorizontal)">
                                      <p:cBhvr>
                                        <p:cTn id="22" dur="500"/>
                                        <p:tgtEl>
                                          <p:spTgt spid="645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64516">
                                            <p:txEl>
                                              <p:pRg st="4" end="4"/>
                                            </p:txEl>
                                          </p:spTgt>
                                        </p:tgtEl>
                                        <p:attrNameLst>
                                          <p:attrName>style.visibility</p:attrName>
                                        </p:attrNameLst>
                                      </p:cBhvr>
                                      <p:to>
                                        <p:strVal val="visible"/>
                                      </p:to>
                                    </p:set>
                                    <p:animEffect transition="in" filter="barn(outHorizontal)">
                                      <p:cBhvr>
                                        <p:cTn id="27" dur="500"/>
                                        <p:tgtEl>
                                          <p:spTgt spid="645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64516">
                                            <p:txEl>
                                              <p:pRg st="5" end="5"/>
                                            </p:txEl>
                                          </p:spTgt>
                                        </p:tgtEl>
                                        <p:attrNameLst>
                                          <p:attrName>style.visibility</p:attrName>
                                        </p:attrNameLst>
                                      </p:cBhvr>
                                      <p:to>
                                        <p:strVal val="visible"/>
                                      </p:to>
                                    </p:set>
                                    <p:animEffect transition="in" filter="barn(outHorizontal)">
                                      <p:cBhvr>
                                        <p:cTn id="32" dur="500"/>
                                        <p:tgtEl>
                                          <p:spTgt spid="645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5541" name="Rectangle 5"/>
          <p:cNvSpPr>
            <a:spLocks noChangeArrowheads="1"/>
          </p:cNvSpPr>
          <p:nvPr/>
        </p:nvSpPr>
        <p:spPr bwMode="auto">
          <a:xfrm>
            <a:off x="304800" y="334963"/>
            <a:ext cx="4876800" cy="488950"/>
          </a:xfrm>
          <a:prstGeom prst="rect">
            <a:avLst/>
          </a:prstGeom>
          <a:noFill/>
          <a:ln w="9525">
            <a:noFill/>
            <a:miter lim="800000"/>
            <a:headEnd/>
            <a:tailEnd/>
          </a:ln>
        </p:spPr>
        <p:txBody>
          <a:bodyPr wrap="none" anchor="ctr">
            <a:spAutoFit/>
          </a:bodyPr>
          <a:lstStyle/>
          <a:p>
            <a:r>
              <a:rPr lang="en-US" sz="2600" b="1" u="none">
                <a:cs typeface="Times New Roman" pitchFamily="18" charset="0"/>
              </a:rPr>
              <a:t>Daily Life in Classical Athens</a:t>
            </a:r>
            <a:endParaRPr lang="en-US" sz="2600" b="1" u="none">
              <a:latin typeface="Arial" charset="0"/>
            </a:endParaRPr>
          </a:p>
        </p:txBody>
      </p:sp>
      <p:pic>
        <p:nvPicPr>
          <p:cNvPr id="65540" name="Picture 4" descr="Image:Olivesfromjordan.jpg"/>
          <p:cNvPicPr>
            <a:picLocks noChangeAspect="1" noChangeArrowheads="1"/>
          </p:cNvPicPr>
          <p:nvPr/>
        </p:nvPicPr>
        <p:blipFill>
          <a:blip r:embed="rId3" r:link="rId4" cstate="print"/>
          <a:srcRect/>
          <a:stretch>
            <a:fillRect/>
          </a:stretch>
        </p:blipFill>
        <p:spPr bwMode="auto">
          <a:xfrm>
            <a:off x="6715125" y="4419600"/>
            <a:ext cx="2108200" cy="2133600"/>
          </a:xfrm>
          <a:prstGeom prst="rect">
            <a:avLst/>
          </a:prstGeom>
          <a:noFill/>
          <a:ln w="9525">
            <a:noFill/>
            <a:miter lim="800000"/>
            <a:headEnd/>
            <a:tailEnd/>
          </a:ln>
        </p:spPr>
      </p:pic>
      <p:sp>
        <p:nvSpPr>
          <p:cNvPr id="65542" name="Rectangle 6"/>
          <p:cNvSpPr>
            <a:spLocks noChangeArrowheads="1"/>
          </p:cNvSpPr>
          <p:nvPr/>
        </p:nvSpPr>
        <p:spPr bwMode="auto">
          <a:xfrm>
            <a:off x="381000" y="1047750"/>
            <a:ext cx="8229600" cy="4156075"/>
          </a:xfrm>
          <a:prstGeom prst="rect">
            <a:avLst/>
          </a:prstGeom>
          <a:noFill/>
          <a:ln w="9525">
            <a:noFill/>
            <a:miter lim="800000"/>
            <a:headEnd/>
            <a:tailEnd/>
          </a:ln>
        </p:spPr>
        <p:txBody>
          <a:bodyPr anchor="ctr">
            <a:spAutoFit/>
          </a:bodyPr>
          <a:lstStyle/>
          <a:p>
            <a:r>
              <a:rPr lang="en-US" b="1" u="none" dirty="0">
                <a:cs typeface="Times New Roman" pitchFamily="18" charset="0"/>
              </a:rPr>
              <a:t>Slavery</a:t>
            </a:r>
          </a:p>
          <a:p>
            <a:r>
              <a:rPr lang="en-US" u="none" dirty="0">
                <a:cs typeface="Times New Roman" pitchFamily="18" charset="0"/>
              </a:rPr>
              <a:t>At its height Athens had over 100,000 slaves.</a:t>
            </a:r>
          </a:p>
          <a:p>
            <a:r>
              <a:rPr lang="en-US" dirty="0">
                <a:cs typeface="Times New Roman" pitchFamily="18" charset="0"/>
              </a:rPr>
              <a:t>Slavery was common, and most people owned at least one slave.</a:t>
            </a:r>
          </a:p>
          <a:p>
            <a:r>
              <a:rPr lang="en-US" u="none" dirty="0">
                <a:cs typeface="Times New Roman" pitchFamily="18" charset="0"/>
              </a:rPr>
              <a:t>Most worked in the fields, or in the home as cooks and maids.</a:t>
            </a:r>
          </a:p>
          <a:p>
            <a:r>
              <a:rPr lang="en-US" u="none" dirty="0">
                <a:cs typeface="Times New Roman" pitchFamily="18" charset="0"/>
              </a:rPr>
              <a:t>Many were prisoners of war or debt slaves. </a:t>
            </a:r>
            <a:endParaRPr lang="en-US" u="none" dirty="0"/>
          </a:p>
          <a:p>
            <a:pPr eaLnBrk="0" hangingPunct="0"/>
            <a:endParaRPr lang="en-US" u="none" dirty="0">
              <a:cs typeface="Times New Roman" pitchFamily="18" charset="0"/>
            </a:endParaRPr>
          </a:p>
          <a:p>
            <a:pPr eaLnBrk="0" hangingPunct="0"/>
            <a:r>
              <a:rPr lang="en-US" b="1" u="none" dirty="0">
                <a:cs typeface="Times New Roman" pitchFamily="18" charset="0"/>
              </a:rPr>
              <a:t>Athenian Economy</a:t>
            </a:r>
            <a:endParaRPr lang="en-US" b="1" u="none" dirty="0"/>
          </a:p>
          <a:p>
            <a:pPr eaLnBrk="0" hangingPunct="0"/>
            <a:r>
              <a:rPr lang="en-US" u="none" dirty="0">
                <a:cs typeface="Times New Roman" pitchFamily="18" charset="0"/>
              </a:rPr>
              <a:t>Was </a:t>
            </a:r>
            <a:r>
              <a:rPr lang="en-US" dirty="0">
                <a:cs typeface="Times New Roman" pitchFamily="18" charset="0"/>
              </a:rPr>
              <a:t>based on agriculture and trade</a:t>
            </a:r>
            <a:r>
              <a:rPr lang="en-US" u="none" dirty="0">
                <a:cs typeface="Times New Roman" pitchFamily="18" charset="0"/>
              </a:rPr>
              <a:t>. </a:t>
            </a:r>
          </a:p>
          <a:p>
            <a:pPr eaLnBrk="0" hangingPunct="0"/>
            <a:endParaRPr lang="en-US" u="none" dirty="0">
              <a:cs typeface="Times New Roman" pitchFamily="18" charset="0"/>
            </a:endParaRPr>
          </a:p>
          <a:p>
            <a:pPr eaLnBrk="0" hangingPunct="0"/>
            <a:r>
              <a:rPr lang="en-US" b="1" u="none" dirty="0">
                <a:cs typeface="Times New Roman" pitchFamily="18" charset="0"/>
              </a:rPr>
              <a:t>Trade </a:t>
            </a:r>
            <a:endParaRPr lang="en-US" b="1" u="none" dirty="0"/>
          </a:p>
          <a:p>
            <a:pPr eaLnBrk="0" hangingPunct="0"/>
            <a:r>
              <a:rPr lang="en-US" b="1" dirty="0"/>
              <a:t>Grapes and Olives were the two main exports.</a:t>
            </a:r>
            <a:endParaRPr lang="en-US" b="1"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anim calcmode="lin" valueType="num">
                                      <p:cBhvr>
                                        <p:cTn id="7" dur="1000" fill="hold"/>
                                        <p:tgtEl>
                                          <p:spTgt spid="65541"/>
                                        </p:tgtEl>
                                        <p:attrNameLst>
                                          <p:attrName>ppt_w</p:attrName>
                                        </p:attrNameLst>
                                      </p:cBhvr>
                                      <p:tavLst>
                                        <p:tav tm="0">
                                          <p:val>
                                            <p:strVal val="#ppt_w*0.70"/>
                                          </p:val>
                                        </p:tav>
                                        <p:tav tm="100000">
                                          <p:val>
                                            <p:strVal val="#ppt_w"/>
                                          </p:val>
                                        </p:tav>
                                      </p:tavLst>
                                    </p:anim>
                                    <p:anim calcmode="lin" valueType="num">
                                      <p:cBhvr>
                                        <p:cTn id="8" dur="1000" fill="hold"/>
                                        <p:tgtEl>
                                          <p:spTgt spid="65541"/>
                                        </p:tgtEl>
                                        <p:attrNameLst>
                                          <p:attrName>ppt_h</p:attrName>
                                        </p:attrNameLst>
                                      </p:cBhvr>
                                      <p:tavLst>
                                        <p:tav tm="0">
                                          <p:val>
                                            <p:strVal val="#ppt_h"/>
                                          </p:val>
                                        </p:tav>
                                        <p:tav tm="100000">
                                          <p:val>
                                            <p:strVal val="#ppt_h"/>
                                          </p:val>
                                        </p:tav>
                                      </p:tavLst>
                                    </p:anim>
                                    <p:animEffect transition="in" filter="fade">
                                      <p:cBhvr>
                                        <p:cTn id="9" dur="1000"/>
                                        <p:tgtEl>
                                          <p:spTgt spid="6554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5542">
                                            <p:txEl>
                                              <p:pRg st="0" end="0"/>
                                            </p:txEl>
                                          </p:spTgt>
                                        </p:tgtEl>
                                        <p:attrNameLst>
                                          <p:attrName>style.visibility</p:attrName>
                                        </p:attrNameLst>
                                      </p:cBhvr>
                                      <p:to>
                                        <p:strVal val="visible"/>
                                      </p:to>
                                    </p:set>
                                    <p:anim calcmode="lin" valueType="num">
                                      <p:cBhvr>
                                        <p:cTn id="14" dur="1000" fill="hold"/>
                                        <p:tgtEl>
                                          <p:spTgt spid="65542">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65542">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65542">
                                            <p:txEl>
                                              <p:pRg st="0" end="0"/>
                                            </p:txEl>
                                          </p:spTgt>
                                        </p:tgtEl>
                                      </p:cBhvr>
                                    </p:animEffect>
                                  </p:childTnLst>
                                </p:cTn>
                              </p:par>
                              <p:par>
                                <p:cTn id="17" presetID="55" presetClass="entr" presetSubtype="0" fill="hold" nodeType="withEffect">
                                  <p:stCondLst>
                                    <p:cond delay="0"/>
                                  </p:stCondLst>
                                  <p:childTnLst>
                                    <p:set>
                                      <p:cBhvr>
                                        <p:cTn id="18" dur="1" fill="hold">
                                          <p:stCondLst>
                                            <p:cond delay="0"/>
                                          </p:stCondLst>
                                        </p:cTn>
                                        <p:tgtEl>
                                          <p:spTgt spid="65542">
                                            <p:txEl>
                                              <p:pRg st="1" end="1"/>
                                            </p:txEl>
                                          </p:spTgt>
                                        </p:tgtEl>
                                        <p:attrNameLst>
                                          <p:attrName>style.visibility</p:attrName>
                                        </p:attrNameLst>
                                      </p:cBhvr>
                                      <p:to>
                                        <p:strVal val="visible"/>
                                      </p:to>
                                    </p:set>
                                    <p:anim calcmode="lin" valueType="num">
                                      <p:cBhvr>
                                        <p:cTn id="19" dur="1000" fill="hold"/>
                                        <p:tgtEl>
                                          <p:spTgt spid="65542">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65542">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65542">
                                            <p:txEl>
                                              <p:pRg st="1" end="1"/>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65542">
                                            <p:txEl>
                                              <p:pRg st="2" end="2"/>
                                            </p:txEl>
                                          </p:spTgt>
                                        </p:tgtEl>
                                        <p:attrNameLst>
                                          <p:attrName>style.visibility</p:attrName>
                                        </p:attrNameLst>
                                      </p:cBhvr>
                                      <p:to>
                                        <p:strVal val="visible"/>
                                      </p:to>
                                    </p:set>
                                    <p:anim calcmode="lin" valueType="num">
                                      <p:cBhvr>
                                        <p:cTn id="24" dur="1000" fill="hold"/>
                                        <p:tgtEl>
                                          <p:spTgt spid="65542">
                                            <p:txEl>
                                              <p:pRg st="2" end="2"/>
                                            </p:txEl>
                                          </p:spTgt>
                                        </p:tgtEl>
                                        <p:attrNameLst>
                                          <p:attrName>ppt_w</p:attrName>
                                        </p:attrNameLst>
                                      </p:cBhvr>
                                      <p:tavLst>
                                        <p:tav tm="0">
                                          <p:val>
                                            <p:strVal val="#ppt_w*0.70"/>
                                          </p:val>
                                        </p:tav>
                                        <p:tav tm="100000">
                                          <p:val>
                                            <p:strVal val="#ppt_w"/>
                                          </p:val>
                                        </p:tav>
                                      </p:tavLst>
                                    </p:anim>
                                    <p:anim calcmode="lin" valueType="num">
                                      <p:cBhvr>
                                        <p:cTn id="25" dur="1000" fill="hold"/>
                                        <p:tgtEl>
                                          <p:spTgt spid="65542">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65542">
                                            <p:txEl>
                                              <p:pRg st="2" end="2"/>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65542">
                                            <p:txEl>
                                              <p:pRg st="3" end="3"/>
                                            </p:txEl>
                                          </p:spTgt>
                                        </p:tgtEl>
                                        <p:attrNameLst>
                                          <p:attrName>style.visibility</p:attrName>
                                        </p:attrNameLst>
                                      </p:cBhvr>
                                      <p:to>
                                        <p:strVal val="visible"/>
                                      </p:to>
                                    </p:set>
                                    <p:anim calcmode="lin" valueType="num">
                                      <p:cBhvr>
                                        <p:cTn id="29" dur="1000" fill="hold"/>
                                        <p:tgtEl>
                                          <p:spTgt spid="65542">
                                            <p:txEl>
                                              <p:pRg st="3" end="3"/>
                                            </p:txEl>
                                          </p:spTgt>
                                        </p:tgtEl>
                                        <p:attrNameLst>
                                          <p:attrName>ppt_w</p:attrName>
                                        </p:attrNameLst>
                                      </p:cBhvr>
                                      <p:tavLst>
                                        <p:tav tm="0">
                                          <p:val>
                                            <p:strVal val="#ppt_w*0.70"/>
                                          </p:val>
                                        </p:tav>
                                        <p:tav tm="100000">
                                          <p:val>
                                            <p:strVal val="#ppt_w"/>
                                          </p:val>
                                        </p:tav>
                                      </p:tavLst>
                                    </p:anim>
                                    <p:anim calcmode="lin" valueType="num">
                                      <p:cBhvr>
                                        <p:cTn id="30" dur="1000" fill="hold"/>
                                        <p:tgtEl>
                                          <p:spTgt spid="65542">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65542">
                                            <p:txEl>
                                              <p:pRg st="3" end="3"/>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65542">
                                            <p:txEl>
                                              <p:pRg st="4" end="4"/>
                                            </p:txEl>
                                          </p:spTgt>
                                        </p:tgtEl>
                                        <p:attrNameLst>
                                          <p:attrName>style.visibility</p:attrName>
                                        </p:attrNameLst>
                                      </p:cBhvr>
                                      <p:to>
                                        <p:strVal val="visible"/>
                                      </p:to>
                                    </p:set>
                                    <p:anim calcmode="lin" valueType="num">
                                      <p:cBhvr>
                                        <p:cTn id="34" dur="1000" fill="hold"/>
                                        <p:tgtEl>
                                          <p:spTgt spid="65542">
                                            <p:txEl>
                                              <p:pRg st="4" end="4"/>
                                            </p:txEl>
                                          </p:spTgt>
                                        </p:tgtEl>
                                        <p:attrNameLst>
                                          <p:attrName>ppt_w</p:attrName>
                                        </p:attrNameLst>
                                      </p:cBhvr>
                                      <p:tavLst>
                                        <p:tav tm="0">
                                          <p:val>
                                            <p:strVal val="#ppt_w*0.70"/>
                                          </p:val>
                                        </p:tav>
                                        <p:tav tm="100000">
                                          <p:val>
                                            <p:strVal val="#ppt_w"/>
                                          </p:val>
                                        </p:tav>
                                      </p:tavLst>
                                    </p:anim>
                                    <p:anim calcmode="lin" valueType="num">
                                      <p:cBhvr>
                                        <p:cTn id="35" dur="1000" fill="hold"/>
                                        <p:tgtEl>
                                          <p:spTgt spid="65542">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6554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nodeType="clickEffect">
                                  <p:stCondLst>
                                    <p:cond delay="0"/>
                                  </p:stCondLst>
                                  <p:childTnLst>
                                    <p:set>
                                      <p:cBhvr>
                                        <p:cTn id="40" dur="1" fill="hold">
                                          <p:stCondLst>
                                            <p:cond delay="0"/>
                                          </p:stCondLst>
                                        </p:cTn>
                                        <p:tgtEl>
                                          <p:spTgt spid="65542">
                                            <p:txEl>
                                              <p:pRg st="6" end="6"/>
                                            </p:txEl>
                                          </p:spTgt>
                                        </p:tgtEl>
                                        <p:attrNameLst>
                                          <p:attrName>style.visibility</p:attrName>
                                        </p:attrNameLst>
                                      </p:cBhvr>
                                      <p:to>
                                        <p:strVal val="visible"/>
                                      </p:to>
                                    </p:set>
                                    <p:anim calcmode="lin" valueType="num">
                                      <p:cBhvr>
                                        <p:cTn id="41" dur="1000" fill="hold"/>
                                        <p:tgtEl>
                                          <p:spTgt spid="65542">
                                            <p:txEl>
                                              <p:pRg st="6" end="6"/>
                                            </p:txEl>
                                          </p:spTgt>
                                        </p:tgtEl>
                                        <p:attrNameLst>
                                          <p:attrName>ppt_w</p:attrName>
                                        </p:attrNameLst>
                                      </p:cBhvr>
                                      <p:tavLst>
                                        <p:tav tm="0">
                                          <p:val>
                                            <p:strVal val="#ppt_w*0.70"/>
                                          </p:val>
                                        </p:tav>
                                        <p:tav tm="100000">
                                          <p:val>
                                            <p:strVal val="#ppt_w"/>
                                          </p:val>
                                        </p:tav>
                                      </p:tavLst>
                                    </p:anim>
                                    <p:anim calcmode="lin" valueType="num">
                                      <p:cBhvr>
                                        <p:cTn id="42" dur="1000" fill="hold"/>
                                        <p:tgtEl>
                                          <p:spTgt spid="65542">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65542">
                                            <p:txEl>
                                              <p:pRg st="6" end="6"/>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65542">
                                            <p:txEl>
                                              <p:pRg st="7" end="7"/>
                                            </p:txEl>
                                          </p:spTgt>
                                        </p:tgtEl>
                                        <p:attrNameLst>
                                          <p:attrName>style.visibility</p:attrName>
                                        </p:attrNameLst>
                                      </p:cBhvr>
                                      <p:to>
                                        <p:strVal val="visible"/>
                                      </p:to>
                                    </p:set>
                                    <p:anim calcmode="lin" valueType="num">
                                      <p:cBhvr>
                                        <p:cTn id="46" dur="1000" fill="hold"/>
                                        <p:tgtEl>
                                          <p:spTgt spid="65542">
                                            <p:txEl>
                                              <p:pRg st="7" end="7"/>
                                            </p:txEl>
                                          </p:spTgt>
                                        </p:tgtEl>
                                        <p:attrNameLst>
                                          <p:attrName>ppt_w</p:attrName>
                                        </p:attrNameLst>
                                      </p:cBhvr>
                                      <p:tavLst>
                                        <p:tav tm="0">
                                          <p:val>
                                            <p:strVal val="#ppt_w*0.70"/>
                                          </p:val>
                                        </p:tav>
                                        <p:tav tm="100000">
                                          <p:val>
                                            <p:strVal val="#ppt_w"/>
                                          </p:val>
                                        </p:tav>
                                      </p:tavLst>
                                    </p:anim>
                                    <p:anim calcmode="lin" valueType="num">
                                      <p:cBhvr>
                                        <p:cTn id="47" dur="1000" fill="hold"/>
                                        <p:tgtEl>
                                          <p:spTgt spid="65542">
                                            <p:txEl>
                                              <p:pRg st="7" end="7"/>
                                            </p:txEl>
                                          </p:spTgt>
                                        </p:tgtEl>
                                        <p:attrNameLst>
                                          <p:attrName>ppt_h</p:attrName>
                                        </p:attrNameLst>
                                      </p:cBhvr>
                                      <p:tavLst>
                                        <p:tav tm="0">
                                          <p:val>
                                            <p:strVal val="#ppt_h"/>
                                          </p:val>
                                        </p:tav>
                                        <p:tav tm="100000">
                                          <p:val>
                                            <p:strVal val="#ppt_h"/>
                                          </p:val>
                                        </p:tav>
                                      </p:tavLst>
                                    </p:anim>
                                    <p:animEffect transition="in" filter="fade">
                                      <p:cBhvr>
                                        <p:cTn id="48" dur="1000"/>
                                        <p:tgtEl>
                                          <p:spTgt spid="65542">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nodeType="clickEffect">
                                  <p:stCondLst>
                                    <p:cond delay="0"/>
                                  </p:stCondLst>
                                  <p:childTnLst>
                                    <p:set>
                                      <p:cBhvr>
                                        <p:cTn id="52" dur="1" fill="hold">
                                          <p:stCondLst>
                                            <p:cond delay="0"/>
                                          </p:stCondLst>
                                        </p:cTn>
                                        <p:tgtEl>
                                          <p:spTgt spid="65542">
                                            <p:txEl>
                                              <p:pRg st="9" end="9"/>
                                            </p:txEl>
                                          </p:spTgt>
                                        </p:tgtEl>
                                        <p:attrNameLst>
                                          <p:attrName>style.visibility</p:attrName>
                                        </p:attrNameLst>
                                      </p:cBhvr>
                                      <p:to>
                                        <p:strVal val="visible"/>
                                      </p:to>
                                    </p:set>
                                    <p:anim calcmode="lin" valueType="num">
                                      <p:cBhvr>
                                        <p:cTn id="53" dur="1000" fill="hold"/>
                                        <p:tgtEl>
                                          <p:spTgt spid="65542">
                                            <p:txEl>
                                              <p:pRg st="9" end="9"/>
                                            </p:txEl>
                                          </p:spTgt>
                                        </p:tgtEl>
                                        <p:attrNameLst>
                                          <p:attrName>ppt_w</p:attrName>
                                        </p:attrNameLst>
                                      </p:cBhvr>
                                      <p:tavLst>
                                        <p:tav tm="0">
                                          <p:val>
                                            <p:strVal val="#ppt_w*0.70"/>
                                          </p:val>
                                        </p:tav>
                                        <p:tav tm="100000">
                                          <p:val>
                                            <p:strVal val="#ppt_w"/>
                                          </p:val>
                                        </p:tav>
                                      </p:tavLst>
                                    </p:anim>
                                    <p:anim calcmode="lin" valueType="num">
                                      <p:cBhvr>
                                        <p:cTn id="54" dur="1000" fill="hold"/>
                                        <p:tgtEl>
                                          <p:spTgt spid="65542">
                                            <p:txEl>
                                              <p:pRg st="9" end="9"/>
                                            </p:txEl>
                                          </p:spTgt>
                                        </p:tgtEl>
                                        <p:attrNameLst>
                                          <p:attrName>ppt_h</p:attrName>
                                        </p:attrNameLst>
                                      </p:cBhvr>
                                      <p:tavLst>
                                        <p:tav tm="0">
                                          <p:val>
                                            <p:strVal val="#ppt_h"/>
                                          </p:val>
                                        </p:tav>
                                        <p:tav tm="100000">
                                          <p:val>
                                            <p:strVal val="#ppt_h"/>
                                          </p:val>
                                        </p:tav>
                                      </p:tavLst>
                                    </p:anim>
                                    <p:animEffect transition="in" filter="fade">
                                      <p:cBhvr>
                                        <p:cTn id="55" dur="1000"/>
                                        <p:tgtEl>
                                          <p:spTgt spid="65542">
                                            <p:txEl>
                                              <p:pRg st="9" end="9"/>
                                            </p:txEl>
                                          </p:spTgt>
                                        </p:tgtEl>
                                      </p:cBhvr>
                                    </p:animEffect>
                                  </p:childTnLst>
                                </p:cTn>
                              </p:par>
                              <p:par>
                                <p:cTn id="56" presetID="55" presetClass="entr" presetSubtype="0" fill="hold" nodeType="withEffect">
                                  <p:stCondLst>
                                    <p:cond delay="0"/>
                                  </p:stCondLst>
                                  <p:childTnLst>
                                    <p:set>
                                      <p:cBhvr>
                                        <p:cTn id="57" dur="1" fill="hold">
                                          <p:stCondLst>
                                            <p:cond delay="0"/>
                                          </p:stCondLst>
                                        </p:cTn>
                                        <p:tgtEl>
                                          <p:spTgt spid="65542">
                                            <p:txEl>
                                              <p:pRg st="10" end="10"/>
                                            </p:txEl>
                                          </p:spTgt>
                                        </p:tgtEl>
                                        <p:attrNameLst>
                                          <p:attrName>style.visibility</p:attrName>
                                        </p:attrNameLst>
                                      </p:cBhvr>
                                      <p:to>
                                        <p:strVal val="visible"/>
                                      </p:to>
                                    </p:set>
                                    <p:anim calcmode="lin" valueType="num">
                                      <p:cBhvr>
                                        <p:cTn id="58" dur="1000" fill="hold"/>
                                        <p:tgtEl>
                                          <p:spTgt spid="65542">
                                            <p:txEl>
                                              <p:pRg st="10" end="10"/>
                                            </p:txEl>
                                          </p:spTgt>
                                        </p:tgtEl>
                                        <p:attrNameLst>
                                          <p:attrName>ppt_w</p:attrName>
                                        </p:attrNameLst>
                                      </p:cBhvr>
                                      <p:tavLst>
                                        <p:tav tm="0">
                                          <p:val>
                                            <p:strVal val="#ppt_w*0.70"/>
                                          </p:val>
                                        </p:tav>
                                        <p:tav tm="100000">
                                          <p:val>
                                            <p:strVal val="#ppt_w"/>
                                          </p:val>
                                        </p:tav>
                                      </p:tavLst>
                                    </p:anim>
                                    <p:anim calcmode="lin" valueType="num">
                                      <p:cBhvr>
                                        <p:cTn id="59" dur="1000" fill="hold"/>
                                        <p:tgtEl>
                                          <p:spTgt spid="65542">
                                            <p:txEl>
                                              <p:pRg st="10" end="10"/>
                                            </p:txEl>
                                          </p:spTgt>
                                        </p:tgtEl>
                                        <p:attrNameLst>
                                          <p:attrName>ppt_h</p:attrName>
                                        </p:attrNameLst>
                                      </p:cBhvr>
                                      <p:tavLst>
                                        <p:tav tm="0">
                                          <p:val>
                                            <p:strVal val="#ppt_h"/>
                                          </p:val>
                                        </p:tav>
                                        <p:tav tm="100000">
                                          <p:val>
                                            <p:strVal val="#ppt_h"/>
                                          </p:val>
                                        </p:tav>
                                      </p:tavLst>
                                    </p:anim>
                                    <p:animEffect transition="in" filter="fade">
                                      <p:cBhvr>
                                        <p:cTn id="60" dur="1000"/>
                                        <p:tgtEl>
                                          <p:spTgt spid="65542">
                                            <p:txEl>
                                              <p:pRg st="10" end="10"/>
                                            </p:txEl>
                                          </p:spTgt>
                                        </p:tgtEl>
                                      </p:cBhvr>
                                    </p:animEffect>
                                  </p:childTnLst>
                                </p:cTn>
                              </p:par>
                              <p:par>
                                <p:cTn id="61" presetID="55" presetClass="entr" presetSubtype="0" fill="hold" nodeType="withEffect">
                                  <p:stCondLst>
                                    <p:cond delay="0"/>
                                  </p:stCondLst>
                                  <p:childTnLst>
                                    <p:set>
                                      <p:cBhvr>
                                        <p:cTn id="62" dur="1" fill="hold">
                                          <p:stCondLst>
                                            <p:cond delay="0"/>
                                          </p:stCondLst>
                                        </p:cTn>
                                        <p:tgtEl>
                                          <p:spTgt spid="65540"/>
                                        </p:tgtEl>
                                        <p:attrNameLst>
                                          <p:attrName>style.visibility</p:attrName>
                                        </p:attrNameLst>
                                      </p:cBhvr>
                                      <p:to>
                                        <p:strVal val="visible"/>
                                      </p:to>
                                    </p:set>
                                    <p:anim calcmode="lin" valueType="num">
                                      <p:cBhvr>
                                        <p:cTn id="63" dur="1000" fill="hold"/>
                                        <p:tgtEl>
                                          <p:spTgt spid="65540"/>
                                        </p:tgtEl>
                                        <p:attrNameLst>
                                          <p:attrName>ppt_w</p:attrName>
                                        </p:attrNameLst>
                                      </p:cBhvr>
                                      <p:tavLst>
                                        <p:tav tm="0">
                                          <p:val>
                                            <p:strVal val="#ppt_w*0.70"/>
                                          </p:val>
                                        </p:tav>
                                        <p:tav tm="100000">
                                          <p:val>
                                            <p:strVal val="#ppt_w"/>
                                          </p:val>
                                        </p:tav>
                                      </p:tavLst>
                                    </p:anim>
                                    <p:anim calcmode="lin" valueType="num">
                                      <p:cBhvr>
                                        <p:cTn id="64" dur="1000" fill="hold"/>
                                        <p:tgtEl>
                                          <p:spTgt spid="65540"/>
                                        </p:tgtEl>
                                        <p:attrNameLst>
                                          <p:attrName>ppt_h</p:attrName>
                                        </p:attrNameLst>
                                      </p:cBhvr>
                                      <p:tavLst>
                                        <p:tav tm="0">
                                          <p:val>
                                            <p:strVal val="#ppt_h"/>
                                          </p:val>
                                        </p:tav>
                                        <p:tav tm="100000">
                                          <p:val>
                                            <p:strVal val="#ppt_h"/>
                                          </p:val>
                                        </p:tav>
                                      </p:tavLst>
                                    </p:anim>
                                    <p:animEffect transition="in" filter="fade">
                                      <p:cBhvr>
                                        <p:cTn id="65" dur="10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280988" y="44450"/>
            <a:ext cx="4443412" cy="488950"/>
          </a:xfrm>
          <a:prstGeom prst="rect">
            <a:avLst/>
          </a:prstGeom>
          <a:noFill/>
          <a:ln w="9525">
            <a:noFill/>
            <a:miter lim="800000"/>
            <a:headEnd/>
            <a:tailEnd/>
          </a:ln>
        </p:spPr>
        <p:txBody>
          <a:bodyPr wrap="none" anchor="ctr">
            <a:spAutoFit/>
          </a:bodyPr>
          <a:lstStyle/>
          <a:p>
            <a:r>
              <a:rPr lang="en-US" sz="2600" b="1" u="none"/>
              <a:t>Family and Role of Women</a:t>
            </a:r>
          </a:p>
        </p:txBody>
      </p:sp>
      <p:sp>
        <p:nvSpPr>
          <p:cNvPr id="66565" name="Text Box 5"/>
          <p:cNvSpPr txBox="1">
            <a:spLocks noChangeArrowheads="1"/>
          </p:cNvSpPr>
          <p:nvPr/>
        </p:nvSpPr>
        <p:spPr bwMode="auto">
          <a:xfrm>
            <a:off x="0" y="533400"/>
            <a:ext cx="7391400" cy="6121400"/>
          </a:xfrm>
          <a:prstGeom prst="rect">
            <a:avLst/>
          </a:prstGeom>
          <a:noFill/>
          <a:ln w="9525">
            <a:noFill/>
            <a:miter lim="800000"/>
            <a:headEnd/>
            <a:tailEnd/>
          </a:ln>
        </p:spPr>
        <p:txBody>
          <a:bodyPr>
            <a:spAutoFit/>
          </a:bodyPr>
          <a:lstStyle/>
          <a:p>
            <a:r>
              <a:rPr lang="en-US" u="none"/>
              <a:t>The Athenian family was the husband, wife, and children.</a:t>
            </a:r>
          </a:p>
          <a:p>
            <a:r>
              <a:rPr lang="en-US" u="none"/>
              <a:t>It also sometimes included extended relatives and slaves.</a:t>
            </a:r>
          </a:p>
          <a:p>
            <a:endParaRPr lang="en-US" u="none"/>
          </a:p>
          <a:p>
            <a:r>
              <a:rPr lang="en-US"/>
              <a:t>Women could not own property and had to have a male guardian</a:t>
            </a:r>
            <a:r>
              <a:rPr lang="en-US" u="none"/>
              <a:t>.</a:t>
            </a:r>
          </a:p>
          <a:p>
            <a:endParaRPr lang="en-US" u="none"/>
          </a:p>
          <a:p>
            <a:r>
              <a:rPr lang="en-US" u="none"/>
              <a:t>If they were not married they lived with their father or another male relative. </a:t>
            </a:r>
          </a:p>
          <a:p>
            <a:endParaRPr lang="en-US" u="none"/>
          </a:p>
          <a:p>
            <a:r>
              <a:rPr lang="en-US" u="none"/>
              <a:t>Woman were married at age 14 or 15 and were not given any formal education.</a:t>
            </a:r>
          </a:p>
          <a:p>
            <a:endParaRPr lang="en-US" u="none"/>
          </a:p>
          <a:p>
            <a:r>
              <a:rPr lang="en-US" u="none"/>
              <a:t>They were </a:t>
            </a:r>
            <a:r>
              <a:rPr lang="en-US"/>
              <a:t>expected to remain in the home and out of sight.</a:t>
            </a:r>
          </a:p>
          <a:p>
            <a:r>
              <a:rPr lang="en-US"/>
              <a:t>They were not allowed to leave the house without a companion</a:t>
            </a:r>
            <a:r>
              <a:rPr lang="en-US" u="none"/>
              <a:t>.  </a:t>
            </a:r>
          </a:p>
        </p:txBody>
      </p:sp>
      <p:pic>
        <p:nvPicPr>
          <p:cNvPr id="66567" name="Picture 7" descr="42-16543415"/>
          <p:cNvPicPr>
            <a:picLocks noChangeAspect="1" noChangeArrowheads="1"/>
          </p:cNvPicPr>
          <p:nvPr/>
        </p:nvPicPr>
        <p:blipFill>
          <a:blip r:embed="rId3" cstate="print"/>
          <a:srcRect/>
          <a:stretch>
            <a:fillRect/>
          </a:stretch>
        </p:blipFill>
        <p:spPr bwMode="auto">
          <a:xfrm>
            <a:off x="7315200" y="1828800"/>
            <a:ext cx="1550988"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p:cTn id="7" dur="1000" fill="hold"/>
                                        <p:tgtEl>
                                          <p:spTgt spid="66564"/>
                                        </p:tgtEl>
                                        <p:attrNameLst>
                                          <p:attrName>ppt_w</p:attrName>
                                        </p:attrNameLst>
                                      </p:cBhvr>
                                      <p:tavLst>
                                        <p:tav tm="0">
                                          <p:val>
                                            <p:strVal val="#ppt_w*0.70"/>
                                          </p:val>
                                        </p:tav>
                                        <p:tav tm="100000">
                                          <p:val>
                                            <p:strVal val="#ppt_w"/>
                                          </p:val>
                                        </p:tav>
                                      </p:tavLst>
                                    </p:anim>
                                    <p:anim calcmode="lin" valueType="num">
                                      <p:cBhvr>
                                        <p:cTn id="8" dur="1000" fill="hold"/>
                                        <p:tgtEl>
                                          <p:spTgt spid="66564"/>
                                        </p:tgtEl>
                                        <p:attrNameLst>
                                          <p:attrName>ppt_h</p:attrName>
                                        </p:attrNameLst>
                                      </p:cBhvr>
                                      <p:tavLst>
                                        <p:tav tm="0">
                                          <p:val>
                                            <p:strVal val="#ppt_h"/>
                                          </p:val>
                                        </p:tav>
                                        <p:tav tm="100000">
                                          <p:val>
                                            <p:strVal val="#ppt_h"/>
                                          </p:val>
                                        </p:tav>
                                      </p:tavLst>
                                    </p:anim>
                                    <p:animEffect transition="in" filter="fade">
                                      <p:cBhvr>
                                        <p:cTn id="9" dur="1000"/>
                                        <p:tgtEl>
                                          <p:spTgt spid="66564"/>
                                        </p:tgtEl>
                                      </p:cBhvr>
                                    </p:animEffect>
                                  </p:childTnLst>
                                </p:cTn>
                              </p:par>
                              <p:par>
                                <p:cTn id="10" presetID="55" presetClass="entr" presetSubtype="0" fill="hold" nodeType="withEffect">
                                  <p:stCondLst>
                                    <p:cond delay="0"/>
                                  </p:stCondLst>
                                  <p:childTnLst>
                                    <p:set>
                                      <p:cBhvr>
                                        <p:cTn id="11" dur="1" fill="hold">
                                          <p:stCondLst>
                                            <p:cond delay="0"/>
                                          </p:stCondLst>
                                        </p:cTn>
                                        <p:tgtEl>
                                          <p:spTgt spid="66567"/>
                                        </p:tgtEl>
                                        <p:attrNameLst>
                                          <p:attrName>style.visibility</p:attrName>
                                        </p:attrNameLst>
                                      </p:cBhvr>
                                      <p:to>
                                        <p:strVal val="visible"/>
                                      </p:to>
                                    </p:set>
                                    <p:anim calcmode="lin" valueType="num">
                                      <p:cBhvr>
                                        <p:cTn id="12" dur="1000" fill="hold"/>
                                        <p:tgtEl>
                                          <p:spTgt spid="66567"/>
                                        </p:tgtEl>
                                        <p:attrNameLst>
                                          <p:attrName>ppt_w</p:attrName>
                                        </p:attrNameLst>
                                      </p:cBhvr>
                                      <p:tavLst>
                                        <p:tav tm="0">
                                          <p:val>
                                            <p:strVal val="#ppt_w*0.70"/>
                                          </p:val>
                                        </p:tav>
                                        <p:tav tm="100000">
                                          <p:val>
                                            <p:strVal val="#ppt_w"/>
                                          </p:val>
                                        </p:tav>
                                      </p:tavLst>
                                    </p:anim>
                                    <p:anim calcmode="lin" valueType="num">
                                      <p:cBhvr>
                                        <p:cTn id="13" dur="1000" fill="hold"/>
                                        <p:tgtEl>
                                          <p:spTgt spid="66567"/>
                                        </p:tgtEl>
                                        <p:attrNameLst>
                                          <p:attrName>ppt_h</p:attrName>
                                        </p:attrNameLst>
                                      </p:cBhvr>
                                      <p:tavLst>
                                        <p:tav tm="0">
                                          <p:val>
                                            <p:strVal val="#ppt_h"/>
                                          </p:val>
                                        </p:tav>
                                        <p:tav tm="100000">
                                          <p:val>
                                            <p:strVal val="#ppt_h"/>
                                          </p:val>
                                        </p:tav>
                                      </p:tavLst>
                                    </p:anim>
                                    <p:animEffect transition="in" filter="fade">
                                      <p:cBhvr>
                                        <p:cTn id="14" dur="1000"/>
                                        <p:tgtEl>
                                          <p:spTgt spid="66567"/>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66565">
                                            <p:txEl>
                                              <p:pRg st="0" end="0"/>
                                            </p:txEl>
                                          </p:spTgt>
                                        </p:tgtEl>
                                        <p:attrNameLst>
                                          <p:attrName>style.visibility</p:attrName>
                                        </p:attrNameLst>
                                      </p:cBhvr>
                                      <p:to>
                                        <p:strVal val="visible"/>
                                      </p:to>
                                    </p:set>
                                    <p:anim calcmode="lin" valueType="num">
                                      <p:cBhvr>
                                        <p:cTn id="19" dur="1000" fill="hold"/>
                                        <p:tgtEl>
                                          <p:spTgt spid="66565">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6656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66565">
                                            <p:txEl>
                                              <p:pRg st="0" end="0"/>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66565">
                                            <p:txEl>
                                              <p:pRg st="1" end="1"/>
                                            </p:txEl>
                                          </p:spTgt>
                                        </p:tgtEl>
                                        <p:attrNameLst>
                                          <p:attrName>style.visibility</p:attrName>
                                        </p:attrNameLst>
                                      </p:cBhvr>
                                      <p:to>
                                        <p:strVal val="visible"/>
                                      </p:to>
                                    </p:set>
                                    <p:anim calcmode="lin" valueType="num">
                                      <p:cBhvr>
                                        <p:cTn id="24" dur="1000" fill="hold"/>
                                        <p:tgtEl>
                                          <p:spTgt spid="66565">
                                            <p:txEl>
                                              <p:pRg st="1" end="1"/>
                                            </p:txEl>
                                          </p:spTgt>
                                        </p:tgtEl>
                                        <p:attrNameLst>
                                          <p:attrName>ppt_w</p:attrName>
                                        </p:attrNameLst>
                                      </p:cBhvr>
                                      <p:tavLst>
                                        <p:tav tm="0">
                                          <p:val>
                                            <p:strVal val="#ppt_w*0.70"/>
                                          </p:val>
                                        </p:tav>
                                        <p:tav tm="100000">
                                          <p:val>
                                            <p:strVal val="#ppt_w"/>
                                          </p:val>
                                        </p:tav>
                                      </p:tavLst>
                                    </p:anim>
                                    <p:anim calcmode="lin" valueType="num">
                                      <p:cBhvr>
                                        <p:cTn id="25" dur="1000" fill="hold"/>
                                        <p:tgtEl>
                                          <p:spTgt spid="66565">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66565">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66565">
                                            <p:txEl>
                                              <p:pRg st="3" end="3"/>
                                            </p:txEl>
                                          </p:spTgt>
                                        </p:tgtEl>
                                        <p:attrNameLst>
                                          <p:attrName>style.visibility</p:attrName>
                                        </p:attrNameLst>
                                      </p:cBhvr>
                                      <p:to>
                                        <p:strVal val="visible"/>
                                      </p:to>
                                    </p:set>
                                    <p:anim calcmode="lin" valueType="num">
                                      <p:cBhvr>
                                        <p:cTn id="31" dur="1000" fill="hold"/>
                                        <p:tgtEl>
                                          <p:spTgt spid="66565">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66565">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66565">
                                            <p:txEl>
                                              <p:pRg st="3" end="3"/>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66565">
                                            <p:txEl>
                                              <p:pRg st="5" end="5"/>
                                            </p:txEl>
                                          </p:spTgt>
                                        </p:tgtEl>
                                        <p:attrNameLst>
                                          <p:attrName>style.visibility</p:attrName>
                                        </p:attrNameLst>
                                      </p:cBhvr>
                                      <p:to>
                                        <p:strVal val="visible"/>
                                      </p:to>
                                    </p:set>
                                    <p:anim calcmode="lin" valueType="num">
                                      <p:cBhvr>
                                        <p:cTn id="36" dur="1000" fill="hold"/>
                                        <p:tgtEl>
                                          <p:spTgt spid="66565">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66565">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6656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66565">
                                            <p:txEl>
                                              <p:pRg st="7" end="7"/>
                                            </p:txEl>
                                          </p:spTgt>
                                        </p:tgtEl>
                                        <p:attrNameLst>
                                          <p:attrName>style.visibility</p:attrName>
                                        </p:attrNameLst>
                                      </p:cBhvr>
                                      <p:to>
                                        <p:strVal val="visible"/>
                                      </p:to>
                                    </p:set>
                                    <p:anim calcmode="lin" valueType="num">
                                      <p:cBhvr>
                                        <p:cTn id="43" dur="1000" fill="hold"/>
                                        <p:tgtEl>
                                          <p:spTgt spid="66565">
                                            <p:txEl>
                                              <p:pRg st="7" end="7"/>
                                            </p:txEl>
                                          </p:spTgt>
                                        </p:tgtEl>
                                        <p:attrNameLst>
                                          <p:attrName>ppt_w</p:attrName>
                                        </p:attrNameLst>
                                      </p:cBhvr>
                                      <p:tavLst>
                                        <p:tav tm="0">
                                          <p:val>
                                            <p:strVal val="#ppt_w*0.70"/>
                                          </p:val>
                                        </p:tav>
                                        <p:tav tm="100000">
                                          <p:val>
                                            <p:strVal val="#ppt_w"/>
                                          </p:val>
                                        </p:tav>
                                      </p:tavLst>
                                    </p:anim>
                                    <p:anim calcmode="lin" valueType="num">
                                      <p:cBhvr>
                                        <p:cTn id="44" dur="1000" fill="hold"/>
                                        <p:tgtEl>
                                          <p:spTgt spid="66565">
                                            <p:txEl>
                                              <p:pRg st="7" end="7"/>
                                            </p:txEl>
                                          </p:spTgt>
                                        </p:tgtEl>
                                        <p:attrNameLst>
                                          <p:attrName>ppt_h</p:attrName>
                                        </p:attrNameLst>
                                      </p:cBhvr>
                                      <p:tavLst>
                                        <p:tav tm="0">
                                          <p:val>
                                            <p:strVal val="#ppt_h"/>
                                          </p:val>
                                        </p:tav>
                                        <p:tav tm="100000">
                                          <p:val>
                                            <p:strVal val="#ppt_h"/>
                                          </p:val>
                                        </p:tav>
                                      </p:tavLst>
                                    </p:anim>
                                    <p:animEffect transition="in" filter="fade">
                                      <p:cBhvr>
                                        <p:cTn id="45" dur="1000"/>
                                        <p:tgtEl>
                                          <p:spTgt spid="66565">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66565">
                                            <p:txEl>
                                              <p:pRg st="9" end="9"/>
                                            </p:txEl>
                                          </p:spTgt>
                                        </p:tgtEl>
                                        <p:attrNameLst>
                                          <p:attrName>style.visibility</p:attrName>
                                        </p:attrNameLst>
                                      </p:cBhvr>
                                      <p:to>
                                        <p:strVal val="visible"/>
                                      </p:to>
                                    </p:set>
                                    <p:anim calcmode="lin" valueType="num">
                                      <p:cBhvr>
                                        <p:cTn id="50" dur="1000" fill="hold"/>
                                        <p:tgtEl>
                                          <p:spTgt spid="66565">
                                            <p:txEl>
                                              <p:pRg st="9" end="9"/>
                                            </p:txEl>
                                          </p:spTgt>
                                        </p:tgtEl>
                                        <p:attrNameLst>
                                          <p:attrName>ppt_w</p:attrName>
                                        </p:attrNameLst>
                                      </p:cBhvr>
                                      <p:tavLst>
                                        <p:tav tm="0">
                                          <p:val>
                                            <p:strVal val="#ppt_w*0.70"/>
                                          </p:val>
                                        </p:tav>
                                        <p:tav tm="100000">
                                          <p:val>
                                            <p:strVal val="#ppt_w"/>
                                          </p:val>
                                        </p:tav>
                                      </p:tavLst>
                                    </p:anim>
                                    <p:anim calcmode="lin" valueType="num">
                                      <p:cBhvr>
                                        <p:cTn id="51" dur="1000" fill="hold"/>
                                        <p:tgtEl>
                                          <p:spTgt spid="66565">
                                            <p:txEl>
                                              <p:pRg st="9" end="9"/>
                                            </p:txEl>
                                          </p:spTgt>
                                        </p:tgtEl>
                                        <p:attrNameLst>
                                          <p:attrName>ppt_h</p:attrName>
                                        </p:attrNameLst>
                                      </p:cBhvr>
                                      <p:tavLst>
                                        <p:tav tm="0">
                                          <p:val>
                                            <p:strVal val="#ppt_h"/>
                                          </p:val>
                                        </p:tav>
                                        <p:tav tm="100000">
                                          <p:val>
                                            <p:strVal val="#ppt_h"/>
                                          </p:val>
                                        </p:tav>
                                      </p:tavLst>
                                    </p:anim>
                                    <p:animEffect transition="in" filter="fade">
                                      <p:cBhvr>
                                        <p:cTn id="52" dur="1000"/>
                                        <p:tgtEl>
                                          <p:spTgt spid="66565">
                                            <p:txEl>
                                              <p:pRg st="9" end="9"/>
                                            </p:txEl>
                                          </p:spTgt>
                                        </p:tgtEl>
                                      </p:cBhvr>
                                    </p:animEffect>
                                  </p:childTnLst>
                                </p:cTn>
                              </p:par>
                              <p:par>
                                <p:cTn id="53" presetID="55" presetClass="entr" presetSubtype="0" fill="hold" nodeType="withEffect">
                                  <p:stCondLst>
                                    <p:cond delay="0"/>
                                  </p:stCondLst>
                                  <p:childTnLst>
                                    <p:set>
                                      <p:cBhvr>
                                        <p:cTn id="54" dur="1" fill="hold">
                                          <p:stCondLst>
                                            <p:cond delay="0"/>
                                          </p:stCondLst>
                                        </p:cTn>
                                        <p:tgtEl>
                                          <p:spTgt spid="66565">
                                            <p:txEl>
                                              <p:pRg st="10" end="10"/>
                                            </p:txEl>
                                          </p:spTgt>
                                        </p:tgtEl>
                                        <p:attrNameLst>
                                          <p:attrName>style.visibility</p:attrName>
                                        </p:attrNameLst>
                                      </p:cBhvr>
                                      <p:to>
                                        <p:strVal val="visible"/>
                                      </p:to>
                                    </p:set>
                                    <p:anim calcmode="lin" valueType="num">
                                      <p:cBhvr>
                                        <p:cTn id="55" dur="1000" fill="hold"/>
                                        <p:tgtEl>
                                          <p:spTgt spid="66565">
                                            <p:txEl>
                                              <p:pRg st="10" end="10"/>
                                            </p:txEl>
                                          </p:spTgt>
                                        </p:tgtEl>
                                        <p:attrNameLst>
                                          <p:attrName>ppt_w</p:attrName>
                                        </p:attrNameLst>
                                      </p:cBhvr>
                                      <p:tavLst>
                                        <p:tav tm="0">
                                          <p:val>
                                            <p:strVal val="#ppt_w*0.70"/>
                                          </p:val>
                                        </p:tav>
                                        <p:tav tm="100000">
                                          <p:val>
                                            <p:strVal val="#ppt_w"/>
                                          </p:val>
                                        </p:tav>
                                      </p:tavLst>
                                    </p:anim>
                                    <p:anim calcmode="lin" valueType="num">
                                      <p:cBhvr>
                                        <p:cTn id="56" dur="1000" fill="hold"/>
                                        <p:tgtEl>
                                          <p:spTgt spid="66565">
                                            <p:txEl>
                                              <p:pRg st="10" end="10"/>
                                            </p:txEl>
                                          </p:spTgt>
                                        </p:tgtEl>
                                        <p:attrNameLst>
                                          <p:attrName>ppt_h</p:attrName>
                                        </p:attrNameLst>
                                      </p:cBhvr>
                                      <p:tavLst>
                                        <p:tav tm="0">
                                          <p:val>
                                            <p:strVal val="#ppt_h"/>
                                          </p:val>
                                        </p:tav>
                                        <p:tav tm="100000">
                                          <p:val>
                                            <p:strVal val="#ppt_h"/>
                                          </p:val>
                                        </p:tav>
                                      </p:tavLst>
                                    </p:anim>
                                    <p:animEffect transition="in" filter="fade">
                                      <p:cBhvr>
                                        <p:cTn id="57" dur="1000"/>
                                        <p:tgtEl>
                                          <p:spTgt spid="6656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228600" y="278904"/>
            <a:ext cx="8610600" cy="5847755"/>
          </a:xfrm>
          <a:prstGeom prst="rect">
            <a:avLst/>
          </a:prstGeom>
          <a:noFill/>
          <a:ln w="9525">
            <a:noFill/>
            <a:miter lim="800000"/>
            <a:headEnd/>
            <a:tailEnd/>
          </a:ln>
        </p:spPr>
        <p:txBody>
          <a:bodyPr anchor="ctr">
            <a:spAutoFit/>
          </a:bodyPr>
          <a:lstStyle/>
          <a:p>
            <a:r>
              <a:rPr lang="en-US" b="1" u="none" dirty="0"/>
              <a:t>Section 4: The Culture of Classical Greece</a:t>
            </a:r>
          </a:p>
          <a:p>
            <a:endParaRPr lang="en-US" u="none" dirty="0"/>
          </a:p>
          <a:p>
            <a:r>
              <a:rPr lang="en-US" b="1" u="none" dirty="0"/>
              <a:t>Greek Religion: </a:t>
            </a:r>
            <a:r>
              <a:rPr lang="en-US" dirty="0"/>
              <a:t>Was used to explain natural phenomena.</a:t>
            </a:r>
          </a:p>
          <a:p>
            <a:r>
              <a:rPr lang="en-US" dirty="0"/>
              <a:t>Greek </a:t>
            </a:r>
            <a:r>
              <a:rPr lang="en-US" b="1" dirty="0"/>
              <a:t>gods and goddesses </a:t>
            </a:r>
            <a:r>
              <a:rPr lang="en-US" dirty="0"/>
              <a:t>had human characteristics</a:t>
            </a:r>
            <a:r>
              <a:rPr lang="en-US" b="1" u="none" dirty="0"/>
              <a:t>. </a:t>
            </a:r>
            <a:endParaRPr lang="en-US" u="none" dirty="0"/>
          </a:p>
          <a:p>
            <a:endParaRPr lang="en-US" u="none" dirty="0"/>
          </a:p>
          <a:p>
            <a:r>
              <a:rPr lang="en-US" b="1" u="none" dirty="0"/>
              <a:t>Creation</a:t>
            </a:r>
          </a:p>
          <a:p>
            <a:r>
              <a:rPr lang="en-US" u="none" dirty="0"/>
              <a:t>Mother Earth (Gaea) and </a:t>
            </a:r>
            <a:r>
              <a:rPr lang="en-US" u="none" dirty="0" err="1"/>
              <a:t>Ouranos</a:t>
            </a:r>
            <a:r>
              <a:rPr lang="en-US" u="none" dirty="0"/>
              <a:t> (Father Earth)</a:t>
            </a:r>
          </a:p>
          <a:p>
            <a:r>
              <a:rPr lang="en-US" dirty="0"/>
              <a:t>Gave birth to creation</a:t>
            </a:r>
          </a:p>
          <a:p>
            <a:endParaRPr lang="en-US" u="none" dirty="0"/>
          </a:p>
          <a:p>
            <a:r>
              <a:rPr lang="en-US" b="1" u="none" dirty="0"/>
              <a:t>The Monsters</a:t>
            </a:r>
          </a:p>
          <a:p>
            <a:r>
              <a:rPr lang="en-US" dirty="0"/>
              <a:t>First children of Mother and Father Earth</a:t>
            </a:r>
            <a:r>
              <a:rPr lang="en-US" u="none" dirty="0"/>
              <a:t>.</a:t>
            </a:r>
          </a:p>
          <a:p>
            <a:r>
              <a:rPr lang="en-US" u="none" dirty="0"/>
              <a:t>Included the </a:t>
            </a:r>
            <a:r>
              <a:rPr lang="en-US" dirty="0"/>
              <a:t>Cyclops</a:t>
            </a:r>
          </a:p>
          <a:p>
            <a:endParaRPr lang="en-US" b="1" u="none" dirty="0"/>
          </a:p>
          <a:p>
            <a:r>
              <a:rPr lang="en-US" b="1" u="none" dirty="0"/>
              <a:t>The Titans </a:t>
            </a:r>
          </a:p>
          <a:p>
            <a:r>
              <a:rPr lang="en-US" dirty="0"/>
              <a:t>Children of Creation</a:t>
            </a:r>
            <a:r>
              <a:rPr lang="en-US" u="none" dirty="0"/>
              <a:t>, they came </a:t>
            </a:r>
            <a:r>
              <a:rPr lang="en-US" dirty="0"/>
              <a:t>before the gods of Olympus</a:t>
            </a:r>
            <a:r>
              <a:rPr lang="en-US" u="none" dirty="0"/>
              <a:t>.</a:t>
            </a:r>
          </a:p>
          <a:p>
            <a:r>
              <a:rPr lang="en-US" u="none" dirty="0"/>
              <a:t>They were led by </a:t>
            </a:r>
            <a:r>
              <a:rPr lang="en-US" b="1" u="none" dirty="0" err="1"/>
              <a:t>Chronos</a:t>
            </a:r>
            <a:r>
              <a:rPr lang="en-US" u="none" dirty="0"/>
              <a:t>, </a:t>
            </a:r>
            <a:r>
              <a:rPr lang="en-US" dirty="0"/>
              <a:t>father time</a:t>
            </a:r>
            <a:r>
              <a:rPr lang="en-US" u="none" dirty="0"/>
              <a:t>.</a:t>
            </a:r>
          </a:p>
          <a:p>
            <a:endParaRPr lang="en-US" u="none" dirty="0"/>
          </a:p>
        </p:txBody>
      </p:sp>
      <p:pic>
        <p:nvPicPr>
          <p:cNvPr id="67590" name="Picture 6" descr="gaia8838"/>
          <p:cNvPicPr>
            <a:picLocks noChangeAspect="1" noChangeArrowheads="1"/>
          </p:cNvPicPr>
          <p:nvPr/>
        </p:nvPicPr>
        <p:blipFill>
          <a:blip r:embed="rId3" cstate="print"/>
          <a:srcRect/>
          <a:stretch>
            <a:fillRect/>
          </a:stretch>
        </p:blipFill>
        <p:spPr bwMode="auto">
          <a:xfrm>
            <a:off x="6858000" y="1828800"/>
            <a:ext cx="2041525" cy="22336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7588">
                                            <p:txEl>
                                              <p:pRg st="0" end="0"/>
                                            </p:txEl>
                                          </p:spTgt>
                                        </p:tgtEl>
                                        <p:attrNameLst>
                                          <p:attrName>style.visibility</p:attrName>
                                        </p:attrNameLst>
                                      </p:cBhvr>
                                      <p:to>
                                        <p:strVal val="visible"/>
                                      </p:to>
                                    </p:set>
                                    <p:anim calcmode="lin" valueType="num">
                                      <p:cBhvr>
                                        <p:cTn id="7" dur="1000" fill="hold"/>
                                        <p:tgtEl>
                                          <p:spTgt spid="6758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758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7588">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67588">
                                            <p:txEl>
                                              <p:pRg st="2" end="2"/>
                                            </p:txEl>
                                          </p:spTgt>
                                        </p:tgtEl>
                                        <p:attrNameLst>
                                          <p:attrName>style.visibility</p:attrName>
                                        </p:attrNameLst>
                                      </p:cBhvr>
                                      <p:to>
                                        <p:strVal val="visible"/>
                                      </p:to>
                                    </p:set>
                                    <p:anim calcmode="lin" valueType="num">
                                      <p:cBhvr>
                                        <p:cTn id="12" dur="1000" fill="hold"/>
                                        <p:tgtEl>
                                          <p:spTgt spid="67588">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67588">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67588">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67588">
                                            <p:txEl>
                                              <p:pRg st="3" end="3"/>
                                            </p:txEl>
                                          </p:spTgt>
                                        </p:tgtEl>
                                        <p:attrNameLst>
                                          <p:attrName>style.visibility</p:attrName>
                                        </p:attrNameLst>
                                      </p:cBhvr>
                                      <p:to>
                                        <p:strVal val="visible"/>
                                      </p:to>
                                    </p:set>
                                    <p:anim calcmode="lin" valueType="num">
                                      <p:cBhvr>
                                        <p:cTn id="17" dur="1000" fill="hold"/>
                                        <p:tgtEl>
                                          <p:spTgt spid="67588">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67588">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67588">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67588">
                                            <p:txEl>
                                              <p:pRg st="5" end="5"/>
                                            </p:txEl>
                                          </p:spTgt>
                                        </p:tgtEl>
                                        <p:attrNameLst>
                                          <p:attrName>style.visibility</p:attrName>
                                        </p:attrNameLst>
                                      </p:cBhvr>
                                      <p:to>
                                        <p:strVal val="visible"/>
                                      </p:to>
                                    </p:set>
                                    <p:anim calcmode="lin" valueType="num">
                                      <p:cBhvr>
                                        <p:cTn id="24" dur="1000" fill="hold"/>
                                        <p:tgtEl>
                                          <p:spTgt spid="67588">
                                            <p:txEl>
                                              <p:pRg st="5" end="5"/>
                                            </p:txEl>
                                          </p:spTgt>
                                        </p:tgtEl>
                                        <p:attrNameLst>
                                          <p:attrName>ppt_w</p:attrName>
                                        </p:attrNameLst>
                                      </p:cBhvr>
                                      <p:tavLst>
                                        <p:tav tm="0">
                                          <p:val>
                                            <p:strVal val="#ppt_w*0.70"/>
                                          </p:val>
                                        </p:tav>
                                        <p:tav tm="100000">
                                          <p:val>
                                            <p:strVal val="#ppt_w"/>
                                          </p:val>
                                        </p:tav>
                                      </p:tavLst>
                                    </p:anim>
                                    <p:anim calcmode="lin" valueType="num">
                                      <p:cBhvr>
                                        <p:cTn id="25" dur="1000" fill="hold"/>
                                        <p:tgtEl>
                                          <p:spTgt spid="67588">
                                            <p:txEl>
                                              <p:pRg st="5" end="5"/>
                                            </p:txEl>
                                          </p:spTgt>
                                        </p:tgtEl>
                                        <p:attrNameLst>
                                          <p:attrName>ppt_h</p:attrName>
                                        </p:attrNameLst>
                                      </p:cBhvr>
                                      <p:tavLst>
                                        <p:tav tm="0">
                                          <p:val>
                                            <p:strVal val="#ppt_h"/>
                                          </p:val>
                                        </p:tav>
                                        <p:tav tm="100000">
                                          <p:val>
                                            <p:strVal val="#ppt_h"/>
                                          </p:val>
                                        </p:tav>
                                      </p:tavLst>
                                    </p:anim>
                                    <p:animEffect transition="in" filter="fade">
                                      <p:cBhvr>
                                        <p:cTn id="26" dur="1000"/>
                                        <p:tgtEl>
                                          <p:spTgt spid="67588">
                                            <p:txEl>
                                              <p:pRg st="5" end="5"/>
                                            </p:txEl>
                                          </p:spTgt>
                                        </p:tgtEl>
                                      </p:cBhvr>
                                    </p:animEffect>
                                  </p:childTnLst>
                                </p:cTn>
                              </p:par>
                              <p:par>
                                <p:cTn id="27" presetID="55" presetClass="entr" presetSubtype="0" fill="hold" nodeType="withEffect">
                                  <p:stCondLst>
                                    <p:cond delay="0"/>
                                  </p:stCondLst>
                                  <p:childTnLst>
                                    <p:set>
                                      <p:cBhvr>
                                        <p:cTn id="28" dur="1" fill="hold">
                                          <p:stCondLst>
                                            <p:cond delay="0"/>
                                          </p:stCondLst>
                                        </p:cTn>
                                        <p:tgtEl>
                                          <p:spTgt spid="67588">
                                            <p:txEl>
                                              <p:pRg st="6" end="6"/>
                                            </p:txEl>
                                          </p:spTgt>
                                        </p:tgtEl>
                                        <p:attrNameLst>
                                          <p:attrName>style.visibility</p:attrName>
                                        </p:attrNameLst>
                                      </p:cBhvr>
                                      <p:to>
                                        <p:strVal val="visible"/>
                                      </p:to>
                                    </p:set>
                                    <p:anim calcmode="lin" valueType="num">
                                      <p:cBhvr>
                                        <p:cTn id="29" dur="1000" fill="hold"/>
                                        <p:tgtEl>
                                          <p:spTgt spid="67588">
                                            <p:txEl>
                                              <p:pRg st="6" end="6"/>
                                            </p:txEl>
                                          </p:spTgt>
                                        </p:tgtEl>
                                        <p:attrNameLst>
                                          <p:attrName>ppt_w</p:attrName>
                                        </p:attrNameLst>
                                      </p:cBhvr>
                                      <p:tavLst>
                                        <p:tav tm="0">
                                          <p:val>
                                            <p:strVal val="#ppt_w*0.70"/>
                                          </p:val>
                                        </p:tav>
                                        <p:tav tm="100000">
                                          <p:val>
                                            <p:strVal val="#ppt_w"/>
                                          </p:val>
                                        </p:tav>
                                      </p:tavLst>
                                    </p:anim>
                                    <p:anim calcmode="lin" valueType="num">
                                      <p:cBhvr>
                                        <p:cTn id="30" dur="1000" fill="hold"/>
                                        <p:tgtEl>
                                          <p:spTgt spid="67588">
                                            <p:txEl>
                                              <p:pRg st="6" end="6"/>
                                            </p:txEl>
                                          </p:spTgt>
                                        </p:tgtEl>
                                        <p:attrNameLst>
                                          <p:attrName>ppt_h</p:attrName>
                                        </p:attrNameLst>
                                      </p:cBhvr>
                                      <p:tavLst>
                                        <p:tav tm="0">
                                          <p:val>
                                            <p:strVal val="#ppt_h"/>
                                          </p:val>
                                        </p:tav>
                                        <p:tav tm="100000">
                                          <p:val>
                                            <p:strVal val="#ppt_h"/>
                                          </p:val>
                                        </p:tav>
                                      </p:tavLst>
                                    </p:anim>
                                    <p:animEffect transition="in" filter="fade">
                                      <p:cBhvr>
                                        <p:cTn id="31" dur="1000"/>
                                        <p:tgtEl>
                                          <p:spTgt spid="67588">
                                            <p:txEl>
                                              <p:pRg st="6" end="6"/>
                                            </p:txEl>
                                          </p:spTgt>
                                        </p:tgtEl>
                                      </p:cBhvr>
                                    </p:animEffect>
                                  </p:childTnLst>
                                </p:cTn>
                              </p:par>
                              <p:par>
                                <p:cTn id="32" presetID="55" presetClass="entr" presetSubtype="0" fill="hold" nodeType="withEffect">
                                  <p:stCondLst>
                                    <p:cond delay="0"/>
                                  </p:stCondLst>
                                  <p:childTnLst>
                                    <p:set>
                                      <p:cBhvr>
                                        <p:cTn id="33" dur="1" fill="hold">
                                          <p:stCondLst>
                                            <p:cond delay="0"/>
                                          </p:stCondLst>
                                        </p:cTn>
                                        <p:tgtEl>
                                          <p:spTgt spid="67588">
                                            <p:txEl>
                                              <p:pRg st="7" end="7"/>
                                            </p:txEl>
                                          </p:spTgt>
                                        </p:tgtEl>
                                        <p:attrNameLst>
                                          <p:attrName>style.visibility</p:attrName>
                                        </p:attrNameLst>
                                      </p:cBhvr>
                                      <p:to>
                                        <p:strVal val="visible"/>
                                      </p:to>
                                    </p:set>
                                    <p:anim calcmode="lin" valueType="num">
                                      <p:cBhvr>
                                        <p:cTn id="34" dur="1000" fill="hold"/>
                                        <p:tgtEl>
                                          <p:spTgt spid="67588">
                                            <p:txEl>
                                              <p:pRg st="7" end="7"/>
                                            </p:txEl>
                                          </p:spTgt>
                                        </p:tgtEl>
                                        <p:attrNameLst>
                                          <p:attrName>ppt_w</p:attrName>
                                        </p:attrNameLst>
                                      </p:cBhvr>
                                      <p:tavLst>
                                        <p:tav tm="0">
                                          <p:val>
                                            <p:strVal val="#ppt_w*0.70"/>
                                          </p:val>
                                        </p:tav>
                                        <p:tav tm="100000">
                                          <p:val>
                                            <p:strVal val="#ppt_w"/>
                                          </p:val>
                                        </p:tav>
                                      </p:tavLst>
                                    </p:anim>
                                    <p:anim calcmode="lin" valueType="num">
                                      <p:cBhvr>
                                        <p:cTn id="35" dur="1000" fill="hold"/>
                                        <p:tgtEl>
                                          <p:spTgt spid="67588">
                                            <p:txEl>
                                              <p:pRg st="7" end="7"/>
                                            </p:txEl>
                                          </p:spTgt>
                                        </p:tgtEl>
                                        <p:attrNameLst>
                                          <p:attrName>ppt_h</p:attrName>
                                        </p:attrNameLst>
                                      </p:cBhvr>
                                      <p:tavLst>
                                        <p:tav tm="0">
                                          <p:val>
                                            <p:strVal val="#ppt_h"/>
                                          </p:val>
                                        </p:tav>
                                        <p:tav tm="100000">
                                          <p:val>
                                            <p:strVal val="#ppt_h"/>
                                          </p:val>
                                        </p:tav>
                                      </p:tavLst>
                                    </p:anim>
                                    <p:animEffect transition="in" filter="fade">
                                      <p:cBhvr>
                                        <p:cTn id="36" dur="1000"/>
                                        <p:tgtEl>
                                          <p:spTgt spid="67588">
                                            <p:txEl>
                                              <p:pRg st="7" end="7"/>
                                            </p:txEl>
                                          </p:spTgt>
                                        </p:tgtEl>
                                      </p:cBhvr>
                                    </p:animEffect>
                                  </p:childTnLst>
                                </p:cTn>
                              </p:par>
                              <p:par>
                                <p:cTn id="37" presetID="55" presetClass="entr" presetSubtype="0" fill="hold" nodeType="withEffect">
                                  <p:stCondLst>
                                    <p:cond delay="0"/>
                                  </p:stCondLst>
                                  <p:childTnLst>
                                    <p:set>
                                      <p:cBhvr>
                                        <p:cTn id="38" dur="1" fill="hold">
                                          <p:stCondLst>
                                            <p:cond delay="0"/>
                                          </p:stCondLst>
                                        </p:cTn>
                                        <p:tgtEl>
                                          <p:spTgt spid="67590"/>
                                        </p:tgtEl>
                                        <p:attrNameLst>
                                          <p:attrName>style.visibility</p:attrName>
                                        </p:attrNameLst>
                                      </p:cBhvr>
                                      <p:to>
                                        <p:strVal val="visible"/>
                                      </p:to>
                                    </p:set>
                                    <p:anim calcmode="lin" valueType="num">
                                      <p:cBhvr>
                                        <p:cTn id="39" dur="1000" fill="hold"/>
                                        <p:tgtEl>
                                          <p:spTgt spid="67590"/>
                                        </p:tgtEl>
                                        <p:attrNameLst>
                                          <p:attrName>ppt_w</p:attrName>
                                        </p:attrNameLst>
                                      </p:cBhvr>
                                      <p:tavLst>
                                        <p:tav tm="0">
                                          <p:val>
                                            <p:strVal val="#ppt_w*0.70"/>
                                          </p:val>
                                        </p:tav>
                                        <p:tav tm="100000">
                                          <p:val>
                                            <p:strVal val="#ppt_w"/>
                                          </p:val>
                                        </p:tav>
                                      </p:tavLst>
                                    </p:anim>
                                    <p:anim calcmode="lin" valueType="num">
                                      <p:cBhvr>
                                        <p:cTn id="40" dur="1000" fill="hold"/>
                                        <p:tgtEl>
                                          <p:spTgt spid="67590"/>
                                        </p:tgtEl>
                                        <p:attrNameLst>
                                          <p:attrName>ppt_h</p:attrName>
                                        </p:attrNameLst>
                                      </p:cBhvr>
                                      <p:tavLst>
                                        <p:tav tm="0">
                                          <p:val>
                                            <p:strVal val="#ppt_h"/>
                                          </p:val>
                                        </p:tav>
                                        <p:tav tm="100000">
                                          <p:val>
                                            <p:strVal val="#ppt_h"/>
                                          </p:val>
                                        </p:tav>
                                      </p:tavLst>
                                    </p:anim>
                                    <p:animEffect transition="in" filter="fade">
                                      <p:cBhvr>
                                        <p:cTn id="41" dur="1000"/>
                                        <p:tgtEl>
                                          <p:spTgt spid="67590"/>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67588">
                                            <p:txEl>
                                              <p:pRg st="9" end="9"/>
                                            </p:txEl>
                                          </p:spTgt>
                                        </p:tgtEl>
                                        <p:attrNameLst>
                                          <p:attrName>style.visibility</p:attrName>
                                        </p:attrNameLst>
                                      </p:cBhvr>
                                      <p:to>
                                        <p:strVal val="visible"/>
                                      </p:to>
                                    </p:set>
                                    <p:anim calcmode="lin" valueType="num">
                                      <p:cBhvr>
                                        <p:cTn id="46" dur="1000" fill="hold"/>
                                        <p:tgtEl>
                                          <p:spTgt spid="67588">
                                            <p:txEl>
                                              <p:pRg st="9" end="9"/>
                                            </p:txEl>
                                          </p:spTgt>
                                        </p:tgtEl>
                                        <p:attrNameLst>
                                          <p:attrName>ppt_w</p:attrName>
                                        </p:attrNameLst>
                                      </p:cBhvr>
                                      <p:tavLst>
                                        <p:tav tm="0">
                                          <p:val>
                                            <p:strVal val="#ppt_w*0.70"/>
                                          </p:val>
                                        </p:tav>
                                        <p:tav tm="100000">
                                          <p:val>
                                            <p:strVal val="#ppt_w"/>
                                          </p:val>
                                        </p:tav>
                                      </p:tavLst>
                                    </p:anim>
                                    <p:anim calcmode="lin" valueType="num">
                                      <p:cBhvr>
                                        <p:cTn id="47" dur="1000" fill="hold"/>
                                        <p:tgtEl>
                                          <p:spTgt spid="67588">
                                            <p:txEl>
                                              <p:pRg st="9" end="9"/>
                                            </p:txEl>
                                          </p:spTgt>
                                        </p:tgtEl>
                                        <p:attrNameLst>
                                          <p:attrName>ppt_h</p:attrName>
                                        </p:attrNameLst>
                                      </p:cBhvr>
                                      <p:tavLst>
                                        <p:tav tm="0">
                                          <p:val>
                                            <p:strVal val="#ppt_h"/>
                                          </p:val>
                                        </p:tav>
                                        <p:tav tm="100000">
                                          <p:val>
                                            <p:strVal val="#ppt_h"/>
                                          </p:val>
                                        </p:tav>
                                      </p:tavLst>
                                    </p:anim>
                                    <p:animEffect transition="in" filter="fade">
                                      <p:cBhvr>
                                        <p:cTn id="48" dur="1000"/>
                                        <p:tgtEl>
                                          <p:spTgt spid="67588">
                                            <p:txEl>
                                              <p:pRg st="9" end="9"/>
                                            </p:txEl>
                                          </p:spTgt>
                                        </p:tgtEl>
                                      </p:cBhvr>
                                    </p:animEffect>
                                  </p:childTnLst>
                                </p:cTn>
                              </p:par>
                              <p:par>
                                <p:cTn id="49" presetID="55" presetClass="entr" presetSubtype="0" fill="hold" nodeType="withEffect">
                                  <p:stCondLst>
                                    <p:cond delay="0"/>
                                  </p:stCondLst>
                                  <p:childTnLst>
                                    <p:set>
                                      <p:cBhvr>
                                        <p:cTn id="50" dur="1" fill="hold">
                                          <p:stCondLst>
                                            <p:cond delay="0"/>
                                          </p:stCondLst>
                                        </p:cTn>
                                        <p:tgtEl>
                                          <p:spTgt spid="67588">
                                            <p:txEl>
                                              <p:pRg st="10" end="10"/>
                                            </p:txEl>
                                          </p:spTgt>
                                        </p:tgtEl>
                                        <p:attrNameLst>
                                          <p:attrName>style.visibility</p:attrName>
                                        </p:attrNameLst>
                                      </p:cBhvr>
                                      <p:to>
                                        <p:strVal val="visible"/>
                                      </p:to>
                                    </p:set>
                                    <p:anim calcmode="lin" valueType="num">
                                      <p:cBhvr>
                                        <p:cTn id="51" dur="1000" fill="hold"/>
                                        <p:tgtEl>
                                          <p:spTgt spid="67588">
                                            <p:txEl>
                                              <p:pRg st="10" end="10"/>
                                            </p:txEl>
                                          </p:spTgt>
                                        </p:tgtEl>
                                        <p:attrNameLst>
                                          <p:attrName>ppt_w</p:attrName>
                                        </p:attrNameLst>
                                      </p:cBhvr>
                                      <p:tavLst>
                                        <p:tav tm="0">
                                          <p:val>
                                            <p:strVal val="#ppt_w*0.70"/>
                                          </p:val>
                                        </p:tav>
                                        <p:tav tm="100000">
                                          <p:val>
                                            <p:strVal val="#ppt_w"/>
                                          </p:val>
                                        </p:tav>
                                      </p:tavLst>
                                    </p:anim>
                                    <p:anim calcmode="lin" valueType="num">
                                      <p:cBhvr>
                                        <p:cTn id="52" dur="1000" fill="hold"/>
                                        <p:tgtEl>
                                          <p:spTgt spid="67588">
                                            <p:txEl>
                                              <p:pRg st="10" end="10"/>
                                            </p:txEl>
                                          </p:spTgt>
                                        </p:tgtEl>
                                        <p:attrNameLst>
                                          <p:attrName>ppt_h</p:attrName>
                                        </p:attrNameLst>
                                      </p:cBhvr>
                                      <p:tavLst>
                                        <p:tav tm="0">
                                          <p:val>
                                            <p:strVal val="#ppt_h"/>
                                          </p:val>
                                        </p:tav>
                                        <p:tav tm="100000">
                                          <p:val>
                                            <p:strVal val="#ppt_h"/>
                                          </p:val>
                                        </p:tav>
                                      </p:tavLst>
                                    </p:anim>
                                    <p:animEffect transition="in" filter="fade">
                                      <p:cBhvr>
                                        <p:cTn id="53" dur="1000"/>
                                        <p:tgtEl>
                                          <p:spTgt spid="67588">
                                            <p:txEl>
                                              <p:pRg st="10" end="10"/>
                                            </p:txEl>
                                          </p:spTgt>
                                        </p:tgtEl>
                                      </p:cBhvr>
                                    </p:animEffect>
                                  </p:childTnLst>
                                </p:cTn>
                              </p:par>
                              <p:par>
                                <p:cTn id="54" presetID="55" presetClass="entr" presetSubtype="0" fill="hold" nodeType="withEffect">
                                  <p:stCondLst>
                                    <p:cond delay="0"/>
                                  </p:stCondLst>
                                  <p:childTnLst>
                                    <p:set>
                                      <p:cBhvr>
                                        <p:cTn id="55" dur="1" fill="hold">
                                          <p:stCondLst>
                                            <p:cond delay="0"/>
                                          </p:stCondLst>
                                        </p:cTn>
                                        <p:tgtEl>
                                          <p:spTgt spid="67588">
                                            <p:txEl>
                                              <p:pRg st="11" end="11"/>
                                            </p:txEl>
                                          </p:spTgt>
                                        </p:tgtEl>
                                        <p:attrNameLst>
                                          <p:attrName>style.visibility</p:attrName>
                                        </p:attrNameLst>
                                      </p:cBhvr>
                                      <p:to>
                                        <p:strVal val="visible"/>
                                      </p:to>
                                    </p:set>
                                    <p:anim calcmode="lin" valueType="num">
                                      <p:cBhvr>
                                        <p:cTn id="56" dur="1000" fill="hold"/>
                                        <p:tgtEl>
                                          <p:spTgt spid="67588">
                                            <p:txEl>
                                              <p:pRg st="11" end="11"/>
                                            </p:txEl>
                                          </p:spTgt>
                                        </p:tgtEl>
                                        <p:attrNameLst>
                                          <p:attrName>ppt_w</p:attrName>
                                        </p:attrNameLst>
                                      </p:cBhvr>
                                      <p:tavLst>
                                        <p:tav tm="0">
                                          <p:val>
                                            <p:strVal val="#ppt_w*0.70"/>
                                          </p:val>
                                        </p:tav>
                                        <p:tav tm="100000">
                                          <p:val>
                                            <p:strVal val="#ppt_w"/>
                                          </p:val>
                                        </p:tav>
                                      </p:tavLst>
                                    </p:anim>
                                    <p:anim calcmode="lin" valueType="num">
                                      <p:cBhvr>
                                        <p:cTn id="57" dur="1000" fill="hold"/>
                                        <p:tgtEl>
                                          <p:spTgt spid="67588">
                                            <p:txEl>
                                              <p:pRg st="11" end="11"/>
                                            </p:txEl>
                                          </p:spTgt>
                                        </p:tgtEl>
                                        <p:attrNameLst>
                                          <p:attrName>ppt_h</p:attrName>
                                        </p:attrNameLst>
                                      </p:cBhvr>
                                      <p:tavLst>
                                        <p:tav tm="0">
                                          <p:val>
                                            <p:strVal val="#ppt_h"/>
                                          </p:val>
                                        </p:tav>
                                        <p:tav tm="100000">
                                          <p:val>
                                            <p:strVal val="#ppt_h"/>
                                          </p:val>
                                        </p:tav>
                                      </p:tavLst>
                                    </p:anim>
                                    <p:animEffect transition="in" filter="fade">
                                      <p:cBhvr>
                                        <p:cTn id="58" dur="1000"/>
                                        <p:tgtEl>
                                          <p:spTgt spid="67588">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67588">
                                            <p:txEl>
                                              <p:pRg st="13" end="13"/>
                                            </p:txEl>
                                          </p:spTgt>
                                        </p:tgtEl>
                                        <p:attrNameLst>
                                          <p:attrName>style.visibility</p:attrName>
                                        </p:attrNameLst>
                                      </p:cBhvr>
                                      <p:to>
                                        <p:strVal val="visible"/>
                                      </p:to>
                                    </p:set>
                                    <p:anim calcmode="lin" valueType="num">
                                      <p:cBhvr>
                                        <p:cTn id="63" dur="1000" fill="hold"/>
                                        <p:tgtEl>
                                          <p:spTgt spid="67588">
                                            <p:txEl>
                                              <p:pRg st="13" end="13"/>
                                            </p:txEl>
                                          </p:spTgt>
                                        </p:tgtEl>
                                        <p:attrNameLst>
                                          <p:attrName>ppt_w</p:attrName>
                                        </p:attrNameLst>
                                      </p:cBhvr>
                                      <p:tavLst>
                                        <p:tav tm="0">
                                          <p:val>
                                            <p:strVal val="#ppt_w*0.70"/>
                                          </p:val>
                                        </p:tav>
                                        <p:tav tm="100000">
                                          <p:val>
                                            <p:strVal val="#ppt_w"/>
                                          </p:val>
                                        </p:tav>
                                      </p:tavLst>
                                    </p:anim>
                                    <p:anim calcmode="lin" valueType="num">
                                      <p:cBhvr>
                                        <p:cTn id="64" dur="1000" fill="hold"/>
                                        <p:tgtEl>
                                          <p:spTgt spid="67588">
                                            <p:txEl>
                                              <p:pRg st="13" end="13"/>
                                            </p:txEl>
                                          </p:spTgt>
                                        </p:tgtEl>
                                        <p:attrNameLst>
                                          <p:attrName>ppt_h</p:attrName>
                                        </p:attrNameLst>
                                      </p:cBhvr>
                                      <p:tavLst>
                                        <p:tav tm="0">
                                          <p:val>
                                            <p:strVal val="#ppt_h"/>
                                          </p:val>
                                        </p:tav>
                                        <p:tav tm="100000">
                                          <p:val>
                                            <p:strVal val="#ppt_h"/>
                                          </p:val>
                                        </p:tav>
                                      </p:tavLst>
                                    </p:anim>
                                    <p:animEffect transition="in" filter="fade">
                                      <p:cBhvr>
                                        <p:cTn id="65" dur="1000"/>
                                        <p:tgtEl>
                                          <p:spTgt spid="67588">
                                            <p:txEl>
                                              <p:pRg st="13" end="13"/>
                                            </p:txEl>
                                          </p:spTgt>
                                        </p:tgtEl>
                                      </p:cBhvr>
                                    </p:animEffect>
                                  </p:childTnLst>
                                </p:cTn>
                              </p:par>
                              <p:par>
                                <p:cTn id="66" presetID="55" presetClass="entr" presetSubtype="0" fill="hold" nodeType="withEffect">
                                  <p:stCondLst>
                                    <p:cond delay="0"/>
                                  </p:stCondLst>
                                  <p:childTnLst>
                                    <p:set>
                                      <p:cBhvr>
                                        <p:cTn id="67" dur="1" fill="hold">
                                          <p:stCondLst>
                                            <p:cond delay="0"/>
                                          </p:stCondLst>
                                        </p:cTn>
                                        <p:tgtEl>
                                          <p:spTgt spid="67588">
                                            <p:txEl>
                                              <p:pRg st="14" end="14"/>
                                            </p:txEl>
                                          </p:spTgt>
                                        </p:tgtEl>
                                        <p:attrNameLst>
                                          <p:attrName>style.visibility</p:attrName>
                                        </p:attrNameLst>
                                      </p:cBhvr>
                                      <p:to>
                                        <p:strVal val="visible"/>
                                      </p:to>
                                    </p:set>
                                    <p:anim calcmode="lin" valueType="num">
                                      <p:cBhvr>
                                        <p:cTn id="68" dur="1000" fill="hold"/>
                                        <p:tgtEl>
                                          <p:spTgt spid="67588">
                                            <p:txEl>
                                              <p:pRg st="14" end="14"/>
                                            </p:txEl>
                                          </p:spTgt>
                                        </p:tgtEl>
                                        <p:attrNameLst>
                                          <p:attrName>ppt_w</p:attrName>
                                        </p:attrNameLst>
                                      </p:cBhvr>
                                      <p:tavLst>
                                        <p:tav tm="0">
                                          <p:val>
                                            <p:strVal val="#ppt_w*0.70"/>
                                          </p:val>
                                        </p:tav>
                                        <p:tav tm="100000">
                                          <p:val>
                                            <p:strVal val="#ppt_w"/>
                                          </p:val>
                                        </p:tav>
                                      </p:tavLst>
                                    </p:anim>
                                    <p:anim calcmode="lin" valueType="num">
                                      <p:cBhvr>
                                        <p:cTn id="69" dur="1000" fill="hold"/>
                                        <p:tgtEl>
                                          <p:spTgt spid="67588">
                                            <p:txEl>
                                              <p:pRg st="14" end="14"/>
                                            </p:txEl>
                                          </p:spTgt>
                                        </p:tgtEl>
                                        <p:attrNameLst>
                                          <p:attrName>ppt_h</p:attrName>
                                        </p:attrNameLst>
                                      </p:cBhvr>
                                      <p:tavLst>
                                        <p:tav tm="0">
                                          <p:val>
                                            <p:strVal val="#ppt_h"/>
                                          </p:val>
                                        </p:tav>
                                        <p:tav tm="100000">
                                          <p:val>
                                            <p:strVal val="#ppt_h"/>
                                          </p:val>
                                        </p:tav>
                                      </p:tavLst>
                                    </p:anim>
                                    <p:animEffect transition="in" filter="fade">
                                      <p:cBhvr>
                                        <p:cTn id="70" dur="1000"/>
                                        <p:tgtEl>
                                          <p:spTgt spid="67588">
                                            <p:txEl>
                                              <p:pRg st="14" end="14"/>
                                            </p:txEl>
                                          </p:spTgt>
                                        </p:tgtEl>
                                      </p:cBhvr>
                                    </p:animEffect>
                                  </p:childTnLst>
                                </p:cTn>
                              </p:par>
                              <p:par>
                                <p:cTn id="71" presetID="55" presetClass="entr" presetSubtype="0" fill="hold" nodeType="withEffect">
                                  <p:stCondLst>
                                    <p:cond delay="0"/>
                                  </p:stCondLst>
                                  <p:childTnLst>
                                    <p:set>
                                      <p:cBhvr>
                                        <p:cTn id="72" dur="1" fill="hold">
                                          <p:stCondLst>
                                            <p:cond delay="0"/>
                                          </p:stCondLst>
                                        </p:cTn>
                                        <p:tgtEl>
                                          <p:spTgt spid="67588">
                                            <p:txEl>
                                              <p:pRg st="15" end="15"/>
                                            </p:txEl>
                                          </p:spTgt>
                                        </p:tgtEl>
                                        <p:attrNameLst>
                                          <p:attrName>style.visibility</p:attrName>
                                        </p:attrNameLst>
                                      </p:cBhvr>
                                      <p:to>
                                        <p:strVal val="visible"/>
                                      </p:to>
                                    </p:set>
                                    <p:anim calcmode="lin" valueType="num">
                                      <p:cBhvr>
                                        <p:cTn id="73" dur="1000" fill="hold"/>
                                        <p:tgtEl>
                                          <p:spTgt spid="67588">
                                            <p:txEl>
                                              <p:pRg st="15" end="15"/>
                                            </p:txEl>
                                          </p:spTgt>
                                        </p:tgtEl>
                                        <p:attrNameLst>
                                          <p:attrName>ppt_w</p:attrName>
                                        </p:attrNameLst>
                                      </p:cBhvr>
                                      <p:tavLst>
                                        <p:tav tm="0">
                                          <p:val>
                                            <p:strVal val="#ppt_w*0.70"/>
                                          </p:val>
                                        </p:tav>
                                        <p:tav tm="100000">
                                          <p:val>
                                            <p:strVal val="#ppt_w"/>
                                          </p:val>
                                        </p:tav>
                                      </p:tavLst>
                                    </p:anim>
                                    <p:anim calcmode="lin" valueType="num">
                                      <p:cBhvr>
                                        <p:cTn id="74" dur="1000" fill="hold"/>
                                        <p:tgtEl>
                                          <p:spTgt spid="67588">
                                            <p:txEl>
                                              <p:pRg st="15" end="15"/>
                                            </p:txEl>
                                          </p:spTgt>
                                        </p:tgtEl>
                                        <p:attrNameLst>
                                          <p:attrName>ppt_h</p:attrName>
                                        </p:attrNameLst>
                                      </p:cBhvr>
                                      <p:tavLst>
                                        <p:tav tm="0">
                                          <p:val>
                                            <p:strVal val="#ppt_h"/>
                                          </p:val>
                                        </p:tav>
                                        <p:tav tm="100000">
                                          <p:val>
                                            <p:strVal val="#ppt_h"/>
                                          </p:val>
                                        </p:tav>
                                      </p:tavLst>
                                    </p:anim>
                                    <p:animEffect transition="in" filter="fade">
                                      <p:cBhvr>
                                        <p:cTn id="75" dur="1000"/>
                                        <p:tgtEl>
                                          <p:spTgt spid="6758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70660" name="Object 4"/>
          <p:cNvGraphicFramePr>
            <a:graphicFrameLocks noChangeAspect="1"/>
          </p:cNvGraphicFramePr>
          <p:nvPr/>
        </p:nvGraphicFramePr>
        <p:xfrm>
          <a:off x="2286000" y="304800"/>
          <a:ext cx="4232275" cy="584200"/>
        </p:xfrm>
        <a:graphic>
          <a:graphicData uri="http://schemas.openxmlformats.org/presentationml/2006/ole">
            <mc:AlternateContent xmlns:mc="http://schemas.openxmlformats.org/markup-compatibility/2006">
              <mc:Choice xmlns:v="urn:schemas-microsoft-com:vml" Requires="v">
                <p:oleObj spid="_x0000_s7178" name="Image" r:id="rId4" imgW="4231557" imgH="584333" progId="">
                  <p:embed/>
                </p:oleObj>
              </mc:Choice>
              <mc:Fallback>
                <p:oleObj name="Image" r:id="rId4" imgW="4231557" imgH="584333" progId="">
                  <p:embed/>
                  <p:pic>
                    <p:nvPicPr>
                      <p:cNvPr id="0" name="Object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304800"/>
                        <a:ext cx="42322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1" name="Rectangle 5"/>
          <p:cNvSpPr>
            <a:spLocks noChangeArrowheads="1"/>
          </p:cNvSpPr>
          <p:nvPr/>
        </p:nvSpPr>
        <p:spPr bwMode="auto">
          <a:xfrm>
            <a:off x="3505200" y="1139825"/>
            <a:ext cx="5029200" cy="3902075"/>
          </a:xfrm>
          <a:prstGeom prst="rect">
            <a:avLst/>
          </a:prstGeom>
          <a:noFill/>
          <a:ln w="9525">
            <a:noFill/>
            <a:miter lim="800000"/>
            <a:headEnd/>
            <a:tailEnd/>
          </a:ln>
        </p:spPr>
        <p:txBody>
          <a:bodyPr anchor="ctr">
            <a:spAutoFit/>
          </a:bodyPr>
          <a:lstStyle/>
          <a:p>
            <a:pPr algn="ctr"/>
            <a:r>
              <a:rPr lang="en-US" sz="2500"/>
              <a:t>King of the gods</a:t>
            </a:r>
            <a:r>
              <a:rPr lang="en-US" sz="2500" u="none"/>
              <a:t>, the </a:t>
            </a:r>
            <a:r>
              <a:rPr lang="en-US" sz="2500"/>
              <a:t>ruler of Mount Olympus</a:t>
            </a:r>
            <a:r>
              <a:rPr lang="en-US" sz="2500" u="none"/>
              <a:t>, and </a:t>
            </a:r>
            <a:r>
              <a:rPr lang="en-US" sz="2500"/>
              <a:t>god of the sky and thunder</a:t>
            </a:r>
            <a:r>
              <a:rPr lang="en-US" sz="2500" u="none"/>
              <a:t>, in Greek mythology. His symbols are the thunderbolt, bull, eagle and the oak. </a:t>
            </a:r>
          </a:p>
          <a:p>
            <a:pPr algn="ctr"/>
            <a:endParaRPr lang="en-US" sz="2500" u="none"/>
          </a:p>
          <a:p>
            <a:pPr algn="ctr"/>
            <a:r>
              <a:rPr lang="en-US" sz="2500"/>
              <a:t>He was married to the goddess Hera</a:t>
            </a:r>
            <a:r>
              <a:rPr lang="en-US" sz="2500" u="none"/>
              <a:t>, although he was not very faithful. </a:t>
            </a:r>
          </a:p>
        </p:txBody>
      </p:sp>
      <p:graphicFrame>
        <p:nvGraphicFramePr>
          <p:cNvPr id="70662" name="Object 6"/>
          <p:cNvGraphicFramePr>
            <a:graphicFrameLocks noChangeAspect="1"/>
          </p:cNvGraphicFramePr>
          <p:nvPr/>
        </p:nvGraphicFramePr>
        <p:xfrm>
          <a:off x="762000" y="1095375"/>
          <a:ext cx="1752600" cy="746125"/>
        </p:xfrm>
        <a:graphic>
          <a:graphicData uri="http://schemas.openxmlformats.org/presentationml/2006/ole">
            <mc:AlternateContent xmlns:mc="http://schemas.openxmlformats.org/markup-compatibility/2006">
              <mc:Choice xmlns:v="urn:schemas-microsoft-com:vml" Requires="v">
                <p:oleObj spid="_x0000_s7179" name="Image" r:id="rId6" imgW="1283445" imgH="546032" progId="">
                  <p:embed/>
                </p:oleObj>
              </mc:Choice>
              <mc:Fallback>
                <p:oleObj name="Image" r:id="rId6" imgW="1283445" imgH="546032" progId="">
                  <p:embed/>
                  <p:pic>
                    <p:nvPicPr>
                      <p:cNvPr id="0" name="Object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 y="1095375"/>
                        <a:ext cx="17526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0664" name="Picture 8" descr="S5745"/>
          <p:cNvPicPr>
            <a:picLocks noChangeAspect="1" noChangeArrowheads="1"/>
          </p:cNvPicPr>
          <p:nvPr/>
        </p:nvPicPr>
        <p:blipFill>
          <a:blip r:embed="rId8" cstate="print"/>
          <a:srcRect/>
          <a:stretch>
            <a:fillRect/>
          </a:stretch>
        </p:blipFill>
        <p:spPr bwMode="auto">
          <a:xfrm>
            <a:off x="533400" y="1981200"/>
            <a:ext cx="2643188" cy="3810000"/>
          </a:xfrm>
          <a:prstGeom prst="rect">
            <a:avLst/>
          </a:prstGeom>
          <a:noFill/>
          <a:ln w="9525">
            <a:noFill/>
            <a:miter lim="800000"/>
            <a:headEnd/>
            <a:tailEnd/>
          </a:ln>
        </p:spPr>
      </p:pic>
      <p:sp>
        <p:nvSpPr>
          <p:cNvPr id="70665" name="Text Box 9"/>
          <p:cNvSpPr txBox="1">
            <a:spLocks noChangeArrowheads="1"/>
          </p:cNvSpPr>
          <p:nvPr/>
        </p:nvSpPr>
        <p:spPr bwMode="auto">
          <a:xfrm>
            <a:off x="3276600" y="5321300"/>
            <a:ext cx="5745163" cy="473075"/>
          </a:xfrm>
          <a:prstGeom prst="rect">
            <a:avLst/>
          </a:prstGeom>
          <a:noFill/>
          <a:ln w="9525">
            <a:noFill/>
            <a:miter lim="800000"/>
            <a:headEnd/>
            <a:tailEnd/>
          </a:ln>
        </p:spPr>
        <p:txBody>
          <a:bodyPr wrap="none">
            <a:spAutoFit/>
          </a:bodyPr>
          <a:lstStyle/>
          <a:p>
            <a:r>
              <a:rPr lang="en-US" sz="2500" u="none"/>
              <a:t>The </a:t>
            </a:r>
            <a:r>
              <a:rPr lang="en-US" sz="2500"/>
              <a:t>Roman name for Zeus is Jupiter</a:t>
            </a:r>
            <a:r>
              <a:rPr lang="en-US" sz="2500" u="none"/>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0660"/>
                                        </p:tgtEl>
                                        <p:attrNameLst>
                                          <p:attrName>style.visibility</p:attrName>
                                        </p:attrNameLst>
                                      </p:cBhvr>
                                      <p:to>
                                        <p:strVal val="visible"/>
                                      </p:to>
                                    </p:set>
                                    <p:anim calcmode="lin" valueType="num">
                                      <p:cBhvr>
                                        <p:cTn id="7" dur="1000" fill="hold"/>
                                        <p:tgtEl>
                                          <p:spTgt spid="70660"/>
                                        </p:tgtEl>
                                        <p:attrNameLst>
                                          <p:attrName>ppt_w</p:attrName>
                                        </p:attrNameLst>
                                      </p:cBhvr>
                                      <p:tavLst>
                                        <p:tav tm="0">
                                          <p:val>
                                            <p:strVal val="#ppt_w*0.70"/>
                                          </p:val>
                                        </p:tav>
                                        <p:tav tm="100000">
                                          <p:val>
                                            <p:strVal val="#ppt_w"/>
                                          </p:val>
                                        </p:tav>
                                      </p:tavLst>
                                    </p:anim>
                                    <p:anim calcmode="lin" valueType="num">
                                      <p:cBhvr>
                                        <p:cTn id="8" dur="1000" fill="hold"/>
                                        <p:tgtEl>
                                          <p:spTgt spid="70660"/>
                                        </p:tgtEl>
                                        <p:attrNameLst>
                                          <p:attrName>ppt_h</p:attrName>
                                        </p:attrNameLst>
                                      </p:cBhvr>
                                      <p:tavLst>
                                        <p:tav tm="0">
                                          <p:val>
                                            <p:strVal val="#ppt_h"/>
                                          </p:val>
                                        </p:tav>
                                        <p:tav tm="100000">
                                          <p:val>
                                            <p:strVal val="#ppt_h"/>
                                          </p:val>
                                        </p:tav>
                                      </p:tavLst>
                                    </p:anim>
                                    <p:animEffect transition="in" filter="fade">
                                      <p:cBhvr>
                                        <p:cTn id="9" dur="1000"/>
                                        <p:tgtEl>
                                          <p:spTgt spid="7066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0662"/>
                                        </p:tgtEl>
                                        <p:attrNameLst>
                                          <p:attrName>style.visibility</p:attrName>
                                        </p:attrNameLst>
                                      </p:cBhvr>
                                      <p:to>
                                        <p:strVal val="visible"/>
                                      </p:to>
                                    </p:set>
                                    <p:anim calcmode="lin" valueType="num">
                                      <p:cBhvr>
                                        <p:cTn id="14" dur="1000" fill="hold"/>
                                        <p:tgtEl>
                                          <p:spTgt spid="70662"/>
                                        </p:tgtEl>
                                        <p:attrNameLst>
                                          <p:attrName>ppt_w</p:attrName>
                                        </p:attrNameLst>
                                      </p:cBhvr>
                                      <p:tavLst>
                                        <p:tav tm="0">
                                          <p:val>
                                            <p:strVal val="#ppt_w*0.70"/>
                                          </p:val>
                                        </p:tav>
                                        <p:tav tm="100000">
                                          <p:val>
                                            <p:strVal val="#ppt_w"/>
                                          </p:val>
                                        </p:tav>
                                      </p:tavLst>
                                    </p:anim>
                                    <p:anim calcmode="lin" valueType="num">
                                      <p:cBhvr>
                                        <p:cTn id="15" dur="1000" fill="hold"/>
                                        <p:tgtEl>
                                          <p:spTgt spid="70662"/>
                                        </p:tgtEl>
                                        <p:attrNameLst>
                                          <p:attrName>ppt_h</p:attrName>
                                        </p:attrNameLst>
                                      </p:cBhvr>
                                      <p:tavLst>
                                        <p:tav tm="0">
                                          <p:val>
                                            <p:strVal val="#ppt_h"/>
                                          </p:val>
                                        </p:tav>
                                        <p:tav tm="100000">
                                          <p:val>
                                            <p:strVal val="#ppt_h"/>
                                          </p:val>
                                        </p:tav>
                                      </p:tavLst>
                                    </p:anim>
                                    <p:animEffect transition="in" filter="fade">
                                      <p:cBhvr>
                                        <p:cTn id="16" dur="1000"/>
                                        <p:tgtEl>
                                          <p:spTgt spid="70662"/>
                                        </p:tgtEl>
                                      </p:cBhvr>
                                    </p:animEffect>
                                  </p:childTnLst>
                                </p:cTn>
                              </p:par>
                              <p:par>
                                <p:cTn id="17" presetID="55" presetClass="entr" presetSubtype="0" fill="hold" nodeType="withEffect">
                                  <p:stCondLst>
                                    <p:cond delay="0"/>
                                  </p:stCondLst>
                                  <p:childTnLst>
                                    <p:set>
                                      <p:cBhvr>
                                        <p:cTn id="18" dur="1" fill="hold">
                                          <p:stCondLst>
                                            <p:cond delay="0"/>
                                          </p:stCondLst>
                                        </p:cTn>
                                        <p:tgtEl>
                                          <p:spTgt spid="70664"/>
                                        </p:tgtEl>
                                        <p:attrNameLst>
                                          <p:attrName>style.visibility</p:attrName>
                                        </p:attrNameLst>
                                      </p:cBhvr>
                                      <p:to>
                                        <p:strVal val="visible"/>
                                      </p:to>
                                    </p:set>
                                    <p:anim calcmode="lin" valueType="num">
                                      <p:cBhvr>
                                        <p:cTn id="19" dur="1000" fill="hold"/>
                                        <p:tgtEl>
                                          <p:spTgt spid="70664"/>
                                        </p:tgtEl>
                                        <p:attrNameLst>
                                          <p:attrName>ppt_w</p:attrName>
                                        </p:attrNameLst>
                                      </p:cBhvr>
                                      <p:tavLst>
                                        <p:tav tm="0">
                                          <p:val>
                                            <p:strVal val="#ppt_w*0.70"/>
                                          </p:val>
                                        </p:tav>
                                        <p:tav tm="100000">
                                          <p:val>
                                            <p:strVal val="#ppt_w"/>
                                          </p:val>
                                        </p:tav>
                                      </p:tavLst>
                                    </p:anim>
                                    <p:anim calcmode="lin" valueType="num">
                                      <p:cBhvr>
                                        <p:cTn id="20" dur="1000" fill="hold"/>
                                        <p:tgtEl>
                                          <p:spTgt spid="70664"/>
                                        </p:tgtEl>
                                        <p:attrNameLst>
                                          <p:attrName>ppt_h</p:attrName>
                                        </p:attrNameLst>
                                      </p:cBhvr>
                                      <p:tavLst>
                                        <p:tav tm="0">
                                          <p:val>
                                            <p:strVal val="#ppt_h"/>
                                          </p:val>
                                        </p:tav>
                                        <p:tav tm="100000">
                                          <p:val>
                                            <p:strVal val="#ppt_h"/>
                                          </p:val>
                                        </p:tav>
                                      </p:tavLst>
                                    </p:anim>
                                    <p:animEffect transition="in" filter="fade">
                                      <p:cBhvr>
                                        <p:cTn id="21" dur="1000"/>
                                        <p:tgtEl>
                                          <p:spTgt spid="70664"/>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0661">
                                            <p:txEl>
                                              <p:pRg st="0" end="0"/>
                                            </p:txEl>
                                          </p:spTgt>
                                        </p:tgtEl>
                                        <p:attrNameLst>
                                          <p:attrName>style.visibility</p:attrName>
                                        </p:attrNameLst>
                                      </p:cBhvr>
                                      <p:to>
                                        <p:strVal val="visible"/>
                                      </p:to>
                                    </p:set>
                                    <p:anim calcmode="lin" valueType="num">
                                      <p:cBhvr>
                                        <p:cTn id="26" dur="1000" fill="hold"/>
                                        <p:tgtEl>
                                          <p:spTgt spid="70661">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70661">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7066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70661">
                                            <p:txEl>
                                              <p:pRg st="2" end="2"/>
                                            </p:txEl>
                                          </p:spTgt>
                                        </p:tgtEl>
                                        <p:attrNameLst>
                                          <p:attrName>style.visibility</p:attrName>
                                        </p:attrNameLst>
                                      </p:cBhvr>
                                      <p:to>
                                        <p:strVal val="visible"/>
                                      </p:to>
                                    </p:set>
                                    <p:anim calcmode="lin" valueType="num">
                                      <p:cBhvr>
                                        <p:cTn id="33" dur="1000" fill="hold"/>
                                        <p:tgtEl>
                                          <p:spTgt spid="70661">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70661">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70661">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70665"/>
                                        </p:tgtEl>
                                        <p:attrNameLst>
                                          <p:attrName>style.visibility</p:attrName>
                                        </p:attrNameLst>
                                      </p:cBhvr>
                                      <p:to>
                                        <p:strVal val="visible"/>
                                      </p:to>
                                    </p:set>
                                    <p:anim calcmode="lin" valueType="num">
                                      <p:cBhvr>
                                        <p:cTn id="40" dur="1000" fill="hold"/>
                                        <p:tgtEl>
                                          <p:spTgt spid="70665"/>
                                        </p:tgtEl>
                                        <p:attrNameLst>
                                          <p:attrName>ppt_w</p:attrName>
                                        </p:attrNameLst>
                                      </p:cBhvr>
                                      <p:tavLst>
                                        <p:tav tm="0">
                                          <p:val>
                                            <p:strVal val="#ppt_w*0.70"/>
                                          </p:val>
                                        </p:tav>
                                        <p:tav tm="100000">
                                          <p:val>
                                            <p:strVal val="#ppt_w"/>
                                          </p:val>
                                        </p:tav>
                                      </p:tavLst>
                                    </p:anim>
                                    <p:anim calcmode="lin" valueType="num">
                                      <p:cBhvr>
                                        <p:cTn id="41" dur="1000" fill="hold"/>
                                        <p:tgtEl>
                                          <p:spTgt spid="70665"/>
                                        </p:tgtEl>
                                        <p:attrNameLst>
                                          <p:attrName>ppt_h</p:attrName>
                                        </p:attrNameLst>
                                      </p:cBhvr>
                                      <p:tavLst>
                                        <p:tav tm="0">
                                          <p:val>
                                            <p:strVal val="#ppt_h"/>
                                          </p:val>
                                        </p:tav>
                                        <p:tav tm="100000">
                                          <p:val>
                                            <p:strVal val="#ppt_h"/>
                                          </p:val>
                                        </p:tav>
                                      </p:tavLst>
                                    </p:anim>
                                    <p:animEffect transition="in" filter="fade">
                                      <p:cBhvr>
                                        <p:cTn id="42" dur="1000"/>
                                        <p:tgtEl>
                                          <p:spTgt spid="70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build="p"/>
      <p:bldP spid="7066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71684" name="Object 4"/>
          <p:cNvGraphicFramePr>
            <a:graphicFrameLocks noChangeAspect="1"/>
          </p:cNvGraphicFramePr>
          <p:nvPr/>
        </p:nvGraphicFramePr>
        <p:xfrm>
          <a:off x="836613" y="381000"/>
          <a:ext cx="2363787" cy="584200"/>
        </p:xfrm>
        <a:graphic>
          <a:graphicData uri="http://schemas.openxmlformats.org/presentationml/2006/ole">
            <mc:AlternateContent xmlns:mc="http://schemas.openxmlformats.org/markup-compatibility/2006">
              <mc:Choice xmlns:v="urn:schemas-microsoft-com:vml" Requires="v">
                <p:oleObj spid="_x0000_s8198" name="Image" r:id="rId4" imgW="2363572" imgH="584333" progId="">
                  <p:embed/>
                </p:oleObj>
              </mc:Choice>
              <mc:Fallback>
                <p:oleObj name="Image" r:id="rId4" imgW="2363572" imgH="584333" progId="">
                  <p:embed/>
                  <p:pic>
                    <p:nvPicPr>
                      <p:cNvPr id="0" name="Object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6613" y="381000"/>
                        <a:ext cx="23637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1686" name="Picture 6" descr="neptune-poseidon-blw-l"/>
          <p:cNvPicPr>
            <a:picLocks noChangeAspect="1" noChangeArrowheads="1"/>
          </p:cNvPicPr>
          <p:nvPr/>
        </p:nvPicPr>
        <p:blipFill>
          <a:blip r:embed="rId6" cstate="print"/>
          <a:srcRect/>
          <a:stretch>
            <a:fillRect/>
          </a:stretch>
        </p:blipFill>
        <p:spPr bwMode="auto">
          <a:xfrm>
            <a:off x="381000" y="1143000"/>
            <a:ext cx="3190875" cy="4762500"/>
          </a:xfrm>
          <a:prstGeom prst="rect">
            <a:avLst/>
          </a:prstGeom>
          <a:noFill/>
          <a:ln w="9525">
            <a:noFill/>
            <a:miter lim="800000"/>
            <a:headEnd/>
            <a:tailEnd/>
          </a:ln>
        </p:spPr>
      </p:pic>
      <p:sp>
        <p:nvSpPr>
          <p:cNvPr id="71687" name="Rectangle 7"/>
          <p:cNvSpPr>
            <a:spLocks noChangeArrowheads="1"/>
          </p:cNvSpPr>
          <p:nvPr/>
        </p:nvSpPr>
        <p:spPr bwMode="auto">
          <a:xfrm>
            <a:off x="4191000" y="1600200"/>
            <a:ext cx="4572000" cy="1282700"/>
          </a:xfrm>
          <a:prstGeom prst="rect">
            <a:avLst/>
          </a:prstGeom>
          <a:noFill/>
          <a:ln w="9525">
            <a:noFill/>
            <a:miter lim="800000"/>
            <a:headEnd/>
            <a:tailEnd/>
          </a:ln>
        </p:spPr>
        <p:txBody>
          <a:bodyPr anchor="ctr">
            <a:spAutoFit/>
          </a:bodyPr>
          <a:lstStyle/>
          <a:p>
            <a:r>
              <a:rPr lang="en-US" sz="2600"/>
              <a:t>god of the sea, as well as of horses and, as "Earth-Shaker", of earthquakes</a:t>
            </a:r>
            <a:r>
              <a:rPr lang="en-US" sz="2600" u="none"/>
              <a:t>. </a:t>
            </a:r>
          </a:p>
        </p:txBody>
      </p:sp>
      <p:sp>
        <p:nvSpPr>
          <p:cNvPr id="71688" name="Text Box 8"/>
          <p:cNvSpPr txBox="1">
            <a:spLocks noChangeArrowheads="1"/>
          </p:cNvSpPr>
          <p:nvPr/>
        </p:nvSpPr>
        <p:spPr bwMode="auto">
          <a:xfrm>
            <a:off x="4267200" y="3886200"/>
            <a:ext cx="3792538" cy="488950"/>
          </a:xfrm>
          <a:prstGeom prst="rect">
            <a:avLst/>
          </a:prstGeom>
          <a:noFill/>
          <a:ln w="9525">
            <a:noFill/>
            <a:miter lim="800000"/>
            <a:headEnd/>
            <a:tailEnd/>
          </a:ln>
        </p:spPr>
        <p:txBody>
          <a:bodyPr wrap="none">
            <a:spAutoFit/>
          </a:bodyPr>
          <a:lstStyle/>
          <a:p>
            <a:r>
              <a:rPr lang="en-US" sz="2600"/>
              <a:t>Roman name is Neptune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1000"/>
                                        <p:tgtEl>
                                          <p:spTgt spid="71684"/>
                                        </p:tgtEl>
                                      </p:cBhvr>
                                    </p:animEffect>
                                    <p:anim calcmode="lin" valueType="num">
                                      <p:cBhvr>
                                        <p:cTn id="8" dur="1000" fill="hold"/>
                                        <p:tgtEl>
                                          <p:spTgt spid="71684"/>
                                        </p:tgtEl>
                                        <p:attrNameLst>
                                          <p:attrName>ppt_x</p:attrName>
                                        </p:attrNameLst>
                                      </p:cBhvr>
                                      <p:tavLst>
                                        <p:tav tm="0">
                                          <p:val>
                                            <p:strVal val="#ppt_x"/>
                                          </p:val>
                                        </p:tav>
                                        <p:tav tm="100000">
                                          <p:val>
                                            <p:strVal val="#ppt_x"/>
                                          </p:val>
                                        </p:tav>
                                      </p:tavLst>
                                    </p:anim>
                                    <p:anim calcmode="lin" valueType="num">
                                      <p:cBhvr>
                                        <p:cTn id="9" dur="1000" fill="hold"/>
                                        <p:tgtEl>
                                          <p:spTgt spid="7168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fade">
                                      <p:cBhvr>
                                        <p:cTn id="12" dur="1000"/>
                                        <p:tgtEl>
                                          <p:spTgt spid="71686"/>
                                        </p:tgtEl>
                                      </p:cBhvr>
                                    </p:animEffect>
                                    <p:anim calcmode="lin" valueType="num">
                                      <p:cBhvr>
                                        <p:cTn id="13" dur="1000" fill="hold"/>
                                        <p:tgtEl>
                                          <p:spTgt spid="71686"/>
                                        </p:tgtEl>
                                        <p:attrNameLst>
                                          <p:attrName>ppt_x</p:attrName>
                                        </p:attrNameLst>
                                      </p:cBhvr>
                                      <p:tavLst>
                                        <p:tav tm="0">
                                          <p:val>
                                            <p:strVal val="#ppt_x"/>
                                          </p:val>
                                        </p:tav>
                                        <p:tav tm="100000">
                                          <p:val>
                                            <p:strVal val="#ppt_x"/>
                                          </p:val>
                                        </p:tav>
                                      </p:tavLst>
                                    </p:anim>
                                    <p:anim calcmode="lin" valueType="num">
                                      <p:cBhvr>
                                        <p:cTn id="14" dur="1000" fill="hold"/>
                                        <p:tgtEl>
                                          <p:spTgt spid="7168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1687"/>
                                        </p:tgtEl>
                                        <p:attrNameLst>
                                          <p:attrName>style.visibility</p:attrName>
                                        </p:attrNameLst>
                                      </p:cBhvr>
                                      <p:to>
                                        <p:strVal val="visible"/>
                                      </p:to>
                                    </p:set>
                                    <p:anim calcmode="lin" valueType="num">
                                      <p:cBhvr>
                                        <p:cTn id="19" dur="1000" fill="hold"/>
                                        <p:tgtEl>
                                          <p:spTgt spid="71687"/>
                                        </p:tgtEl>
                                        <p:attrNameLst>
                                          <p:attrName>ppt_w</p:attrName>
                                        </p:attrNameLst>
                                      </p:cBhvr>
                                      <p:tavLst>
                                        <p:tav tm="0">
                                          <p:val>
                                            <p:strVal val="#ppt_w*0.70"/>
                                          </p:val>
                                        </p:tav>
                                        <p:tav tm="100000">
                                          <p:val>
                                            <p:strVal val="#ppt_w"/>
                                          </p:val>
                                        </p:tav>
                                      </p:tavLst>
                                    </p:anim>
                                    <p:anim calcmode="lin" valueType="num">
                                      <p:cBhvr>
                                        <p:cTn id="20" dur="1000" fill="hold"/>
                                        <p:tgtEl>
                                          <p:spTgt spid="71687"/>
                                        </p:tgtEl>
                                        <p:attrNameLst>
                                          <p:attrName>ppt_h</p:attrName>
                                        </p:attrNameLst>
                                      </p:cBhvr>
                                      <p:tavLst>
                                        <p:tav tm="0">
                                          <p:val>
                                            <p:strVal val="#ppt_h"/>
                                          </p:val>
                                        </p:tav>
                                        <p:tav tm="100000">
                                          <p:val>
                                            <p:strVal val="#ppt_h"/>
                                          </p:val>
                                        </p:tav>
                                      </p:tavLst>
                                    </p:anim>
                                    <p:animEffect transition="in" filter="fade">
                                      <p:cBhvr>
                                        <p:cTn id="21" dur="1000"/>
                                        <p:tgtEl>
                                          <p:spTgt spid="71687"/>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1688"/>
                                        </p:tgtEl>
                                        <p:attrNameLst>
                                          <p:attrName>style.visibility</p:attrName>
                                        </p:attrNameLst>
                                      </p:cBhvr>
                                      <p:to>
                                        <p:strVal val="visible"/>
                                      </p:to>
                                    </p:set>
                                    <p:anim calcmode="lin" valueType="num">
                                      <p:cBhvr>
                                        <p:cTn id="26" dur="1000" fill="hold"/>
                                        <p:tgtEl>
                                          <p:spTgt spid="71688"/>
                                        </p:tgtEl>
                                        <p:attrNameLst>
                                          <p:attrName>ppt_w</p:attrName>
                                        </p:attrNameLst>
                                      </p:cBhvr>
                                      <p:tavLst>
                                        <p:tav tm="0">
                                          <p:val>
                                            <p:strVal val="#ppt_w*0.70"/>
                                          </p:val>
                                        </p:tav>
                                        <p:tav tm="100000">
                                          <p:val>
                                            <p:strVal val="#ppt_w"/>
                                          </p:val>
                                        </p:tav>
                                      </p:tavLst>
                                    </p:anim>
                                    <p:anim calcmode="lin" valueType="num">
                                      <p:cBhvr>
                                        <p:cTn id="27" dur="1000" fill="hold"/>
                                        <p:tgtEl>
                                          <p:spTgt spid="71688"/>
                                        </p:tgtEl>
                                        <p:attrNameLst>
                                          <p:attrName>ppt_h</p:attrName>
                                        </p:attrNameLst>
                                      </p:cBhvr>
                                      <p:tavLst>
                                        <p:tav tm="0">
                                          <p:val>
                                            <p:strVal val="#ppt_h"/>
                                          </p:val>
                                        </p:tav>
                                        <p:tav tm="100000">
                                          <p:val>
                                            <p:strVal val="#ppt_h"/>
                                          </p:val>
                                        </p:tav>
                                      </p:tavLst>
                                    </p:anim>
                                    <p:animEffect transition="in" filter="fade">
                                      <p:cBhvr>
                                        <p:cTn id="28" dur="1000"/>
                                        <p:tgtEl>
                                          <p:spTgt spid="7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p:bldP spid="716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7172" name="Rectangle 4"/>
          <p:cNvSpPr>
            <a:spLocks noChangeArrowheads="1"/>
          </p:cNvSpPr>
          <p:nvPr/>
        </p:nvSpPr>
        <p:spPr bwMode="auto">
          <a:xfrm>
            <a:off x="228600" y="188913"/>
            <a:ext cx="6781800" cy="6456362"/>
          </a:xfrm>
          <a:prstGeom prst="rect">
            <a:avLst/>
          </a:prstGeom>
          <a:noFill/>
          <a:ln w="9525">
            <a:noFill/>
            <a:miter lim="800000"/>
            <a:headEnd/>
            <a:tailEnd/>
          </a:ln>
        </p:spPr>
        <p:txBody>
          <a:bodyPr anchor="ctr">
            <a:spAutoFit/>
          </a:bodyPr>
          <a:lstStyle/>
          <a:p>
            <a:r>
              <a:rPr lang="en-US" b="1" u="none"/>
              <a:t>Palace of Knossos</a:t>
            </a:r>
          </a:p>
          <a:p>
            <a:r>
              <a:rPr lang="en-US" u="none"/>
              <a:t>The </a:t>
            </a:r>
            <a:r>
              <a:rPr lang="en-US"/>
              <a:t>center of Minoan civilization</a:t>
            </a:r>
            <a:r>
              <a:rPr lang="en-US" u="none"/>
              <a:t>.  </a:t>
            </a:r>
          </a:p>
          <a:p>
            <a:endParaRPr lang="en-US" b="1" u="none"/>
          </a:p>
          <a:p>
            <a:r>
              <a:rPr lang="en-US" b="1" u="none"/>
              <a:t>King Minos</a:t>
            </a:r>
          </a:p>
          <a:p>
            <a:r>
              <a:rPr lang="en-US"/>
              <a:t>Legendary king of the Minoans</a:t>
            </a:r>
          </a:p>
          <a:p>
            <a:endParaRPr lang="en-US"/>
          </a:p>
          <a:p>
            <a:r>
              <a:rPr lang="en-US" b="1" u="none"/>
              <a:t>Labyrinth</a:t>
            </a:r>
          </a:p>
          <a:p>
            <a:r>
              <a:rPr lang="en-US"/>
              <a:t>Palace Maze to hold the minotaur</a:t>
            </a:r>
            <a:r>
              <a:rPr lang="en-US" u="none"/>
              <a:t>, according to legend.</a:t>
            </a:r>
          </a:p>
          <a:p>
            <a:r>
              <a:rPr lang="en-US" u="none"/>
              <a:t>Now scholars think it may refer to the two sided axes used for human sacrifice.</a:t>
            </a:r>
          </a:p>
          <a:p>
            <a:r>
              <a:rPr lang="en-US" u="none"/>
              <a:t>Some think there may be some evidence that the Minoans practiced human sacrifice, leading to the legend of the Minotaur. </a:t>
            </a:r>
          </a:p>
          <a:p>
            <a:endParaRPr lang="en-US" u="none"/>
          </a:p>
          <a:p>
            <a:r>
              <a:rPr lang="en-US" b="1" u="none"/>
              <a:t>Legend of the Minotaur</a:t>
            </a:r>
          </a:p>
          <a:p>
            <a:r>
              <a:rPr lang="en-US"/>
              <a:t>Mythical beast that was half man and half bull</a:t>
            </a:r>
            <a:r>
              <a:rPr lang="en-US" u="none"/>
              <a:t> which used to kill young men and women from Knossos.  Was </a:t>
            </a:r>
            <a:r>
              <a:rPr lang="en-US"/>
              <a:t>killed by the Greek hero </a:t>
            </a:r>
            <a:r>
              <a:rPr lang="en-US" b="1"/>
              <a:t>Theseus</a:t>
            </a:r>
            <a:r>
              <a:rPr lang="en-US" u="none"/>
              <a:t> . </a:t>
            </a:r>
          </a:p>
        </p:txBody>
      </p:sp>
      <p:pic>
        <p:nvPicPr>
          <p:cNvPr id="7174" name="Picture 6" descr="Image:Labrys.jpg"/>
          <p:cNvPicPr>
            <a:picLocks noChangeAspect="1" noChangeArrowheads="1"/>
          </p:cNvPicPr>
          <p:nvPr/>
        </p:nvPicPr>
        <p:blipFill>
          <a:blip r:embed="rId3" cstate="print">
            <a:clrChange>
              <a:clrFrom>
                <a:srgbClr val="262916"/>
              </a:clrFrom>
              <a:clrTo>
                <a:srgbClr val="262916">
                  <a:alpha val="0"/>
                </a:srgbClr>
              </a:clrTo>
            </a:clrChange>
          </a:blip>
          <a:srcRect/>
          <a:stretch>
            <a:fillRect/>
          </a:stretch>
        </p:blipFill>
        <p:spPr bwMode="auto">
          <a:xfrm>
            <a:off x="7086600" y="152400"/>
            <a:ext cx="1438275" cy="1404938"/>
          </a:xfrm>
          <a:prstGeom prst="rect">
            <a:avLst/>
          </a:prstGeom>
          <a:noFill/>
          <a:ln w="9525">
            <a:noFill/>
            <a:miter lim="800000"/>
            <a:headEnd/>
            <a:tailEnd/>
          </a:ln>
        </p:spPr>
      </p:pic>
      <p:pic>
        <p:nvPicPr>
          <p:cNvPr id="7175" name="imgMain" descr="http://pro.corbis.com/images/CS008519.jpg?size=67&amp;uid=%7b2574d06b-05a3-4dd5-b696-69e1f41dfca3%7d"/>
          <p:cNvPicPr>
            <a:picLocks noChangeAspect="1" noChangeArrowheads="1"/>
          </p:cNvPicPr>
          <p:nvPr/>
        </p:nvPicPr>
        <p:blipFill>
          <a:blip r:embed="rId4" r:link="rId5" cstate="print"/>
          <a:srcRect/>
          <a:stretch>
            <a:fillRect/>
          </a:stretch>
        </p:blipFill>
        <p:spPr bwMode="auto">
          <a:xfrm>
            <a:off x="7315200" y="3733800"/>
            <a:ext cx="1493838" cy="2689225"/>
          </a:xfrm>
          <a:prstGeom prst="rect">
            <a:avLst/>
          </a:prstGeom>
          <a:noFill/>
          <a:ln w="9525">
            <a:noFill/>
            <a:miter lim="800000"/>
            <a:headEnd/>
            <a:tailEnd/>
          </a:ln>
        </p:spPr>
      </p:pic>
      <p:sp>
        <p:nvSpPr>
          <p:cNvPr id="7176" name="Rectangle 8"/>
          <p:cNvSpPr>
            <a:spLocks noChangeArrowheads="1"/>
          </p:cNvSpPr>
          <p:nvPr/>
        </p:nvSpPr>
        <p:spPr bwMode="auto">
          <a:xfrm>
            <a:off x="6502400" y="1493838"/>
            <a:ext cx="2641600" cy="1581150"/>
          </a:xfrm>
          <a:prstGeom prst="rect">
            <a:avLst/>
          </a:prstGeom>
          <a:noFill/>
          <a:ln w="9525">
            <a:noFill/>
            <a:miter lim="800000"/>
            <a:headEnd/>
            <a:tailEnd/>
          </a:ln>
        </p:spPr>
        <p:txBody>
          <a:bodyPr anchor="ctr">
            <a:spAutoFit/>
          </a:bodyPr>
          <a:lstStyle/>
          <a:p>
            <a:pPr algn="ctr"/>
            <a:r>
              <a:rPr lang="en-US" sz="1400" b="1" u="none"/>
              <a:t>Labyrinth comes from the word labrys, referring to a double, or two-bladed, axe. Its representation had a religious and probably magical significance </a:t>
            </a:r>
          </a:p>
          <a:p>
            <a:pPr algn="ctr"/>
            <a:r>
              <a:rPr lang="en-US" sz="1400" b="1" u="none"/>
              <a:t>(wikipedia)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 calcmode="lin" valueType="num">
                                      <p:cBhvr>
                                        <p:cTn id="7" dur="1000" fill="hold"/>
                                        <p:tgtEl>
                                          <p:spTgt spid="717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17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72">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172">
                                            <p:txEl>
                                              <p:pRg st="1" end="1"/>
                                            </p:txEl>
                                          </p:spTgt>
                                        </p:tgtEl>
                                        <p:attrNameLst>
                                          <p:attrName>style.visibility</p:attrName>
                                        </p:attrNameLst>
                                      </p:cBhvr>
                                      <p:to>
                                        <p:strVal val="visible"/>
                                      </p:to>
                                    </p:set>
                                    <p:anim calcmode="lin" valueType="num">
                                      <p:cBhvr>
                                        <p:cTn id="12" dur="1000" fill="hold"/>
                                        <p:tgtEl>
                                          <p:spTgt spid="717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17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17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anim calcmode="lin" valueType="num">
                                      <p:cBhvr>
                                        <p:cTn id="19" dur="1000" fill="hold"/>
                                        <p:tgtEl>
                                          <p:spTgt spid="7172">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7172">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7172">
                                            <p:txEl>
                                              <p:pRg st="3" end="3"/>
                                            </p:txEl>
                                          </p:spTgt>
                                        </p:tgtEl>
                                      </p:cBhvr>
                                    </p:animEffect>
                                  </p:childTnLst>
                                </p:cTn>
                              </p:par>
                              <p:par>
                                <p:cTn id="22" presetID="55" presetClass="entr" presetSubtype="0" fill="hold" nodeType="withEffect">
                                  <p:stCondLst>
                                    <p:cond delay="0"/>
                                  </p:stCondLst>
                                  <p:childTnLst>
                                    <p:set>
                                      <p:cBhvr>
                                        <p:cTn id="23" dur="1" fill="hold">
                                          <p:stCondLst>
                                            <p:cond delay="0"/>
                                          </p:stCondLst>
                                        </p:cTn>
                                        <p:tgtEl>
                                          <p:spTgt spid="7172">
                                            <p:txEl>
                                              <p:pRg st="4" end="4"/>
                                            </p:txEl>
                                          </p:spTgt>
                                        </p:tgtEl>
                                        <p:attrNameLst>
                                          <p:attrName>style.visibility</p:attrName>
                                        </p:attrNameLst>
                                      </p:cBhvr>
                                      <p:to>
                                        <p:strVal val="visible"/>
                                      </p:to>
                                    </p:set>
                                    <p:anim calcmode="lin" valueType="num">
                                      <p:cBhvr>
                                        <p:cTn id="24" dur="1000" fill="hold"/>
                                        <p:tgtEl>
                                          <p:spTgt spid="7172">
                                            <p:txEl>
                                              <p:pRg st="4" end="4"/>
                                            </p:txEl>
                                          </p:spTgt>
                                        </p:tgtEl>
                                        <p:attrNameLst>
                                          <p:attrName>ppt_w</p:attrName>
                                        </p:attrNameLst>
                                      </p:cBhvr>
                                      <p:tavLst>
                                        <p:tav tm="0">
                                          <p:val>
                                            <p:strVal val="#ppt_w*0.70"/>
                                          </p:val>
                                        </p:tav>
                                        <p:tav tm="100000">
                                          <p:val>
                                            <p:strVal val="#ppt_w"/>
                                          </p:val>
                                        </p:tav>
                                      </p:tavLst>
                                    </p:anim>
                                    <p:anim calcmode="lin" valueType="num">
                                      <p:cBhvr>
                                        <p:cTn id="25" dur="1000" fill="hold"/>
                                        <p:tgtEl>
                                          <p:spTgt spid="7172">
                                            <p:txEl>
                                              <p:pRg st="4" end="4"/>
                                            </p:txEl>
                                          </p:spTgt>
                                        </p:tgtEl>
                                        <p:attrNameLst>
                                          <p:attrName>ppt_h</p:attrName>
                                        </p:attrNameLst>
                                      </p:cBhvr>
                                      <p:tavLst>
                                        <p:tav tm="0">
                                          <p:val>
                                            <p:strVal val="#ppt_h"/>
                                          </p:val>
                                        </p:tav>
                                        <p:tav tm="100000">
                                          <p:val>
                                            <p:strVal val="#ppt_h"/>
                                          </p:val>
                                        </p:tav>
                                      </p:tavLst>
                                    </p:anim>
                                    <p:animEffect transition="in" filter="fade">
                                      <p:cBhvr>
                                        <p:cTn id="26" dur="1000"/>
                                        <p:tgtEl>
                                          <p:spTgt spid="717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7172">
                                            <p:txEl>
                                              <p:pRg st="6" end="6"/>
                                            </p:txEl>
                                          </p:spTgt>
                                        </p:tgtEl>
                                        <p:attrNameLst>
                                          <p:attrName>style.visibility</p:attrName>
                                        </p:attrNameLst>
                                      </p:cBhvr>
                                      <p:to>
                                        <p:strVal val="visible"/>
                                      </p:to>
                                    </p:set>
                                    <p:anim calcmode="lin" valueType="num">
                                      <p:cBhvr>
                                        <p:cTn id="31" dur="1000" fill="hold"/>
                                        <p:tgtEl>
                                          <p:spTgt spid="7172">
                                            <p:txEl>
                                              <p:pRg st="6" end="6"/>
                                            </p:txEl>
                                          </p:spTgt>
                                        </p:tgtEl>
                                        <p:attrNameLst>
                                          <p:attrName>ppt_w</p:attrName>
                                        </p:attrNameLst>
                                      </p:cBhvr>
                                      <p:tavLst>
                                        <p:tav tm="0">
                                          <p:val>
                                            <p:strVal val="#ppt_w*0.70"/>
                                          </p:val>
                                        </p:tav>
                                        <p:tav tm="100000">
                                          <p:val>
                                            <p:strVal val="#ppt_w"/>
                                          </p:val>
                                        </p:tav>
                                      </p:tavLst>
                                    </p:anim>
                                    <p:anim calcmode="lin" valueType="num">
                                      <p:cBhvr>
                                        <p:cTn id="32" dur="1000" fill="hold"/>
                                        <p:tgtEl>
                                          <p:spTgt spid="7172">
                                            <p:txEl>
                                              <p:pRg st="6" end="6"/>
                                            </p:txEl>
                                          </p:spTgt>
                                        </p:tgtEl>
                                        <p:attrNameLst>
                                          <p:attrName>ppt_h</p:attrName>
                                        </p:attrNameLst>
                                      </p:cBhvr>
                                      <p:tavLst>
                                        <p:tav tm="0">
                                          <p:val>
                                            <p:strVal val="#ppt_h"/>
                                          </p:val>
                                        </p:tav>
                                        <p:tav tm="100000">
                                          <p:val>
                                            <p:strVal val="#ppt_h"/>
                                          </p:val>
                                        </p:tav>
                                      </p:tavLst>
                                    </p:anim>
                                    <p:animEffect transition="in" filter="fade">
                                      <p:cBhvr>
                                        <p:cTn id="33" dur="1000"/>
                                        <p:tgtEl>
                                          <p:spTgt spid="7172">
                                            <p:txEl>
                                              <p:pRg st="6" end="6"/>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7172">
                                            <p:txEl>
                                              <p:pRg st="7" end="7"/>
                                            </p:txEl>
                                          </p:spTgt>
                                        </p:tgtEl>
                                        <p:attrNameLst>
                                          <p:attrName>style.visibility</p:attrName>
                                        </p:attrNameLst>
                                      </p:cBhvr>
                                      <p:to>
                                        <p:strVal val="visible"/>
                                      </p:to>
                                    </p:set>
                                    <p:anim calcmode="lin" valueType="num">
                                      <p:cBhvr>
                                        <p:cTn id="36" dur="1000" fill="hold"/>
                                        <p:tgtEl>
                                          <p:spTgt spid="7172">
                                            <p:txEl>
                                              <p:pRg st="7" end="7"/>
                                            </p:txEl>
                                          </p:spTgt>
                                        </p:tgtEl>
                                        <p:attrNameLst>
                                          <p:attrName>ppt_w</p:attrName>
                                        </p:attrNameLst>
                                      </p:cBhvr>
                                      <p:tavLst>
                                        <p:tav tm="0">
                                          <p:val>
                                            <p:strVal val="#ppt_w*0.70"/>
                                          </p:val>
                                        </p:tav>
                                        <p:tav tm="100000">
                                          <p:val>
                                            <p:strVal val="#ppt_w"/>
                                          </p:val>
                                        </p:tav>
                                      </p:tavLst>
                                    </p:anim>
                                    <p:anim calcmode="lin" valueType="num">
                                      <p:cBhvr>
                                        <p:cTn id="37" dur="1000" fill="hold"/>
                                        <p:tgtEl>
                                          <p:spTgt spid="7172">
                                            <p:txEl>
                                              <p:pRg st="7" end="7"/>
                                            </p:txEl>
                                          </p:spTgt>
                                        </p:tgtEl>
                                        <p:attrNameLst>
                                          <p:attrName>ppt_h</p:attrName>
                                        </p:attrNameLst>
                                      </p:cBhvr>
                                      <p:tavLst>
                                        <p:tav tm="0">
                                          <p:val>
                                            <p:strVal val="#ppt_h"/>
                                          </p:val>
                                        </p:tav>
                                        <p:tav tm="100000">
                                          <p:val>
                                            <p:strVal val="#ppt_h"/>
                                          </p:val>
                                        </p:tav>
                                      </p:tavLst>
                                    </p:anim>
                                    <p:animEffect transition="in" filter="fade">
                                      <p:cBhvr>
                                        <p:cTn id="38" dur="1000"/>
                                        <p:tgtEl>
                                          <p:spTgt spid="7172">
                                            <p:txEl>
                                              <p:pRg st="7" end="7"/>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7172">
                                            <p:txEl>
                                              <p:pRg st="8" end="8"/>
                                            </p:txEl>
                                          </p:spTgt>
                                        </p:tgtEl>
                                        <p:attrNameLst>
                                          <p:attrName>style.visibility</p:attrName>
                                        </p:attrNameLst>
                                      </p:cBhvr>
                                      <p:to>
                                        <p:strVal val="visible"/>
                                      </p:to>
                                    </p:set>
                                    <p:anim calcmode="lin" valueType="num">
                                      <p:cBhvr>
                                        <p:cTn id="41" dur="1000" fill="hold"/>
                                        <p:tgtEl>
                                          <p:spTgt spid="7172">
                                            <p:txEl>
                                              <p:pRg st="8" end="8"/>
                                            </p:txEl>
                                          </p:spTgt>
                                        </p:tgtEl>
                                        <p:attrNameLst>
                                          <p:attrName>ppt_w</p:attrName>
                                        </p:attrNameLst>
                                      </p:cBhvr>
                                      <p:tavLst>
                                        <p:tav tm="0">
                                          <p:val>
                                            <p:strVal val="#ppt_w*0.70"/>
                                          </p:val>
                                        </p:tav>
                                        <p:tav tm="100000">
                                          <p:val>
                                            <p:strVal val="#ppt_w"/>
                                          </p:val>
                                        </p:tav>
                                      </p:tavLst>
                                    </p:anim>
                                    <p:anim calcmode="lin" valueType="num">
                                      <p:cBhvr>
                                        <p:cTn id="42" dur="1000" fill="hold"/>
                                        <p:tgtEl>
                                          <p:spTgt spid="7172">
                                            <p:txEl>
                                              <p:pRg st="8" end="8"/>
                                            </p:txEl>
                                          </p:spTgt>
                                        </p:tgtEl>
                                        <p:attrNameLst>
                                          <p:attrName>ppt_h</p:attrName>
                                        </p:attrNameLst>
                                      </p:cBhvr>
                                      <p:tavLst>
                                        <p:tav tm="0">
                                          <p:val>
                                            <p:strVal val="#ppt_h"/>
                                          </p:val>
                                        </p:tav>
                                        <p:tav tm="100000">
                                          <p:val>
                                            <p:strVal val="#ppt_h"/>
                                          </p:val>
                                        </p:tav>
                                      </p:tavLst>
                                    </p:anim>
                                    <p:animEffect transition="in" filter="fade">
                                      <p:cBhvr>
                                        <p:cTn id="43" dur="1000"/>
                                        <p:tgtEl>
                                          <p:spTgt spid="7172">
                                            <p:txEl>
                                              <p:pRg st="8" end="8"/>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7172">
                                            <p:txEl>
                                              <p:pRg st="9" end="9"/>
                                            </p:txEl>
                                          </p:spTgt>
                                        </p:tgtEl>
                                        <p:attrNameLst>
                                          <p:attrName>style.visibility</p:attrName>
                                        </p:attrNameLst>
                                      </p:cBhvr>
                                      <p:to>
                                        <p:strVal val="visible"/>
                                      </p:to>
                                    </p:set>
                                    <p:anim calcmode="lin" valueType="num">
                                      <p:cBhvr>
                                        <p:cTn id="46" dur="1000" fill="hold"/>
                                        <p:tgtEl>
                                          <p:spTgt spid="7172">
                                            <p:txEl>
                                              <p:pRg st="9" end="9"/>
                                            </p:txEl>
                                          </p:spTgt>
                                        </p:tgtEl>
                                        <p:attrNameLst>
                                          <p:attrName>ppt_w</p:attrName>
                                        </p:attrNameLst>
                                      </p:cBhvr>
                                      <p:tavLst>
                                        <p:tav tm="0">
                                          <p:val>
                                            <p:strVal val="#ppt_w*0.70"/>
                                          </p:val>
                                        </p:tav>
                                        <p:tav tm="100000">
                                          <p:val>
                                            <p:strVal val="#ppt_w"/>
                                          </p:val>
                                        </p:tav>
                                      </p:tavLst>
                                    </p:anim>
                                    <p:anim calcmode="lin" valueType="num">
                                      <p:cBhvr>
                                        <p:cTn id="47" dur="1000" fill="hold"/>
                                        <p:tgtEl>
                                          <p:spTgt spid="7172">
                                            <p:txEl>
                                              <p:pRg st="9" end="9"/>
                                            </p:txEl>
                                          </p:spTgt>
                                        </p:tgtEl>
                                        <p:attrNameLst>
                                          <p:attrName>ppt_h</p:attrName>
                                        </p:attrNameLst>
                                      </p:cBhvr>
                                      <p:tavLst>
                                        <p:tav tm="0">
                                          <p:val>
                                            <p:strVal val="#ppt_h"/>
                                          </p:val>
                                        </p:tav>
                                        <p:tav tm="100000">
                                          <p:val>
                                            <p:strVal val="#ppt_h"/>
                                          </p:val>
                                        </p:tav>
                                      </p:tavLst>
                                    </p:anim>
                                    <p:animEffect transition="in" filter="fade">
                                      <p:cBhvr>
                                        <p:cTn id="48" dur="1000"/>
                                        <p:tgtEl>
                                          <p:spTgt spid="7172">
                                            <p:txEl>
                                              <p:pRg st="9" end="9"/>
                                            </p:txEl>
                                          </p:spTgt>
                                        </p:tgtEl>
                                      </p:cBhvr>
                                    </p:animEffect>
                                  </p:childTnLst>
                                </p:cTn>
                              </p:par>
                              <p:par>
                                <p:cTn id="49" presetID="55" presetClass="entr" presetSubtype="0" fill="hold" nodeType="withEffect">
                                  <p:stCondLst>
                                    <p:cond delay="0"/>
                                  </p:stCondLst>
                                  <p:childTnLst>
                                    <p:set>
                                      <p:cBhvr>
                                        <p:cTn id="50" dur="1" fill="hold">
                                          <p:stCondLst>
                                            <p:cond delay="0"/>
                                          </p:stCondLst>
                                        </p:cTn>
                                        <p:tgtEl>
                                          <p:spTgt spid="7174"/>
                                        </p:tgtEl>
                                        <p:attrNameLst>
                                          <p:attrName>style.visibility</p:attrName>
                                        </p:attrNameLst>
                                      </p:cBhvr>
                                      <p:to>
                                        <p:strVal val="visible"/>
                                      </p:to>
                                    </p:set>
                                    <p:anim calcmode="lin" valueType="num">
                                      <p:cBhvr>
                                        <p:cTn id="51" dur="1000" fill="hold"/>
                                        <p:tgtEl>
                                          <p:spTgt spid="7174"/>
                                        </p:tgtEl>
                                        <p:attrNameLst>
                                          <p:attrName>ppt_w</p:attrName>
                                        </p:attrNameLst>
                                      </p:cBhvr>
                                      <p:tavLst>
                                        <p:tav tm="0">
                                          <p:val>
                                            <p:strVal val="#ppt_w*0.70"/>
                                          </p:val>
                                        </p:tav>
                                        <p:tav tm="100000">
                                          <p:val>
                                            <p:strVal val="#ppt_w"/>
                                          </p:val>
                                        </p:tav>
                                      </p:tavLst>
                                    </p:anim>
                                    <p:anim calcmode="lin" valueType="num">
                                      <p:cBhvr>
                                        <p:cTn id="52" dur="1000" fill="hold"/>
                                        <p:tgtEl>
                                          <p:spTgt spid="7174"/>
                                        </p:tgtEl>
                                        <p:attrNameLst>
                                          <p:attrName>ppt_h</p:attrName>
                                        </p:attrNameLst>
                                      </p:cBhvr>
                                      <p:tavLst>
                                        <p:tav tm="0">
                                          <p:val>
                                            <p:strVal val="#ppt_h"/>
                                          </p:val>
                                        </p:tav>
                                        <p:tav tm="100000">
                                          <p:val>
                                            <p:strVal val="#ppt_h"/>
                                          </p:val>
                                        </p:tav>
                                      </p:tavLst>
                                    </p:anim>
                                    <p:animEffect transition="in" filter="fade">
                                      <p:cBhvr>
                                        <p:cTn id="53" dur="1000"/>
                                        <p:tgtEl>
                                          <p:spTgt spid="7174"/>
                                        </p:tgtEl>
                                      </p:cBhvr>
                                    </p:animEffect>
                                  </p:childTnLst>
                                </p:cTn>
                              </p:par>
                              <p:par>
                                <p:cTn id="54" presetID="55" presetClass="entr" presetSubtype="0" fill="hold" grpId="0" nodeType="withEffect">
                                  <p:stCondLst>
                                    <p:cond delay="0"/>
                                  </p:stCondLst>
                                  <p:childTnLst>
                                    <p:set>
                                      <p:cBhvr>
                                        <p:cTn id="55" dur="1" fill="hold">
                                          <p:stCondLst>
                                            <p:cond delay="0"/>
                                          </p:stCondLst>
                                        </p:cTn>
                                        <p:tgtEl>
                                          <p:spTgt spid="7176"/>
                                        </p:tgtEl>
                                        <p:attrNameLst>
                                          <p:attrName>style.visibility</p:attrName>
                                        </p:attrNameLst>
                                      </p:cBhvr>
                                      <p:to>
                                        <p:strVal val="visible"/>
                                      </p:to>
                                    </p:set>
                                    <p:anim calcmode="lin" valueType="num">
                                      <p:cBhvr>
                                        <p:cTn id="56" dur="1000" fill="hold"/>
                                        <p:tgtEl>
                                          <p:spTgt spid="7176"/>
                                        </p:tgtEl>
                                        <p:attrNameLst>
                                          <p:attrName>ppt_w</p:attrName>
                                        </p:attrNameLst>
                                      </p:cBhvr>
                                      <p:tavLst>
                                        <p:tav tm="0">
                                          <p:val>
                                            <p:strVal val="#ppt_w*0.70"/>
                                          </p:val>
                                        </p:tav>
                                        <p:tav tm="100000">
                                          <p:val>
                                            <p:strVal val="#ppt_w"/>
                                          </p:val>
                                        </p:tav>
                                      </p:tavLst>
                                    </p:anim>
                                    <p:anim calcmode="lin" valueType="num">
                                      <p:cBhvr>
                                        <p:cTn id="57" dur="1000" fill="hold"/>
                                        <p:tgtEl>
                                          <p:spTgt spid="7176"/>
                                        </p:tgtEl>
                                        <p:attrNameLst>
                                          <p:attrName>ppt_h</p:attrName>
                                        </p:attrNameLst>
                                      </p:cBhvr>
                                      <p:tavLst>
                                        <p:tav tm="0">
                                          <p:val>
                                            <p:strVal val="#ppt_h"/>
                                          </p:val>
                                        </p:tav>
                                        <p:tav tm="100000">
                                          <p:val>
                                            <p:strVal val="#ppt_h"/>
                                          </p:val>
                                        </p:tav>
                                      </p:tavLst>
                                    </p:anim>
                                    <p:animEffect transition="in" filter="fade">
                                      <p:cBhvr>
                                        <p:cTn id="58" dur="1000"/>
                                        <p:tgtEl>
                                          <p:spTgt spid="7176"/>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7172">
                                            <p:txEl>
                                              <p:pRg st="11" end="11"/>
                                            </p:txEl>
                                          </p:spTgt>
                                        </p:tgtEl>
                                        <p:attrNameLst>
                                          <p:attrName>style.visibility</p:attrName>
                                        </p:attrNameLst>
                                      </p:cBhvr>
                                      <p:to>
                                        <p:strVal val="visible"/>
                                      </p:to>
                                    </p:set>
                                    <p:anim calcmode="lin" valueType="num">
                                      <p:cBhvr>
                                        <p:cTn id="63" dur="1000" fill="hold"/>
                                        <p:tgtEl>
                                          <p:spTgt spid="7172">
                                            <p:txEl>
                                              <p:pRg st="11" end="11"/>
                                            </p:txEl>
                                          </p:spTgt>
                                        </p:tgtEl>
                                        <p:attrNameLst>
                                          <p:attrName>ppt_w</p:attrName>
                                        </p:attrNameLst>
                                      </p:cBhvr>
                                      <p:tavLst>
                                        <p:tav tm="0">
                                          <p:val>
                                            <p:strVal val="#ppt_w*0.70"/>
                                          </p:val>
                                        </p:tav>
                                        <p:tav tm="100000">
                                          <p:val>
                                            <p:strVal val="#ppt_w"/>
                                          </p:val>
                                        </p:tav>
                                      </p:tavLst>
                                    </p:anim>
                                    <p:anim calcmode="lin" valueType="num">
                                      <p:cBhvr>
                                        <p:cTn id="64" dur="1000" fill="hold"/>
                                        <p:tgtEl>
                                          <p:spTgt spid="7172">
                                            <p:txEl>
                                              <p:pRg st="11" end="11"/>
                                            </p:txEl>
                                          </p:spTgt>
                                        </p:tgtEl>
                                        <p:attrNameLst>
                                          <p:attrName>ppt_h</p:attrName>
                                        </p:attrNameLst>
                                      </p:cBhvr>
                                      <p:tavLst>
                                        <p:tav tm="0">
                                          <p:val>
                                            <p:strVal val="#ppt_h"/>
                                          </p:val>
                                        </p:tav>
                                        <p:tav tm="100000">
                                          <p:val>
                                            <p:strVal val="#ppt_h"/>
                                          </p:val>
                                        </p:tav>
                                      </p:tavLst>
                                    </p:anim>
                                    <p:animEffect transition="in" filter="fade">
                                      <p:cBhvr>
                                        <p:cTn id="65" dur="1000"/>
                                        <p:tgtEl>
                                          <p:spTgt spid="7172">
                                            <p:txEl>
                                              <p:pRg st="11" end="11"/>
                                            </p:txEl>
                                          </p:spTgt>
                                        </p:tgtEl>
                                      </p:cBhvr>
                                    </p:animEffect>
                                  </p:childTnLst>
                                </p:cTn>
                              </p:par>
                              <p:par>
                                <p:cTn id="66" presetID="55" presetClass="entr" presetSubtype="0" fill="hold" nodeType="withEffect">
                                  <p:stCondLst>
                                    <p:cond delay="0"/>
                                  </p:stCondLst>
                                  <p:childTnLst>
                                    <p:set>
                                      <p:cBhvr>
                                        <p:cTn id="67" dur="1" fill="hold">
                                          <p:stCondLst>
                                            <p:cond delay="0"/>
                                          </p:stCondLst>
                                        </p:cTn>
                                        <p:tgtEl>
                                          <p:spTgt spid="7172">
                                            <p:txEl>
                                              <p:pRg st="12" end="12"/>
                                            </p:txEl>
                                          </p:spTgt>
                                        </p:tgtEl>
                                        <p:attrNameLst>
                                          <p:attrName>style.visibility</p:attrName>
                                        </p:attrNameLst>
                                      </p:cBhvr>
                                      <p:to>
                                        <p:strVal val="visible"/>
                                      </p:to>
                                    </p:set>
                                    <p:anim calcmode="lin" valueType="num">
                                      <p:cBhvr>
                                        <p:cTn id="68" dur="1000" fill="hold"/>
                                        <p:tgtEl>
                                          <p:spTgt spid="7172">
                                            <p:txEl>
                                              <p:pRg st="12" end="12"/>
                                            </p:txEl>
                                          </p:spTgt>
                                        </p:tgtEl>
                                        <p:attrNameLst>
                                          <p:attrName>ppt_w</p:attrName>
                                        </p:attrNameLst>
                                      </p:cBhvr>
                                      <p:tavLst>
                                        <p:tav tm="0">
                                          <p:val>
                                            <p:strVal val="#ppt_w*0.70"/>
                                          </p:val>
                                        </p:tav>
                                        <p:tav tm="100000">
                                          <p:val>
                                            <p:strVal val="#ppt_w"/>
                                          </p:val>
                                        </p:tav>
                                      </p:tavLst>
                                    </p:anim>
                                    <p:anim calcmode="lin" valueType="num">
                                      <p:cBhvr>
                                        <p:cTn id="69" dur="1000" fill="hold"/>
                                        <p:tgtEl>
                                          <p:spTgt spid="7172">
                                            <p:txEl>
                                              <p:pRg st="12" end="12"/>
                                            </p:txEl>
                                          </p:spTgt>
                                        </p:tgtEl>
                                        <p:attrNameLst>
                                          <p:attrName>ppt_h</p:attrName>
                                        </p:attrNameLst>
                                      </p:cBhvr>
                                      <p:tavLst>
                                        <p:tav tm="0">
                                          <p:val>
                                            <p:strVal val="#ppt_h"/>
                                          </p:val>
                                        </p:tav>
                                        <p:tav tm="100000">
                                          <p:val>
                                            <p:strVal val="#ppt_h"/>
                                          </p:val>
                                        </p:tav>
                                      </p:tavLst>
                                    </p:anim>
                                    <p:animEffect transition="in" filter="fade">
                                      <p:cBhvr>
                                        <p:cTn id="70" dur="1000"/>
                                        <p:tgtEl>
                                          <p:spTgt spid="7172">
                                            <p:txEl>
                                              <p:pRg st="12" end="12"/>
                                            </p:txEl>
                                          </p:spTgt>
                                        </p:tgtEl>
                                      </p:cBhvr>
                                    </p:animEffect>
                                  </p:childTnLst>
                                </p:cTn>
                              </p:par>
                              <p:par>
                                <p:cTn id="71" presetID="55" presetClass="entr" presetSubtype="0" fill="hold" nodeType="withEffect">
                                  <p:stCondLst>
                                    <p:cond delay="0"/>
                                  </p:stCondLst>
                                  <p:childTnLst>
                                    <p:set>
                                      <p:cBhvr>
                                        <p:cTn id="72" dur="1" fill="hold">
                                          <p:stCondLst>
                                            <p:cond delay="0"/>
                                          </p:stCondLst>
                                        </p:cTn>
                                        <p:tgtEl>
                                          <p:spTgt spid="7175"/>
                                        </p:tgtEl>
                                        <p:attrNameLst>
                                          <p:attrName>style.visibility</p:attrName>
                                        </p:attrNameLst>
                                      </p:cBhvr>
                                      <p:to>
                                        <p:strVal val="visible"/>
                                      </p:to>
                                    </p:set>
                                    <p:anim calcmode="lin" valueType="num">
                                      <p:cBhvr>
                                        <p:cTn id="73" dur="1000" fill="hold"/>
                                        <p:tgtEl>
                                          <p:spTgt spid="7175"/>
                                        </p:tgtEl>
                                        <p:attrNameLst>
                                          <p:attrName>ppt_w</p:attrName>
                                        </p:attrNameLst>
                                      </p:cBhvr>
                                      <p:tavLst>
                                        <p:tav tm="0">
                                          <p:val>
                                            <p:strVal val="#ppt_w*0.70"/>
                                          </p:val>
                                        </p:tav>
                                        <p:tav tm="100000">
                                          <p:val>
                                            <p:strVal val="#ppt_w"/>
                                          </p:val>
                                        </p:tav>
                                      </p:tavLst>
                                    </p:anim>
                                    <p:anim calcmode="lin" valueType="num">
                                      <p:cBhvr>
                                        <p:cTn id="74" dur="1000" fill="hold"/>
                                        <p:tgtEl>
                                          <p:spTgt spid="7175"/>
                                        </p:tgtEl>
                                        <p:attrNameLst>
                                          <p:attrName>ppt_h</p:attrName>
                                        </p:attrNameLst>
                                      </p:cBhvr>
                                      <p:tavLst>
                                        <p:tav tm="0">
                                          <p:val>
                                            <p:strVal val="#ppt_h"/>
                                          </p:val>
                                        </p:tav>
                                        <p:tav tm="100000">
                                          <p:val>
                                            <p:strVal val="#ppt_h"/>
                                          </p:val>
                                        </p:tav>
                                      </p:tavLst>
                                    </p:anim>
                                    <p:animEffect transition="in" filter="fade">
                                      <p:cBhvr>
                                        <p:cTn id="75" dur="10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72708" name="Object 4"/>
          <p:cNvGraphicFramePr>
            <a:graphicFrameLocks noChangeAspect="1"/>
          </p:cNvGraphicFramePr>
          <p:nvPr/>
        </p:nvGraphicFramePr>
        <p:xfrm>
          <a:off x="381000" y="457200"/>
          <a:ext cx="2286000" cy="801688"/>
        </p:xfrm>
        <a:graphic>
          <a:graphicData uri="http://schemas.openxmlformats.org/presentationml/2006/ole">
            <mc:AlternateContent xmlns:mc="http://schemas.openxmlformats.org/markup-compatibility/2006">
              <mc:Choice xmlns:v="urn:schemas-microsoft-com:vml" Requires="v">
                <p:oleObj spid="_x0000_s9222" name="Image" r:id="rId4" imgW="1664666" imgH="584333" progId="">
                  <p:embed/>
                </p:oleObj>
              </mc:Choice>
              <mc:Fallback>
                <p:oleObj name="Image" r:id="rId4" imgW="1664666" imgH="584333" progId="">
                  <p:embed/>
                  <p:pic>
                    <p:nvPicPr>
                      <p:cNvPr id="0" name="Object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457200"/>
                        <a:ext cx="2286000" cy="80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2710" name="Picture 6" descr="Image:Hades (Greek Mythology).jpg"/>
          <p:cNvPicPr>
            <a:picLocks noChangeAspect="1" noChangeArrowheads="1"/>
          </p:cNvPicPr>
          <p:nvPr/>
        </p:nvPicPr>
        <p:blipFill>
          <a:blip r:embed="rId6" cstate="print"/>
          <a:srcRect/>
          <a:stretch>
            <a:fillRect/>
          </a:stretch>
        </p:blipFill>
        <p:spPr bwMode="auto">
          <a:xfrm>
            <a:off x="457200" y="1600200"/>
            <a:ext cx="2095500" cy="3457575"/>
          </a:xfrm>
          <a:prstGeom prst="rect">
            <a:avLst/>
          </a:prstGeom>
          <a:noFill/>
          <a:ln w="9525">
            <a:noFill/>
            <a:miter lim="800000"/>
            <a:headEnd/>
            <a:tailEnd/>
          </a:ln>
        </p:spPr>
      </p:pic>
      <p:sp>
        <p:nvSpPr>
          <p:cNvPr id="72711" name="Rectangle 7"/>
          <p:cNvSpPr>
            <a:spLocks noChangeArrowheads="1"/>
          </p:cNvSpPr>
          <p:nvPr/>
        </p:nvSpPr>
        <p:spPr bwMode="auto">
          <a:xfrm>
            <a:off x="2819400" y="122238"/>
            <a:ext cx="5943600" cy="2801937"/>
          </a:xfrm>
          <a:prstGeom prst="rect">
            <a:avLst/>
          </a:prstGeom>
          <a:noFill/>
          <a:ln w="9525">
            <a:noFill/>
            <a:miter lim="800000"/>
            <a:headEnd/>
            <a:tailEnd/>
          </a:ln>
        </p:spPr>
        <p:txBody>
          <a:bodyPr anchor="ctr">
            <a:spAutoFit/>
          </a:bodyPr>
          <a:lstStyle/>
          <a:p>
            <a:r>
              <a:rPr lang="en-US" u="none"/>
              <a:t>The </a:t>
            </a:r>
            <a:r>
              <a:rPr lang="en-US"/>
              <a:t>god of the dead</a:t>
            </a:r>
          </a:p>
          <a:p>
            <a:endParaRPr lang="en-US" u="none"/>
          </a:p>
          <a:p>
            <a:r>
              <a:rPr lang="en-US" u="none"/>
              <a:t>Hades was the </a:t>
            </a:r>
            <a:r>
              <a:rPr lang="en-US"/>
              <a:t>ruler of the Greek Underworld (which itself is sometimes confusingly referred to as "Hades</a:t>
            </a:r>
            <a:r>
              <a:rPr lang="en-US" u="none"/>
              <a:t>" also). In mythology, he was the brother of Zeus and Poseidon </a:t>
            </a:r>
          </a:p>
          <a:p>
            <a:r>
              <a:rPr lang="en-US" u="none"/>
              <a:t>Roman Name is Pluto</a:t>
            </a:r>
          </a:p>
        </p:txBody>
      </p:sp>
      <p:pic>
        <p:nvPicPr>
          <p:cNvPr id="72713" name="Picture 9" descr="Image of Hades (36kb)"/>
          <p:cNvPicPr>
            <a:picLocks noChangeAspect="1" noChangeArrowheads="1"/>
          </p:cNvPicPr>
          <p:nvPr/>
        </p:nvPicPr>
        <p:blipFill>
          <a:blip r:embed="rId7" cstate="print"/>
          <a:srcRect/>
          <a:stretch>
            <a:fillRect/>
          </a:stretch>
        </p:blipFill>
        <p:spPr bwMode="auto">
          <a:xfrm>
            <a:off x="3200400" y="3116263"/>
            <a:ext cx="5391150" cy="3455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 calcmode="lin" valueType="num">
                                      <p:cBhvr>
                                        <p:cTn id="7" dur="1000" fill="hold"/>
                                        <p:tgtEl>
                                          <p:spTgt spid="72708"/>
                                        </p:tgtEl>
                                        <p:attrNameLst>
                                          <p:attrName>ppt_w</p:attrName>
                                        </p:attrNameLst>
                                      </p:cBhvr>
                                      <p:tavLst>
                                        <p:tav tm="0">
                                          <p:val>
                                            <p:strVal val="#ppt_w*0.70"/>
                                          </p:val>
                                        </p:tav>
                                        <p:tav tm="100000">
                                          <p:val>
                                            <p:strVal val="#ppt_w"/>
                                          </p:val>
                                        </p:tav>
                                      </p:tavLst>
                                    </p:anim>
                                    <p:anim calcmode="lin" valueType="num">
                                      <p:cBhvr>
                                        <p:cTn id="8" dur="1000" fill="hold"/>
                                        <p:tgtEl>
                                          <p:spTgt spid="72708"/>
                                        </p:tgtEl>
                                        <p:attrNameLst>
                                          <p:attrName>ppt_h</p:attrName>
                                        </p:attrNameLst>
                                      </p:cBhvr>
                                      <p:tavLst>
                                        <p:tav tm="0">
                                          <p:val>
                                            <p:strVal val="#ppt_h"/>
                                          </p:val>
                                        </p:tav>
                                        <p:tav tm="100000">
                                          <p:val>
                                            <p:strVal val="#ppt_h"/>
                                          </p:val>
                                        </p:tav>
                                      </p:tavLst>
                                    </p:anim>
                                    <p:animEffect transition="in" filter="fade">
                                      <p:cBhvr>
                                        <p:cTn id="9" dur="1000"/>
                                        <p:tgtEl>
                                          <p:spTgt spid="72708"/>
                                        </p:tgtEl>
                                      </p:cBhvr>
                                    </p:animEffect>
                                  </p:childTnLst>
                                </p:cTn>
                              </p:par>
                              <p:par>
                                <p:cTn id="10" presetID="55" presetClass="entr" presetSubtype="0" fill="hold" nodeType="withEffect">
                                  <p:stCondLst>
                                    <p:cond delay="0"/>
                                  </p:stCondLst>
                                  <p:childTnLst>
                                    <p:set>
                                      <p:cBhvr>
                                        <p:cTn id="11" dur="1" fill="hold">
                                          <p:stCondLst>
                                            <p:cond delay="0"/>
                                          </p:stCondLst>
                                        </p:cTn>
                                        <p:tgtEl>
                                          <p:spTgt spid="72710"/>
                                        </p:tgtEl>
                                        <p:attrNameLst>
                                          <p:attrName>style.visibility</p:attrName>
                                        </p:attrNameLst>
                                      </p:cBhvr>
                                      <p:to>
                                        <p:strVal val="visible"/>
                                      </p:to>
                                    </p:set>
                                    <p:anim calcmode="lin" valueType="num">
                                      <p:cBhvr>
                                        <p:cTn id="12" dur="1000" fill="hold"/>
                                        <p:tgtEl>
                                          <p:spTgt spid="72710"/>
                                        </p:tgtEl>
                                        <p:attrNameLst>
                                          <p:attrName>ppt_w</p:attrName>
                                        </p:attrNameLst>
                                      </p:cBhvr>
                                      <p:tavLst>
                                        <p:tav tm="0">
                                          <p:val>
                                            <p:strVal val="#ppt_w*0.70"/>
                                          </p:val>
                                        </p:tav>
                                        <p:tav tm="100000">
                                          <p:val>
                                            <p:strVal val="#ppt_w"/>
                                          </p:val>
                                        </p:tav>
                                      </p:tavLst>
                                    </p:anim>
                                    <p:anim calcmode="lin" valueType="num">
                                      <p:cBhvr>
                                        <p:cTn id="13" dur="1000" fill="hold"/>
                                        <p:tgtEl>
                                          <p:spTgt spid="72710"/>
                                        </p:tgtEl>
                                        <p:attrNameLst>
                                          <p:attrName>ppt_h</p:attrName>
                                        </p:attrNameLst>
                                      </p:cBhvr>
                                      <p:tavLst>
                                        <p:tav tm="0">
                                          <p:val>
                                            <p:strVal val="#ppt_h"/>
                                          </p:val>
                                        </p:tav>
                                        <p:tav tm="100000">
                                          <p:val>
                                            <p:strVal val="#ppt_h"/>
                                          </p:val>
                                        </p:tav>
                                      </p:tavLst>
                                    </p:anim>
                                    <p:animEffect transition="in" filter="fade">
                                      <p:cBhvr>
                                        <p:cTn id="14" dur="1000"/>
                                        <p:tgtEl>
                                          <p:spTgt spid="72710"/>
                                        </p:tgtEl>
                                      </p:cBhvr>
                                    </p:animEffect>
                                  </p:childTnLst>
                                </p:cTn>
                              </p:par>
                              <p:par>
                                <p:cTn id="15" presetID="55" presetClass="entr" presetSubtype="0" fill="hold" nodeType="withEffect">
                                  <p:stCondLst>
                                    <p:cond delay="0"/>
                                  </p:stCondLst>
                                  <p:childTnLst>
                                    <p:set>
                                      <p:cBhvr>
                                        <p:cTn id="16" dur="1" fill="hold">
                                          <p:stCondLst>
                                            <p:cond delay="0"/>
                                          </p:stCondLst>
                                        </p:cTn>
                                        <p:tgtEl>
                                          <p:spTgt spid="72713"/>
                                        </p:tgtEl>
                                        <p:attrNameLst>
                                          <p:attrName>style.visibility</p:attrName>
                                        </p:attrNameLst>
                                      </p:cBhvr>
                                      <p:to>
                                        <p:strVal val="visible"/>
                                      </p:to>
                                    </p:set>
                                    <p:anim calcmode="lin" valueType="num">
                                      <p:cBhvr>
                                        <p:cTn id="17" dur="1000" fill="hold"/>
                                        <p:tgtEl>
                                          <p:spTgt spid="72713"/>
                                        </p:tgtEl>
                                        <p:attrNameLst>
                                          <p:attrName>ppt_w</p:attrName>
                                        </p:attrNameLst>
                                      </p:cBhvr>
                                      <p:tavLst>
                                        <p:tav tm="0">
                                          <p:val>
                                            <p:strVal val="#ppt_w*0.70"/>
                                          </p:val>
                                        </p:tav>
                                        <p:tav tm="100000">
                                          <p:val>
                                            <p:strVal val="#ppt_w"/>
                                          </p:val>
                                        </p:tav>
                                      </p:tavLst>
                                    </p:anim>
                                    <p:anim calcmode="lin" valueType="num">
                                      <p:cBhvr>
                                        <p:cTn id="18" dur="1000" fill="hold"/>
                                        <p:tgtEl>
                                          <p:spTgt spid="72713"/>
                                        </p:tgtEl>
                                        <p:attrNameLst>
                                          <p:attrName>ppt_h</p:attrName>
                                        </p:attrNameLst>
                                      </p:cBhvr>
                                      <p:tavLst>
                                        <p:tav tm="0">
                                          <p:val>
                                            <p:strVal val="#ppt_h"/>
                                          </p:val>
                                        </p:tav>
                                        <p:tav tm="100000">
                                          <p:val>
                                            <p:strVal val="#ppt_h"/>
                                          </p:val>
                                        </p:tav>
                                      </p:tavLst>
                                    </p:anim>
                                    <p:animEffect transition="in" filter="fade">
                                      <p:cBhvr>
                                        <p:cTn id="19" dur="1000"/>
                                        <p:tgtEl>
                                          <p:spTgt spid="72713"/>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2711">
                                            <p:txEl>
                                              <p:pRg st="0" end="0"/>
                                            </p:txEl>
                                          </p:spTgt>
                                        </p:tgtEl>
                                        <p:attrNameLst>
                                          <p:attrName>style.visibility</p:attrName>
                                        </p:attrNameLst>
                                      </p:cBhvr>
                                      <p:to>
                                        <p:strVal val="visible"/>
                                      </p:to>
                                    </p:set>
                                    <p:anim calcmode="lin" valueType="num">
                                      <p:cBhvr>
                                        <p:cTn id="24" dur="1000" fill="hold"/>
                                        <p:tgtEl>
                                          <p:spTgt spid="72711">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72711">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72711">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72711">
                                            <p:txEl>
                                              <p:pRg st="2" end="2"/>
                                            </p:txEl>
                                          </p:spTgt>
                                        </p:tgtEl>
                                        <p:attrNameLst>
                                          <p:attrName>style.visibility</p:attrName>
                                        </p:attrNameLst>
                                      </p:cBhvr>
                                      <p:to>
                                        <p:strVal val="visible"/>
                                      </p:to>
                                    </p:set>
                                    <p:anim calcmode="lin" valueType="num">
                                      <p:cBhvr>
                                        <p:cTn id="31" dur="1000" fill="hold"/>
                                        <p:tgtEl>
                                          <p:spTgt spid="72711">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72711">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72711">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72711">
                                            <p:txEl>
                                              <p:pRg st="3" end="3"/>
                                            </p:txEl>
                                          </p:spTgt>
                                        </p:tgtEl>
                                        <p:attrNameLst>
                                          <p:attrName>style.visibility</p:attrName>
                                        </p:attrNameLst>
                                      </p:cBhvr>
                                      <p:to>
                                        <p:strVal val="visible"/>
                                      </p:to>
                                    </p:set>
                                    <p:anim calcmode="lin" valueType="num">
                                      <p:cBhvr>
                                        <p:cTn id="38" dur="1000" fill="hold"/>
                                        <p:tgtEl>
                                          <p:spTgt spid="72711">
                                            <p:txEl>
                                              <p:pRg st="3" end="3"/>
                                            </p:txEl>
                                          </p:spTgt>
                                        </p:tgtEl>
                                        <p:attrNameLst>
                                          <p:attrName>ppt_w</p:attrName>
                                        </p:attrNameLst>
                                      </p:cBhvr>
                                      <p:tavLst>
                                        <p:tav tm="0">
                                          <p:val>
                                            <p:strVal val="#ppt_w*0.70"/>
                                          </p:val>
                                        </p:tav>
                                        <p:tav tm="100000">
                                          <p:val>
                                            <p:strVal val="#ppt_w"/>
                                          </p:val>
                                        </p:tav>
                                      </p:tavLst>
                                    </p:anim>
                                    <p:anim calcmode="lin" valueType="num">
                                      <p:cBhvr>
                                        <p:cTn id="39" dur="1000" fill="hold"/>
                                        <p:tgtEl>
                                          <p:spTgt spid="72711">
                                            <p:txEl>
                                              <p:pRg st="3" end="3"/>
                                            </p:txEl>
                                          </p:spTgt>
                                        </p:tgtEl>
                                        <p:attrNameLst>
                                          <p:attrName>ppt_h</p:attrName>
                                        </p:attrNameLst>
                                      </p:cBhvr>
                                      <p:tavLst>
                                        <p:tav tm="0">
                                          <p:val>
                                            <p:strVal val="#ppt_h"/>
                                          </p:val>
                                        </p:tav>
                                        <p:tav tm="100000">
                                          <p:val>
                                            <p:strVal val="#ppt_h"/>
                                          </p:val>
                                        </p:tav>
                                      </p:tavLst>
                                    </p:anim>
                                    <p:animEffect transition="in" filter="fade">
                                      <p:cBhvr>
                                        <p:cTn id="40" dur="1000"/>
                                        <p:tgtEl>
                                          <p:spTgt spid="727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76806" name="Picture 6" descr="Image:Athena type Velletri.jpg">
            <a:hlinkClick r:id="rId4"/>
          </p:cNvPr>
          <p:cNvPicPr>
            <a:picLocks noChangeAspect="1" noChangeArrowheads="1"/>
          </p:cNvPicPr>
          <p:nvPr/>
        </p:nvPicPr>
        <p:blipFill>
          <a:blip r:embed="rId5" cstate="print"/>
          <a:srcRect/>
          <a:stretch>
            <a:fillRect/>
          </a:stretch>
        </p:blipFill>
        <p:spPr bwMode="auto">
          <a:xfrm>
            <a:off x="381000" y="1828800"/>
            <a:ext cx="3370263" cy="4495800"/>
          </a:xfrm>
          <a:prstGeom prst="rect">
            <a:avLst/>
          </a:prstGeom>
          <a:noFill/>
          <a:ln w="9525">
            <a:noFill/>
            <a:miter lim="800000"/>
            <a:headEnd/>
            <a:tailEnd/>
          </a:ln>
        </p:spPr>
      </p:pic>
      <p:graphicFrame>
        <p:nvGraphicFramePr>
          <p:cNvPr id="76807" name="Object 7"/>
          <p:cNvGraphicFramePr>
            <a:graphicFrameLocks noChangeAspect="1"/>
          </p:cNvGraphicFramePr>
          <p:nvPr/>
        </p:nvGraphicFramePr>
        <p:xfrm>
          <a:off x="381000" y="228600"/>
          <a:ext cx="4194175" cy="596900"/>
        </p:xfrm>
        <a:graphic>
          <a:graphicData uri="http://schemas.openxmlformats.org/presentationml/2006/ole">
            <mc:AlternateContent xmlns:mc="http://schemas.openxmlformats.org/markup-compatibility/2006">
              <mc:Choice xmlns:v="urn:schemas-microsoft-com:vml" Requires="v">
                <p:oleObj spid="_x0000_s13322" name="Image" r:id="rId6" imgW="4193435" imgH="597247" progId="">
                  <p:embed/>
                </p:oleObj>
              </mc:Choice>
              <mc:Fallback>
                <p:oleObj name="Image" r:id="rId6" imgW="4193435" imgH="597247" progId="">
                  <p:embed/>
                  <p:pic>
                    <p:nvPicPr>
                      <p:cNvPr id="0" name="Object 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228600"/>
                        <a:ext cx="419417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6808" name="Object 8"/>
          <p:cNvGraphicFramePr>
            <a:graphicFrameLocks noChangeAspect="1"/>
          </p:cNvGraphicFramePr>
          <p:nvPr/>
        </p:nvGraphicFramePr>
        <p:xfrm>
          <a:off x="609600" y="1066800"/>
          <a:ext cx="2020888" cy="558800"/>
        </p:xfrm>
        <a:graphic>
          <a:graphicData uri="http://schemas.openxmlformats.org/presentationml/2006/ole">
            <mc:AlternateContent xmlns:mc="http://schemas.openxmlformats.org/markup-compatibility/2006">
              <mc:Choice xmlns:v="urn:schemas-microsoft-com:vml" Requires="v">
                <p:oleObj spid="_x0000_s13323" name="Image" r:id="rId8" imgW="2020473" imgH="559125" progId="">
                  <p:embed/>
                </p:oleObj>
              </mc:Choice>
              <mc:Fallback>
                <p:oleObj name="Image" r:id="rId8" imgW="2020473" imgH="559125" progId="">
                  <p:embed/>
                  <p:pic>
                    <p:nvPicPr>
                      <p:cNvPr id="0" name="Object 8"/>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1066800"/>
                        <a:ext cx="2020888"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9" name="Rectangle 9"/>
          <p:cNvSpPr>
            <a:spLocks noChangeArrowheads="1"/>
          </p:cNvSpPr>
          <p:nvPr/>
        </p:nvSpPr>
        <p:spPr bwMode="auto">
          <a:xfrm>
            <a:off x="4038600" y="1066800"/>
            <a:ext cx="4800600" cy="4111625"/>
          </a:xfrm>
          <a:prstGeom prst="rect">
            <a:avLst/>
          </a:prstGeom>
          <a:noFill/>
          <a:ln w="9525">
            <a:noFill/>
            <a:miter lim="800000"/>
            <a:headEnd/>
            <a:tailEnd/>
          </a:ln>
        </p:spPr>
        <p:txBody>
          <a:bodyPr anchor="ctr">
            <a:spAutoFit/>
          </a:bodyPr>
          <a:lstStyle/>
          <a:p>
            <a:r>
              <a:rPr lang="en-US"/>
              <a:t>goddess of civilization, specifically wisdom</a:t>
            </a:r>
            <a:r>
              <a:rPr lang="en-US" u="none"/>
              <a:t>, weaving, crafts and the more </a:t>
            </a:r>
            <a:r>
              <a:rPr lang="en-US"/>
              <a:t>disciplined side of war</a:t>
            </a:r>
            <a:r>
              <a:rPr lang="en-US" u="none"/>
              <a:t> (violence and bloodlust were Ares' domain). Athena's wisdom encompasses the technical knowledge employed in weaving, metal-working, but also includes the cunning intelligence (</a:t>
            </a:r>
            <a:r>
              <a:rPr lang="en-US" i="1" u="none"/>
              <a:t>metis</a:t>
            </a:r>
            <a:r>
              <a:rPr lang="en-US" u="none"/>
              <a:t>) of such figures as Odysseus. </a:t>
            </a:r>
            <a:r>
              <a:rPr lang="en-US"/>
              <a:t>The owl and the olive tree are sacred to her. </a:t>
            </a:r>
          </a:p>
        </p:txBody>
      </p:sp>
      <p:sp>
        <p:nvSpPr>
          <p:cNvPr id="76810" name="Text Box 10"/>
          <p:cNvSpPr txBox="1">
            <a:spLocks noChangeArrowheads="1"/>
          </p:cNvSpPr>
          <p:nvPr/>
        </p:nvSpPr>
        <p:spPr bwMode="auto">
          <a:xfrm>
            <a:off x="4022725" y="5403850"/>
            <a:ext cx="4743450" cy="762000"/>
          </a:xfrm>
          <a:prstGeom prst="rect">
            <a:avLst/>
          </a:prstGeom>
          <a:noFill/>
          <a:ln w="9525">
            <a:noFill/>
            <a:miter lim="800000"/>
            <a:headEnd/>
            <a:tailEnd/>
          </a:ln>
        </p:spPr>
        <p:txBody>
          <a:bodyPr wrap="none">
            <a:spAutoFit/>
          </a:bodyPr>
          <a:lstStyle/>
          <a:p>
            <a:r>
              <a:rPr lang="en-US"/>
              <a:t>Was the patron goddess of Athens</a:t>
            </a:r>
          </a:p>
          <a:p>
            <a:r>
              <a:rPr lang="en-US"/>
              <a:t>Roman name is Minerva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6807"/>
                                        </p:tgtEl>
                                        <p:attrNameLst>
                                          <p:attrName>style.visibility</p:attrName>
                                        </p:attrNameLst>
                                      </p:cBhvr>
                                      <p:to>
                                        <p:strVal val="visible"/>
                                      </p:to>
                                    </p:set>
                                    <p:anim calcmode="lin" valueType="num">
                                      <p:cBhvr>
                                        <p:cTn id="7" dur="1000" fill="hold"/>
                                        <p:tgtEl>
                                          <p:spTgt spid="76807"/>
                                        </p:tgtEl>
                                        <p:attrNameLst>
                                          <p:attrName>ppt_w</p:attrName>
                                        </p:attrNameLst>
                                      </p:cBhvr>
                                      <p:tavLst>
                                        <p:tav tm="0">
                                          <p:val>
                                            <p:strVal val="#ppt_w*0.70"/>
                                          </p:val>
                                        </p:tav>
                                        <p:tav tm="100000">
                                          <p:val>
                                            <p:strVal val="#ppt_w"/>
                                          </p:val>
                                        </p:tav>
                                      </p:tavLst>
                                    </p:anim>
                                    <p:anim calcmode="lin" valueType="num">
                                      <p:cBhvr>
                                        <p:cTn id="8" dur="1000" fill="hold"/>
                                        <p:tgtEl>
                                          <p:spTgt spid="76807"/>
                                        </p:tgtEl>
                                        <p:attrNameLst>
                                          <p:attrName>ppt_h</p:attrName>
                                        </p:attrNameLst>
                                      </p:cBhvr>
                                      <p:tavLst>
                                        <p:tav tm="0">
                                          <p:val>
                                            <p:strVal val="#ppt_h"/>
                                          </p:val>
                                        </p:tav>
                                        <p:tav tm="100000">
                                          <p:val>
                                            <p:strVal val="#ppt_h"/>
                                          </p:val>
                                        </p:tav>
                                      </p:tavLst>
                                    </p:anim>
                                    <p:animEffect transition="in" filter="fade">
                                      <p:cBhvr>
                                        <p:cTn id="9" dur="1000"/>
                                        <p:tgtEl>
                                          <p:spTgt spid="76807"/>
                                        </p:tgtEl>
                                      </p:cBhvr>
                                    </p:animEffect>
                                  </p:childTnLst>
                                </p:cTn>
                              </p:par>
                              <p:par>
                                <p:cTn id="10" presetID="55" presetClass="entr" presetSubtype="0" fill="hold" nodeType="withEffect">
                                  <p:stCondLst>
                                    <p:cond delay="0"/>
                                  </p:stCondLst>
                                  <p:childTnLst>
                                    <p:set>
                                      <p:cBhvr>
                                        <p:cTn id="11" dur="1" fill="hold">
                                          <p:stCondLst>
                                            <p:cond delay="0"/>
                                          </p:stCondLst>
                                        </p:cTn>
                                        <p:tgtEl>
                                          <p:spTgt spid="76808"/>
                                        </p:tgtEl>
                                        <p:attrNameLst>
                                          <p:attrName>style.visibility</p:attrName>
                                        </p:attrNameLst>
                                      </p:cBhvr>
                                      <p:to>
                                        <p:strVal val="visible"/>
                                      </p:to>
                                    </p:set>
                                    <p:anim calcmode="lin" valueType="num">
                                      <p:cBhvr>
                                        <p:cTn id="12" dur="1000" fill="hold"/>
                                        <p:tgtEl>
                                          <p:spTgt spid="76808"/>
                                        </p:tgtEl>
                                        <p:attrNameLst>
                                          <p:attrName>ppt_w</p:attrName>
                                        </p:attrNameLst>
                                      </p:cBhvr>
                                      <p:tavLst>
                                        <p:tav tm="0">
                                          <p:val>
                                            <p:strVal val="#ppt_w*0.70"/>
                                          </p:val>
                                        </p:tav>
                                        <p:tav tm="100000">
                                          <p:val>
                                            <p:strVal val="#ppt_w"/>
                                          </p:val>
                                        </p:tav>
                                      </p:tavLst>
                                    </p:anim>
                                    <p:anim calcmode="lin" valueType="num">
                                      <p:cBhvr>
                                        <p:cTn id="13" dur="1000" fill="hold"/>
                                        <p:tgtEl>
                                          <p:spTgt spid="76808"/>
                                        </p:tgtEl>
                                        <p:attrNameLst>
                                          <p:attrName>ppt_h</p:attrName>
                                        </p:attrNameLst>
                                      </p:cBhvr>
                                      <p:tavLst>
                                        <p:tav tm="0">
                                          <p:val>
                                            <p:strVal val="#ppt_h"/>
                                          </p:val>
                                        </p:tav>
                                        <p:tav tm="100000">
                                          <p:val>
                                            <p:strVal val="#ppt_h"/>
                                          </p:val>
                                        </p:tav>
                                      </p:tavLst>
                                    </p:anim>
                                    <p:animEffect transition="in" filter="fade">
                                      <p:cBhvr>
                                        <p:cTn id="14" dur="1000"/>
                                        <p:tgtEl>
                                          <p:spTgt spid="76808"/>
                                        </p:tgtEl>
                                      </p:cBhvr>
                                    </p:animEffect>
                                  </p:childTnLst>
                                </p:cTn>
                              </p:par>
                              <p:par>
                                <p:cTn id="15" presetID="55" presetClass="entr" presetSubtype="0" fill="hold" nodeType="withEffect">
                                  <p:stCondLst>
                                    <p:cond delay="0"/>
                                  </p:stCondLst>
                                  <p:childTnLst>
                                    <p:set>
                                      <p:cBhvr>
                                        <p:cTn id="16" dur="1" fill="hold">
                                          <p:stCondLst>
                                            <p:cond delay="0"/>
                                          </p:stCondLst>
                                        </p:cTn>
                                        <p:tgtEl>
                                          <p:spTgt spid="76806"/>
                                        </p:tgtEl>
                                        <p:attrNameLst>
                                          <p:attrName>style.visibility</p:attrName>
                                        </p:attrNameLst>
                                      </p:cBhvr>
                                      <p:to>
                                        <p:strVal val="visible"/>
                                      </p:to>
                                    </p:set>
                                    <p:anim calcmode="lin" valueType="num">
                                      <p:cBhvr>
                                        <p:cTn id="17" dur="1000" fill="hold"/>
                                        <p:tgtEl>
                                          <p:spTgt spid="76806"/>
                                        </p:tgtEl>
                                        <p:attrNameLst>
                                          <p:attrName>ppt_w</p:attrName>
                                        </p:attrNameLst>
                                      </p:cBhvr>
                                      <p:tavLst>
                                        <p:tav tm="0">
                                          <p:val>
                                            <p:strVal val="#ppt_w*0.70"/>
                                          </p:val>
                                        </p:tav>
                                        <p:tav tm="100000">
                                          <p:val>
                                            <p:strVal val="#ppt_w"/>
                                          </p:val>
                                        </p:tav>
                                      </p:tavLst>
                                    </p:anim>
                                    <p:anim calcmode="lin" valueType="num">
                                      <p:cBhvr>
                                        <p:cTn id="18" dur="1000" fill="hold"/>
                                        <p:tgtEl>
                                          <p:spTgt spid="76806"/>
                                        </p:tgtEl>
                                        <p:attrNameLst>
                                          <p:attrName>ppt_h</p:attrName>
                                        </p:attrNameLst>
                                      </p:cBhvr>
                                      <p:tavLst>
                                        <p:tav tm="0">
                                          <p:val>
                                            <p:strVal val="#ppt_h"/>
                                          </p:val>
                                        </p:tav>
                                        <p:tav tm="100000">
                                          <p:val>
                                            <p:strVal val="#ppt_h"/>
                                          </p:val>
                                        </p:tav>
                                      </p:tavLst>
                                    </p:anim>
                                    <p:animEffect transition="in" filter="fade">
                                      <p:cBhvr>
                                        <p:cTn id="19" dur="1000"/>
                                        <p:tgtEl>
                                          <p:spTgt spid="7680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6809"/>
                                        </p:tgtEl>
                                        <p:attrNameLst>
                                          <p:attrName>style.visibility</p:attrName>
                                        </p:attrNameLst>
                                      </p:cBhvr>
                                      <p:to>
                                        <p:strVal val="visible"/>
                                      </p:to>
                                    </p:set>
                                    <p:anim calcmode="lin" valueType="num">
                                      <p:cBhvr>
                                        <p:cTn id="24" dur="1000" fill="hold"/>
                                        <p:tgtEl>
                                          <p:spTgt spid="76809"/>
                                        </p:tgtEl>
                                        <p:attrNameLst>
                                          <p:attrName>ppt_w</p:attrName>
                                        </p:attrNameLst>
                                      </p:cBhvr>
                                      <p:tavLst>
                                        <p:tav tm="0">
                                          <p:val>
                                            <p:strVal val="#ppt_w*0.70"/>
                                          </p:val>
                                        </p:tav>
                                        <p:tav tm="100000">
                                          <p:val>
                                            <p:strVal val="#ppt_w"/>
                                          </p:val>
                                        </p:tav>
                                      </p:tavLst>
                                    </p:anim>
                                    <p:anim calcmode="lin" valueType="num">
                                      <p:cBhvr>
                                        <p:cTn id="25" dur="1000" fill="hold"/>
                                        <p:tgtEl>
                                          <p:spTgt spid="76809"/>
                                        </p:tgtEl>
                                        <p:attrNameLst>
                                          <p:attrName>ppt_h</p:attrName>
                                        </p:attrNameLst>
                                      </p:cBhvr>
                                      <p:tavLst>
                                        <p:tav tm="0">
                                          <p:val>
                                            <p:strVal val="#ppt_h"/>
                                          </p:val>
                                        </p:tav>
                                        <p:tav tm="100000">
                                          <p:val>
                                            <p:strVal val="#ppt_h"/>
                                          </p:val>
                                        </p:tav>
                                      </p:tavLst>
                                    </p:anim>
                                    <p:animEffect transition="in" filter="fade">
                                      <p:cBhvr>
                                        <p:cTn id="26" dur="1000"/>
                                        <p:tgtEl>
                                          <p:spTgt spid="76809"/>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76810"/>
                                        </p:tgtEl>
                                        <p:attrNameLst>
                                          <p:attrName>style.visibility</p:attrName>
                                        </p:attrNameLst>
                                      </p:cBhvr>
                                      <p:to>
                                        <p:strVal val="visible"/>
                                      </p:to>
                                    </p:set>
                                    <p:anim calcmode="lin" valueType="num">
                                      <p:cBhvr>
                                        <p:cTn id="31" dur="1000" fill="hold"/>
                                        <p:tgtEl>
                                          <p:spTgt spid="76810"/>
                                        </p:tgtEl>
                                        <p:attrNameLst>
                                          <p:attrName>ppt_w</p:attrName>
                                        </p:attrNameLst>
                                      </p:cBhvr>
                                      <p:tavLst>
                                        <p:tav tm="0">
                                          <p:val>
                                            <p:strVal val="#ppt_w*0.70"/>
                                          </p:val>
                                        </p:tav>
                                        <p:tav tm="100000">
                                          <p:val>
                                            <p:strVal val="#ppt_w"/>
                                          </p:val>
                                        </p:tav>
                                      </p:tavLst>
                                    </p:anim>
                                    <p:anim calcmode="lin" valueType="num">
                                      <p:cBhvr>
                                        <p:cTn id="32" dur="1000" fill="hold"/>
                                        <p:tgtEl>
                                          <p:spTgt spid="76810"/>
                                        </p:tgtEl>
                                        <p:attrNameLst>
                                          <p:attrName>ppt_h</p:attrName>
                                        </p:attrNameLst>
                                      </p:cBhvr>
                                      <p:tavLst>
                                        <p:tav tm="0">
                                          <p:val>
                                            <p:strVal val="#ppt_h"/>
                                          </p:val>
                                        </p:tav>
                                        <p:tav tm="100000">
                                          <p:val>
                                            <p:strVal val="#ppt_h"/>
                                          </p:val>
                                        </p:tav>
                                      </p:tavLst>
                                    </p:anim>
                                    <p:animEffect transition="in" filter="fade">
                                      <p:cBhvr>
                                        <p:cTn id="33" dur="1000"/>
                                        <p:tgtEl>
                                          <p:spTgt spid="768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9" grpId="0"/>
      <p:bldP spid="7681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77828" name="Object 4"/>
          <p:cNvGraphicFramePr>
            <a:graphicFrameLocks noChangeAspect="1"/>
          </p:cNvGraphicFramePr>
          <p:nvPr/>
        </p:nvGraphicFramePr>
        <p:xfrm>
          <a:off x="457200" y="381000"/>
          <a:ext cx="2743200" cy="798513"/>
        </p:xfrm>
        <a:graphic>
          <a:graphicData uri="http://schemas.openxmlformats.org/presentationml/2006/ole">
            <mc:AlternateContent xmlns:mc="http://schemas.openxmlformats.org/markup-compatibility/2006">
              <mc:Choice xmlns:v="urn:schemas-microsoft-com:vml" Requires="v">
                <p:oleObj spid="_x0000_s14342" name="Image" r:id="rId4" imgW="2007766" imgH="584333" progId="">
                  <p:embed/>
                </p:oleObj>
              </mc:Choice>
              <mc:Fallback>
                <p:oleObj name="Image" r:id="rId4" imgW="2007766" imgH="584333" progId="">
                  <p:embed/>
                  <p:pic>
                    <p:nvPicPr>
                      <p:cNvPr id="0" name="Object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381000"/>
                        <a:ext cx="2743200"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829" name="Rectangle 5"/>
          <p:cNvSpPr>
            <a:spLocks noChangeArrowheads="1"/>
          </p:cNvSpPr>
          <p:nvPr/>
        </p:nvSpPr>
        <p:spPr bwMode="auto">
          <a:xfrm>
            <a:off x="5105400" y="2925763"/>
            <a:ext cx="3581400" cy="3106737"/>
          </a:xfrm>
          <a:prstGeom prst="rect">
            <a:avLst/>
          </a:prstGeom>
          <a:noFill/>
          <a:ln w="9525">
            <a:noFill/>
            <a:miter lim="800000"/>
            <a:headEnd/>
            <a:tailEnd/>
          </a:ln>
        </p:spPr>
        <p:txBody>
          <a:bodyPr anchor="ctr">
            <a:spAutoFit/>
          </a:bodyPr>
          <a:lstStyle/>
          <a:p>
            <a:pPr algn="ctr"/>
            <a:r>
              <a:rPr lang="en-US"/>
              <a:t>archer-god of medicine and healing, light, truth, archery and is a god of music and poetry</a:t>
            </a:r>
          </a:p>
          <a:p>
            <a:pPr algn="ctr"/>
            <a:endParaRPr lang="en-US"/>
          </a:p>
          <a:p>
            <a:pPr algn="ctr"/>
            <a:r>
              <a:rPr lang="en-US" u="none"/>
              <a:t>Frequently referred to as the</a:t>
            </a:r>
            <a:r>
              <a:rPr lang="en-US"/>
              <a:t> god of the sun.</a:t>
            </a:r>
          </a:p>
          <a:p>
            <a:pPr algn="ctr"/>
            <a:endParaRPr lang="en-US"/>
          </a:p>
          <a:p>
            <a:pPr algn="ctr"/>
            <a:r>
              <a:rPr lang="en-US"/>
              <a:t>Roman name is also Apollo </a:t>
            </a:r>
          </a:p>
        </p:txBody>
      </p:sp>
      <p:pic>
        <p:nvPicPr>
          <p:cNvPr id="77831" name="Picture 7" descr="MI001181"/>
          <p:cNvPicPr>
            <a:picLocks noChangeAspect="1" noChangeArrowheads="1"/>
          </p:cNvPicPr>
          <p:nvPr/>
        </p:nvPicPr>
        <p:blipFill>
          <a:blip r:embed="rId6" cstate="print"/>
          <a:srcRect/>
          <a:stretch>
            <a:fillRect/>
          </a:stretch>
        </p:blipFill>
        <p:spPr bwMode="auto">
          <a:xfrm>
            <a:off x="381000" y="1295400"/>
            <a:ext cx="4210050" cy="4572000"/>
          </a:xfrm>
          <a:prstGeom prst="rect">
            <a:avLst/>
          </a:prstGeom>
          <a:noFill/>
          <a:ln w="9525">
            <a:noFill/>
            <a:miter lim="800000"/>
            <a:headEnd/>
            <a:tailEnd/>
          </a:ln>
        </p:spPr>
      </p:pic>
      <p:pic>
        <p:nvPicPr>
          <p:cNvPr id="77833" name="Picture 9" descr="DE005665"/>
          <p:cNvPicPr>
            <a:picLocks noChangeAspect="1" noChangeArrowheads="1"/>
          </p:cNvPicPr>
          <p:nvPr/>
        </p:nvPicPr>
        <p:blipFill>
          <a:blip r:embed="rId7" cstate="print"/>
          <a:srcRect/>
          <a:stretch>
            <a:fillRect/>
          </a:stretch>
        </p:blipFill>
        <p:spPr bwMode="auto">
          <a:xfrm>
            <a:off x="5715000" y="381000"/>
            <a:ext cx="2971800" cy="2376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7828"/>
                                        </p:tgtEl>
                                        <p:attrNameLst>
                                          <p:attrName>style.visibility</p:attrName>
                                        </p:attrNameLst>
                                      </p:cBhvr>
                                      <p:to>
                                        <p:strVal val="visible"/>
                                      </p:to>
                                    </p:set>
                                    <p:anim calcmode="lin" valueType="num">
                                      <p:cBhvr>
                                        <p:cTn id="7" dur="1000" fill="hold"/>
                                        <p:tgtEl>
                                          <p:spTgt spid="77828"/>
                                        </p:tgtEl>
                                        <p:attrNameLst>
                                          <p:attrName>ppt_w</p:attrName>
                                        </p:attrNameLst>
                                      </p:cBhvr>
                                      <p:tavLst>
                                        <p:tav tm="0">
                                          <p:val>
                                            <p:strVal val="#ppt_w*0.70"/>
                                          </p:val>
                                        </p:tav>
                                        <p:tav tm="100000">
                                          <p:val>
                                            <p:strVal val="#ppt_w"/>
                                          </p:val>
                                        </p:tav>
                                      </p:tavLst>
                                    </p:anim>
                                    <p:anim calcmode="lin" valueType="num">
                                      <p:cBhvr>
                                        <p:cTn id="8" dur="1000" fill="hold"/>
                                        <p:tgtEl>
                                          <p:spTgt spid="77828"/>
                                        </p:tgtEl>
                                        <p:attrNameLst>
                                          <p:attrName>ppt_h</p:attrName>
                                        </p:attrNameLst>
                                      </p:cBhvr>
                                      <p:tavLst>
                                        <p:tav tm="0">
                                          <p:val>
                                            <p:strVal val="#ppt_h"/>
                                          </p:val>
                                        </p:tav>
                                        <p:tav tm="100000">
                                          <p:val>
                                            <p:strVal val="#ppt_h"/>
                                          </p:val>
                                        </p:tav>
                                      </p:tavLst>
                                    </p:anim>
                                    <p:animEffect transition="in" filter="fade">
                                      <p:cBhvr>
                                        <p:cTn id="9" dur="1000"/>
                                        <p:tgtEl>
                                          <p:spTgt spid="77828"/>
                                        </p:tgtEl>
                                      </p:cBhvr>
                                    </p:animEffect>
                                  </p:childTnLst>
                                </p:cTn>
                              </p:par>
                              <p:par>
                                <p:cTn id="10" presetID="55" presetClass="entr" presetSubtype="0" fill="hold" nodeType="withEffect">
                                  <p:stCondLst>
                                    <p:cond delay="0"/>
                                  </p:stCondLst>
                                  <p:childTnLst>
                                    <p:set>
                                      <p:cBhvr>
                                        <p:cTn id="11" dur="1" fill="hold">
                                          <p:stCondLst>
                                            <p:cond delay="0"/>
                                          </p:stCondLst>
                                        </p:cTn>
                                        <p:tgtEl>
                                          <p:spTgt spid="77831"/>
                                        </p:tgtEl>
                                        <p:attrNameLst>
                                          <p:attrName>style.visibility</p:attrName>
                                        </p:attrNameLst>
                                      </p:cBhvr>
                                      <p:to>
                                        <p:strVal val="visible"/>
                                      </p:to>
                                    </p:set>
                                    <p:anim calcmode="lin" valueType="num">
                                      <p:cBhvr>
                                        <p:cTn id="12" dur="1000" fill="hold"/>
                                        <p:tgtEl>
                                          <p:spTgt spid="77831"/>
                                        </p:tgtEl>
                                        <p:attrNameLst>
                                          <p:attrName>ppt_w</p:attrName>
                                        </p:attrNameLst>
                                      </p:cBhvr>
                                      <p:tavLst>
                                        <p:tav tm="0">
                                          <p:val>
                                            <p:strVal val="#ppt_w*0.70"/>
                                          </p:val>
                                        </p:tav>
                                        <p:tav tm="100000">
                                          <p:val>
                                            <p:strVal val="#ppt_w"/>
                                          </p:val>
                                        </p:tav>
                                      </p:tavLst>
                                    </p:anim>
                                    <p:anim calcmode="lin" valueType="num">
                                      <p:cBhvr>
                                        <p:cTn id="13" dur="1000" fill="hold"/>
                                        <p:tgtEl>
                                          <p:spTgt spid="77831"/>
                                        </p:tgtEl>
                                        <p:attrNameLst>
                                          <p:attrName>ppt_h</p:attrName>
                                        </p:attrNameLst>
                                      </p:cBhvr>
                                      <p:tavLst>
                                        <p:tav tm="0">
                                          <p:val>
                                            <p:strVal val="#ppt_h"/>
                                          </p:val>
                                        </p:tav>
                                        <p:tav tm="100000">
                                          <p:val>
                                            <p:strVal val="#ppt_h"/>
                                          </p:val>
                                        </p:tav>
                                      </p:tavLst>
                                    </p:anim>
                                    <p:animEffect transition="in" filter="fade">
                                      <p:cBhvr>
                                        <p:cTn id="14" dur="1000"/>
                                        <p:tgtEl>
                                          <p:spTgt spid="77831"/>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7833"/>
                                        </p:tgtEl>
                                        <p:attrNameLst>
                                          <p:attrName>style.visibility</p:attrName>
                                        </p:attrNameLst>
                                      </p:cBhvr>
                                      <p:to>
                                        <p:strVal val="visible"/>
                                      </p:to>
                                    </p:set>
                                    <p:anim calcmode="lin" valueType="num">
                                      <p:cBhvr>
                                        <p:cTn id="19" dur="1000" fill="hold"/>
                                        <p:tgtEl>
                                          <p:spTgt spid="77833"/>
                                        </p:tgtEl>
                                        <p:attrNameLst>
                                          <p:attrName>ppt_w</p:attrName>
                                        </p:attrNameLst>
                                      </p:cBhvr>
                                      <p:tavLst>
                                        <p:tav tm="0">
                                          <p:val>
                                            <p:strVal val="#ppt_w*0.70"/>
                                          </p:val>
                                        </p:tav>
                                        <p:tav tm="100000">
                                          <p:val>
                                            <p:strVal val="#ppt_w"/>
                                          </p:val>
                                        </p:tav>
                                      </p:tavLst>
                                    </p:anim>
                                    <p:anim calcmode="lin" valueType="num">
                                      <p:cBhvr>
                                        <p:cTn id="20" dur="1000" fill="hold"/>
                                        <p:tgtEl>
                                          <p:spTgt spid="77833"/>
                                        </p:tgtEl>
                                        <p:attrNameLst>
                                          <p:attrName>ppt_h</p:attrName>
                                        </p:attrNameLst>
                                      </p:cBhvr>
                                      <p:tavLst>
                                        <p:tav tm="0">
                                          <p:val>
                                            <p:strVal val="#ppt_h"/>
                                          </p:val>
                                        </p:tav>
                                        <p:tav tm="100000">
                                          <p:val>
                                            <p:strVal val="#ppt_h"/>
                                          </p:val>
                                        </p:tav>
                                      </p:tavLst>
                                    </p:anim>
                                    <p:animEffect transition="in" filter="fade">
                                      <p:cBhvr>
                                        <p:cTn id="21" dur="1000"/>
                                        <p:tgtEl>
                                          <p:spTgt spid="77833"/>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77829">
                                            <p:txEl>
                                              <p:pRg st="0" end="0"/>
                                            </p:txEl>
                                          </p:spTgt>
                                        </p:tgtEl>
                                        <p:attrNameLst>
                                          <p:attrName>style.visibility</p:attrName>
                                        </p:attrNameLst>
                                      </p:cBhvr>
                                      <p:to>
                                        <p:strVal val="visible"/>
                                      </p:to>
                                    </p:set>
                                    <p:anim calcmode="lin" valueType="num">
                                      <p:cBhvr>
                                        <p:cTn id="26" dur="1000" fill="hold"/>
                                        <p:tgtEl>
                                          <p:spTgt spid="77829">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77829">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7782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77829">
                                            <p:txEl>
                                              <p:pRg st="2" end="2"/>
                                            </p:txEl>
                                          </p:spTgt>
                                        </p:tgtEl>
                                        <p:attrNameLst>
                                          <p:attrName>style.visibility</p:attrName>
                                        </p:attrNameLst>
                                      </p:cBhvr>
                                      <p:to>
                                        <p:strVal val="visible"/>
                                      </p:to>
                                    </p:set>
                                    <p:anim calcmode="lin" valueType="num">
                                      <p:cBhvr>
                                        <p:cTn id="33" dur="1000" fill="hold"/>
                                        <p:tgtEl>
                                          <p:spTgt spid="77829">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77829">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77829">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77829">
                                            <p:txEl>
                                              <p:pRg st="4" end="4"/>
                                            </p:txEl>
                                          </p:spTgt>
                                        </p:tgtEl>
                                        <p:attrNameLst>
                                          <p:attrName>style.visibility</p:attrName>
                                        </p:attrNameLst>
                                      </p:cBhvr>
                                      <p:to>
                                        <p:strVal val="visible"/>
                                      </p:to>
                                    </p:set>
                                    <p:anim calcmode="lin" valueType="num">
                                      <p:cBhvr>
                                        <p:cTn id="40" dur="1000" fill="hold"/>
                                        <p:tgtEl>
                                          <p:spTgt spid="77829">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77829">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778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78852" name="Object 4"/>
          <p:cNvGraphicFramePr>
            <a:graphicFrameLocks noChangeAspect="1"/>
          </p:cNvGraphicFramePr>
          <p:nvPr/>
        </p:nvGraphicFramePr>
        <p:xfrm>
          <a:off x="304800" y="228600"/>
          <a:ext cx="4419600" cy="927100"/>
        </p:xfrm>
        <a:graphic>
          <a:graphicData uri="http://schemas.openxmlformats.org/presentationml/2006/ole">
            <mc:AlternateContent xmlns:mc="http://schemas.openxmlformats.org/markup-compatibility/2006">
              <mc:Choice xmlns:v="urn:schemas-microsoft-com:vml" Requires="v">
                <p:oleObj spid="_x0000_s15366" name="Image" r:id="rId4" imgW="2782916" imgH="584333" progId="">
                  <p:embed/>
                </p:oleObj>
              </mc:Choice>
              <mc:Fallback>
                <p:oleObj name="Image" r:id="rId4" imgW="2782916" imgH="584333" progId="">
                  <p:embed/>
                  <p:pic>
                    <p:nvPicPr>
                      <p:cNvPr id="0" name="Object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 y="228600"/>
                        <a:ext cx="4419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8854" name="Picture 6" descr="MI001201"/>
          <p:cNvPicPr>
            <a:picLocks noChangeAspect="1" noChangeArrowheads="1"/>
          </p:cNvPicPr>
          <p:nvPr/>
        </p:nvPicPr>
        <p:blipFill>
          <a:blip r:embed="rId6" cstate="print"/>
          <a:srcRect/>
          <a:stretch>
            <a:fillRect/>
          </a:stretch>
        </p:blipFill>
        <p:spPr bwMode="auto">
          <a:xfrm>
            <a:off x="304800" y="1600200"/>
            <a:ext cx="3943350" cy="4572000"/>
          </a:xfrm>
          <a:prstGeom prst="rect">
            <a:avLst/>
          </a:prstGeom>
          <a:noFill/>
          <a:ln w="9525">
            <a:noFill/>
            <a:miter lim="800000"/>
            <a:headEnd/>
            <a:tailEnd/>
          </a:ln>
        </p:spPr>
      </p:pic>
      <p:pic>
        <p:nvPicPr>
          <p:cNvPr id="78856" name="Picture 8" descr="Image:Aphrodite by Boticelli.jpg"/>
          <p:cNvPicPr>
            <a:picLocks noChangeAspect="1" noChangeArrowheads="1"/>
          </p:cNvPicPr>
          <p:nvPr/>
        </p:nvPicPr>
        <p:blipFill>
          <a:blip r:embed="rId7" cstate="print"/>
          <a:srcRect/>
          <a:stretch>
            <a:fillRect/>
          </a:stretch>
        </p:blipFill>
        <p:spPr bwMode="auto">
          <a:xfrm>
            <a:off x="7543800" y="2133600"/>
            <a:ext cx="1352550" cy="4467225"/>
          </a:xfrm>
          <a:prstGeom prst="rect">
            <a:avLst/>
          </a:prstGeom>
          <a:noFill/>
          <a:ln w="9525">
            <a:noFill/>
            <a:miter lim="800000"/>
            <a:headEnd/>
            <a:tailEnd/>
          </a:ln>
        </p:spPr>
      </p:pic>
      <p:sp>
        <p:nvSpPr>
          <p:cNvPr id="78857" name="Rectangle 9"/>
          <p:cNvSpPr>
            <a:spLocks noChangeArrowheads="1"/>
          </p:cNvSpPr>
          <p:nvPr/>
        </p:nvSpPr>
        <p:spPr bwMode="auto">
          <a:xfrm>
            <a:off x="4572000" y="1490663"/>
            <a:ext cx="2590800" cy="3267075"/>
          </a:xfrm>
          <a:prstGeom prst="rect">
            <a:avLst/>
          </a:prstGeom>
          <a:noFill/>
          <a:ln w="9525">
            <a:noFill/>
            <a:miter lim="800000"/>
            <a:headEnd/>
            <a:tailEnd/>
          </a:ln>
        </p:spPr>
        <p:txBody>
          <a:bodyPr anchor="ctr">
            <a:spAutoFit/>
          </a:bodyPr>
          <a:lstStyle/>
          <a:p>
            <a:r>
              <a:rPr lang="en-US" sz="2600" b="1"/>
              <a:t>goddess of love, lust, beauty, and sexuality</a:t>
            </a:r>
            <a:r>
              <a:rPr lang="en-US" sz="2600" b="1" u="none"/>
              <a:t>. Her </a:t>
            </a:r>
            <a:r>
              <a:rPr lang="en-US" sz="2600" b="1"/>
              <a:t>Roman equivalent</a:t>
            </a:r>
            <a:r>
              <a:rPr lang="en-US" sz="2600" b="1" u="none"/>
              <a:t> is the goddess </a:t>
            </a:r>
            <a:r>
              <a:rPr lang="en-US" sz="2600" b="1"/>
              <a:t>Venus</a:t>
            </a:r>
            <a:r>
              <a:rPr lang="en-US" sz="2600" b="1" u="none"/>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p:cTn id="7" dur="1000" fill="hold"/>
                                        <p:tgtEl>
                                          <p:spTgt spid="78852"/>
                                        </p:tgtEl>
                                        <p:attrNameLst>
                                          <p:attrName>ppt_w</p:attrName>
                                        </p:attrNameLst>
                                      </p:cBhvr>
                                      <p:tavLst>
                                        <p:tav tm="0">
                                          <p:val>
                                            <p:strVal val="#ppt_w*0.70"/>
                                          </p:val>
                                        </p:tav>
                                        <p:tav tm="100000">
                                          <p:val>
                                            <p:strVal val="#ppt_w"/>
                                          </p:val>
                                        </p:tav>
                                      </p:tavLst>
                                    </p:anim>
                                    <p:anim calcmode="lin" valueType="num">
                                      <p:cBhvr>
                                        <p:cTn id="8" dur="1000" fill="hold"/>
                                        <p:tgtEl>
                                          <p:spTgt spid="78852"/>
                                        </p:tgtEl>
                                        <p:attrNameLst>
                                          <p:attrName>ppt_h</p:attrName>
                                        </p:attrNameLst>
                                      </p:cBhvr>
                                      <p:tavLst>
                                        <p:tav tm="0">
                                          <p:val>
                                            <p:strVal val="#ppt_h"/>
                                          </p:val>
                                        </p:tav>
                                        <p:tav tm="100000">
                                          <p:val>
                                            <p:strVal val="#ppt_h"/>
                                          </p:val>
                                        </p:tav>
                                      </p:tavLst>
                                    </p:anim>
                                    <p:animEffect transition="in" filter="fade">
                                      <p:cBhvr>
                                        <p:cTn id="9" dur="1000"/>
                                        <p:tgtEl>
                                          <p:spTgt spid="78852"/>
                                        </p:tgtEl>
                                      </p:cBhvr>
                                    </p:animEffect>
                                  </p:childTnLst>
                                </p:cTn>
                              </p:par>
                              <p:par>
                                <p:cTn id="10" presetID="55" presetClass="entr" presetSubtype="0" fill="hold" nodeType="withEffect">
                                  <p:stCondLst>
                                    <p:cond delay="0"/>
                                  </p:stCondLst>
                                  <p:childTnLst>
                                    <p:set>
                                      <p:cBhvr>
                                        <p:cTn id="11" dur="1" fill="hold">
                                          <p:stCondLst>
                                            <p:cond delay="0"/>
                                          </p:stCondLst>
                                        </p:cTn>
                                        <p:tgtEl>
                                          <p:spTgt spid="78854"/>
                                        </p:tgtEl>
                                        <p:attrNameLst>
                                          <p:attrName>style.visibility</p:attrName>
                                        </p:attrNameLst>
                                      </p:cBhvr>
                                      <p:to>
                                        <p:strVal val="visible"/>
                                      </p:to>
                                    </p:set>
                                    <p:anim calcmode="lin" valueType="num">
                                      <p:cBhvr>
                                        <p:cTn id="12" dur="1000" fill="hold"/>
                                        <p:tgtEl>
                                          <p:spTgt spid="78854"/>
                                        </p:tgtEl>
                                        <p:attrNameLst>
                                          <p:attrName>ppt_w</p:attrName>
                                        </p:attrNameLst>
                                      </p:cBhvr>
                                      <p:tavLst>
                                        <p:tav tm="0">
                                          <p:val>
                                            <p:strVal val="#ppt_w*0.70"/>
                                          </p:val>
                                        </p:tav>
                                        <p:tav tm="100000">
                                          <p:val>
                                            <p:strVal val="#ppt_w"/>
                                          </p:val>
                                        </p:tav>
                                      </p:tavLst>
                                    </p:anim>
                                    <p:anim calcmode="lin" valueType="num">
                                      <p:cBhvr>
                                        <p:cTn id="13" dur="1000" fill="hold"/>
                                        <p:tgtEl>
                                          <p:spTgt spid="78854"/>
                                        </p:tgtEl>
                                        <p:attrNameLst>
                                          <p:attrName>ppt_h</p:attrName>
                                        </p:attrNameLst>
                                      </p:cBhvr>
                                      <p:tavLst>
                                        <p:tav tm="0">
                                          <p:val>
                                            <p:strVal val="#ppt_h"/>
                                          </p:val>
                                        </p:tav>
                                        <p:tav tm="100000">
                                          <p:val>
                                            <p:strVal val="#ppt_h"/>
                                          </p:val>
                                        </p:tav>
                                      </p:tavLst>
                                    </p:anim>
                                    <p:animEffect transition="in" filter="fade">
                                      <p:cBhvr>
                                        <p:cTn id="14" dur="1000"/>
                                        <p:tgtEl>
                                          <p:spTgt spid="78854"/>
                                        </p:tgtEl>
                                      </p:cBhvr>
                                    </p:animEffect>
                                  </p:childTnLst>
                                </p:cTn>
                              </p:par>
                              <p:par>
                                <p:cTn id="15" presetID="55" presetClass="entr" presetSubtype="0" fill="hold" nodeType="withEffect">
                                  <p:stCondLst>
                                    <p:cond delay="0"/>
                                  </p:stCondLst>
                                  <p:childTnLst>
                                    <p:set>
                                      <p:cBhvr>
                                        <p:cTn id="16" dur="1" fill="hold">
                                          <p:stCondLst>
                                            <p:cond delay="0"/>
                                          </p:stCondLst>
                                        </p:cTn>
                                        <p:tgtEl>
                                          <p:spTgt spid="78856"/>
                                        </p:tgtEl>
                                        <p:attrNameLst>
                                          <p:attrName>style.visibility</p:attrName>
                                        </p:attrNameLst>
                                      </p:cBhvr>
                                      <p:to>
                                        <p:strVal val="visible"/>
                                      </p:to>
                                    </p:set>
                                    <p:anim calcmode="lin" valueType="num">
                                      <p:cBhvr>
                                        <p:cTn id="17" dur="1000" fill="hold"/>
                                        <p:tgtEl>
                                          <p:spTgt spid="78856"/>
                                        </p:tgtEl>
                                        <p:attrNameLst>
                                          <p:attrName>ppt_w</p:attrName>
                                        </p:attrNameLst>
                                      </p:cBhvr>
                                      <p:tavLst>
                                        <p:tav tm="0">
                                          <p:val>
                                            <p:strVal val="#ppt_w*0.70"/>
                                          </p:val>
                                        </p:tav>
                                        <p:tav tm="100000">
                                          <p:val>
                                            <p:strVal val="#ppt_w"/>
                                          </p:val>
                                        </p:tav>
                                      </p:tavLst>
                                    </p:anim>
                                    <p:anim calcmode="lin" valueType="num">
                                      <p:cBhvr>
                                        <p:cTn id="18" dur="1000" fill="hold"/>
                                        <p:tgtEl>
                                          <p:spTgt spid="78856"/>
                                        </p:tgtEl>
                                        <p:attrNameLst>
                                          <p:attrName>ppt_h</p:attrName>
                                        </p:attrNameLst>
                                      </p:cBhvr>
                                      <p:tavLst>
                                        <p:tav tm="0">
                                          <p:val>
                                            <p:strVal val="#ppt_h"/>
                                          </p:val>
                                        </p:tav>
                                        <p:tav tm="100000">
                                          <p:val>
                                            <p:strVal val="#ppt_h"/>
                                          </p:val>
                                        </p:tav>
                                      </p:tavLst>
                                    </p:anim>
                                    <p:animEffect transition="in" filter="fade">
                                      <p:cBhvr>
                                        <p:cTn id="19" dur="1000"/>
                                        <p:tgtEl>
                                          <p:spTgt spid="7885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8857"/>
                                        </p:tgtEl>
                                        <p:attrNameLst>
                                          <p:attrName>style.visibility</p:attrName>
                                        </p:attrNameLst>
                                      </p:cBhvr>
                                      <p:to>
                                        <p:strVal val="visible"/>
                                      </p:to>
                                    </p:set>
                                    <p:anim calcmode="lin" valueType="num">
                                      <p:cBhvr>
                                        <p:cTn id="24" dur="1000" fill="hold"/>
                                        <p:tgtEl>
                                          <p:spTgt spid="78857"/>
                                        </p:tgtEl>
                                        <p:attrNameLst>
                                          <p:attrName>ppt_w</p:attrName>
                                        </p:attrNameLst>
                                      </p:cBhvr>
                                      <p:tavLst>
                                        <p:tav tm="0">
                                          <p:val>
                                            <p:strVal val="#ppt_w*0.70"/>
                                          </p:val>
                                        </p:tav>
                                        <p:tav tm="100000">
                                          <p:val>
                                            <p:strVal val="#ppt_w"/>
                                          </p:val>
                                        </p:tav>
                                      </p:tavLst>
                                    </p:anim>
                                    <p:anim calcmode="lin" valueType="num">
                                      <p:cBhvr>
                                        <p:cTn id="25" dur="1000" fill="hold"/>
                                        <p:tgtEl>
                                          <p:spTgt spid="78857"/>
                                        </p:tgtEl>
                                        <p:attrNameLst>
                                          <p:attrName>ppt_h</p:attrName>
                                        </p:attrNameLst>
                                      </p:cBhvr>
                                      <p:tavLst>
                                        <p:tav tm="0">
                                          <p:val>
                                            <p:strVal val="#ppt_h"/>
                                          </p:val>
                                        </p:tav>
                                        <p:tav tm="100000">
                                          <p:val>
                                            <p:strVal val="#ppt_h"/>
                                          </p:val>
                                        </p:tav>
                                      </p:tavLst>
                                    </p:anim>
                                    <p:animEffect transition="in" filter="fade">
                                      <p:cBhvr>
                                        <p:cTn id="26" dur="1000"/>
                                        <p:tgtEl>
                                          <p:spTgt spid="78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7"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87044" name="Rectangle 4"/>
          <p:cNvSpPr>
            <a:spLocks noChangeArrowheads="1"/>
          </p:cNvSpPr>
          <p:nvPr/>
        </p:nvSpPr>
        <p:spPr bwMode="auto">
          <a:xfrm>
            <a:off x="228600" y="304800"/>
            <a:ext cx="4837113" cy="427038"/>
          </a:xfrm>
          <a:prstGeom prst="rect">
            <a:avLst/>
          </a:prstGeom>
          <a:noFill/>
          <a:ln w="9525">
            <a:noFill/>
            <a:miter lim="800000"/>
            <a:headEnd/>
            <a:tailEnd/>
          </a:ln>
        </p:spPr>
        <p:txBody>
          <a:bodyPr wrap="none" anchor="ctr">
            <a:spAutoFit/>
          </a:bodyPr>
          <a:lstStyle/>
          <a:p>
            <a:r>
              <a:rPr lang="en-US" b="1" u="none"/>
              <a:t>Characteristics of the Greek gods</a:t>
            </a:r>
          </a:p>
        </p:txBody>
      </p:sp>
      <p:sp>
        <p:nvSpPr>
          <p:cNvPr id="87046" name="Rectangle 6"/>
          <p:cNvSpPr>
            <a:spLocks noChangeArrowheads="1"/>
          </p:cNvSpPr>
          <p:nvPr/>
        </p:nvSpPr>
        <p:spPr bwMode="auto">
          <a:xfrm>
            <a:off x="457200" y="1582738"/>
            <a:ext cx="6781800" cy="3476625"/>
          </a:xfrm>
          <a:prstGeom prst="rect">
            <a:avLst/>
          </a:prstGeom>
          <a:noFill/>
          <a:ln w="9525">
            <a:noFill/>
            <a:miter lim="800000"/>
            <a:headEnd/>
            <a:tailEnd/>
          </a:ln>
        </p:spPr>
        <p:txBody>
          <a:bodyPr anchor="ctr">
            <a:spAutoFit/>
          </a:bodyPr>
          <a:lstStyle/>
          <a:p>
            <a:r>
              <a:rPr lang="en-US" b="1" u="none">
                <a:cs typeface="Times New Roman" pitchFamily="18" charset="0"/>
              </a:rPr>
              <a:t>Mt. Olympus</a:t>
            </a:r>
            <a:r>
              <a:rPr lang="en-US" u="none">
                <a:cs typeface="Times New Roman" pitchFamily="18" charset="0"/>
              </a:rPr>
              <a:t>: </a:t>
            </a:r>
            <a:r>
              <a:rPr lang="en-US">
                <a:cs typeface="Times New Roman" pitchFamily="18" charset="0"/>
              </a:rPr>
              <a:t>Traditional home of the Greek gods. </a:t>
            </a:r>
            <a:endParaRPr lang="en-US"/>
          </a:p>
          <a:p>
            <a:pPr eaLnBrk="0" hangingPunct="0"/>
            <a:endParaRPr lang="en-US" b="1">
              <a:cs typeface="Times New Roman" pitchFamily="18" charset="0"/>
            </a:endParaRPr>
          </a:p>
          <a:p>
            <a:pPr eaLnBrk="0" hangingPunct="0"/>
            <a:r>
              <a:rPr lang="en-US" b="1" u="none">
                <a:cs typeface="Times New Roman" pitchFamily="18" charset="0"/>
              </a:rPr>
              <a:t>Rituals</a:t>
            </a:r>
          </a:p>
          <a:p>
            <a:pPr eaLnBrk="0" hangingPunct="0"/>
            <a:r>
              <a:rPr lang="en-US" u="none"/>
              <a:t>The Greeks wanted to win favor with the gods so they made </a:t>
            </a:r>
            <a:r>
              <a:rPr lang="en-US"/>
              <a:t>offerings and practiced prayers</a:t>
            </a:r>
            <a:r>
              <a:rPr lang="en-US" u="none"/>
              <a:t> and rituals frequently.</a:t>
            </a:r>
          </a:p>
          <a:p>
            <a:pPr eaLnBrk="0" hangingPunct="0"/>
            <a:r>
              <a:rPr lang="en-US" u="none"/>
              <a:t>They </a:t>
            </a:r>
            <a:r>
              <a:rPr lang="en-US"/>
              <a:t>believed the gods played a role in their daily lives.</a:t>
            </a:r>
            <a:r>
              <a:rPr lang="en-US" u="none"/>
              <a:t> </a:t>
            </a:r>
          </a:p>
          <a:p>
            <a:pPr eaLnBrk="0" hangingPunct="0"/>
            <a:endParaRPr lang="en-US" u="none">
              <a:latin typeface="Arial" charset="0"/>
            </a:endParaRPr>
          </a:p>
        </p:txBody>
      </p:sp>
      <p:pic>
        <p:nvPicPr>
          <p:cNvPr id="87045" name="Picture 5" descr="Image:Pythia1.jpg"/>
          <p:cNvPicPr>
            <a:picLocks noChangeAspect="1" noChangeArrowheads="1"/>
          </p:cNvPicPr>
          <p:nvPr/>
        </p:nvPicPr>
        <p:blipFill>
          <a:blip r:embed="rId3" r:link="rId4" cstate="print"/>
          <a:srcRect/>
          <a:stretch>
            <a:fillRect/>
          </a:stretch>
        </p:blipFill>
        <p:spPr bwMode="auto">
          <a:xfrm>
            <a:off x="7315200" y="228600"/>
            <a:ext cx="1614488" cy="1406525"/>
          </a:xfrm>
          <a:prstGeom prst="rect">
            <a:avLst/>
          </a:prstGeom>
          <a:noFill/>
          <a:ln w="9525">
            <a:noFill/>
            <a:miter lim="800000"/>
            <a:headEnd/>
            <a:tailEnd/>
          </a:ln>
        </p:spPr>
      </p:pic>
      <p:sp>
        <p:nvSpPr>
          <p:cNvPr id="87047" name="Rectangle 7"/>
          <p:cNvSpPr>
            <a:spLocks noChangeArrowheads="1"/>
          </p:cNvSpPr>
          <p:nvPr/>
        </p:nvSpPr>
        <p:spPr bwMode="auto">
          <a:xfrm>
            <a:off x="457200" y="4816475"/>
            <a:ext cx="8153400" cy="1431925"/>
          </a:xfrm>
          <a:prstGeom prst="rect">
            <a:avLst/>
          </a:prstGeom>
          <a:noFill/>
          <a:ln w="9525">
            <a:noFill/>
            <a:miter lim="800000"/>
            <a:headEnd/>
            <a:tailEnd/>
          </a:ln>
        </p:spPr>
        <p:txBody>
          <a:bodyPr anchor="ctr">
            <a:spAutoFit/>
          </a:bodyPr>
          <a:lstStyle/>
          <a:p>
            <a:r>
              <a:rPr lang="en-US" b="1" u="none">
                <a:cs typeface="Times New Roman" pitchFamily="18" charset="0"/>
              </a:rPr>
              <a:t>Oracles: Sacred shrine where priest or priestess made predictions. </a:t>
            </a:r>
            <a:endParaRPr lang="en-US" u="none"/>
          </a:p>
          <a:p>
            <a:pPr eaLnBrk="0" hangingPunct="0"/>
            <a:r>
              <a:rPr lang="en-US" u="none">
                <a:cs typeface="Times New Roman" pitchFamily="18" charset="0"/>
              </a:rPr>
              <a:t>	Delphi: Home of the Oracle of Apollo, the most</a:t>
            </a:r>
          </a:p>
          <a:p>
            <a:pPr eaLnBrk="0" hangingPunct="0"/>
            <a:r>
              <a:rPr lang="en-US" u="none">
                <a:cs typeface="Times New Roman" pitchFamily="18" charset="0"/>
              </a:rPr>
              <a:t>           famous of the oracles. </a:t>
            </a:r>
            <a:endParaRPr lang="en-US" u="none">
              <a:latin typeface="Arial" charset="0"/>
            </a:endParaRPr>
          </a:p>
        </p:txBody>
      </p:sp>
      <p:sp>
        <p:nvSpPr>
          <p:cNvPr id="87048" name="Text Box 8"/>
          <p:cNvSpPr txBox="1">
            <a:spLocks noChangeArrowheads="1"/>
          </p:cNvSpPr>
          <p:nvPr/>
        </p:nvSpPr>
        <p:spPr bwMode="auto">
          <a:xfrm>
            <a:off x="381000" y="762000"/>
            <a:ext cx="6705600" cy="762000"/>
          </a:xfrm>
          <a:prstGeom prst="rect">
            <a:avLst/>
          </a:prstGeom>
          <a:noFill/>
          <a:ln w="9525">
            <a:noFill/>
            <a:miter lim="800000"/>
            <a:headEnd/>
            <a:tailEnd/>
          </a:ln>
        </p:spPr>
        <p:txBody>
          <a:bodyPr>
            <a:spAutoFit/>
          </a:bodyPr>
          <a:lstStyle/>
          <a:p>
            <a:r>
              <a:rPr lang="en-US" u="none"/>
              <a:t>The </a:t>
            </a:r>
            <a:r>
              <a:rPr lang="en-US"/>
              <a:t>gods and goddess of ancient Greece had human characteristics</a:t>
            </a:r>
            <a:r>
              <a:rPr lang="en-US" u="none"/>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7044"/>
                                        </p:tgtEl>
                                        <p:attrNameLst>
                                          <p:attrName>style.visibility</p:attrName>
                                        </p:attrNameLst>
                                      </p:cBhvr>
                                      <p:to>
                                        <p:strVal val="visible"/>
                                      </p:to>
                                    </p:set>
                                    <p:anim calcmode="lin" valueType="num">
                                      <p:cBhvr>
                                        <p:cTn id="7" dur="1000" fill="hold"/>
                                        <p:tgtEl>
                                          <p:spTgt spid="87044"/>
                                        </p:tgtEl>
                                        <p:attrNameLst>
                                          <p:attrName>ppt_w</p:attrName>
                                        </p:attrNameLst>
                                      </p:cBhvr>
                                      <p:tavLst>
                                        <p:tav tm="0">
                                          <p:val>
                                            <p:strVal val="#ppt_w*0.70"/>
                                          </p:val>
                                        </p:tav>
                                        <p:tav tm="100000">
                                          <p:val>
                                            <p:strVal val="#ppt_w"/>
                                          </p:val>
                                        </p:tav>
                                      </p:tavLst>
                                    </p:anim>
                                    <p:anim calcmode="lin" valueType="num">
                                      <p:cBhvr>
                                        <p:cTn id="8" dur="1000" fill="hold"/>
                                        <p:tgtEl>
                                          <p:spTgt spid="87044"/>
                                        </p:tgtEl>
                                        <p:attrNameLst>
                                          <p:attrName>ppt_h</p:attrName>
                                        </p:attrNameLst>
                                      </p:cBhvr>
                                      <p:tavLst>
                                        <p:tav tm="0">
                                          <p:val>
                                            <p:strVal val="#ppt_h"/>
                                          </p:val>
                                        </p:tav>
                                        <p:tav tm="100000">
                                          <p:val>
                                            <p:strVal val="#ppt_h"/>
                                          </p:val>
                                        </p:tav>
                                      </p:tavLst>
                                    </p:anim>
                                    <p:animEffect transition="in" filter="fade">
                                      <p:cBhvr>
                                        <p:cTn id="9" dur="1000"/>
                                        <p:tgtEl>
                                          <p:spTgt spid="8704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7048"/>
                                        </p:tgtEl>
                                        <p:attrNameLst>
                                          <p:attrName>style.visibility</p:attrName>
                                        </p:attrNameLst>
                                      </p:cBhvr>
                                      <p:to>
                                        <p:strVal val="visible"/>
                                      </p:to>
                                    </p:set>
                                    <p:anim calcmode="lin" valueType="num">
                                      <p:cBhvr>
                                        <p:cTn id="12" dur="1000" fill="hold"/>
                                        <p:tgtEl>
                                          <p:spTgt spid="87048"/>
                                        </p:tgtEl>
                                        <p:attrNameLst>
                                          <p:attrName>ppt_w</p:attrName>
                                        </p:attrNameLst>
                                      </p:cBhvr>
                                      <p:tavLst>
                                        <p:tav tm="0">
                                          <p:val>
                                            <p:strVal val="#ppt_w*0.70"/>
                                          </p:val>
                                        </p:tav>
                                        <p:tav tm="100000">
                                          <p:val>
                                            <p:strVal val="#ppt_w"/>
                                          </p:val>
                                        </p:tav>
                                      </p:tavLst>
                                    </p:anim>
                                    <p:anim calcmode="lin" valueType="num">
                                      <p:cBhvr>
                                        <p:cTn id="13" dur="1000" fill="hold"/>
                                        <p:tgtEl>
                                          <p:spTgt spid="87048"/>
                                        </p:tgtEl>
                                        <p:attrNameLst>
                                          <p:attrName>ppt_h</p:attrName>
                                        </p:attrNameLst>
                                      </p:cBhvr>
                                      <p:tavLst>
                                        <p:tav tm="0">
                                          <p:val>
                                            <p:strVal val="#ppt_h"/>
                                          </p:val>
                                        </p:tav>
                                        <p:tav tm="100000">
                                          <p:val>
                                            <p:strVal val="#ppt_h"/>
                                          </p:val>
                                        </p:tav>
                                      </p:tavLst>
                                    </p:anim>
                                    <p:animEffect transition="in" filter="fade">
                                      <p:cBhvr>
                                        <p:cTn id="14" dur="1000"/>
                                        <p:tgtEl>
                                          <p:spTgt spid="87048"/>
                                        </p:tgtEl>
                                      </p:cBhvr>
                                    </p:animEffect>
                                  </p:childTnLst>
                                </p:cTn>
                              </p:par>
                              <p:par>
                                <p:cTn id="15" presetID="55" presetClass="entr" presetSubtype="0" fill="hold" nodeType="withEffect">
                                  <p:stCondLst>
                                    <p:cond delay="0"/>
                                  </p:stCondLst>
                                  <p:childTnLst>
                                    <p:set>
                                      <p:cBhvr>
                                        <p:cTn id="16" dur="1" fill="hold">
                                          <p:stCondLst>
                                            <p:cond delay="0"/>
                                          </p:stCondLst>
                                        </p:cTn>
                                        <p:tgtEl>
                                          <p:spTgt spid="87045"/>
                                        </p:tgtEl>
                                        <p:attrNameLst>
                                          <p:attrName>style.visibility</p:attrName>
                                        </p:attrNameLst>
                                      </p:cBhvr>
                                      <p:to>
                                        <p:strVal val="visible"/>
                                      </p:to>
                                    </p:set>
                                    <p:anim calcmode="lin" valueType="num">
                                      <p:cBhvr>
                                        <p:cTn id="17" dur="1000" fill="hold"/>
                                        <p:tgtEl>
                                          <p:spTgt spid="87045"/>
                                        </p:tgtEl>
                                        <p:attrNameLst>
                                          <p:attrName>ppt_w</p:attrName>
                                        </p:attrNameLst>
                                      </p:cBhvr>
                                      <p:tavLst>
                                        <p:tav tm="0">
                                          <p:val>
                                            <p:strVal val="#ppt_w*0.70"/>
                                          </p:val>
                                        </p:tav>
                                        <p:tav tm="100000">
                                          <p:val>
                                            <p:strVal val="#ppt_w"/>
                                          </p:val>
                                        </p:tav>
                                      </p:tavLst>
                                    </p:anim>
                                    <p:anim calcmode="lin" valueType="num">
                                      <p:cBhvr>
                                        <p:cTn id="18" dur="1000" fill="hold"/>
                                        <p:tgtEl>
                                          <p:spTgt spid="87045"/>
                                        </p:tgtEl>
                                        <p:attrNameLst>
                                          <p:attrName>ppt_h</p:attrName>
                                        </p:attrNameLst>
                                      </p:cBhvr>
                                      <p:tavLst>
                                        <p:tav tm="0">
                                          <p:val>
                                            <p:strVal val="#ppt_h"/>
                                          </p:val>
                                        </p:tav>
                                        <p:tav tm="100000">
                                          <p:val>
                                            <p:strVal val="#ppt_h"/>
                                          </p:val>
                                        </p:tav>
                                      </p:tavLst>
                                    </p:anim>
                                    <p:animEffect transition="in" filter="fade">
                                      <p:cBhvr>
                                        <p:cTn id="19" dur="1000"/>
                                        <p:tgtEl>
                                          <p:spTgt spid="8704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87046">
                                            <p:txEl>
                                              <p:pRg st="0" end="0"/>
                                            </p:txEl>
                                          </p:spTgt>
                                        </p:tgtEl>
                                        <p:attrNameLst>
                                          <p:attrName>style.visibility</p:attrName>
                                        </p:attrNameLst>
                                      </p:cBhvr>
                                      <p:to>
                                        <p:strVal val="visible"/>
                                      </p:to>
                                    </p:set>
                                    <p:anim calcmode="lin" valueType="num">
                                      <p:cBhvr>
                                        <p:cTn id="24" dur="1000" fill="hold"/>
                                        <p:tgtEl>
                                          <p:spTgt spid="87046">
                                            <p:txEl>
                                              <p:pRg st="0" end="0"/>
                                            </p:txEl>
                                          </p:spTgt>
                                        </p:tgtEl>
                                        <p:attrNameLst>
                                          <p:attrName>ppt_w</p:attrName>
                                        </p:attrNameLst>
                                      </p:cBhvr>
                                      <p:tavLst>
                                        <p:tav tm="0">
                                          <p:val>
                                            <p:strVal val="#ppt_w*0.70"/>
                                          </p:val>
                                        </p:tav>
                                        <p:tav tm="100000">
                                          <p:val>
                                            <p:strVal val="#ppt_w"/>
                                          </p:val>
                                        </p:tav>
                                      </p:tavLst>
                                    </p:anim>
                                    <p:anim calcmode="lin" valueType="num">
                                      <p:cBhvr>
                                        <p:cTn id="25" dur="1000" fill="hold"/>
                                        <p:tgtEl>
                                          <p:spTgt spid="87046">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87046">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nodeType="clickEffect">
                                  <p:stCondLst>
                                    <p:cond delay="0"/>
                                  </p:stCondLst>
                                  <p:childTnLst>
                                    <p:set>
                                      <p:cBhvr>
                                        <p:cTn id="30" dur="1" fill="hold">
                                          <p:stCondLst>
                                            <p:cond delay="0"/>
                                          </p:stCondLst>
                                        </p:cTn>
                                        <p:tgtEl>
                                          <p:spTgt spid="87046">
                                            <p:txEl>
                                              <p:pRg st="2" end="2"/>
                                            </p:txEl>
                                          </p:spTgt>
                                        </p:tgtEl>
                                        <p:attrNameLst>
                                          <p:attrName>style.visibility</p:attrName>
                                        </p:attrNameLst>
                                      </p:cBhvr>
                                      <p:to>
                                        <p:strVal val="visible"/>
                                      </p:to>
                                    </p:set>
                                    <p:anim calcmode="lin" valueType="num">
                                      <p:cBhvr>
                                        <p:cTn id="31" dur="1000" fill="hold"/>
                                        <p:tgtEl>
                                          <p:spTgt spid="87046">
                                            <p:txEl>
                                              <p:pRg st="2" end="2"/>
                                            </p:txEl>
                                          </p:spTgt>
                                        </p:tgtEl>
                                        <p:attrNameLst>
                                          <p:attrName>ppt_w</p:attrName>
                                        </p:attrNameLst>
                                      </p:cBhvr>
                                      <p:tavLst>
                                        <p:tav tm="0">
                                          <p:val>
                                            <p:strVal val="#ppt_w*0.70"/>
                                          </p:val>
                                        </p:tav>
                                        <p:tav tm="100000">
                                          <p:val>
                                            <p:strVal val="#ppt_w"/>
                                          </p:val>
                                        </p:tav>
                                      </p:tavLst>
                                    </p:anim>
                                    <p:anim calcmode="lin" valueType="num">
                                      <p:cBhvr>
                                        <p:cTn id="32" dur="1000" fill="hold"/>
                                        <p:tgtEl>
                                          <p:spTgt spid="87046">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87046">
                                            <p:txEl>
                                              <p:pRg st="2" end="2"/>
                                            </p:txEl>
                                          </p:spTgt>
                                        </p:tgtEl>
                                      </p:cBhvr>
                                    </p:animEffect>
                                  </p:childTnLst>
                                </p:cTn>
                              </p:par>
                              <p:par>
                                <p:cTn id="34" presetID="55" presetClass="entr" presetSubtype="0" fill="hold" nodeType="withEffect">
                                  <p:stCondLst>
                                    <p:cond delay="0"/>
                                  </p:stCondLst>
                                  <p:childTnLst>
                                    <p:set>
                                      <p:cBhvr>
                                        <p:cTn id="35" dur="1" fill="hold">
                                          <p:stCondLst>
                                            <p:cond delay="0"/>
                                          </p:stCondLst>
                                        </p:cTn>
                                        <p:tgtEl>
                                          <p:spTgt spid="87046">
                                            <p:txEl>
                                              <p:pRg st="3" end="3"/>
                                            </p:txEl>
                                          </p:spTgt>
                                        </p:tgtEl>
                                        <p:attrNameLst>
                                          <p:attrName>style.visibility</p:attrName>
                                        </p:attrNameLst>
                                      </p:cBhvr>
                                      <p:to>
                                        <p:strVal val="visible"/>
                                      </p:to>
                                    </p:set>
                                    <p:anim calcmode="lin" valueType="num">
                                      <p:cBhvr>
                                        <p:cTn id="36" dur="1000" fill="hold"/>
                                        <p:tgtEl>
                                          <p:spTgt spid="87046">
                                            <p:txEl>
                                              <p:pRg st="3" end="3"/>
                                            </p:txEl>
                                          </p:spTgt>
                                        </p:tgtEl>
                                        <p:attrNameLst>
                                          <p:attrName>ppt_w</p:attrName>
                                        </p:attrNameLst>
                                      </p:cBhvr>
                                      <p:tavLst>
                                        <p:tav tm="0">
                                          <p:val>
                                            <p:strVal val="#ppt_w*0.70"/>
                                          </p:val>
                                        </p:tav>
                                        <p:tav tm="100000">
                                          <p:val>
                                            <p:strVal val="#ppt_w"/>
                                          </p:val>
                                        </p:tav>
                                      </p:tavLst>
                                    </p:anim>
                                    <p:anim calcmode="lin" valueType="num">
                                      <p:cBhvr>
                                        <p:cTn id="37" dur="1000" fill="hold"/>
                                        <p:tgtEl>
                                          <p:spTgt spid="87046">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87046">
                                            <p:txEl>
                                              <p:pRg st="3" end="3"/>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87046">
                                            <p:txEl>
                                              <p:pRg st="4" end="4"/>
                                            </p:txEl>
                                          </p:spTgt>
                                        </p:tgtEl>
                                        <p:attrNameLst>
                                          <p:attrName>style.visibility</p:attrName>
                                        </p:attrNameLst>
                                      </p:cBhvr>
                                      <p:to>
                                        <p:strVal val="visible"/>
                                      </p:to>
                                    </p:set>
                                    <p:anim calcmode="lin" valueType="num">
                                      <p:cBhvr>
                                        <p:cTn id="41" dur="1000" fill="hold"/>
                                        <p:tgtEl>
                                          <p:spTgt spid="87046">
                                            <p:txEl>
                                              <p:pRg st="4" end="4"/>
                                            </p:txEl>
                                          </p:spTgt>
                                        </p:tgtEl>
                                        <p:attrNameLst>
                                          <p:attrName>ppt_w</p:attrName>
                                        </p:attrNameLst>
                                      </p:cBhvr>
                                      <p:tavLst>
                                        <p:tav tm="0">
                                          <p:val>
                                            <p:strVal val="#ppt_w*0.70"/>
                                          </p:val>
                                        </p:tav>
                                        <p:tav tm="100000">
                                          <p:val>
                                            <p:strVal val="#ppt_w"/>
                                          </p:val>
                                        </p:tav>
                                      </p:tavLst>
                                    </p:anim>
                                    <p:anim calcmode="lin" valueType="num">
                                      <p:cBhvr>
                                        <p:cTn id="42" dur="1000" fill="hold"/>
                                        <p:tgtEl>
                                          <p:spTgt spid="87046">
                                            <p:txEl>
                                              <p:pRg st="4" end="4"/>
                                            </p:txEl>
                                          </p:spTgt>
                                        </p:tgtEl>
                                        <p:attrNameLst>
                                          <p:attrName>ppt_h</p:attrName>
                                        </p:attrNameLst>
                                      </p:cBhvr>
                                      <p:tavLst>
                                        <p:tav tm="0">
                                          <p:val>
                                            <p:strVal val="#ppt_h"/>
                                          </p:val>
                                        </p:tav>
                                        <p:tav tm="100000">
                                          <p:val>
                                            <p:strVal val="#ppt_h"/>
                                          </p:val>
                                        </p:tav>
                                      </p:tavLst>
                                    </p:anim>
                                    <p:animEffect transition="in" filter="fade">
                                      <p:cBhvr>
                                        <p:cTn id="43" dur="1000"/>
                                        <p:tgtEl>
                                          <p:spTgt spid="8704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87047"/>
                                        </p:tgtEl>
                                        <p:attrNameLst>
                                          <p:attrName>style.visibility</p:attrName>
                                        </p:attrNameLst>
                                      </p:cBhvr>
                                      <p:to>
                                        <p:strVal val="visible"/>
                                      </p:to>
                                    </p:set>
                                    <p:anim calcmode="lin" valueType="num">
                                      <p:cBhvr>
                                        <p:cTn id="48" dur="1000" fill="hold"/>
                                        <p:tgtEl>
                                          <p:spTgt spid="87047"/>
                                        </p:tgtEl>
                                        <p:attrNameLst>
                                          <p:attrName>ppt_w</p:attrName>
                                        </p:attrNameLst>
                                      </p:cBhvr>
                                      <p:tavLst>
                                        <p:tav tm="0">
                                          <p:val>
                                            <p:strVal val="#ppt_w*0.70"/>
                                          </p:val>
                                        </p:tav>
                                        <p:tav tm="100000">
                                          <p:val>
                                            <p:strVal val="#ppt_w"/>
                                          </p:val>
                                        </p:tav>
                                      </p:tavLst>
                                    </p:anim>
                                    <p:anim calcmode="lin" valueType="num">
                                      <p:cBhvr>
                                        <p:cTn id="49" dur="1000" fill="hold"/>
                                        <p:tgtEl>
                                          <p:spTgt spid="87047"/>
                                        </p:tgtEl>
                                        <p:attrNameLst>
                                          <p:attrName>ppt_h</p:attrName>
                                        </p:attrNameLst>
                                      </p:cBhvr>
                                      <p:tavLst>
                                        <p:tav tm="0">
                                          <p:val>
                                            <p:strVal val="#ppt_h"/>
                                          </p:val>
                                        </p:tav>
                                        <p:tav tm="100000">
                                          <p:val>
                                            <p:strVal val="#ppt_h"/>
                                          </p:val>
                                        </p:tav>
                                      </p:tavLst>
                                    </p:anim>
                                    <p:animEffect transition="in" filter="fade">
                                      <p:cBhvr>
                                        <p:cTn id="50" dur="1000"/>
                                        <p:tgtEl>
                                          <p:spTgt spid="870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p:bldP spid="87047" grpId="0"/>
      <p:bldP spid="87048" grpId="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3186" name="Picture 2" descr="Greek,%20Theatre%20of%20Dionysus"/>
          <p:cNvPicPr>
            <a:picLocks noChangeAspect="1" noChangeArrowheads="1"/>
          </p:cNvPicPr>
          <p:nvPr/>
        </p:nvPicPr>
        <p:blipFill>
          <a:blip r:embed="rId3" cstate="print"/>
          <a:srcRect/>
          <a:stretch>
            <a:fillRect/>
          </a:stretch>
        </p:blipFill>
        <p:spPr bwMode="auto">
          <a:xfrm>
            <a:off x="0" y="11113"/>
            <a:ext cx="9144000" cy="6846887"/>
          </a:xfrm>
          <a:prstGeom prst="rect">
            <a:avLst/>
          </a:prstGeom>
          <a:noFill/>
          <a:ln w="9525">
            <a:noFill/>
            <a:miter lim="800000"/>
            <a:headEnd/>
            <a:tailEnd/>
          </a:ln>
        </p:spPr>
      </p:pic>
      <p:sp>
        <p:nvSpPr>
          <p:cNvPr id="93188" name="Text Box 4"/>
          <p:cNvSpPr txBox="1">
            <a:spLocks noChangeArrowheads="1"/>
          </p:cNvSpPr>
          <p:nvPr/>
        </p:nvSpPr>
        <p:spPr bwMode="auto">
          <a:xfrm>
            <a:off x="304800" y="1752600"/>
            <a:ext cx="8610600" cy="5047536"/>
          </a:xfrm>
          <a:prstGeom prst="rect">
            <a:avLst/>
          </a:prstGeom>
          <a:solidFill>
            <a:srgbClr val="FFFFFF">
              <a:alpha val="72156"/>
            </a:srgbClr>
          </a:solidFill>
          <a:ln w="9525">
            <a:noFill/>
            <a:miter lim="800000"/>
            <a:headEnd/>
            <a:tailEnd/>
          </a:ln>
        </p:spPr>
        <p:txBody>
          <a:bodyPr>
            <a:spAutoFit/>
          </a:bodyPr>
          <a:lstStyle/>
          <a:p>
            <a:pPr algn="ctr">
              <a:spcBef>
                <a:spcPct val="50000"/>
              </a:spcBef>
            </a:pPr>
            <a:r>
              <a:rPr lang="en-US" u="none" dirty="0"/>
              <a:t>The Greeks began the practice of performing plays in outdoor amphitheatres.  </a:t>
            </a:r>
          </a:p>
          <a:p>
            <a:pPr algn="ctr">
              <a:spcBef>
                <a:spcPct val="50000"/>
              </a:spcBef>
            </a:pPr>
            <a:r>
              <a:rPr lang="en-US" b="1" dirty="0"/>
              <a:t>Theatre began</a:t>
            </a:r>
            <a:r>
              <a:rPr lang="en-US" dirty="0"/>
              <a:t> as a </a:t>
            </a:r>
            <a:r>
              <a:rPr lang="en-US" sz="2400" b="1" dirty="0" smtClean="0"/>
              <a:t>religious festival </a:t>
            </a:r>
            <a:r>
              <a:rPr lang="en-US" dirty="0"/>
              <a:t>worshipping </a:t>
            </a:r>
            <a:r>
              <a:rPr lang="en-US" b="1" dirty="0"/>
              <a:t>Dionysus</a:t>
            </a:r>
            <a:r>
              <a:rPr lang="en-US" dirty="0"/>
              <a:t>, the god of wine and fertility</a:t>
            </a:r>
            <a:r>
              <a:rPr lang="en-US" u="none" dirty="0"/>
              <a:t>, but evolved into the art form we are familiar with today. </a:t>
            </a:r>
          </a:p>
          <a:p>
            <a:pPr algn="ctr">
              <a:spcBef>
                <a:spcPct val="50000"/>
              </a:spcBef>
            </a:pPr>
            <a:r>
              <a:rPr lang="en-US" u="none" dirty="0"/>
              <a:t>A group of actors, called the chorus, stood on stage and talked about what was happening in the play.</a:t>
            </a:r>
          </a:p>
          <a:p>
            <a:pPr algn="ctr">
              <a:spcBef>
                <a:spcPct val="50000"/>
              </a:spcBef>
            </a:pPr>
            <a:r>
              <a:rPr lang="en-US" u="none" dirty="0"/>
              <a:t>Only men were allowed to be actors.</a:t>
            </a:r>
          </a:p>
          <a:p>
            <a:pPr algn="ctr">
              <a:spcBef>
                <a:spcPct val="50000"/>
              </a:spcBef>
            </a:pPr>
            <a:r>
              <a:rPr lang="en-US" u="none" dirty="0"/>
              <a:t>The actors wore large masks, perhaps with amplification devices in them, perhaps so that it was easy to tell the emotion of the actor by looking at their mask.</a:t>
            </a:r>
          </a:p>
          <a:p>
            <a:pPr algn="ctr">
              <a:spcBef>
                <a:spcPct val="50000"/>
              </a:spcBef>
            </a:pPr>
            <a:r>
              <a:rPr lang="en-US" b="1" u="none" dirty="0"/>
              <a:t>Tragedy and Comedy</a:t>
            </a:r>
            <a:r>
              <a:rPr lang="en-US" u="none" dirty="0"/>
              <a:t> </a:t>
            </a:r>
            <a:r>
              <a:rPr lang="en-US" dirty="0"/>
              <a:t>were the two areas of Greek theatre</a:t>
            </a:r>
          </a:p>
        </p:txBody>
      </p:sp>
      <p:pic>
        <p:nvPicPr>
          <p:cNvPr id="93189" name="Picture 5" descr="maskk"/>
          <p:cNvPicPr>
            <a:picLocks noChangeAspect="1" noChangeArrowheads="1"/>
          </p:cNvPicPr>
          <p:nvPr/>
        </p:nvPicPr>
        <p:blipFill>
          <a:blip r:embed="rId4" cstate="print">
            <a:clrChange>
              <a:clrFrom>
                <a:srgbClr val="DCDCDC"/>
              </a:clrFrom>
              <a:clrTo>
                <a:srgbClr val="DCDCDC">
                  <a:alpha val="0"/>
                </a:srgbClr>
              </a:clrTo>
            </a:clrChange>
          </a:blip>
          <a:srcRect/>
          <a:stretch>
            <a:fillRect/>
          </a:stretch>
        </p:blipFill>
        <p:spPr bwMode="auto">
          <a:xfrm>
            <a:off x="7620000" y="152400"/>
            <a:ext cx="1314450" cy="1485900"/>
          </a:xfrm>
          <a:prstGeom prst="rect">
            <a:avLst/>
          </a:prstGeom>
          <a:noFill/>
          <a:ln w="9525">
            <a:noFill/>
            <a:miter lim="800000"/>
            <a:headEnd/>
            <a:tailEnd/>
          </a:ln>
        </p:spPr>
      </p:pic>
      <p:pic>
        <p:nvPicPr>
          <p:cNvPr id="93190" name="Picture 6" descr="Archaic Greek Theatrical Mask"/>
          <p:cNvPicPr>
            <a:picLocks noChangeAspect="1" noChangeArrowheads="1"/>
          </p:cNvPicPr>
          <p:nvPr/>
        </p:nvPicPr>
        <p:blipFill>
          <a:blip r:embed="rId5" cstate="print"/>
          <a:srcRect l="8095" t="7935" r="6914" b="4793"/>
          <a:stretch>
            <a:fillRect/>
          </a:stretch>
        </p:blipFill>
        <p:spPr bwMode="auto">
          <a:xfrm>
            <a:off x="228600" y="304800"/>
            <a:ext cx="1309688" cy="1371600"/>
          </a:xfrm>
          <a:prstGeom prst="rect">
            <a:avLst/>
          </a:prstGeom>
          <a:noFill/>
          <a:ln w="9525">
            <a:noFill/>
            <a:miter lim="800000"/>
            <a:headEnd/>
            <a:tailEnd/>
          </a:ln>
        </p:spPr>
      </p:pic>
      <p:graphicFrame>
        <p:nvGraphicFramePr>
          <p:cNvPr id="23554" name="Object 8"/>
          <p:cNvGraphicFramePr>
            <a:graphicFrameLocks noChangeAspect="1"/>
          </p:cNvGraphicFramePr>
          <p:nvPr/>
        </p:nvGraphicFramePr>
        <p:xfrm>
          <a:off x="2057400" y="381000"/>
          <a:ext cx="5257800" cy="725488"/>
        </p:xfrm>
        <a:graphic>
          <a:graphicData uri="http://schemas.openxmlformats.org/presentationml/2006/ole">
            <mc:AlternateContent xmlns:mc="http://schemas.openxmlformats.org/markup-compatibility/2006">
              <mc:Choice xmlns:v="urn:schemas-microsoft-com:vml" Requires="v">
                <p:oleObj spid="_x0000_s23558" name="Image" r:id="rId6" imgW="4053653" imgH="559125" progId="">
                  <p:embed/>
                </p:oleObj>
              </mc:Choice>
              <mc:Fallback>
                <p:oleObj name="Image" r:id="rId6" imgW="4053653" imgH="559125" progId="">
                  <p:embed/>
                  <p:pic>
                    <p:nvPicPr>
                      <p:cNvPr id="0" name="Object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7400" y="381000"/>
                        <a:ext cx="52578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dissolve">
                                      <p:cBhvr>
                                        <p:cTn id="7" dur="500"/>
                                        <p:tgtEl>
                                          <p:spTgt spid="931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3190"/>
                                        </p:tgtEl>
                                        <p:attrNameLst>
                                          <p:attrName>style.visibility</p:attrName>
                                        </p:attrNameLst>
                                      </p:cBhvr>
                                      <p:to>
                                        <p:strVal val="visible"/>
                                      </p:to>
                                    </p:set>
                                    <p:anim calcmode="lin" valueType="num">
                                      <p:cBhvr additive="base">
                                        <p:cTn id="12" dur="500" fill="hold"/>
                                        <p:tgtEl>
                                          <p:spTgt spid="93190"/>
                                        </p:tgtEl>
                                        <p:attrNameLst>
                                          <p:attrName>ppt_x</p:attrName>
                                        </p:attrNameLst>
                                      </p:cBhvr>
                                      <p:tavLst>
                                        <p:tav tm="0">
                                          <p:val>
                                            <p:strVal val="0-#ppt_w/2"/>
                                          </p:val>
                                        </p:tav>
                                        <p:tav tm="100000">
                                          <p:val>
                                            <p:strVal val="#ppt_x"/>
                                          </p:val>
                                        </p:tav>
                                      </p:tavLst>
                                    </p:anim>
                                    <p:anim calcmode="lin" valueType="num">
                                      <p:cBhvr additive="base">
                                        <p:cTn id="13" dur="500" fill="hold"/>
                                        <p:tgtEl>
                                          <p:spTgt spid="9319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93189"/>
                                        </p:tgtEl>
                                        <p:attrNameLst>
                                          <p:attrName>style.visibility</p:attrName>
                                        </p:attrNameLst>
                                      </p:cBhvr>
                                      <p:to>
                                        <p:strVal val="visible"/>
                                      </p:to>
                                    </p:set>
                                    <p:anim calcmode="lin" valueType="num">
                                      <p:cBhvr additive="base">
                                        <p:cTn id="18" dur="500" fill="hold"/>
                                        <p:tgtEl>
                                          <p:spTgt spid="93189"/>
                                        </p:tgtEl>
                                        <p:attrNameLst>
                                          <p:attrName>ppt_x</p:attrName>
                                        </p:attrNameLst>
                                      </p:cBhvr>
                                      <p:tavLst>
                                        <p:tav tm="0">
                                          <p:val>
                                            <p:strVal val="1+#ppt_w/2"/>
                                          </p:val>
                                        </p:tav>
                                        <p:tav tm="100000">
                                          <p:val>
                                            <p:strVal val="#ppt_x"/>
                                          </p:val>
                                        </p:tav>
                                      </p:tavLst>
                                    </p:anim>
                                    <p:anim calcmode="lin" valueType="num">
                                      <p:cBhvr additive="base">
                                        <p:cTn id="19" dur="500" fill="hold"/>
                                        <p:tgtEl>
                                          <p:spTgt spid="93189"/>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93188">
                                            <p:bg/>
                                          </p:spTgt>
                                        </p:tgtEl>
                                        <p:attrNameLst>
                                          <p:attrName>style.visibility</p:attrName>
                                        </p:attrNameLst>
                                      </p:cBhvr>
                                      <p:to>
                                        <p:strVal val="visible"/>
                                      </p:to>
                                    </p:set>
                                    <p:animEffect transition="in" filter="checkerboard(across)">
                                      <p:cBhvr>
                                        <p:cTn id="24" dur="500"/>
                                        <p:tgtEl>
                                          <p:spTgt spid="93188">
                                            <p:bg/>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93188">
                                            <p:txEl>
                                              <p:pRg st="0" end="0"/>
                                            </p:txEl>
                                          </p:spTgt>
                                        </p:tgtEl>
                                        <p:attrNameLst>
                                          <p:attrName>style.visibility</p:attrName>
                                        </p:attrNameLst>
                                      </p:cBhvr>
                                      <p:to>
                                        <p:strVal val="visible"/>
                                      </p:to>
                                    </p:set>
                                    <p:animEffect transition="in" filter="checkerboard(across)">
                                      <p:cBhvr>
                                        <p:cTn id="29" dur="500"/>
                                        <p:tgtEl>
                                          <p:spTgt spid="9318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93188">
                                            <p:txEl>
                                              <p:pRg st="1" end="1"/>
                                            </p:txEl>
                                          </p:spTgt>
                                        </p:tgtEl>
                                        <p:attrNameLst>
                                          <p:attrName>style.visibility</p:attrName>
                                        </p:attrNameLst>
                                      </p:cBhvr>
                                      <p:to>
                                        <p:strVal val="visible"/>
                                      </p:to>
                                    </p:set>
                                    <p:animEffect transition="in" filter="checkerboard(across)">
                                      <p:cBhvr>
                                        <p:cTn id="34" dur="500"/>
                                        <p:tgtEl>
                                          <p:spTgt spid="9318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93188">
                                            <p:txEl>
                                              <p:pRg st="2" end="2"/>
                                            </p:txEl>
                                          </p:spTgt>
                                        </p:tgtEl>
                                        <p:attrNameLst>
                                          <p:attrName>style.visibility</p:attrName>
                                        </p:attrNameLst>
                                      </p:cBhvr>
                                      <p:to>
                                        <p:strVal val="visible"/>
                                      </p:to>
                                    </p:set>
                                    <p:animEffect transition="in" filter="checkerboard(across)">
                                      <p:cBhvr>
                                        <p:cTn id="39" dur="500"/>
                                        <p:tgtEl>
                                          <p:spTgt spid="93188">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93188">
                                            <p:txEl>
                                              <p:pRg st="3" end="3"/>
                                            </p:txEl>
                                          </p:spTgt>
                                        </p:tgtEl>
                                        <p:attrNameLst>
                                          <p:attrName>style.visibility</p:attrName>
                                        </p:attrNameLst>
                                      </p:cBhvr>
                                      <p:to>
                                        <p:strVal val="visible"/>
                                      </p:to>
                                    </p:set>
                                    <p:animEffect transition="in" filter="checkerboard(across)">
                                      <p:cBhvr>
                                        <p:cTn id="44" dur="500"/>
                                        <p:tgtEl>
                                          <p:spTgt spid="93188">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93188">
                                            <p:txEl>
                                              <p:pRg st="4" end="4"/>
                                            </p:txEl>
                                          </p:spTgt>
                                        </p:tgtEl>
                                        <p:attrNameLst>
                                          <p:attrName>style.visibility</p:attrName>
                                        </p:attrNameLst>
                                      </p:cBhvr>
                                      <p:to>
                                        <p:strVal val="visible"/>
                                      </p:to>
                                    </p:set>
                                    <p:animEffect transition="in" filter="checkerboard(across)">
                                      <p:cBhvr>
                                        <p:cTn id="49" dur="500"/>
                                        <p:tgtEl>
                                          <p:spTgt spid="93188">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93188">
                                            <p:txEl>
                                              <p:pRg st="5" end="5"/>
                                            </p:txEl>
                                          </p:spTgt>
                                        </p:tgtEl>
                                        <p:attrNameLst>
                                          <p:attrName>style.visibility</p:attrName>
                                        </p:attrNameLst>
                                      </p:cBhvr>
                                      <p:to>
                                        <p:strVal val="visible"/>
                                      </p:to>
                                    </p:set>
                                    <p:animEffect transition="in" filter="checkerboard(across)">
                                      <p:cBhvr>
                                        <p:cTn id="54" dur="500"/>
                                        <p:tgtEl>
                                          <p:spTgt spid="931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graphicFrame>
        <p:nvGraphicFramePr>
          <p:cNvPr id="24578" name="Object 4"/>
          <p:cNvGraphicFramePr>
            <a:graphicFrameLocks noChangeAspect="1"/>
          </p:cNvGraphicFramePr>
          <p:nvPr/>
        </p:nvGraphicFramePr>
        <p:xfrm>
          <a:off x="1828800" y="228600"/>
          <a:ext cx="5462588" cy="915988"/>
        </p:xfrm>
        <a:graphic>
          <a:graphicData uri="http://schemas.openxmlformats.org/presentationml/2006/ole">
            <mc:AlternateContent xmlns:mc="http://schemas.openxmlformats.org/markup-compatibility/2006">
              <mc:Choice xmlns:v="urn:schemas-microsoft-com:vml" Requires="v">
                <p:oleObj spid="_x0000_s24582" name="Image" r:id="rId4" imgW="3558066" imgH="597247" progId="">
                  <p:embed/>
                </p:oleObj>
              </mc:Choice>
              <mc:Fallback>
                <p:oleObj name="Image" r:id="rId4" imgW="3558066" imgH="597247" progId="">
                  <p:embed/>
                  <p:pic>
                    <p:nvPicPr>
                      <p:cNvPr id="0" name="Object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28800" y="228600"/>
                        <a:ext cx="546258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069" name="Text Box 5"/>
          <p:cNvSpPr txBox="1">
            <a:spLocks noChangeArrowheads="1"/>
          </p:cNvSpPr>
          <p:nvPr/>
        </p:nvSpPr>
        <p:spPr bwMode="auto">
          <a:xfrm>
            <a:off x="838200" y="1447800"/>
            <a:ext cx="7162800" cy="1600200"/>
          </a:xfrm>
          <a:prstGeom prst="rect">
            <a:avLst/>
          </a:prstGeom>
          <a:noFill/>
          <a:ln w="9525">
            <a:noFill/>
            <a:miter lim="800000"/>
            <a:headEnd/>
            <a:tailEnd/>
          </a:ln>
        </p:spPr>
        <p:txBody>
          <a:bodyPr>
            <a:spAutoFit/>
          </a:bodyPr>
          <a:lstStyle/>
          <a:p>
            <a:pPr algn="ctr">
              <a:spcBef>
                <a:spcPct val="50000"/>
              </a:spcBef>
            </a:pPr>
            <a:r>
              <a:rPr lang="en-US" u="none" dirty="0"/>
              <a:t>There were two types of Greek plays, </a:t>
            </a:r>
            <a:r>
              <a:rPr lang="en-US" b="1" dirty="0"/>
              <a:t>Comedy and Tragedy.</a:t>
            </a:r>
          </a:p>
          <a:p>
            <a:pPr algn="ctr">
              <a:spcBef>
                <a:spcPct val="50000"/>
              </a:spcBef>
            </a:pPr>
            <a:r>
              <a:rPr lang="en-US" u="none" dirty="0"/>
              <a:t>Two of the fathers of Greek Tragedy were Aeschylus and Euripides</a:t>
            </a:r>
          </a:p>
        </p:txBody>
      </p:sp>
      <p:pic>
        <p:nvPicPr>
          <p:cNvPr id="88070" name="Picture 6" descr="  Aeschylus, sculpture  ">
            <a:hlinkClick r:id="rId6"/>
          </p:cNvPr>
          <p:cNvPicPr>
            <a:picLocks noChangeAspect="1" noChangeArrowheads="1"/>
          </p:cNvPicPr>
          <p:nvPr/>
        </p:nvPicPr>
        <p:blipFill>
          <a:blip r:embed="rId7" cstate="print"/>
          <a:srcRect l="20000" t="3334" r="20000" b="13333"/>
          <a:stretch>
            <a:fillRect/>
          </a:stretch>
        </p:blipFill>
        <p:spPr bwMode="auto">
          <a:xfrm>
            <a:off x="381000" y="3429000"/>
            <a:ext cx="1811338" cy="2514600"/>
          </a:xfrm>
          <a:prstGeom prst="rect">
            <a:avLst/>
          </a:prstGeom>
          <a:noFill/>
          <a:ln w="9525">
            <a:noFill/>
            <a:miter lim="800000"/>
            <a:headEnd/>
            <a:tailEnd/>
          </a:ln>
        </p:spPr>
      </p:pic>
      <p:sp>
        <p:nvSpPr>
          <p:cNvPr id="88071" name="Rectangle 7"/>
          <p:cNvSpPr>
            <a:spLocks noChangeArrowheads="1"/>
          </p:cNvSpPr>
          <p:nvPr/>
        </p:nvSpPr>
        <p:spPr bwMode="auto">
          <a:xfrm>
            <a:off x="2362200" y="4495800"/>
            <a:ext cx="6477000" cy="1809750"/>
          </a:xfrm>
          <a:prstGeom prst="rect">
            <a:avLst/>
          </a:prstGeom>
          <a:noFill/>
          <a:ln w="9525">
            <a:noFill/>
            <a:miter lim="800000"/>
            <a:headEnd/>
            <a:tailEnd/>
          </a:ln>
        </p:spPr>
        <p:txBody>
          <a:bodyPr anchor="ctr"/>
          <a:lstStyle/>
          <a:p>
            <a:r>
              <a:rPr lang="en-US" sz="2400" u="none"/>
              <a:t>“</a:t>
            </a:r>
            <a:r>
              <a:rPr lang="en-US" sz="2400"/>
              <a:t>Greek playwright whose tragedies are the first known plays</a:t>
            </a:r>
            <a:r>
              <a:rPr lang="en-US" sz="2400" u="none"/>
              <a:t>. He was a soldier in the Athenian army, and fought at the historic battle of Marathon in 490 BC. The war was the subject of his play </a:t>
            </a:r>
            <a:r>
              <a:rPr lang="en-US" sz="2400" i="1" u="none"/>
              <a:t>Persians</a:t>
            </a:r>
            <a:r>
              <a:rPr lang="en-US" sz="2400" u="none"/>
              <a:t> (472), the earliest known play by any playwright.” </a:t>
            </a:r>
          </a:p>
          <a:p>
            <a:pPr eaLnBrk="0" hangingPunct="0"/>
            <a:endParaRPr lang="en-US" sz="2400" u="none"/>
          </a:p>
        </p:txBody>
      </p:sp>
      <p:sp>
        <p:nvSpPr>
          <p:cNvPr id="88074" name="Rectangle 10"/>
          <p:cNvSpPr>
            <a:spLocks noChangeArrowheads="1"/>
          </p:cNvSpPr>
          <p:nvPr/>
        </p:nvSpPr>
        <p:spPr bwMode="auto">
          <a:xfrm>
            <a:off x="2400300" y="3252788"/>
            <a:ext cx="2093913" cy="762000"/>
          </a:xfrm>
          <a:prstGeom prst="rect">
            <a:avLst/>
          </a:prstGeom>
          <a:noFill/>
          <a:ln w="9525">
            <a:noFill/>
            <a:miter lim="800000"/>
            <a:headEnd/>
            <a:tailEnd/>
          </a:ln>
        </p:spPr>
        <p:txBody>
          <a:bodyPr wrap="none">
            <a:spAutoFit/>
          </a:bodyPr>
          <a:lstStyle/>
          <a:p>
            <a:pPr algn="ctr"/>
            <a:r>
              <a:rPr lang="en-US" b="1" u="none"/>
              <a:t>Aeschylus</a:t>
            </a:r>
            <a:r>
              <a:rPr lang="en-US" u="none"/>
              <a:t/>
            </a:r>
            <a:br>
              <a:rPr lang="en-US" u="none"/>
            </a:br>
            <a:r>
              <a:rPr lang="en-US" u="none"/>
              <a:t>(c525-456 BC)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9">
                                            <p:txEl>
                                              <p:pRg st="0" end="0"/>
                                            </p:txEl>
                                          </p:spTgt>
                                        </p:tgtEl>
                                        <p:attrNameLst>
                                          <p:attrName>style.visibility</p:attrName>
                                        </p:attrNameLst>
                                      </p:cBhvr>
                                      <p:to>
                                        <p:strVal val="visible"/>
                                      </p:to>
                                    </p:set>
                                    <p:animEffect transition="in" filter="dissolve">
                                      <p:cBhvr>
                                        <p:cTn id="7" dur="500"/>
                                        <p:tgtEl>
                                          <p:spTgt spid="880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8069">
                                            <p:txEl>
                                              <p:pRg st="1" end="1"/>
                                            </p:txEl>
                                          </p:spTgt>
                                        </p:tgtEl>
                                        <p:attrNameLst>
                                          <p:attrName>style.visibility</p:attrName>
                                        </p:attrNameLst>
                                      </p:cBhvr>
                                      <p:to>
                                        <p:strVal val="visible"/>
                                      </p:to>
                                    </p:set>
                                    <p:animEffect transition="in" filter="dissolve">
                                      <p:cBhvr>
                                        <p:cTn id="12" dur="500"/>
                                        <p:tgtEl>
                                          <p:spTgt spid="880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8070"/>
                                        </p:tgtEl>
                                        <p:attrNameLst>
                                          <p:attrName>style.visibility</p:attrName>
                                        </p:attrNameLst>
                                      </p:cBhvr>
                                      <p:to>
                                        <p:strVal val="visible"/>
                                      </p:to>
                                    </p:set>
                                    <p:anim calcmode="lin" valueType="num">
                                      <p:cBhvr additive="base">
                                        <p:cTn id="17" dur="500" fill="hold"/>
                                        <p:tgtEl>
                                          <p:spTgt spid="88070"/>
                                        </p:tgtEl>
                                        <p:attrNameLst>
                                          <p:attrName>ppt_x</p:attrName>
                                        </p:attrNameLst>
                                      </p:cBhvr>
                                      <p:tavLst>
                                        <p:tav tm="0">
                                          <p:val>
                                            <p:strVal val="0-#ppt_w/2"/>
                                          </p:val>
                                        </p:tav>
                                        <p:tav tm="100000">
                                          <p:val>
                                            <p:strVal val="#ppt_x"/>
                                          </p:val>
                                        </p:tav>
                                      </p:tavLst>
                                    </p:anim>
                                    <p:anim calcmode="lin" valueType="num">
                                      <p:cBhvr additive="base">
                                        <p:cTn id="18" dur="500" fill="hold"/>
                                        <p:tgtEl>
                                          <p:spTgt spid="8807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88071">
                                            <p:txEl>
                                              <p:pRg st="0" end="0"/>
                                            </p:txEl>
                                          </p:spTgt>
                                        </p:tgtEl>
                                        <p:attrNameLst>
                                          <p:attrName>style.visibility</p:attrName>
                                        </p:attrNameLst>
                                      </p:cBhvr>
                                      <p:to>
                                        <p:strVal val="visible"/>
                                      </p:to>
                                    </p:set>
                                    <p:anim calcmode="lin" valueType="num">
                                      <p:cBhvr additive="base">
                                        <p:cTn id="23" dur="500" fill="hold"/>
                                        <p:tgtEl>
                                          <p:spTgt spid="88071">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880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8074"/>
                                        </p:tgtEl>
                                        <p:attrNameLst>
                                          <p:attrName>style.visibility</p:attrName>
                                        </p:attrNameLst>
                                      </p:cBhvr>
                                      <p:to>
                                        <p:strVal val="visible"/>
                                      </p:to>
                                    </p:set>
                                    <p:anim calcmode="lin" valueType="num">
                                      <p:cBhvr additive="base">
                                        <p:cTn id="29" dur="500" fill="hold"/>
                                        <p:tgtEl>
                                          <p:spTgt spid="88074"/>
                                        </p:tgtEl>
                                        <p:attrNameLst>
                                          <p:attrName>ppt_x</p:attrName>
                                        </p:attrNameLst>
                                      </p:cBhvr>
                                      <p:tavLst>
                                        <p:tav tm="0">
                                          <p:val>
                                            <p:strVal val="0-#ppt_w/2"/>
                                          </p:val>
                                        </p:tav>
                                        <p:tav tm="100000">
                                          <p:val>
                                            <p:strVal val="#ppt_x"/>
                                          </p:val>
                                        </p:tav>
                                      </p:tavLst>
                                    </p:anim>
                                    <p:anim calcmode="lin" valueType="num">
                                      <p:cBhvr additive="base">
                                        <p:cTn id="30" dur="500" fill="hold"/>
                                        <p:tgtEl>
                                          <p:spTgt spid="88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build="p" autoUpdateAnimBg="0"/>
      <p:bldP spid="88071" grpId="0" build="p" autoUpdateAnimBg="0"/>
      <p:bldP spid="88074"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90117" name="Picture 5" descr="SF15553"/>
          <p:cNvPicPr>
            <a:picLocks noChangeAspect="1" noChangeArrowheads="1"/>
          </p:cNvPicPr>
          <p:nvPr/>
        </p:nvPicPr>
        <p:blipFill>
          <a:blip r:embed="rId3" cstate="print">
            <a:clrChange>
              <a:clrFrom>
                <a:srgbClr val="080808"/>
              </a:clrFrom>
              <a:clrTo>
                <a:srgbClr val="080808">
                  <a:alpha val="0"/>
                </a:srgbClr>
              </a:clrTo>
            </a:clrChange>
          </a:blip>
          <a:srcRect/>
          <a:stretch>
            <a:fillRect/>
          </a:stretch>
        </p:blipFill>
        <p:spPr bwMode="auto">
          <a:xfrm>
            <a:off x="304800" y="304800"/>
            <a:ext cx="2449513" cy="3429000"/>
          </a:xfrm>
          <a:prstGeom prst="rect">
            <a:avLst/>
          </a:prstGeom>
          <a:noFill/>
          <a:ln w="9525">
            <a:noFill/>
            <a:miter lim="800000"/>
            <a:headEnd/>
            <a:tailEnd/>
          </a:ln>
        </p:spPr>
      </p:pic>
      <p:sp>
        <p:nvSpPr>
          <p:cNvPr id="90118" name="Text Box 6"/>
          <p:cNvSpPr txBox="1">
            <a:spLocks noChangeArrowheads="1"/>
          </p:cNvSpPr>
          <p:nvPr/>
        </p:nvSpPr>
        <p:spPr bwMode="auto">
          <a:xfrm>
            <a:off x="2879725" y="411163"/>
            <a:ext cx="1495425" cy="427037"/>
          </a:xfrm>
          <a:prstGeom prst="rect">
            <a:avLst/>
          </a:prstGeom>
          <a:noFill/>
          <a:ln w="9525">
            <a:noFill/>
            <a:miter lim="800000"/>
            <a:headEnd/>
            <a:tailEnd/>
          </a:ln>
        </p:spPr>
        <p:txBody>
          <a:bodyPr wrap="none">
            <a:spAutoFit/>
          </a:bodyPr>
          <a:lstStyle/>
          <a:p>
            <a:r>
              <a:rPr lang="en-US" b="1" u="none"/>
              <a:t>Sophocles</a:t>
            </a:r>
          </a:p>
        </p:txBody>
      </p:sp>
      <p:sp>
        <p:nvSpPr>
          <p:cNvPr id="90119" name="Text Box 7"/>
          <p:cNvSpPr txBox="1">
            <a:spLocks noChangeArrowheads="1"/>
          </p:cNvSpPr>
          <p:nvPr/>
        </p:nvSpPr>
        <p:spPr bwMode="auto">
          <a:xfrm>
            <a:off x="3200400" y="1295400"/>
            <a:ext cx="5237163" cy="1431925"/>
          </a:xfrm>
          <a:prstGeom prst="rect">
            <a:avLst/>
          </a:prstGeom>
          <a:noFill/>
          <a:ln w="9525">
            <a:noFill/>
            <a:miter lim="800000"/>
            <a:headEnd/>
            <a:tailEnd/>
          </a:ln>
        </p:spPr>
        <p:txBody>
          <a:bodyPr>
            <a:spAutoFit/>
          </a:bodyPr>
          <a:lstStyle/>
          <a:p>
            <a:r>
              <a:rPr lang="en-US" u="none"/>
              <a:t>Greek </a:t>
            </a:r>
            <a:r>
              <a:rPr lang="en-US"/>
              <a:t>Tragic playwright</a:t>
            </a:r>
            <a:r>
              <a:rPr lang="en-US" u="none"/>
              <a:t>.</a:t>
            </a:r>
          </a:p>
          <a:p>
            <a:endParaRPr lang="en-US" u="none"/>
          </a:p>
          <a:p>
            <a:r>
              <a:rPr lang="en-US"/>
              <a:t>His most famous play is </a:t>
            </a:r>
            <a:r>
              <a:rPr lang="en-US" i="1"/>
              <a:t>Oedipus Rex</a:t>
            </a:r>
            <a:r>
              <a:rPr lang="en-US"/>
              <a:t>, or </a:t>
            </a:r>
            <a:r>
              <a:rPr lang="en-US" i="1"/>
              <a:t>Oedipus the King</a:t>
            </a:r>
            <a:r>
              <a:rPr lang="en-US" i="1" u="none"/>
              <a:t>.</a:t>
            </a:r>
            <a:r>
              <a:rPr lang="en-US" u="none"/>
              <a:t> </a:t>
            </a:r>
          </a:p>
        </p:txBody>
      </p:sp>
      <p:pic>
        <p:nvPicPr>
          <p:cNvPr id="90121" name="Picture 9" descr="Image:Oedipus at Colonus.jpg"/>
          <p:cNvPicPr>
            <a:picLocks noChangeAspect="1" noChangeArrowheads="1"/>
          </p:cNvPicPr>
          <p:nvPr/>
        </p:nvPicPr>
        <p:blipFill>
          <a:blip r:embed="rId4" cstate="print"/>
          <a:srcRect/>
          <a:stretch>
            <a:fillRect/>
          </a:stretch>
        </p:blipFill>
        <p:spPr bwMode="auto">
          <a:xfrm>
            <a:off x="5638800" y="2971800"/>
            <a:ext cx="3095625" cy="3609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0117"/>
                                        </p:tgtEl>
                                        <p:attrNameLst>
                                          <p:attrName>style.visibility</p:attrName>
                                        </p:attrNameLst>
                                      </p:cBhvr>
                                      <p:to>
                                        <p:strVal val="visible"/>
                                      </p:to>
                                    </p:set>
                                    <p:anim calcmode="lin" valueType="num">
                                      <p:cBhvr>
                                        <p:cTn id="7" dur="1000" fill="hold"/>
                                        <p:tgtEl>
                                          <p:spTgt spid="90117"/>
                                        </p:tgtEl>
                                        <p:attrNameLst>
                                          <p:attrName>ppt_w</p:attrName>
                                        </p:attrNameLst>
                                      </p:cBhvr>
                                      <p:tavLst>
                                        <p:tav tm="0">
                                          <p:val>
                                            <p:strVal val="#ppt_w*0.70"/>
                                          </p:val>
                                        </p:tav>
                                        <p:tav tm="100000">
                                          <p:val>
                                            <p:strVal val="#ppt_w"/>
                                          </p:val>
                                        </p:tav>
                                      </p:tavLst>
                                    </p:anim>
                                    <p:anim calcmode="lin" valueType="num">
                                      <p:cBhvr>
                                        <p:cTn id="8" dur="1000" fill="hold"/>
                                        <p:tgtEl>
                                          <p:spTgt spid="90117"/>
                                        </p:tgtEl>
                                        <p:attrNameLst>
                                          <p:attrName>ppt_h</p:attrName>
                                        </p:attrNameLst>
                                      </p:cBhvr>
                                      <p:tavLst>
                                        <p:tav tm="0">
                                          <p:val>
                                            <p:strVal val="#ppt_h"/>
                                          </p:val>
                                        </p:tav>
                                        <p:tav tm="100000">
                                          <p:val>
                                            <p:strVal val="#ppt_h"/>
                                          </p:val>
                                        </p:tav>
                                      </p:tavLst>
                                    </p:anim>
                                    <p:animEffect transition="in" filter="fade">
                                      <p:cBhvr>
                                        <p:cTn id="9" dur="1000"/>
                                        <p:tgtEl>
                                          <p:spTgt spid="9011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0118"/>
                                        </p:tgtEl>
                                        <p:attrNameLst>
                                          <p:attrName>style.visibility</p:attrName>
                                        </p:attrNameLst>
                                      </p:cBhvr>
                                      <p:to>
                                        <p:strVal val="visible"/>
                                      </p:to>
                                    </p:set>
                                    <p:anim calcmode="lin" valueType="num">
                                      <p:cBhvr>
                                        <p:cTn id="12" dur="1000" fill="hold"/>
                                        <p:tgtEl>
                                          <p:spTgt spid="90118"/>
                                        </p:tgtEl>
                                        <p:attrNameLst>
                                          <p:attrName>ppt_w</p:attrName>
                                        </p:attrNameLst>
                                      </p:cBhvr>
                                      <p:tavLst>
                                        <p:tav tm="0">
                                          <p:val>
                                            <p:strVal val="#ppt_w*0.70"/>
                                          </p:val>
                                        </p:tav>
                                        <p:tav tm="100000">
                                          <p:val>
                                            <p:strVal val="#ppt_w"/>
                                          </p:val>
                                        </p:tav>
                                      </p:tavLst>
                                    </p:anim>
                                    <p:anim calcmode="lin" valueType="num">
                                      <p:cBhvr>
                                        <p:cTn id="13" dur="1000" fill="hold"/>
                                        <p:tgtEl>
                                          <p:spTgt spid="90118"/>
                                        </p:tgtEl>
                                        <p:attrNameLst>
                                          <p:attrName>ppt_h</p:attrName>
                                        </p:attrNameLst>
                                      </p:cBhvr>
                                      <p:tavLst>
                                        <p:tav tm="0">
                                          <p:val>
                                            <p:strVal val="#ppt_h"/>
                                          </p:val>
                                        </p:tav>
                                        <p:tav tm="100000">
                                          <p:val>
                                            <p:strVal val="#ppt_h"/>
                                          </p:val>
                                        </p:tav>
                                      </p:tavLst>
                                    </p:anim>
                                    <p:animEffect transition="in" filter="fade">
                                      <p:cBhvr>
                                        <p:cTn id="14" dur="1000"/>
                                        <p:tgtEl>
                                          <p:spTgt spid="9011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90119"/>
                                        </p:tgtEl>
                                        <p:attrNameLst>
                                          <p:attrName>style.visibility</p:attrName>
                                        </p:attrNameLst>
                                      </p:cBhvr>
                                      <p:to>
                                        <p:strVal val="visible"/>
                                      </p:to>
                                    </p:set>
                                    <p:anim calcmode="lin" valueType="num">
                                      <p:cBhvr>
                                        <p:cTn id="19" dur="1000" fill="hold"/>
                                        <p:tgtEl>
                                          <p:spTgt spid="90119"/>
                                        </p:tgtEl>
                                        <p:attrNameLst>
                                          <p:attrName>ppt_w</p:attrName>
                                        </p:attrNameLst>
                                      </p:cBhvr>
                                      <p:tavLst>
                                        <p:tav tm="0">
                                          <p:val>
                                            <p:strVal val="#ppt_w*0.70"/>
                                          </p:val>
                                        </p:tav>
                                        <p:tav tm="100000">
                                          <p:val>
                                            <p:strVal val="#ppt_w"/>
                                          </p:val>
                                        </p:tav>
                                      </p:tavLst>
                                    </p:anim>
                                    <p:anim calcmode="lin" valueType="num">
                                      <p:cBhvr>
                                        <p:cTn id="20" dur="1000" fill="hold"/>
                                        <p:tgtEl>
                                          <p:spTgt spid="90119"/>
                                        </p:tgtEl>
                                        <p:attrNameLst>
                                          <p:attrName>ppt_h</p:attrName>
                                        </p:attrNameLst>
                                      </p:cBhvr>
                                      <p:tavLst>
                                        <p:tav tm="0">
                                          <p:val>
                                            <p:strVal val="#ppt_h"/>
                                          </p:val>
                                        </p:tav>
                                        <p:tav tm="100000">
                                          <p:val>
                                            <p:strVal val="#ppt_h"/>
                                          </p:val>
                                        </p:tav>
                                      </p:tavLst>
                                    </p:anim>
                                    <p:animEffect transition="in" filter="fade">
                                      <p:cBhvr>
                                        <p:cTn id="21" dur="1000"/>
                                        <p:tgtEl>
                                          <p:spTgt spid="9011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90121"/>
                                        </p:tgtEl>
                                        <p:attrNameLst>
                                          <p:attrName>style.visibility</p:attrName>
                                        </p:attrNameLst>
                                      </p:cBhvr>
                                      <p:to>
                                        <p:strVal val="visible"/>
                                      </p:to>
                                    </p:set>
                                    <p:anim calcmode="lin" valueType="num">
                                      <p:cBhvr>
                                        <p:cTn id="26" dur="1000" fill="hold"/>
                                        <p:tgtEl>
                                          <p:spTgt spid="90121"/>
                                        </p:tgtEl>
                                        <p:attrNameLst>
                                          <p:attrName>ppt_w</p:attrName>
                                        </p:attrNameLst>
                                      </p:cBhvr>
                                      <p:tavLst>
                                        <p:tav tm="0">
                                          <p:val>
                                            <p:strVal val="#ppt_w*0.70"/>
                                          </p:val>
                                        </p:tav>
                                        <p:tav tm="100000">
                                          <p:val>
                                            <p:strVal val="#ppt_w"/>
                                          </p:val>
                                        </p:tav>
                                      </p:tavLst>
                                    </p:anim>
                                    <p:anim calcmode="lin" valueType="num">
                                      <p:cBhvr>
                                        <p:cTn id="27" dur="1000" fill="hold"/>
                                        <p:tgtEl>
                                          <p:spTgt spid="90121"/>
                                        </p:tgtEl>
                                        <p:attrNameLst>
                                          <p:attrName>ppt_h</p:attrName>
                                        </p:attrNameLst>
                                      </p:cBhvr>
                                      <p:tavLst>
                                        <p:tav tm="0">
                                          <p:val>
                                            <p:strVal val="#ppt_h"/>
                                          </p:val>
                                        </p:tav>
                                        <p:tav tm="100000">
                                          <p:val>
                                            <p:strVal val="#ppt_h"/>
                                          </p:val>
                                        </p:tav>
                                      </p:tavLst>
                                    </p:anim>
                                    <p:animEffect transition="in" filter="fade">
                                      <p:cBhvr>
                                        <p:cTn id="28" dur="1000"/>
                                        <p:tgtEl>
                                          <p:spTgt spid="90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8" grpId="0"/>
      <p:bldP spid="90119"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92164" name="Rectangle 4"/>
          <p:cNvSpPr>
            <a:spLocks noChangeArrowheads="1"/>
          </p:cNvSpPr>
          <p:nvPr/>
        </p:nvSpPr>
        <p:spPr bwMode="auto">
          <a:xfrm>
            <a:off x="457200" y="269836"/>
            <a:ext cx="8001000" cy="3816429"/>
          </a:xfrm>
          <a:prstGeom prst="rect">
            <a:avLst/>
          </a:prstGeom>
          <a:noFill/>
          <a:ln w="9525">
            <a:noFill/>
            <a:miter lim="800000"/>
            <a:headEnd/>
            <a:tailEnd/>
          </a:ln>
        </p:spPr>
        <p:txBody>
          <a:bodyPr anchor="ctr">
            <a:spAutoFit/>
          </a:bodyPr>
          <a:lstStyle/>
          <a:p>
            <a:r>
              <a:rPr lang="en-US" b="1" u="none" dirty="0"/>
              <a:t>Greek Philosophy</a:t>
            </a:r>
          </a:p>
          <a:p>
            <a:endParaRPr lang="en-US" b="1" u="none" dirty="0"/>
          </a:p>
          <a:p>
            <a:r>
              <a:rPr lang="en-US" b="1" u="none" dirty="0"/>
              <a:t>Philosophy</a:t>
            </a:r>
            <a:r>
              <a:rPr lang="en-US" u="none" dirty="0"/>
              <a:t>: An </a:t>
            </a:r>
            <a:r>
              <a:rPr lang="en-US" dirty="0"/>
              <a:t>organized system of thought.</a:t>
            </a:r>
          </a:p>
          <a:p>
            <a:endParaRPr lang="en-US" dirty="0"/>
          </a:p>
          <a:p>
            <a:r>
              <a:rPr lang="en-US" dirty="0"/>
              <a:t>A Philosopher was a Lover of Wisdom</a:t>
            </a:r>
          </a:p>
          <a:p>
            <a:endParaRPr lang="en-US" u="none" dirty="0"/>
          </a:p>
          <a:p>
            <a:r>
              <a:rPr lang="en-US" b="1" u="none" dirty="0"/>
              <a:t>Sophists</a:t>
            </a:r>
            <a:r>
              <a:rPr lang="en-US" u="none" dirty="0"/>
              <a:t>: Group of </a:t>
            </a:r>
            <a:r>
              <a:rPr lang="en-US" dirty="0"/>
              <a:t>traveling teachers</a:t>
            </a:r>
            <a:r>
              <a:rPr lang="en-US" u="none" dirty="0"/>
              <a:t> in ancient Greece.  They </a:t>
            </a:r>
            <a:r>
              <a:rPr lang="en-US" dirty="0"/>
              <a:t>argued that it was beyond the human mind to understand the Universe and that people should focus on understanding themselves</a:t>
            </a:r>
            <a:r>
              <a:rPr lang="en-US" u="none" dirty="0"/>
              <a:t> </a:t>
            </a:r>
            <a:r>
              <a:rPr lang="en-US" u="none" dirty="0" smtClean="0"/>
              <a:t>. </a:t>
            </a:r>
            <a:r>
              <a:rPr lang="en-US" dirty="0" smtClean="0"/>
              <a:t>To them success was more important than moral truths.</a:t>
            </a:r>
            <a:endParaRPr lang="en-US" dirty="0"/>
          </a:p>
        </p:txBody>
      </p:sp>
      <p:pic>
        <p:nvPicPr>
          <p:cNvPr id="92165" name="Picture 5" descr="Image:Socrates Louvre.jpg">
            <a:hlinkClick r:id="rId3"/>
          </p:cNvPr>
          <p:cNvPicPr>
            <a:picLocks noChangeAspect="1" noChangeArrowheads="1"/>
          </p:cNvPicPr>
          <p:nvPr/>
        </p:nvPicPr>
        <p:blipFill>
          <a:blip r:embed="rId4" r:link="rId5" cstate="print"/>
          <a:srcRect/>
          <a:stretch>
            <a:fillRect/>
          </a:stretch>
        </p:blipFill>
        <p:spPr bwMode="auto">
          <a:xfrm>
            <a:off x="609600" y="4114800"/>
            <a:ext cx="1766888"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64">
                                            <p:txEl>
                                              <p:pRg st="0" end="0"/>
                                            </p:txEl>
                                          </p:spTgt>
                                        </p:tgtEl>
                                        <p:attrNameLst>
                                          <p:attrName>style.visibility</p:attrName>
                                        </p:attrNameLst>
                                      </p:cBhvr>
                                      <p:to>
                                        <p:strVal val="visible"/>
                                      </p:to>
                                    </p:set>
                                    <p:anim calcmode="lin" valueType="num">
                                      <p:cBhvr>
                                        <p:cTn id="7" dur="1000" fill="hold"/>
                                        <p:tgtEl>
                                          <p:spTgt spid="92164">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164">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6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164">
                                            <p:txEl>
                                              <p:pRg st="2" end="2"/>
                                            </p:txEl>
                                          </p:spTgt>
                                        </p:tgtEl>
                                        <p:attrNameLst>
                                          <p:attrName>style.visibility</p:attrName>
                                        </p:attrNameLst>
                                      </p:cBhvr>
                                      <p:to>
                                        <p:strVal val="visible"/>
                                      </p:to>
                                    </p:set>
                                    <p:anim calcmode="lin" valueType="num">
                                      <p:cBhvr>
                                        <p:cTn id="14" dur="1000" fill="hold"/>
                                        <p:tgtEl>
                                          <p:spTgt spid="92164">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92164">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9216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2164">
                                            <p:txEl>
                                              <p:pRg st="4" end="4"/>
                                            </p:txEl>
                                          </p:spTgt>
                                        </p:tgtEl>
                                        <p:attrNameLst>
                                          <p:attrName>style.visibility</p:attrName>
                                        </p:attrNameLst>
                                      </p:cBhvr>
                                      <p:to>
                                        <p:strVal val="visible"/>
                                      </p:to>
                                    </p:set>
                                    <p:anim calcmode="lin" valueType="num">
                                      <p:cBhvr>
                                        <p:cTn id="21" dur="1000" fill="hold"/>
                                        <p:tgtEl>
                                          <p:spTgt spid="92164">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92164">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9216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2164">
                                            <p:txEl>
                                              <p:pRg st="6" end="6"/>
                                            </p:txEl>
                                          </p:spTgt>
                                        </p:tgtEl>
                                        <p:attrNameLst>
                                          <p:attrName>style.visibility</p:attrName>
                                        </p:attrNameLst>
                                      </p:cBhvr>
                                      <p:to>
                                        <p:strVal val="visible"/>
                                      </p:to>
                                    </p:set>
                                    <p:anim calcmode="lin" valueType="num">
                                      <p:cBhvr>
                                        <p:cTn id="28" dur="1000" fill="hold"/>
                                        <p:tgtEl>
                                          <p:spTgt spid="92164">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92164">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92164">
                                            <p:txEl>
                                              <p:pRg st="6" end="6"/>
                                            </p:txEl>
                                          </p:spTgt>
                                        </p:tgtEl>
                                      </p:cBhvr>
                                    </p:animEffect>
                                  </p:childTnLst>
                                </p:cTn>
                              </p:par>
                              <p:par>
                                <p:cTn id="31" presetID="55" presetClass="entr" presetSubtype="0" fill="hold" nodeType="withEffect">
                                  <p:stCondLst>
                                    <p:cond delay="0"/>
                                  </p:stCondLst>
                                  <p:childTnLst>
                                    <p:set>
                                      <p:cBhvr>
                                        <p:cTn id="32" dur="1" fill="hold">
                                          <p:stCondLst>
                                            <p:cond delay="0"/>
                                          </p:stCondLst>
                                        </p:cTn>
                                        <p:tgtEl>
                                          <p:spTgt spid="92165"/>
                                        </p:tgtEl>
                                        <p:attrNameLst>
                                          <p:attrName>style.visibility</p:attrName>
                                        </p:attrNameLst>
                                      </p:cBhvr>
                                      <p:to>
                                        <p:strVal val="visible"/>
                                      </p:to>
                                    </p:set>
                                    <p:anim calcmode="lin" valueType="num">
                                      <p:cBhvr>
                                        <p:cTn id="33" dur="1000" fill="hold"/>
                                        <p:tgtEl>
                                          <p:spTgt spid="92165"/>
                                        </p:tgtEl>
                                        <p:attrNameLst>
                                          <p:attrName>ppt_w</p:attrName>
                                        </p:attrNameLst>
                                      </p:cBhvr>
                                      <p:tavLst>
                                        <p:tav tm="0">
                                          <p:val>
                                            <p:strVal val="#ppt_w*0.70"/>
                                          </p:val>
                                        </p:tav>
                                        <p:tav tm="100000">
                                          <p:val>
                                            <p:strVal val="#ppt_w"/>
                                          </p:val>
                                        </p:tav>
                                      </p:tavLst>
                                    </p:anim>
                                    <p:anim calcmode="lin" valueType="num">
                                      <p:cBhvr>
                                        <p:cTn id="34" dur="1000" fill="hold"/>
                                        <p:tgtEl>
                                          <p:spTgt spid="92165"/>
                                        </p:tgtEl>
                                        <p:attrNameLst>
                                          <p:attrName>ppt_h</p:attrName>
                                        </p:attrNameLst>
                                      </p:cBhvr>
                                      <p:tavLst>
                                        <p:tav tm="0">
                                          <p:val>
                                            <p:strVal val="#ppt_h"/>
                                          </p:val>
                                        </p:tav>
                                        <p:tav tm="100000">
                                          <p:val>
                                            <p:strVal val="#ppt_h"/>
                                          </p:val>
                                        </p:tav>
                                      </p:tavLst>
                                    </p:anim>
                                    <p:animEffect transition="in" filter="fade">
                                      <p:cBhvr>
                                        <p:cTn id="35" dur="1000"/>
                                        <p:tgtEl>
                                          <p:spTgt spid="92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build="p"/>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6172200" y="304800"/>
            <a:ext cx="2971800" cy="1143000"/>
          </a:xfrm>
        </p:spPr>
        <p:txBody>
          <a:bodyPr/>
          <a:lstStyle/>
          <a:p>
            <a:pPr eaLnBrk="1" hangingPunct="1"/>
            <a:r>
              <a:rPr lang="en-US" b="1" smtClean="0">
                <a:latin typeface="Comic Sans MS" pitchFamily="66" charset="0"/>
              </a:rPr>
              <a:t>Socrates</a:t>
            </a:r>
            <a:r>
              <a:rPr lang="en-US" sz="1600" b="1" smtClean="0">
                <a:latin typeface="Comic Sans MS" pitchFamily="66" charset="0"/>
              </a:rPr>
              <a:t/>
            </a:r>
            <a:br>
              <a:rPr lang="en-US" sz="1600" b="1" smtClean="0">
                <a:latin typeface="Comic Sans MS" pitchFamily="66" charset="0"/>
              </a:rPr>
            </a:br>
            <a:r>
              <a:rPr lang="en-US" sz="1600" b="1" smtClean="0">
                <a:latin typeface="Comic Sans MS" pitchFamily="66" charset="0"/>
              </a:rPr>
              <a:t> c. 469-399 B.C.</a:t>
            </a:r>
            <a:endParaRPr lang="en-US" b="1" smtClean="0">
              <a:latin typeface="Comic Sans MS" pitchFamily="66" charset="0"/>
            </a:endParaRPr>
          </a:p>
        </p:txBody>
      </p:sp>
      <p:pic>
        <p:nvPicPr>
          <p:cNvPr id="94211" name="Picture 3" descr="Socrates"/>
          <p:cNvPicPr>
            <a:picLocks noChangeAspect="1" noChangeArrowheads="1"/>
          </p:cNvPicPr>
          <p:nvPr/>
        </p:nvPicPr>
        <p:blipFill>
          <a:blip r:embed="rId3" cstate="print"/>
          <a:srcRect/>
          <a:stretch>
            <a:fillRect/>
          </a:stretch>
        </p:blipFill>
        <p:spPr bwMode="auto">
          <a:xfrm>
            <a:off x="7010400" y="1676400"/>
            <a:ext cx="1863725" cy="2514600"/>
          </a:xfrm>
          <a:prstGeom prst="rect">
            <a:avLst/>
          </a:prstGeom>
          <a:noFill/>
          <a:ln w="9525">
            <a:noFill/>
            <a:miter lim="800000"/>
            <a:headEnd/>
            <a:tailEnd/>
          </a:ln>
        </p:spPr>
      </p:pic>
      <p:sp>
        <p:nvSpPr>
          <p:cNvPr id="97284" name="Text Box 4"/>
          <p:cNvSpPr txBox="1">
            <a:spLocks noChangeArrowheads="1"/>
          </p:cNvSpPr>
          <p:nvPr/>
        </p:nvSpPr>
        <p:spPr bwMode="auto">
          <a:xfrm>
            <a:off x="0" y="31750"/>
            <a:ext cx="5334000" cy="6878806"/>
          </a:xfrm>
          <a:prstGeom prst="rect">
            <a:avLst/>
          </a:prstGeom>
          <a:noFill/>
          <a:ln w="9525">
            <a:noFill/>
            <a:miter lim="800000"/>
            <a:headEnd/>
            <a:tailEnd/>
          </a:ln>
        </p:spPr>
        <p:txBody>
          <a:bodyPr>
            <a:spAutoFit/>
          </a:bodyPr>
          <a:lstStyle/>
          <a:p>
            <a:pPr algn="ctr">
              <a:spcBef>
                <a:spcPct val="50000"/>
              </a:spcBef>
            </a:pPr>
            <a:r>
              <a:rPr lang="en-US" sz="2100" dirty="0">
                <a:cs typeface="Times New Roman" pitchFamily="18" charset="0"/>
              </a:rPr>
              <a:t>Socrates Encouraged people to examine their own beliefs and ideas</a:t>
            </a:r>
            <a:r>
              <a:rPr lang="en-US" sz="2100" u="none" dirty="0">
                <a:cs typeface="Times New Roman" pitchFamily="18" charset="0"/>
              </a:rPr>
              <a:t>.</a:t>
            </a:r>
          </a:p>
          <a:p>
            <a:pPr algn="ctr">
              <a:spcBef>
                <a:spcPct val="50000"/>
              </a:spcBef>
            </a:pPr>
            <a:r>
              <a:rPr lang="en-US" sz="2100" u="none" dirty="0">
                <a:cs typeface="Times New Roman" pitchFamily="18" charset="0"/>
              </a:rPr>
              <a:t>He wrote no books, but questioned fellow citizens about their beliefs and ideas.</a:t>
            </a:r>
          </a:p>
          <a:p>
            <a:pPr algn="ctr">
              <a:spcBef>
                <a:spcPct val="50000"/>
              </a:spcBef>
            </a:pPr>
            <a:r>
              <a:rPr lang="en-US" sz="2100" dirty="0">
                <a:cs typeface="Times New Roman" pitchFamily="18" charset="0"/>
              </a:rPr>
              <a:t>He used a method of questioning now called the Socratic </a:t>
            </a:r>
            <a:r>
              <a:rPr lang="en-US" sz="2100" dirty="0" smtClean="0">
                <a:cs typeface="Times New Roman" pitchFamily="18" charset="0"/>
              </a:rPr>
              <a:t>method</a:t>
            </a:r>
            <a:r>
              <a:rPr lang="en-US" sz="2100" u="none" dirty="0" smtClean="0">
                <a:cs typeface="Times New Roman" pitchFamily="18" charset="0"/>
              </a:rPr>
              <a:t>; learning through the use of critical thinking, reason and logic (question and answer)</a:t>
            </a:r>
            <a:endParaRPr lang="en-US" sz="2100" u="none" dirty="0">
              <a:cs typeface="Times New Roman" pitchFamily="18" charset="0"/>
            </a:endParaRPr>
          </a:p>
          <a:p>
            <a:pPr algn="ctr">
              <a:spcBef>
                <a:spcPct val="50000"/>
              </a:spcBef>
            </a:pPr>
            <a:r>
              <a:rPr lang="en-US" sz="2100" u="none" dirty="0">
                <a:cs typeface="Times New Roman" pitchFamily="18" charset="0"/>
              </a:rPr>
              <a:t>Socrates believed this was the way to seek truth and self-knowledge. </a:t>
            </a:r>
          </a:p>
          <a:p>
            <a:pPr algn="ctr">
              <a:spcBef>
                <a:spcPct val="50000"/>
              </a:spcBef>
            </a:pPr>
            <a:r>
              <a:rPr lang="en-US" sz="2100" u="none" dirty="0">
                <a:cs typeface="Times New Roman" pitchFamily="18" charset="0"/>
              </a:rPr>
              <a:t>To the people he was an annoyance and a threat to their way life. </a:t>
            </a:r>
          </a:p>
          <a:p>
            <a:pPr algn="ctr">
              <a:spcBef>
                <a:spcPct val="50000"/>
              </a:spcBef>
            </a:pPr>
            <a:r>
              <a:rPr lang="en-US" sz="2100" u="none" dirty="0">
                <a:cs typeface="Times New Roman" pitchFamily="18" charset="0"/>
              </a:rPr>
              <a:t>When Socrates was 70 he was </a:t>
            </a:r>
            <a:r>
              <a:rPr lang="en-US" sz="2100" dirty="0">
                <a:cs typeface="Times New Roman" pitchFamily="18" charset="0"/>
              </a:rPr>
              <a:t>put on trial for “corrupting the city’s youth and failing to respect the gods</a:t>
            </a:r>
            <a:r>
              <a:rPr lang="en-US" sz="2100" dirty="0" smtClean="0">
                <a:cs typeface="Times New Roman" pitchFamily="18" charset="0"/>
              </a:rPr>
              <a:t>.”</a:t>
            </a:r>
            <a:endParaRPr lang="en-US" sz="2100" u="none" dirty="0">
              <a:cs typeface="Times New Roman" pitchFamily="18" charset="0"/>
            </a:endParaRPr>
          </a:p>
          <a:p>
            <a:pPr algn="ctr">
              <a:spcBef>
                <a:spcPct val="50000"/>
              </a:spcBef>
            </a:pPr>
            <a:r>
              <a:rPr lang="en-US" sz="2100" u="none" dirty="0">
                <a:cs typeface="Times New Roman" pitchFamily="18" charset="0"/>
              </a:rPr>
              <a:t>He was loyal to the laws of Athens, and accepted his death penalty and drank a glass of Hemlock, a deadly poison. </a:t>
            </a:r>
          </a:p>
        </p:txBody>
      </p:sp>
      <p:sp>
        <p:nvSpPr>
          <p:cNvPr id="97285" name="Rectangle 5"/>
          <p:cNvSpPr>
            <a:spLocks noChangeArrowheads="1"/>
          </p:cNvSpPr>
          <p:nvPr/>
        </p:nvSpPr>
        <p:spPr bwMode="auto">
          <a:xfrm>
            <a:off x="5257800" y="2133600"/>
            <a:ext cx="1676400" cy="1069975"/>
          </a:xfrm>
          <a:prstGeom prst="rect">
            <a:avLst/>
          </a:prstGeom>
          <a:noFill/>
          <a:ln w="9525">
            <a:noFill/>
            <a:miter lim="800000"/>
            <a:headEnd/>
            <a:tailEnd/>
          </a:ln>
        </p:spPr>
        <p:txBody>
          <a:bodyPr>
            <a:spAutoFit/>
          </a:bodyPr>
          <a:lstStyle/>
          <a:p>
            <a:pPr algn="ctr"/>
            <a:r>
              <a:rPr lang="en-US" sz="1600" b="1" u="none">
                <a:cs typeface="Times New Roman" pitchFamily="18" charset="0"/>
              </a:rPr>
              <a:t>“The unexamined life is not worth living.”</a:t>
            </a:r>
            <a:endParaRPr lang="en-US" sz="1600" b="1" i="1" u="none">
              <a:cs typeface="Times New Roman" pitchFamily="18" charset="0"/>
            </a:endParaRPr>
          </a:p>
        </p:txBody>
      </p:sp>
      <p:sp>
        <p:nvSpPr>
          <p:cNvPr id="97286" name="Text Box 6"/>
          <p:cNvSpPr txBox="1">
            <a:spLocks noChangeArrowheads="1"/>
          </p:cNvSpPr>
          <p:nvPr/>
        </p:nvSpPr>
        <p:spPr bwMode="auto">
          <a:xfrm>
            <a:off x="5410200" y="3505200"/>
            <a:ext cx="1447800" cy="581025"/>
          </a:xfrm>
          <a:prstGeom prst="rect">
            <a:avLst/>
          </a:prstGeom>
          <a:noFill/>
          <a:ln w="9525">
            <a:noFill/>
            <a:miter lim="800000"/>
            <a:headEnd/>
            <a:tailEnd/>
          </a:ln>
        </p:spPr>
        <p:txBody>
          <a:bodyPr>
            <a:spAutoFit/>
          </a:bodyPr>
          <a:lstStyle/>
          <a:p>
            <a:pPr algn="ctr">
              <a:spcBef>
                <a:spcPct val="50000"/>
              </a:spcBef>
            </a:pPr>
            <a:r>
              <a:rPr lang="en-US" sz="1600" b="1" u="none"/>
              <a:t>“Know Thyself”</a:t>
            </a:r>
          </a:p>
        </p:txBody>
      </p:sp>
      <p:sp>
        <p:nvSpPr>
          <p:cNvPr id="94215" name="Rectangle 7"/>
          <p:cNvSpPr>
            <a:spLocks noChangeArrowheads="1"/>
          </p:cNvSpPr>
          <p:nvPr/>
        </p:nvSpPr>
        <p:spPr bwMode="auto">
          <a:xfrm>
            <a:off x="-1085850" y="1000125"/>
            <a:ext cx="9144000" cy="0"/>
          </a:xfrm>
          <a:prstGeom prst="rect">
            <a:avLst/>
          </a:prstGeom>
          <a:noFill/>
          <a:ln w="9525">
            <a:noFill/>
            <a:miter lim="800000"/>
            <a:headEnd/>
            <a:tailEnd/>
          </a:ln>
        </p:spPr>
        <p:txBody>
          <a:bodyPr>
            <a:spAutoFit/>
          </a:bodyPr>
          <a:lstStyle/>
          <a:p>
            <a:endParaRPr lang="en-US"/>
          </a:p>
        </p:txBody>
      </p:sp>
      <p:pic>
        <p:nvPicPr>
          <p:cNvPr id="97288" name="Picture 8" descr="Death of Socrates"/>
          <p:cNvPicPr>
            <a:picLocks noChangeAspect="1" noChangeArrowheads="1"/>
          </p:cNvPicPr>
          <p:nvPr/>
        </p:nvPicPr>
        <p:blipFill>
          <a:blip r:embed="rId4" cstate="print"/>
          <a:srcRect/>
          <a:stretch>
            <a:fillRect/>
          </a:stretch>
        </p:blipFill>
        <p:spPr bwMode="auto">
          <a:xfrm>
            <a:off x="5867400" y="4668838"/>
            <a:ext cx="3124200" cy="2036762"/>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7282"/>
                                        </p:tgtEl>
                                        <p:attrNameLst>
                                          <p:attrName>style.visibility</p:attrName>
                                        </p:attrNameLst>
                                      </p:cBhvr>
                                      <p:to>
                                        <p:strVal val="visible"/>
                                      </p:to>
                                    </p:set>
                                    <p:anim calcmode="lin" valueType="num">
                                      <p:cBhvr additive="base">
                                        <p:cTn id="7" dur="500" fill="hold"/>
                                        <p:tgtEl>
                                          <p:spTgt spid="97282"/>
                                        </p:tgtEl>
                                        <p:attrNameLst>
                                          <p:attrName>ppt_x</p:attrName>
                                        </p:attrNameLst>
                                      </p:cBhvr>
                                      <p:tavLst>
                                        <p:tav tm="0">
                                          <p:val>
                                            <p:strVal val="1+#ppt_w/2"/>
                                          </p:val>
                                        </p:tav>
                                        <p:tav tm="100000">
                                          <p:val>
                                            <p:strVal val="#ppt_x"/>
                                          </p:val>
                                        </p:tav>
                                      </p:tavLst>
                                    </p:anim>
                                    <p:anim calcmode="lin" valueType="num">
                                      <p:cBhvr additive="base">
                                        <p:cTn id="8" dur="500" fill="hold"/>
                                        <p:tgtEl>
                                          <p:spTgt spid="972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285"/>
                                        </p:tgtEl>
                                        <p:attrNameLst>
                                          <p:attrName>style.visibility</p:attrName>
                                        </p:attrNameLst>
                                      </p:cBhvr>
                                      <p:to>
                                        <p:strVal val="visible"/>
                                      </p:to>
                                    </p:set>
                                    <p:anim calcmode="lin" valueType="num">
                                      <p:cBhvr additive="base">
                                        <p:cTn id="13" dur="500" fill="hold"/>
                                        <p:tgtEl>
                                          <p:spTgt spid="97285"/>
                                        </p:tgtEl>
                                        <p:attrNameLst>
                                          <p:attrName>ppt_x</p:attrName>
                                        </p:attrNameLst>
                                      </p:cBhvr>
                                      <p:tavLst>
                                        <p:tav tm="0">
                                          <p:val>
                                            <p:strVal val="#ppt_x"/>
                                          </p:val>
                                        </p:tav>
                                        <p:tav tm="100000">
                                          <p:val>
                                            <p:strVal val="#ppt_x"/>
                                          </p:val>
                                        </p:tav>
                                      </p:tavLst>
                                    </p:anim>
                                    <p:anim calcmode="lin" valueType="num">
                                      <p:cBhvr additive="base">
                                        <p:cTn id="14" dur="500" fill="hold"/>
                                        <p:tgtEl>
                                          <p:spTgt spid="9728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7286"/>
                                        </p:tgtEl>
                                        <p:attrNameLst>
                                          <p:attrName>style.visibility</p:attrName>
                                        </p:attrNameLst>
                                      </p:cBhvr>
                                      <p:to>
                                        <p:strVal val="visible"/>
                                      </p:to>
                                    </p:set>
                                    <p:anim calcmode="lin" valueType="num">
                                      <p:cBhvr additive="base">
                                        <p:cTn id="19" dur="500" fill="hold"/>
                                        <p:tgtEl>
                                          <p:spTgt spid="97286"/>
                                        </p:tgtEl>
                                        <p:attrNameLst>
                                          <p:attrName>ppt_x</p:attrName>
                                        </p:attrNameLst>
                                      </p:cBhvr>
                                      <p:tavLst>
                                        <p:tav tm="0">
                                          <p:val>
                                            <p:strVal val="#ppt_x"/>
                                          </p:val>
                                        </p:tav>
                                        <p:tav tm="100000">
                                          <p:val>
                                            <p:strVal val="#ppt_x"/>
                                          </p:val>
                                        </p:tav>
                                      </p:tavLst>
                                    </p:anim>
                                    <p:anim calcmode="lin" valueType="num">
                                      <p:cBhvr additive="base">
                                        <p:cTn id="20" dur="500" fill="hold"/>
                                        <p:tgtEl>
                                          <p:spTgt spid="9728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7284">
                                            <p:txEl>
                                              <p:pRg st="0" end="0"/>
                                            </p:txEl>
                                          </p:spTgt>
                                        </p:tgtEl>
                                        <p:attrNameLst>
                                          <p:attrName>style.visibility</p:attrName>
                                        </p:attrNameLst>
                                      </p:cBhvr>
                                      <p:to>
                                        <p:strVal val="visible"/>
                                      </p:to>
                                    </p:set>
                                    <p:animEffect transition="in" filter="checkerboard(across)">
                                      <p:cBhvr>
                                        <p:cTn id="25" dur="500"/>
                                        <p:tgtEl>
                                          <p:spTgt spid="9728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97284">
                                            <p:txEl>
                                              <p:pRg st="1" end="1"/>
                                            </p:txEl>
                                          </p:spTgt>
                                        </p:tgtEl>
                                        <p:attrNameLst>
                                          <p:attrName>style.visibility</p:attrName>
                                        </p:attrNameLst>
                                      </p:cBhvr>
                                      <p:to>
                                        <p:strVal val="visible"/>
                                      </p:to>
                                    </p:set>
                                    <p:animEffect transition="in" filter="checkerboard(across)">
                                      <p:cBhvr>
                                        <p:cTn id="30" dur="500"/>
                                        <p:tgtEl>
                                          <p:spTgt spid="9728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97284">
                                            <p:txEl>
                                              <p:pRg st="2" end="2"/>
                                            </p:txEl>
                                          </p:spTgt>
                                        </p:tgtEl>
                                        <p:attrNameLst>
                                          <p:attrName>style.visibility</p:attrName>
                                        </p:attrNameLst>
                                      </p:cBhvr>
                                      <p:to>
                                        <p:strVal val="visible"/>
                                      </p:to>
                                    </p:set>
                                    <p:animEffect transition="in" filter="checkerboard(across)">
                                      <p:cBhvr>
                                        <p:cTn id="35" dur="500"/>
                                        <p:tgtEl>
                                          <p:spTgt spid="97284">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97284">
                                            <p:txEl>
                                              <p:pRg st="3" end="3"/>
                                            </p:txEl>
                                          </p:spTgt>
                                        </p:tgtEl>
                                        <p:attrNameLst>
                                          <p:attrName>style.visibility</p:attrName>
                                        </p:attrNameLst>
                                      </p:cBhvr>
                                      <p:to>
                                        <p:strVal val="visible"/>
                                      </p:to>
                                    </p:set>
                                    <p:animEffect transition="in" filter="checkerboard(across)">
                                      <p:cBhvr>
                                        <p:cTn id="40" dur="500"/>
                                        <p:tgtEl>
                                          <p:spTgt spid="9728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97284">
                                            <p:txEl>
                                              <p:pRg st="4" end="4"/>
                                            </p:txEl>
                                          </p:spTgt>
                                        </p:tgtEl>
                                        <p:attrNameLst>
                                          <p:attrName>style.visibility</p:attrName>
                                        </p:attrNameLst>
                                      </p:cBhvr>
                                      <p:to>
                                        <p:strVal val="visible"/>
                                      </p:to>
                                    </p:set>
                                    <p:animEffect transition="in" filter="checkerboard(across)">
                                      <p:cBhvr>
                                        <p:cTn id="45" dur="500"/>
                                        <p:tgtEl>
                                          <p:spTgt spid="9728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97284">
                                            <p:txEl>
                                              <p:pRg st="5" end="5"/>
                                            </p:txEl>
                                          </p:spTgt>
                                        </p:tgtEl>
                                        <p:attrNameLst>
                                          <p:attrName>style.visibility</p:attrName>
                                        </p:attrNameLst>
                                      </p:cBhvr>
                                      <p:to>
                                        <p:strVal val="visible"/>
                                      </p:to>
                                    </p:set>
                                    <p:animEffect transition="in" filter="checkerboard(across)">
                                      <p:cBhvr>
                                        <p:cTn id="50" dur="500"/>
                                        <p:tgtEl>
                                          <p:spTgt spid="97284">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97284">
                                            <p:txEl>
                                              <p:pRg st="6" end="6"/>
                                            </p:txEl>
                                          </p:spTgt>
                                        </p:tgtEl>
                                        <p:attrNameLst>
                                          <p:attrName>style.visibility</p:attrName>
                                        </p:attrNameLst>
                                      </p:cBhvr>
                                      <p:to>
                                        <p:strVal val="visible"/>
                                      </p:to>
                                    </p:set>
                                    <p:animEffect transition="in" filter="checkerboard(across)">
                                      <p:cBhvr>
                                        <p:cTn id="55" dur="500"/>
                                        <p:tgtEl>
                                          <p:spTgt spid="97284">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97288"/>
                                        </p:tgtEl>
                                        <p:attrNameLst>
                                          <p:attrName>style.visibility</p:attrName>
                                        </p:attrNameLst>
                                      </p:cBhvr>
                                      <p:to>
                                        <p:strVal val="visible"/>
                                      </p:to>
                                    </p:set>
                                    <p:animEffect transition="in" filter="dissolve">
                                      <p:cBhvr>
                                        <p:cTn id="60" dur="500"/>
                                        <p:tgtEl>
                                          <p:spTgt spid="97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autoUpdateAnimBg="0"/>
      <p:bldP spid="97284" grpId="0" build="p" autoUpdateAnimBg="0"/>
      <p:bldP spid="97285" grpId="0" autoUpdateAnimBg="0"/>
      <p:bldP spid="9728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34818" name="Picture 6" descr="magnify-clip">
            <a:hlinkClick r:id="rId3" tooltip="Enlarge"/>
          </p:cNvPr>
          <p:cNvPicPr>
            <a:picLocks noChangeAspect="1" noChangeArrowheads="1"/>
          </p:cNvPicPr>
          <p:nvPr/>
        </p:nvPicPr>
        <p:blipFill>
          <a:blip r:embed="rId4" cstate="print"/>
          <a:srcRect/>
          <a:stretch>
            <a:fillRect/>
          </a:stretch>
        </p:blipFill>
        <p:spPr bwMode="auto">
          <a:xfrm>
            <a:off x="1958975" y="4549775"/>
            <a:ext cx="142875" cy="104775"/>
          </a:xfrm>
          <a:prstGeom prst="rect">
            <a:avLst/>
          </a:prstGeom>
          <a:noFill/>
          <a:ln w="9525">
            <a:noFill/>
            <a:miter lim="800000"/>
            <a:headEnd/>
            <a:tailEnd/>
          </a:ln>
        </p:spPr>
      </p:pic>
      <p:sp>
        <p:nvSpPr>
          <p:cNvPr id="8199" name="Text Box 7"/>
          <p:cNvSpPr txBox="1">
            <a:spLocks noChangeArrowheads="1"/>
          </p:cNvSpPr>
          <p:nvPr/>
        </p:nvSpPr>
        <p:spPr bwMode="auto">
          <a:xfrm>
            <a:off x="152400" y="0"/>
            <a:ext cx="6264275" cy="3600450"/>
          </a:xfrm>
          <a:prstGeom prst="rect">
            <a:avLst/>
          </a:prstGeom>
          <a:noFill/>
          <a:ln w="9525">
            <a:noFill/>
            <a:miter lim="800000"/>
            <a:headEnd/>
            <a:tailEnd/>
          </a:ln>
        </p:spPr>
        <p:txBody>
          <a:bodyPr>
            <a:spAutoFit/>
          </a:bodyPr>
          <a:lstStyle/>
          <a:p>
            <a:r>
              <a:rPr lang="en-US" sz="2300" b="1" u="none"/>
              <a:t>The Minoans were Polytheistic</a:t>
            </a:r>
          </a:p>
          <a:p>
            <a:r>
              <a:rPr lang="en-US" sz="2300" b="1" u="none"/>
              <a:t>They seem to have worshipped mostly goddesses, but there is some evidence of male gods. </a:t>
            </a:r>
          </a:p>
          <a:p>
            <a:endParaRPr lang="en-US" sz="2300" b="1" u="none"/>
          </a:p>
          <a:p>
            <a:r>
              <a:rPr lang="en-US" sz="2300" b="1" u="none"/>
              <a:t>It is thought that Minoan gods influenced later Greek Mythology.</a:t>
            </a:r>
          </a:p>
          <a:p>
            <a:endParaRPr lang="en-US" sz="2300" b="1" u="none"/>
          </a:p>
          <a:p>
            <a:endParaRPr lang="en-US" sz="2300" u="none"/>
          </a:p>
          <a:p>
            <a:endParaRPr lang="en-US" sz="2300" u="none"/>
          </a:p>
        </p:txBody>
      </p:sp>
      <p:pic>
        <p:nvPicPr>
          <p:cNvPr id="8201" name="Picture 9" descr="Image:Snake Goddess Crete 1600BC.jpg">
            <a:hlinkClick r:id="rId5"/>
          </p:cNvPr>
          <p:cNvPicPr>
            <a:picLocks noChangeAspect="1" noChangeArrowheads="1"/>
          </p:cNvPicPr>
          <p:nvPr/>
        </p:nvPicPr>
        <p:blipFill>
          <a:blip r:embed="rId6" cstate="print"/>
          <a:srcRect/>
          <a:stretch>
            <a:fillRect/>
          </a:stretch>
        </p:blipFill>
        <p:spPr bwMode="auto">
          <a:xfrm>
            <a:off x="3581400" y="2819400"/>
            <a:ext cx="2333625" cy="3538538"/>
          </a:xfrm>
          <a:prstGeom prst="rect">
            <a:avLst/>
          </a:prstGeom>
          <a:noFill/>
          <a:ln w="9525">
            <a:noFill/>
            <a:miter lim="800000"/>
            <a:headEnd/>
            <a:tailEnd/>
          </a:ln>
        </p:spPr>
      </p:pic>
      <p:pic>
        <p:nvPicPr>
          <p:cNvPr id="8203" name="Picture 11" descr="serpentwmn3"/>
          <p:cNvPicPr>
            <a:picLocks noChangeAspect="1" noChangeArrowheads="1"/>
          </p:cNvPicPr>
          <p:nvPr/>
        </p:nvPicPr>
        <p:blipFill>
          <a:blip r:embed="rId7" cstate="print"/>
          <a:srcRect/>
          <a:stretch>
            <a:fillRect/>
          </a:stretch>
        </p:blipFill>
        <p:spPr bwMode="auto">
          <a:xfrm>
            <a:off x="609600" y="2743200"/>
            <a:ext cx="2416175" cy="3571875"/>
          </a:xfrm>
          <a:prstGeom prst="rect">
            <a:avLst/>
          </a:prstGeom>
          <a:noFill/>
          <a:ln w="9525">
            <a:noFill/>
            <a:miter lim="800000"/>
            <a:headEnd/>
            <a:tailEnd/>
          </a:ln>
        </p:spPr>
      </p:pic>
      <p:pic>
        <p:nvPicPr>
          <p:cNvPr id="8205" name="Picture 13" descr="Image:Minoan1.jpg">
            <a:hlinkClick r:id="rId8"/>
          </p:cNvPr>
          <p:cNvPicPr>
            <a:picLocks noChangeAspect="1" noChangeArrowheads="1"/>
          </p:cNvPicPr>
          <p:nvPr/>
        </p:nvPicPr>
        <p:blipFill>
          <a:blip r:embed="rId9" cstate="print"/>
          <a:srcRect/>
          <a:stretch>
            <a:fillRect/>
          </a:stretch>
        </p:blipFill>
        <p:spPr bwMode="auto">
          <a:xfrm>
            <a:off x="6553200" y="381000"/>
            <a:ext cx="2257425" cy="5695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1000" fill="hold"/>
                                        <p:tgtEl>
                                          <p:spTgt spid="8199"/>
                                        </p:tgtEl>
                                        <p:attrNameLst>
                                          <p:attrName>ppt_w</p:attrName>
                                        </p:attrNameLst>
                                      </p:cBhvr>
                                      <p:tavLst>
                                        <p:tav tm="0">
                                          <p:val>
                                            <p:strVal val="#ppt_w*0.70"/>
                                          </p:val>
                                        </p:tav>
                                        <p:tav tm="100000">
                                          <p:val>
                                            <p:strVal val="#ppt_w"/>
                                          </p:val>
                                        </p:tav>
                                      </p:tavLst>
                                    </p:anim>
                                    <p:anim calcmode="lin" valueType="num">
                                      <p:cBhvr>
                                        <p:cTn id="8" dur="1000" fill="hold"/>
                                        <p:tgtEl>
                                          <p:spTgt spid="8199"/>
                                        </p:tgtEl>
                                        <p:attrNameLst>
                                          <p:attrName>ppt_h</p:attrName>
                                        </p:attrNameLst>
                                      </p:cBhvr>
                                      <p:tavLst>
                                        <p:tav tm="0">
                                          <p:val>
                                            <p:strVal val="#ppt_h"/>
                                          </p:val>
                                        </p:tav>
                                        <p:tav tm="100000">
                                          <p:val>
                                            <p:strVal val="#ppt_h"/>
                                          </p:val>
                                        </p:tav>
                                      </p:tavLst>
                                    </p:anim>
                                    <p:animEffect transition="in" filter="fade">
                                      <p:cBhvr>
                                        <p:cTn id="9" dur="1000"/>
                                        <p:tgtEl>
                                          <p:spTgt spid="8199"/>
                                        </p:tgtEl>
                                      </p:cBhvr>
                                    </p:animEffect>
                                  </p:childTnLst>
                                </p:cTn>
                              </p:par>
                              <p:par>
                                <p:cTn id="10" presetID="55" presetClass="entr" presetSubtype="0" fill="hold" nodeType="withEffect">
                                  <p:stCondLst>
                                    <p:cond delay="0"/>
                                  </p:stCondLst>
                                  <p:childTnLst>
                                    <p:set>
                                      <p:cBhvr>
                                        <p:cTn id="11" dur="1" fill="hold">
                                          <p:stCondLst>
                                            <p:cond delay="0"/>
                                          </p:stCondLst>
                                        </p:cTn>
                                        <p:tgtEl>
                                          <p:spTgt spid="8203"/>
                                        </p:tgtEl>
                                        <p:attrNameLst>
                                          <p:attrName>style.visibility</p:attrName>
                                        </p:attrNameLst>
                                      </p:cBhvr>
                                      <p:to>
                                        <p:strVal val="visible"/>
                                      </p:to>
                                    </p:set>
                                    <p:anim calcmode="lin" valueType="num">
                                      <p:cBhvr>
                                        <p:cTn id="12" dur="1000" fill="hold"/>
                                        <p:tgtEl>
                                          <p:spTgt spid="8203"/>
                                        </p:tgtEl>
                                        <p:attrNameLst>
                                          <p:attrName>ppt_w</p:attrName>
                                        </p:attrNameLst>
                                      </p:cBhvr>
                                      <p:tavLst>
                                        <p:tav tm="0">
                                          <p:val>
                                            <p:strVal val="#ppt_w*0.70"/>
                                          </p:val>
                                        </p:tav>
                                        <p:tav tm="100000">
                                          <p:val>
                                            <p:strVal val="#ppt_w"/>
                                          </p:val>
                                        </p:tav>
                                      </p:tavLst>
                                    </p:anim>
                                    <p:anim calcmode="lin" valueType="num">
                                      <p:cBhvr>
                                        <p:cTn id="13" dur="1000" fill="hold"/>
                                        <p:tgtEl>
                                          <p:spTgt spid="8203"/>
                                        </p:tgtEl>
                                        <p:attrNameLst>
                                          <p:attrName>ppt_h</p:attrName>
                                        </p:attrNameLst>
                                      </p:cBhvr>
                                      <p:tavLst>
                                        <p:tav tm="0">
                                          <p:val>
                                            <p:strVal val="#ppt_h"/>
                                          </p:val>
                                        </p:tav>
                                        <p:tav tm="100000">
                                          <p:val>
                                            <p:strVal val="#ppt_h"/>
                                          </p:val>
                                        </p:tav>
                                      </p:tavLst>
                                    </p:anim>
                                    <p:animEffect transition="in" filter="fade">
                                      <p:cBhvr>
                                        <p:cTn id="14" dur="1000"/>
                                        <p:tgtEl>
                                          <p:spTgt spid="8203"/>
                                        </p:tgtEl>
                                      </p:cBhvr>
                                    </p:animEffect>
                                  </p:childTnLst>
                                </p:cTn>
                              </p:par>
                              <p:par>
                                <p:cTn id="15" presetID="55" presetClass="entr" presetSubtype="0" fill="hold" nodeType="withEffect">
                                  <p:stCondLst>
                                    <p:cond delay="0"/>
                                  </p:stCondLst>
                                  <p:childTnLst>
                                    <p:set>
                                      <p:cBhvr>
                                        <p:cTn id="16" dur="1" fill="hold">
                                          <p:stCondLst>
                                            <p:cond delay="0"/>
                                          </p:stCondLst>
                                        </p:cTn>
                                        <p:tgtEl>
                                          <p:spTgt spid="8201"/>
                                        </p:tgtEl>
                                        <p:attrNameLst>
                                          <p:attrName>style.visibility</p:attrName>
                                        </p:attrNameLst>
                                      </p:cBhvr>
                                      <p:to>
                                        <p:strVal val="visible"/>
                                      </p:to>
                                    </p:set>
                                    <p:anim calcmode="lin" valueType="num">
                                      <p:cBhvr>
                                        <p:cTn id="17" dur="1000" fill="hold"/>
                                        <p:tgtEl>
                                          <p:spTgt spid="8201"/>
                                        </p:tgtEl>
                                        <p:attrNameLst>
                                          <p:attrName>ppt_w</p:attrName>
                                        </p:attrNameLst>
                                      </p:cBhvr>
                                      <p:tavLst>
                                        <p:tav tm="0">
                                          <p:val>
                                            <p:strVal val="#ppt_w*0.70"/>
                                          </p:val>
                                        </p:tav>
                                        <p:tav tm="100000">
                                          <p:val>
                                            <p:strVal val="#ppt_w"/>
                                          </p:val>
                                        </p:tav>
                                      </p:tavLst>
                                    </p:anim>
                                    <p:anim calcmode="lin" valueType="num">
                                      <p:cBhvr>
                                        <p:cTn id="18" dur="1000" fill="hold"/>
                                        <p:tgtEl>
                                          <p:spTgt spid="8201"/>
                                        </p:tgtEl>
                                        <p:attrNameLst>
                                          <p:attrName>ppt_h</p:attrName>
                                        </p:attrNameLst>
                                      </p:cBhvr>
                                      <p:tavLst>
                                        <p:tav tm="0">
                                          <p:val>
                                            <p:strVal val="#ppt_h"/>
                                          </p:val>
                                        </p:tav>
                                        <p:tav tm="100000">
                                          <p:val>
                                            <p:strVal val="#ppt_h"/>
                                          </p:val>
                                        </p:tav>
                                      </p:tavLst>
                                    </p:anim>
                                    <p:animEffect transition="in" filter="fade">
                                      <p:cBhvr>
                                        <p:cTn id="19" dur="1000"/>
                                        <p:tgtEl>
                                          <p:spTgt spid="8201"/>
                                        </p:tgtEl>
                                      </p:cBhvr>
                                    </p:animEffect>
                                  </p:childTnLst>
                                </p:cTn>
                              </p:par>
                              <p:par>
                                <p:cTn id="20" presetID="55" presetClass="entr" presetSubtype="0" fill="hold" nodeType="withEffect">
                                  <p:stCondLst>
                                    <p:cond delay="0"/>
                                  </p:stCondLst>
                                  <p:childTnLst>
                                    <p:set>
                                      <p:cBhvr>
                                        <p:cTn id="21" dur="1" fill="hold">
                                          <p:stCondLst>
                                            <p:cond delay="0"/>
                                          </p:stCondLst>
                                        </p:cTn>
                                        <p:tgtEl>
                                          <p:spTgt spid="8205"/>
                                        </p:tgtEl>
                                        <p:attrNameLst>
                                          <p:attrName>style.visibility</p:attrName>
                                        </p:attrNameLst>
                                      </p:cBhvr>
                                      <p:to>
                                        <p:strVal val="visible"/>
                                      </p:to>
                                    </p:set>
                                    <p:anim calcmode="lin" valueType="num">
                                      <p:cBhvr>
                                        <p:cTn id="22" dur="1000" fill="hold"/>
                                        <p:tgtEl>
                                          <p:spTgt spid="8205"/>
                                        </p:tgtEl>
                                        <p:attrNameLst>
                                          <p:attrName>ppt_w</p:attrName>
                                        </p:attrNameLst>
                                      </p:cBhvr>
                                      <p:tavLst>
                                        <p:tav tm="0">
                                          <p:val>
                                            <p:strVal val="#ppt_w*0.70"/>
                                          </p:val>
                                        </p:tav>
                                        <p:tav tm="100000">
                                          <p:val>
                                            <p:strVal val="#ppt_w"/>
                                          </p:val>
                                        </p:tav>
                                      </p:tavLst>
                                    </p:anim>
                                    <p:anim calcmode="lin" valueType="num">
                                      <p:cBhvr>
                                        <p:cTn id="23" dur="1000" fill="hold"/>
                                        <p:tgtEl>
                                          <p:spTgt spid="8205"/>
                                        </p:tgtEl>
                                        <p:attrNameLst>
                                          <p:attrName>ppt_h</p:attrName>
                                        </p:attrNameLst>
                                      </p:cBhvr>
                                      <p:tavLst>
                                        <p:tav tm="0">
                                          <p:val>
                                            <p:strVal val="#ppt_h"/>
                                          </p:val>
                                        </p:tav>
                                        <p:tav tm="100000">
                                          <p:val>
                                            <p:strVal val="#ppt_h"/>
                                          </p:val>
                                        </p:tav>
                                      </p:tavLst>
                                    </p:anim>
                                    <p:animEffect transition="in" filter="fade">
                                      <p:cBhvr>
                                        <p:cTn id="24" dur="10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838200" y="76200"/>
            <a:ext cx="7772400" cy="1143000"/>
          </a:xfrm>
        </p:spPr>
        <p:txBody>
          <a:bodyPr rtlCol="0">
            <a:normAutofit fontScale="90000"/>
          </a:bodyPr>
          <a:lstStyle/>
          <a:p>
            <a:pPr eaLnBrk="1" fontAlgn="auto" hangingPunct="1">
              <a:spcAft>
                <a:spcPts val="0"/>
              </a:spcAft>
              <a:defRPr/>
            </a:pPr>
            <a:r>
              <a:rPr lang="en-US" sz="6000" b="1" dirty="0" smtClean="0">
                <a:latin typeface="Comic Sans MS" pitchFamily="66" charset="0"/>
              </a:rPr>
              <a:t>Plato                              </a:t>
            </a:r>
            <a:r>
              <a:rPr lang="en-US" sz="1800" b="1" dirty="0" smtClean="0">
                <a:latin typeface="Comic Sans MS" pitchFamily="66" charset="0"/>
              </a:rPr>
              <a:t>c. 427-347 B.C.</a:t>
            </a:r>
          </a:p>
        </p:txBody>
      </p:sp>
      <p:pic>
        <p:nvPicPr>
          <p:cNvPr id="98307" name="Picture 3" descr="Plato Bust (white marble)"/>
          <p:cNvPicPr>
            <a:picLocks noChangeAspect="1" noChangeArrowheads="1"/>
          </p:cNvPicPr>
          <p:nvPr/>
        </p:nvPicPr>
        <p:blipFill>
          <a:blip r:embed="rId3" cstate="print"/>
          <a:srcRect/>
          <a:stretch>
            <a:fillRect/>
          </a:stretch>
        </p:blipFill>
        <p:spPr bwMode="auto">
          <a:xfrm>
            <a:off x="8153400" y="76200"/>
            <a:ext cx="790575" cy="1066800"/>
          </a:xfrm>
          <a:prstGeom prst="rect">
            <a:avLst/>
          </a:prstGeom>
          <a:noFill/>
          <a:ln w="9525">
            <a:noFill/>
            <a:miter lim="800000"/>
            <a:headEnd/>
            <a:tailEnd/>
          </a:ln>
        </p:spPr>
      </p:pic>
      <p:sp>
        <p:nvSpPr>
          <p:cNvPr id="98308" name="Rectangle 4"/>
          <p:cNvSpPr>
            <a:spLocks noChangeArrowheads="1"/>
          </p:cNvSpPr>
          <p:nvPr/>
        </p:nvSpPr>
        <p:spPr bwMode="auto">
          <a:xfrm>
            <a:off x="76200" y="1541463"/>
            <a:ext cx="8991600" cy="3776662"/>
          </a:xfrm>
          <a:prstGeom prst="rect">
            <a:avLst/>
          </a:prstGeom>
          <a:noFill/>
          <a:ln w="9525">
            <a:noFill/>
            <a:miter lim="800000"/>
            <a:headEnd/>
            <a:tailEnd/>
          </a:ln>
        </p:spPr>
        <p:txBody>
          <a:bodyPr>
            <a:spAutoFit/>
          </a:bodyPr>
          <a:lstStyle/>
          <a:p>
            <a:r>
              <a:rPr lang="en-US" u="none">
                <a:cs typeface="Times New Roman" pitchFamily="18" charset="0"/>
              </a:rPr>
              <a:t>Plato was shocked by the death of his teacher Socrates.  He stayed away from Athens for 10 years. </a:t>
            </a:r>
          </a:p>
          <a:p>
            <a:pPr eaLnBrk="0" hangingPunct="0"/>
            <a:endParaRPr lang="en-US" u="none">
              <a:cs typeface="Times New Roman" pitchFamily="18" charset="0"/>
            </a:endParaRPr>
          </a:p>
          <a:p>
            <a:pPr eaLnBrk="0" hangingPunct="0"/>
            <a:r>
              <a:rPr lang="en-US" u="none">
                <a:cs typeface="Times New Roman" pitchFamily="18" charset="0"/>
              </a:rPr>
              <a:t>When he returned, he established the </a:t>
            </a:r>
            <a:r>
              <a:rPr lang="en-US">
                <a:cs typeface="Times New Roman" pitchFamily="18" charset="0"/>
              </a:rPr>
              <a:t>Academy</a:t>
            </a:r>
            <a:r>
              <a:rPr lang="en-US" u="none">
                <a:cs typeface="Times New Roman" pitchFamily="18" charset="0"/>
              </a:rPr>
              <a:t>, </a:t>
            </a:r>
            <a:r>
              <a:rPr lang="en-US">
                <a:cs typeface="Times New Roman" pitchFamily="18" charset="0"/>
              </a:rPr>
              <a:t>a school that lasted for  the next 900 years. </a:t>
            </a:r>
          </a:p>
          <a:p>
            <a:pPr eaLnBrk="0" hangingPunct="0"/>
            <a:endParaRPr lang="en-US">
              <a:cs typeface="Times New Roman" pitchFamily="18" charset="0"/>
            </a:endParaRPr>
          </a:p>
          <a:p>
            <a:pPr eaLnBrk="0" hangingPunct="0"/>
            <a:r>
              <a:rPr lang="en-US" u="none">
                <a:cs typeface="Times New Roman" pitchFamily="18" charset="0"/>
              </a:rPr>
              <a:t>Plato emphasized the importance of reason. </a:t>
            </a:r>
          </a:p>
          <a:p>
            <a:pPr eaLnBrk="0" hangingPunct="0"/>
            <a:endParaRPr lang="en-US" u="none">
              <a:cs typeface="Times New Roman" pitchFamily="18" charset="0"/>
            </a:endParaRPr>
          </a:p>
          <a:p>
            <a:pPr eaLnBrk="0" hangingPunct="0"/>
            <a:r>
              <a:rPr lang="en-US" u="none">
                <a:cs typeface="Times New Roman" pitchFamily="18" charset="0"/>
              </a:rPr>
              <a:t>He believed that through rational thought, people could recognize perfect beauty, and learn to organize an ideal society. </a:t>
            </a:r>
          </a:p>
          <a:p>
            <a:pPr eaLnBrk="0" hangingPunct="0"/>
            <a:endParaRPr lang="en-US" u="none">
              <a:cs typeface="Times New Roman" pitchFamily="18" charset="0"/>
            </a:endParaRPr>
          </a:p>
        </p:txBody>
      </p:sp>
      <p:pic>
        <p:nvPicPr>
          <p:cNvPr id="98309" name="Picture 5" descr="See more images of Plato">
            <a:hlinkClick r:id="rId4"/>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0" y="0"/>
            <a:ext cx="903288" cy="1093788"/>
          </a:xfrm>
          <a:prstGeom prst="rect">
            <a:avLst/>
          </a:prstGeom>
          <a:noFill/>
          <a:ln w="9525">
            <a:noFill/>
            <a:miter lim="800000"/>
            <a:headEnd/>
            <a:tailEnd/>
          </a:ln>
        </p:spPr>
      </p:pic>
    </p:spTree>
  </p:cSld>
  <p:clrMapOvr>
    <a:masterClrMapping/>
  </p:clrMapOvr>
  <p:transition>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slide(fromTop)">
                                      <p:cBhvr>
                                        <p:cTn id="7" dur="500"/>
                                        <p:tgtEl>
                                          <p:spTgt spid="983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8309"/>
                                        </p:tgtEl>
                                        <p:attrNameLst>
                                          <p:attrName>style.visibility</p:attrName>
                                        </p:attrNameLst>
                                      </p:cBhvr>
                                      <p:to>
                                        <p:strVal val="visible"/>
                                      </p:to>
                                    </p:set>
                                    <p:animEffect transition="in" filter="dissolve">
                                      <p:cBhvr>
                                        <p:cTn id="12" dur="500"/>
                                        <p:tgtEl>
                                          <p:spTgt spid="9830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8307"/>
                                        </p:tgtEl>
                                        <p:attrNameLst>
                                          <p:attrName>style.visibility</p:attrName>
                                        </p:attrNameLst>
                                      </p:cBhvr>
                                      <p:to>
                                        <p:strVal val="visible"/>
                                      </p:to>
                                    </p:set>
                                    <p:animEffect transition="in" filter="dissolve">
                                      <p:cBhvr>
                                        <p:cTn id="17" dur="500"/>
                                        <p:tgtEl>
                                          <p:spTgt spid="9830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8308">
                                            <p:txEl>
                                              <p:pRg st="0" end="0"/>
                                            </p:txEl>
                                          </p:spTgt>
                                        </p:tgtEl>
                                        <p:attrNameLst>
                                          <p:attrName>style.visibility</p:attrName>
                                        </p:attrNameLst>
                                      </p:cBhvr>
                                      <p:to>
                                        <p:strVal val="visible"/>
                                      </p:to>
                                    </p:set>
                                    <p:anim calcmode="lin" valueType="num">
                                      <p:cBhvr additive="base">
                                        <p:cTn id="22" dur="500" fill="hold"/>
                                        <p:tgtEl>
                                          <p:spTgt spid="9830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830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8308">
                                            <p:txEl>
                                              <p:pRg st="2" end="2"/>
                                            </p:txEl>
                                          </p:spTgt>
                                        </p:tgtEl>
                                        <p:attrNameLst>
                                          <p:attrName>style.visibility</p:attrName>
                                        </p:attrNameLst>
                                      </p:cBhvr>
                                      <p:to>
                                        <p:strVal val="visible"/>
                                      </p:to>
                                    </p:set>
                                    <p:anim calcmode="lin" valueType="num">
                                      <p:cBhvr additive="base">
                                        <p:cTn id="28" dur="500" fill="hold"/>
                                        <p:tgtEl>
                                          <p:spTgt spid="98308">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830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8308">
                                            <p:txEl>
                                              <p:pRg st="4" end="4"/>
                                            </p:txEl>
                                          </p:spTgt>
                                        </p:tgtEl>
                                        <p:attrNameLst>
                                          <p:attrName>style.visibility</p:attrName>
                                        </p:attrNameLst>
                                      </p:cBhvr>
                                      <p:to>
                                        <p:strVal val="visible"/>
                                      </p:to>
                                    </p:set>
                                    <p:anim calcmode="lin" valueType="num">
                                      <p:cBhvr additive="base">
                                        <p:cTn id="34" dur="500" fill="hold"/>
                                        <p:tgtEl>
                                          <p:spTgt spid="9830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830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8308">
                                            <p:txEl>
                                              <p:pRg st="6" end="6"/>
                                            </p:txEl>
                                          </p:spTgt>
                                        </p:tgtEl>
                                        <p:attrNameLst>
                                          <p:attrName>style.visibility</p:attrName>
                                        </p:attrNameLst>
                                      </p:cBhvr>
                                      <p:to>
                                        <p:strVal val="visible"/>
                                      </p:to>
                                    </p:set>
                                    <p:anim calcmode="lin" valueType="num">
                                      <p:cBhvr additive="base">
                                        <p:cTn id="40" dur="500" fill="hold"/>
                                        <p:tgtEl>
                                          <p:spTgt spid="98308">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830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P spid="98308"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96258" name="Rectangle 4"/>
          <p:cNvSpPr>
            <a:spLocks noChangeArrowheads="1"/>
          </p:cNvSpPr>
          <p:nvPr/>
        </p:nvSpPr>
        <p:spPr bwMode="auto">
          <a:xfrm>
            <a:off x="304800" y="228600"/>
            <a:ext cx="8610600" cy="6289675"/>
          </a:xfrm>
          <a:prstGeom prst="rect">
            <a:avLst/>
          </a:prstGeom>
          <a:noFill/>
          <a:ln w="9525">
            <a:noFill/>
            <a:miter lim="800000"/>
            <a:headEnd/>
            <a:tailEnd/>
          </a:ln>
        </p:spPr>
        <p:txBody>
          <a:bodyPr>
            <a:spAutoFit/>
          </a:bodyPr>
          <a:lstStyle/>
          <a:p>
            <a:r>
              <a:rPr lang="en-US"/>
              <a:t>He believed in a world of “forms” where the perfect form of everything on earth existed.</a:t>
            </a:r>
          </a:p>
          <a:p>
            <a:endParaRPr lang="en-US" u="none"/>
          </a:p>
          <a:p>
            <a:r>
              <a:rPr lang="en-US" u="none"/>
              <a:t>He wrote </a:t>
            </a:r>
            <a:r>
              <a:rPr lang="en-US" i="1"/>
              <a:t>The Republic</a:t>
            </a:r>
            <a:r>
              <a:rPr lang="en-US"/>
              <a:t>, a book that describes an ideal state</a:t>
            </a:r>
            <a:r>
              <a:rPr lang="en-US" u="none"/>
              <a:t>. He felt the state should regulate every aspect of citizens’ lives. He believed society should be made up of three groups:</a:t>
            </a:r>
          </a:p>
          <a:p>
            <a:pPr lvl="1"/>
            <a:r>
              <a:rPr lang="en-US"/>
              <a:t>Workers: to produce necessities of life.</a:t>
            </a:r>
          </a:p>
          <a:p>
            <a:pPr lvl="1"/>
            <a:r>
              <a:rPr lang="en-US"/>
              <a:t>Soldiers: to defend the state</a:t>
            </a:r>
          </a:p>
          <a:p>
            <a:pPr lvl="1"/>
            <a:r>
              <a:rPr lang="en-US"/>
              <a:t>Philosophers: to rule</a:t>
            </a:r>
          </a:p>
          <a:p>
            <a:endParaRPr lang="en-US" u="none"/>
          </a:p>
          <a:p>
            <a:r>
              <a:rPr lang="en-US" u="none"/>
              <a:t>He thought that women could rank among the elite. In general, he felt that men surpassed women in mental and physical tasks, but some women were better than some men. </a:t>
            </a:r>
          </a:p>
          <a:p>
            <a:endParaRPr lang="en-US" u="none"/>
          </a:p>
          <a:p>
            <a:r>
              <a:rPr lang="en-US" u="none"/>
              <a:t>He believed that talented women should be educated and all people should take military training and raise children in communal centers for the good of the republic. </a:t>
            </a:r>
          </a:p>
          <a:p>
            <a:pPr eaLnBrk="0" hangingPunct="0">
              <a:spcBef>
                <a:spcPct val="50000"/>
              </a:spcBef>
            </a:pPr>
            <a:endParaRPr lang="en-US" u="none"/>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828800" y="228600"/>
            <a:ext cx="5486400" cy="685800"/>
          </a:xfrm>
        </p:spPr>
        <p:txBody>
          <a:bodyPr>
            <a:normAutofit fontScale="90000"/>
          </a:bodyPr>
          <a:lstStyle/>
          <a:p>
            <a:pPr eaLnBrk="1" hangingPunct="1"/>
            <a:r>
              <a:rPr lang="en-US" sz="3200" b="1" smtClean="0">
                <a:latin typeface="Comic Sans MS" pitchFamily="66" charset="0"/>
              </a:rPr>
              <a:t>Aristotle </a:t>
            </a:r>
            <a:r>
              <a:rPr lang="en-US" sz="4000" b="1" smtClean="0">
                <a:latin typeface="Comic Sans MS" pitchFamily="66" charset="0"/>
              </a:rPr>
              <a:t/>
            </a:r>
            <a:br>
              <a:rPr lang="en-US" sz="4000" b="1" smtClean="0">
                <a:latin typeface="Comic Sans MS" pitchFamily="66" charset="0"/>
              </a:rPr>
            </a:br>
            <a:r>
              <a:rPr lang="en-US" sz="1600" b="1" smtClean="0">
                <a:latin typeface="Comic Sans MS" pitchFamily="66" charset="0"/>
              </a:rPr>
              <a:t>c. 384-322 B.C.</a:t>
            </a:r>
            <a:endParaRPr lang="en-US" sz="4900" b="1" smtClean="0">
              <a:latin typeface="Comic Sans MS" pitchFamily="66" charset="0"/>
            </a:endParaRPr>
          </a:p>
        </p:txBody>
      </p:sp>
      <p:sp>
        <p:nvSpPr>
          <p:cNvPr id="99332" name="Rectangle 4"/>
          <p:cNvSpPr>
            <a:spLocks noChangeArrowheads="1"/>
          </p:cNvSpPr>
          <p:nvPr/>
        </p:nvSpPr>
        <p:spPr bwMode="auto">
          <a:xfrm>
            <a:off x="228600" y="990600"/>
            <a:ext cx="8915400" cy="5786438"/>
          </a:xfrm>
          <a:prstGeom prst="rect">
            <a:avLst/>
          </a:prstGeom>
          <a:noFill/>
          <a:ln w="9525">
            <a:noFill/>
            <a:miter lim="800000"/>
            <a:headEnd/>
            <a:tailEnd/>
          </a:ln>
        </p:spPr>
        <p:txBody>
          <a:bodyPr>
            <a:spAutoFit/>
          </a:bodyPr>
          <a:lstStyle/>
          <a:p>
            <a:r>
              <a:rPr lang="en-US" u="none">
                <a:cs typeface="Times New Roman" pitchFamily="18" charset="0"/>
              </a:rPr>
              <a:t>Plato’s most famous student, Aristotle, developed his own ideas about the best kind of government.</a:t>
            </a:r>
          </a:p>
          <a:p>
            <a:pPr eaLnBrk="0" hangingPunct="0"/>
            <a:endParaRPr lang="en-US" u="none">
              <a:cs typeface="Times New Roman" pitchFamily="18" charset="0"/>
            </a:endParaRPr>
          </a:p>
          <a:p>
            <a:pPr eaLnBrk="0" hangingPunct="0"/>
            <a:r>
              <a:rPr lang="en-US" u="none">
                <a:cs typeface="Times New Roman" pitchFamily="18" charset="0"/>
              </a:rPr>
              <a:t>He found good and bad examples of all types of government.</a:t>
            </a:r>
          </a:p>
          <a:p>
            <a:pPr eaLnBrk="0" hangingPunct="0"/>
            <a:r>
              <a:rPr lang="en-US" u="none">
                <a:cs typeface="Times New Roman" pitchFamily="18" charset="0"/>
              </a:rPr>
              <a:t>He was suspicious of democracy, he thought it led to mob rule.</a:t>
            </a:r>
          </a:p>
          <a:p>
            <a:pPr eaLnBrk="0" hangingPunct="0"/>
            <a:r>
              <a:rPr lang="en-US" u="none">
                <a:cs typeface="Times New Roman" pitchFamily="18" charset="0"/>
              </a:rPr>
              <a:t>He supported rule by a single strong and virtuous leader.</a:t>
            </a:r>
          </a:p>
          <a:p>
            <a:pPr eaLnBrk="0" hangingPunct="0"/>
            <a:endParaRPr lang="en-US" u="none">
              <a:cs typeface="Times New Roman" pitchFamily="18" charset="0"/>
            </a:endParaRPr>
          </a:p>
          <a:p>
            <a:pPr eaLnBrk="0" hangingPunct="0"/>
            <a:r>
              <a:rPr lang="en-US" u="none">
                <a:cs typeface="Times New Roman" pitchFamily="18" charset="0"/>
              </a:rPr>
              <a:t>He addressed the question of how people should live.  He felt people should pursue the “golden mean,” a moderate course between extremes.</a:t>
            </a:r>
          </a:p>
          <a:p>
            <a:pPr eaLnBrk="0" hangingPunct="0"/>
            <a:endParaRPr lang="en-US" u="none">
              <a:cs typeface="Times New Roman" pitchFamily="18" charset="0"/>
            </a:endParaRPr>
          </a:p>
          <a:p>
            <a:pPr eaLnBrk="0" hangingPunct="0"/>
            <a:r>
              <a:rPr lang="en-US">
                <a:cs typeface="Times New Roman" pitchFamily="18" charset="0"/>
              </a:rPr>
              <a:t>He believed that reason should be the guiding force for learning.</a:t>
            </a:r>
          </a:p>
          <a:p>
            <a:pPr eaLnBrk="0" hangingPunct="0"/>
            <a:r>
              <a:rPr lang="en-US">
                <a:cs typeface="Times New Roman" pitchFamily="18" charset="0"/>
              </a:rPr>
              <a:t>He set up a school, the </a:t>
            </a:r>
            <a:r>
              <a:rPr lang="en-US" b="1">
                <a:cs typeface="Times New Roman" pitchFamily="18" charset="0"/>
              </a:rPr>
              <a:t>Lyceum</a:t>
            </a:r>
            <a:r>
              <a:rPr lang="en-US">
                <a:cs typeface="Times New Roman" pitchFamily="18" charset="0"/>
              </a:rPr>
              <a:t>.</a:t>
            </a:r>
          </a:p>
          <a:p>
            <a:pPr eaLnBrk="0" hangingPunct="0"/>
            <a:endParaRPr lang="en-US" u="none">
              <a:cs typeface="Times New Roman" pitchFamily="18" charset="0"/>
            </a:endParaRPr>
          </a:p>
          <a:p>
            <a:pPr eaLnBrk="0" hangingPunct="0"/>
            <a:r>
              <a:rPr lang="en-US" u="none">
                <a:cs typeface="Times New Roman" pitchFamily="18" charset="0"/>
              </a:rPr>
              <a:t>He left behind many writings which became the basis for later educational systems in Europe.</a:t>
            </a:r>
          </a:p>
          <a:p>
            <a:pPr eaLnBrk="0" hangingPunct="0"/>
            <a:r>
              <a:rPr lang="en-US">
                <a:cs typeface="Times New Roman" pitchFamily="18" charset="0"/>
              </a:rPr>
              <a:t>Was the tutor of Alexander the Great</a:t>
            </a:r>
            <a:r>
              <a:rPr lang="en-US" u="none">
                <a:cs typeface="Times New Roman" pitchFamily="18" charset="0"/>
              </a:rPr>
              <a:t>.  </a:t>
            </a:r>
            <a:endParaRPr lang="en-US" u="none"/>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Effect transition="in" filter="randombar(vertical)">
                                      <p:cBhvr>
                                        <p:cTn id="7" dur="500"/>
                                        <p:tgtEl>
                                          <p:spTgt spid="993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32">
                                            <p:txEl>
                                              <p:pRg st="0" end="0"/>
                                            </p:txEl>
                                          </p:spTgt>
                                        </p:tgtEl>
                                        <p:attrNameLst>
                                          <p:attrName>style.visibility</p:attrName>
                                        </p:attrNameLst>
                                      </p:cBhvr>
                                      <p:to>
                                        <p:strVal val="visible"/>
                                      </p:to>
                                    </p:set>
                                    <p:animEffect transition="in" filter="blinds(horizontal)">
                                      <p:cBhvr>
                                        <p:cTn id="12" dur="500"/>
                                        <p:tgtEl>
                                          <p:spTgt spid="9933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9332">
                                            <p:txEl>
                                              <p:pRg st="2" end="2"/>
                                            </p:txEl>
                                          </p:spTgt>
                                        </p:tgtEl>
                                        <p:attrNameLst>
                                          <p:attrName>style.visibility</p:attrName>
                                        </p:attrNameLst>
                                      </p:cBhvr>
                                      <p:to>
                                        <p:strVal val="visible"/>
                                      </p:to>
                                    </p:set>
                                    <p:animEffect transition="in" filter="blinds(horizontal)">
                                      <p:cBhvr>
                                        <p:cTn id="17" dur="500"/>
                                        <p:tgtEl>
                                          <p:spTgt spid="993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9332">
                                            <p:txEl>
                                              <p:pRg st="3" end="3"/>
                                            </p:txEl>
                                          </p:spTgt>
                                        </p:tgtEl>
                                        <p:attrNameLst>
                                          <p:attrName>style.visibility</p:attrName>
                                        </p:attrNameLst>
                                      </p:cBhvr>
                                      <p:to>
                                        <p:strVal val="visible"/>
                                      </p:to>
                                    </p:set>
                                    <p:animEffect transition="in" filter="blinds(horizontal)">
                                      <p:cBhvr>
                                        <p:cTn id="22" dur="500"/>
                                        <p:tgtEl>
                                          <p:spTgt spid="9933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9332">
                                            <p:txEl>
                                              <p:pRg st="4" end="4"/>
                                            </p:txEl>
                                          </p:spTgt>
                                        </p:tgtEl>
                                        <p:attrNameLst>
                                          <p:attrName>style.visibility</p:attrName>
                                        </p:attrNameLst>
                                      </p:cBhvr>
                                      <p:to>
                                        <p:strVal val="visible"/>
                                      </p:to>
                                    </p:set>
                                    <p:animEffect transition="in" filter="blinds(horizontal)">
                                      <p:cBhvr>
                                        <p:cTn id="27" dur="500"/>
                                        <p:tgtEl>
                                          <p:spTgt spid="9933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9332">
                                            <p:txEl>
                                              <p:pRg st="6" end="6"/>
                                            </p:txEl>
                                          </p:spTgt>
                                        </p:tgtEl>
                                        <p:attrNameLst>
                                          <p:attrName>style.visibility</p:attrName>
                                        </p:attrNameLst>
                                      </p:cBhvr>
                                      <p:to>
                                        <p:strVal val="visible"/>
                                      </p:to>
                                    </p:set>
                                    <p:animEffect transition="in" filter="blinds(horizontal)">
                                      <p:cBhvr>
                                        <p:cTn id="32" dur="500"/>
                                        <p:tgtEl>
                                          <p:spTgt spid="9933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9332">
                                            <p:txEl>
                                              <p:pRg st="8" end="8"/>
                                            </p:txEl>
                                          </p:spTgt>
                                        </p:tgtEl>
                                        <p:attrNameLst>
                                          <p:attrName>style.visibility</p:attrName>
                                        </p:attrNameLst>
                                      </p:cBhvr>
                                      <p:to>
                                        <p:strVal val="visible"/>
                                      </p:to>
                                    </p:set>
                                    <p:animEffect transition="in" filter="blinds(horizontal)">
                                      <p:cBhvr>
                                        <p:cTn id="37" dur="500"/>
                                        <p:tgtEl>
                                          <p:spTgt spid="9933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99332">
                                            <p:txEl>
                                              <p:pRg st="9" end="9"/>
                                            </p:txEl>
                                          </p:spTgt>
                                        </p:tgtEl>
                                        <p:attrNameLst>
                                          <p:attrName>style.visibility</p:attrName>
                                        </p:attrNameLst>
                                      </p:cBhvr>
                                      <p:to>
                                        <p:strVal val="visible"/>
                                      </p:to>
                                    </p:set>
                                    <p:animEffect transition="in" filter="blinds(horizontal)">
                                      <p:cBhvr>
                                        <p:cTn id="42" dur="500"/>
                                        <p:tgtEl>
                                          <p:spTgt spid="9933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9332">
                                            <p:txEl>
                                              <p:pRg st="11" end="11"/>
                                            </p:txEl>
                                          </p:spTgt>
                                        </p:tgtEl>
                                        <p:attrNameLst>
                                          <p:attrName>style.visibility</p:attrName>
                                        </p:attrNameLst>
                                      </p:cBhvr>
                                      <p:to>
                                        <p:strVal val="visible"/>
                                      </p:to>
                                    </p:set>
                                    <p:animEffect transition="in" filter="blinds(horizontal)">
                                      <p:cBhvr>
                                        <p:cTn id="47" dur="500"/>
                                        <p:tgtEl>
                                          <p:spTgt spid="99332">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99332">
                                            <p:txEl>
                                              <p:pRg st="12" end="12"/>
                                            </p:txEl>
                                          </p:spTgt>
                                        </p:tgtEl>
                                        <p:attrNameLst>
                                          <p:attrName>style.visibility</p:attrName>
                                        </p:attrNameLst>
                                      </p:cBhvr>
                                      <p:to>
                                        <p:strVal val="visible"/>
                                      </p:to>
                                    </p:set>
                                    <p:animEffect transition="in" filter="blinds(horizontal)">
                                      <p:cBhvr>
                                        <p:cTn id="52" dur="500"/>
                                        <p:tgtEl>
                                          <p:spTgt spid="9933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P spid="99332"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762000" y="0"/>
            <a:ext cx="7772400" cy="1143000"/>
          </a:xfrm>
        </p:spPr>
        <p:txBody>
          <a:bodyPr/>
          <a:lstStyle/>
          <a:p>
            <a:pPr eaLnBrk="1" hangingPunct="1"/>
            <a:r>
              <a:rPr lang="en-US" sz="6000" b="1" smtClean="0">
                <a:latin typeface="Comic Sans MS" pitchFamily="66" charset="0"/>
              </a:rPr>
              <a:t>History</a:t>
            </a:r>
          </a:p>
        </p:txBody>
      </p:sp>
      <p:pic>
        <p:nvPicPr>
          <p:cNvPr id="100355" name="Picture 3" descr="Herodotus"/>
          <p:cNvPicPr>
            <a:picLocks noChangeAspect="1" noChangeArrowheads="1"/>
          </p:cNvPicPr>
          <p:nvPr/>
        </p:nvPicPr>
        <p:blipFill>
          <a:blip r:embed="rId3" cstate="print">
            <a:lum bright="18000" contrast="12000"/>
          </a:blip>
          <a:srcRect/>
          <a:stretch>
            <a:fillRect/>
          </a:stretch>
        </p:blipFill>
        <p:spPr bwMode="auto">
          <a:xfrm>
            <a:off x="228600" y="228600"/>
            <a:ext cx="2000250" cy="2057400"/>
          </a:xfrm>
          <a:prstGeom prst="rect">
            <a:avLst/>
          </a:prstGeom>
          <a:noFill/>
          <a:ln w="9525">
            <a:noFill/>
            <a:miter lim="800000"/>
            <a:headEnd/>
            <a:tailEnd/>
          </a:ln>
        </p:spPr>
      </p:pic>
      <p:sp>
        <p:nvSpPr>
          <p:cNvPr id="100356" name="Text Box 4"/>
          <p:cNvSpPr txBox="1">
            <a:spLocks noChangeArrowheads="1"/>
          </p:cNvSpPr>
          <p:nvPr/>
        </p:nvSpPr>
        <p:spPr bwMode="auto">
          <a:xfrm>
            <a:off x="2057400" y="990600"/>
            <a:ext cx="4953000" cy="579438"/>
          </a:xfrm>
          <a:prstGeom prst="rect">
            <a:avLst/>
          </a:prstGeom>
          <a:noFill/>
          <a:ln w="9525">
            <a:noFill/>
            <a:miter lim="800000"/>
            <a:headEnd/>
            <a:tailEnd/>
          </a:ln>
        </p:spPr>
        <p:txBody>
          <a:bodyPr>
            <a:spAutoFit/>
          </a:bodyPr>
          <a:lstStyle/>
          <a:p>
            <a:pPr algn="ctr">
              <a:spcBef>
                <a:spcPct val="50000"/>
              </a:spcBef>
            </a:pPr>
            <a:r>
              <a:rPr lang="en-US" sz="3200" b="1" u="none"/>
              <a:t>Herodotus </a:t>
            </a:r>
            <a:r>
              <a:rPr lang="en-US" sz="1800" b="1" u="none"/>
              <a:t>c. 480-430 B.C.</a:t>
            </a:r>
            <a:r>
              <a:rPr lang="en-US" sz="2800" b="1" u="none"/>
              <a:t> </a:t>
            </a:r>
          </a:p>
        </p:txBody>
      </p:sp>
      <p:sp>
        <p:nvSpPr>
          <p:cNvPr id="100357" name="Text Box 5"/>
          <p:cNvSpPr txBox="1">
            <a:spLocks noChangeArrowheads="1"/>
          </p:cNvSpPr>
          <p:nvPr/>
        </p:nvSpPr>
        <p:spPr bwMode="auto">
          <a:xfrm>
            <a:off x="0" y="2413000"/>
            <a:ext cx="5410200" cy="3611563"/>
          </a:xfrm>
          <a:prstGeom prst="rect">
            <a:avLst/>
          </a:prstGeom>
          <a:noFill/>
          <a:ln w="9525">
            <a:noFill/>
            <a:miter lim="800000"/>
            <a:headEnd/>
            <a:tailEnd/>
          </a:ln>
        </p:spPr>
        <p:txBody>
          <a:bodyPr>
            <a:spAutoFit/>
          </a:bodyPr>
          <a:lstStyle/>
          <a:p>
            <a:pPr algn="ctr">
              <a:spcBef>
                <a:spcPct val="50000"/>
              </a:spcBef>
            </a:pPr>
            <a:r>
              <a:rPr lang="en-US"/>
              <a:t>Herodotus is known as the “Father of History.”</a:t>
            </a:r>
          </a:p>
          <a:p>
            <a:pPr algn="ctr">
              <a:spcBef>
                <a:spcPct val="50000"/>
              </a:spcBef>
            </a:pPr>
            <a:r>
              <a:rPr lang="en-US" u="none"/>
              <a:t>His book </a:t>
            </a:r>
            <a:r>
              <a:rPr lang="en-US" i="1" u="none"/>
              <a:t>History</a:t>
            </a:r>
            <a:r>
              <a:rPr lang="en-US" u="none"/>
              <a:t> contains two main parts.</a:t>
            </a:r>
          </a:p>
          <a:p>
            <a:pPr algn="ctr">
              <a:spcBef>
                <a:spcPct val="50000"/>
              </a:spcBef>
            </a:pPr>
            <a:r>
              <a:rPr lang="en-US" u="none"/>
              <a:t>The first, a description of the population of the Persian Empire, a guide to their customs and geography.</a:t>
            </a:r>
          </a:p>
          <a:p>
            <a:pPr algn="ctr">
              <a:spcBef>
                <a:spcPct val="50000"/>
              </a:spcBef>
            </a:pPr>
            <a:r>
              <a:rPr lang="en-US" u="none"/>
              <a:t>The second, the history of the wars between Persia and Greece. </a:t>
            </a:r>
          </a:p>
        </p:txBody>
      </p:sp>
      <p:pic>
        <p:nvPicPr>
          <p:cNvPr id="100358" name="Picture 6" descr="Detail of Xerxes Enthroned With His Eldest Son Behind Him, Receiving a Mede Dignitary"/>
          <p:cNvPicPr>
            <a:picLocks noChangeAspect="1" noChangeArrowheads="1"/>
          </p:cNvPicPr>
          <p:nvPr/>
        </p:nvPicPr>
        <p:blipFill>
          <a:blip r:embed="rId4" cstate="print"/>
          <a:srcRect/>
          <a:stretch>
            <a:fillRect/>
          </a:stretch>
        </p:blipFill>
        <p:spPr bwMode="auto">
          <a:xfrm>
            <a:off x="5626100" y="2667000"/>
            <a:ext cx="3136900" cy="3200400"/>
          </a:xfrm>
          <a:prstGeom prst="rect">
            <a:avLst/>
          </a:prstGeom>
          <a:noFill/>
          <a:ln w="9525">
            <a:noFill/>
            <a:miter lim="800000"/>
            <a:headEnd/>
            <a:tailEnd/>
          </a:ln>
        </p:spPr>
      </p:pic>
      <p:sp>
        <p:nvSpPr>
          <p:cNvPr id="100359" name="Text Box 7"/>
          <p:cNvSpPr txBox="1">
            <a:spLocks noChangeArrowheads="1"/>
          </p:cNvSpPr>
          <p:nvPr/>
        </p:nvSpPr>
        <p:spPr bwMode="auto">
          <a:xfrm>
            <a:off x="5638800" y="5943600"/>
            <a:ext cx="3124200" cy="366713"/>
          </a:xfrm>
          <a:prstGeom prst="rect">
            <a:avLst/>
          </a:prstGeom>
          <a:noFill/>
          <a:ln w="9525">
            <a:noFill/>
            <a:miter lim="800000"/>
            <a:headEnd/>
            <a:tailEnd/>
          </a:ln>
        </p:spPr>
        <p:txBody>
          <a:bodyPr>
            <a:spAutoFit/>
          </a:bodyPr>
          <a:lstStyle/>
          <a:p>
            <a:pPr algn="ctr">
              <a:spcBef>
                <a:spcPct val="50000"/>
              </a:spcBef>
            </a:pPr>
            <a:r>
              <a:rPr lang="en-US" sz="1800" b="1" u="none"/>
              <a:t>The Persian king Xerxes</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Effect transition="in" filter="checkerboard(across)">
                                      <p:cBhvr>
                                        <p:cTn id="7" dur="500"/>
                                        <p:tgtEl>
                                          <p:spTgt spid="1003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0355"/>
                                        </p:tgtEl>
                                        <p:attrNameLst>
                                          <p:attrName>style.visibility</p:attrName>
                                        </p:attrNameLst>
                                      </p:cBhvr>
                                      <p:to>
                                        <p:strVal val="visible"/>
                                      </p:to>
                                    </p:set>
                                    <p:animEffect transition="in" filter="dissolve">
                                      <p:cBhvr>
                                        <p:cTn id="12" dur="500"/>
                                        <p:tgtEl>
                                          <p:spTgt spid="10035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0356"/>
                                        </p:tgtEl>
                                        <p:attrNameLst>
                                          <p:attrName>style.visibility</p:attrName>
                                        </p:attrNameLst>
                                      </p:cBhvr>
                                      <p:to>
                                        <p:strVal val="visible"/>
                                      </p:to>
                                    </p:set>
                                    <p:anim calcmode="lin" valueType="num">
                                      <p:cBhvr additive="base">
                                        <p:cTn id="17" dur="500" fill="hold"/>
                                        <p:tgtEl>
                                          <p:spTgt spid="100356"/>
                                        </p:tgtEl>
                                        <p:attrNameLst>
                                          <p:attrName>ppt_x</p:attrName>
                                        </p:attrNameLst>
                                      </p:cBhvr>
                                      <p:tavLst>
                                        <p:tav tm="0">
                                          <p:val>
                                            <p:strVal val="0-#ppt_w/2"/>
                                          </p:val>
                                        </p:tav>
                                        <p:tav tm="100000">
                                          <p:val>
                                            <p:strVal val="#ppt_x"/>
                                          </p:val>
                                        </p:tav>
                                      </p:tavLst>
                                    </p:anim>
                                    <p:anim calcmode="lin" valueType="num">
                                      <p:cBhvr additive="base">
                                        <p:cTn id="18" dur="500" fill="hold"/>
                                        <p:tgtEl>
                                          <p:spTgt spid="100356"/>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00358"/>
                                        </p:tgtEl>
                                        <p:attrNameLst>
                                          <p:attrName>style.visibility</p:attrName>
                                        </p:attrNameLst>
                                      </p:cBhvr>
                                      <p:to>
                                        <p:strVal val="visible"/>
                                      </p:to>
                                    </p:set>
                                    <p:anim calcmode="lin" valueType="num">
                                      <p:cBhvr additive="base">
                                        <p:cTn id="23" dur="500" fill="hold"/>
                                        <p:tgtEl>
                                          <p:spTgt spid="100358"/>
                                        </p:tgtEl>
                                        <p:attrNameLst>
                                          <p:attrName>ppt_x</p:attrName>
                                        </p:attrNameLst>
                                      </p:cBhvr>
                                      <p:tavLst>
                                        <p:tav tm="0">
                                          <p:val>
                                            <p:strVal val="1+#ppt_w/2"/>
                                          </p:val>
                                        </p:tav>
                                        <p:tav tm="100000">
                                          <p:val>
                                            <p:strVal val="#ppt_x"/>
                                          </p:val>
                                        </p:tav>
                                      </p:tavLst>
                                    </p:anim>
                                    <p:anim calcmode="lin" valueType="num">
                                      <p:cBhvr additive="base">
                                        <p:cTn id="24" dur="500" fill="hold"/>
                                        <p:tgtEl>
                                          <p:spTgt spid="10035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0359"/>
                                        </p:tgtEl>
                                        <p:attrNameLst>
                                          <p:attrName>style.visibility</p:attrName>
                                        </p:attrNameLst>
                                      </p:cBhvr>
                                      <p:to>
                                        <p:strVal val="visible"/>
                                      </p:to>
                                    </p:set>
                                    <p:anim calcmode="lin" valueType="num">
                                      <p:cBhvr additive="base">
                                        <p:cTn id="29" dur="500" fill="hold"/>
                                        <p:tgtEl>
                                          <p:spTgt spid="100359"/>
                                        </p:tgtEl>
                                        <p:attrNameLst>
                                          <p:attrName>ppt_x</p:attrName>
                                        </p:attrNameLst>
                                      </p:cBhvr>
                                      <p:tavLst>
                                        <p:tav tm="0">
                                          <p:val>
                                            <p:strVal val="#ppt_x"/>
                                          </p:val>
                                        </p:tav>
                                        <p:tav tm="100000">
                                          <p:val>
                                            <p:strVal val="#ppt_x"/>
                                          </p:val>
                                        </p:tav>
                                      </p:tavLst>
                                    </p:anim>
                                    <p:anim calcmode="lin" valueType="num">
                                      <p:cBhvr additive="base">
                                        <p:cTn id="30" dur="500" fill="hold"/>
                                        <p:tgtEl>
                                          <p:spTgt spid="10035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0357">
                                            <p:txEl>
                                              <p:pRg st="0" end="0"/>
                                            </p:txEl>
                                          </p:spTgt>
                                        </p:tgtEl>
                                        <p:attrNameLst>
                                          <p:attrName>style.visibility</p:attrName>
                                        </p:attrNameLst>
                                      </p:cBhvr>
                                      <p:to>
                                        <p:strVal val="visible"/>
                                      </p:to>
                                    </p:set>
                                    <p:anim calcmode="lin" valueType="num">
                                      <p:cBhvr additive="base">
                                        <p:cTn id="35" dur="500" fill="hold"/>
                                        <p:tgtEl>
                                          <p:spTgt spid="10035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03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0357">
                                            <p:txEl>
                                              <p:pRg st="1" end="1"/>
                                            </p:txEl>
                                          </p:spTgt>
                                        </p:tgtEl>
                                        <p:attrNameLst>
                                          <p:attrName>style.visibility</p:attrName>
                                        </p:attrNameLst>
                                      </p:cBhvr>
                                      <p:to>
                                        <p:strVal val="visible"/>
                                      </p:to>
                                    </p:set>
                                    <p:anim calcmode="lin" valueType="num">
                                      <p:cBhvr additive="base">
                                        <p:cTn id="41" dur="500" fill="hold"/>
                                        <p:tgtEl>
                                          <p:spTgt spid="100357">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03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0357">
                                            <p:txEl>
                                              <p:pRg st="2" end="2"/>
                                            </p:txEl>
                                          </p:spTgt>
                                        </p:tgtEl>
                                        <p:attrNameLst>
                                          <p:attrName>style.visibility</p:attrName>
                                        </p:attrNameLst>
                                      </p:cBhvr>
                                      <p:to>
                                        <p:strVal val="visible"/>
                                      </p:to>
                                    </p:set>
                                    <p:anim calcmode="lin" valueType="num">
                                      <p:cBhvr additive="base">
                                        <p:cTn id="47" dur="500" fill="hold"/>
                                        <p:tgtEl>
                                          <p:spTgt spid="100357">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03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0357">
                                            <p:txEl>
                                              <p:pRg st="3" end="3"/>
                                            </p:txEl>
                                          </p:spTgt>
                                        </p:tgtEl>
                                        <p:attrNameLst>
                                          <p:attrName>style.visibility</p:attrName>
                                        </p:attrNameLst>
                                      </p:cBhvr>
                                      <p:to>
                                        <p:strVal val="visible"/>
                                      </p:to>
                                    </p:set>
                                    <p:anim calcmode="lin" valueType="num">
                                      <p:cBhvr additive="base">
                                        <p:cTn id="53" dur="500" fill="hold"/>
                                        <p:tgtEl>
                                          <p:spTgt spid="100357">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03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utoUpdateAnimBg="0"/>
      <p:bldP spid="100356" grpId="0" autoUpdateAnimBg="0"/>
      <p:bldP spid="100357" grpId="0" build="p" autoUpdateAnimBg="0"/>
      <p:bldP spid="100359"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02404" name="dlSR_ctl14_iP_thumbnail" descr="DB002803 - Ionic Column"/>
          <p:cNvPicPr>
            <a:picLocks noChangeAspect="1" noChangeArrowheads="1"/>
          </p:cNvPicPr>
          <p:nvPr/>
        </p:nvPicPr>
        <p:blipFill>
          <a:blip r:embed="rId3" r:link="rId4" cstate="print"/>
          <a:srcRect/>
          <a:stretch>
            <a:fillRect/>
          </a:stretch>
        </p:blipFill>
        <p:spPr bwMode="auto">
          <a:xfrm>
            <a:off x="3657600" y="811213"/>
            <a:ext cx="2209800" cy="3303587"/>
          </a:xfrm>
          <a:prstGeom prst="rect">
            <a:avLst/>
          </a:prstGeom>
          <a:noFill/>
          <a:ln w="9525">
            <a:noFill/>
            <a:miter lim="800000"/>
            <a:headEnd/>
            <a:tailEnd/>
          </a:ln>
        </p:spPr>
      </p:pic>
      <p:pic>
        <p:nvPicPr>
          <p:cNvPr id="102405" name="dlSR_ctl47_iP_thumbnail" descr="EV203-054 - Corinthian Column"/>
          <p:cNvPicPr>
            <a:picLocks noChangeAspect="1" noChangeArrowheads="1"/>
          </p:cNvPicPr>
          <p:nvPr/>
        </p:nvPicPr>
        <p:blipFill>
          <a:blip r:embed="rId5" r:link="rId6" cstate="print"/>
          <a:srcRect/>
          <a:stretch>
            <a:fillRect/>
          </a:stretch>
        </p:blipFill>
        <p:spPr bwMode="auto">
          <a:xfrm>
            <a:off x="6400800" y="990600"/>
            <a:ext cx="2197100" cy="3124200"/>
          </a:xfrm>
          <a:prstGeom prst="rect">
            <a:avLst/>
          </a:prstGeom>
          <a:noFill/>
          <a:ln w="9525">
            <a:noFill/>
            <a:miter lim="800000"/>
            <a:headEnd/>
            <a:tailEnd/>
          </a:ln>
        </p:spPr>
      </p:pic>
      <p:sp>
        <p:nvSpPr>
          <p:cNvPr id="102406" name="Rectangle 6"/>
          <p:cNvSpPr>
            <a:spLocks noChangeArrowheads="1"/>
          </p:cNvSpPr>
          <p:nvPr/>
        </p:nvSpPr>
        <p:spPr bwMode="auto">
          <a:xfrm>
            <a:off x="228600" y="0"/>
            <a:ext cx="2743200" cy="1570038"/>
          </a:xfrm>
          <a:prstGeom prst="rect">
            <a:avLst/>
          </a:prstGeom>
          <a:noFill/>
          <a:ln w="9525">
            <a:noFill/>
            <a:miter lim="800000"/>
            <a:headEnd/>
            <a:tailEnd/>
          </a:ln>
        </p:spPr>
        <p:txBody>
          <a:bodyPr anchor="ctr">
            <a:spAutoFit/>
          </a:bodyPr>
          <a:lstStyle/>
          <a:p>
            <a:pPr algn="ctr"/>
            <a:r>
              <a:rPr lang="en-US" sz="2400" b="1" u="none">
                <a:cs typeface="Times New Roman" pitchFamily="18" charset="0"/>
              </a:rPr>
              <a:t>Architecture</a:t>
            </a:r>
          </a:p>
          <a:p>
            <a:pPr algn="ctr"/>
            <a:r>
              <a:rPr lang="en-US" sz="2400" u="none">
                <a:cs typeface="Times New Roman" pitchFamily="18" charset="0"/>
              </a:rPr>
              <a:t>Greek Columns</a:t>
            </a:r>
            <a:endParaRPr lang="en-US" sz="2400" u="none">
              <a:latin typeface="Arial" charset="0"/>
            </a:endParaRPr>
          </a:p>
          <a:p>
            <a:pPr algn="ctr"/>
            <a:endParaRPr lang="en-US" sz="2400" u="none"/>
          </a:p>
          <a:p>
            <a:pPr algn="ctr" eaLnBrk="0" hangingPunct="0"/>
            <a:endParaRPr lang="en-US" sz="2400" u="none">
              <a:latin typeface="Arial" charset="0"/>
            </a:endParaRPr>
          </a:p>
        </p:txBody>
      </p:sp>
      <p:pic>
        <p:nvPicPr>
          <p:cNvPr id="102411" name="Picture 11" descr="RW006761 - Doric Fluted Column of the Temple of Zeus in Cyrene, Libya"/>
          <p:cNvPicPr>
            <a:picLocks noChangeAspect="1" noChangeArrowheads="1"/>
          </p:cNvPicPr>
          <p:nvPr/>
        </p:nvPicPr>
        <p:blipFill>
          <a:blip r:embed="rId7" cstate="print"/>
          <a:srcRect/>
          <a:stretch>
            <a:fillRect/>
          </a:stretch>
        </p:blipFill>
        <p:spPr bwMode="auto">
          <a:xfrm>
            <a:off x="228600" y="1066800"/>
            <a:ext cx="3011488" cy="3048000"/>
          </a:xfrm>
          <a:prstGeom prst="rect">
            <a:avLst/>
          </a:prstGeom>
          <a:noFill/>
          <a:ln w="9525">
            <a:noFill/>
            <a:miter lim="800000"/>
            <a:headEnd/>
            <a:tailEnd/>
          </a:ln>
        </p:spPr>
      </p:pic>
      <p:sp>
        <p:nvSpPr>
          <p:cNvPr id="10" name="TextBox 9"/>
          <p:cNvSpPr txBox="1">
            <a:spLocks noChangeArrowheads="1"/>
          </p:cNvSpPr>
          <p:nvPr/>
        </p:nvSpPr>
        <p:spPr bwMode="auto">
          <a:xfrm>
            <a:off x="838200" y="4191000"/>
            <a:ext cx="1608138" cy="769938"/>
          </a:xfrm>
          <a:prstGeom prst="rect">
            <a:avLst/>
          </a:prstGeom>
          <a:noFill/>
          <a:ln w="9525">
            <a:noFill/>
            <a:miter lim="800000"/>
            <a:headEnd/>
            <a:tailEnd/>
          </a:ln>
        </p:spPr>
        <p:txBody>
          <a:bodyPr wrap="none">
            <a:spAutoFit/>
          </a:bodyPr>
          <a:lstStyle/>
          <a:p>
            <a:r>
              <a:rPr lang="en-US" sz="4400" u="none"/>
              <a:t>Doric</a:t>
            </a:r>
          </a:p>
        </p:txBody>
      </p:sp>
      <p:sp>
        <p:nvSpPr>
          <p:cNvPr id="11" name="TextBox 10"/>
          <p:cNvSpPr txBox="1">
            <a:spLocks noChangeArrowheads="1"/>
          </p:cNvSpPr>
          <p:nvPr/>
        </p:nvSpPr>
        <p:spPr bwMode="auto">
          <a:xfrm>
            <a:off x="3962400" y="4267200"/>
            <a:ext cx="1533525" cy="769938"/>
          </a:xfrm>
          <a:prstGeom prst="rect">
            <a:avLst/>
          </a:prstGeom>
          <a:noFill/>
          <a:ln w="9525">
            <a:noFill/>
            <a:miter lim="800000"/>
            <a:headEnd/>
            <a:tailEnd/>
          </a:ln>
        </p:spPr>
        <p:txBody>
          <a:bodyPr wrap="none">
            <a:spAutoFit/>
          </a:bodyPr>
          <a:lstStyle/>
          <a:p>
            <a:r>
              <a:rPr lang="en-US" sz="4400" u="none"/>
              <a:t>Ionic</a:t>
            </a:r>
          </a:p>
        </p:txBody>
      </p:sp>
      <p:sp>
        <p:nvSpPr>
          <p:cNvPr id="12" name="TextBox 11"/>
          <p:cNvSpPr txBox="1">
            <a:spLocks noChangeArrowheads="1"/>
          </p:cNvSpPr>
          <p:nvPr/>
        </p:nvSpPr>
        <p:spPr bwMode="auto">
          <a:xfrm>
            <a:off x="6019800" y="4267200"/>
            <a:ext cx="2879725" cy="769938"/>
          </a:xfrm>
          <a:prstGeom prst="rect">
            <a:avLst/>
          </a:prstGeom>
          <a:noFill/>
          <a:ln w="9525">
            <a:noFill/>
            <a:miter lim="800000"/>
            <a:headEnd/>
            <a:tailEnd/>
          </a:ln>
        </p:spPr>
        <p:txBody>
          <a:bodyPr wrap="none">
            <a:spAutoFit/>
          </a:bodyPr>
          <a:lstStyle/>
          <a:p>
            <a:r>
              <a:rPr lang="en-US" sz="4400" u="none"/>
              <a:t>Corinthian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06"/>
                                        </p:tgtEl>
                                        <p:attrNameLst>
                                          <p:attrName>style.visibility</p:attrName>
                                        </p:attrNameLst>
                                      </p:cBhvr>
                                      <p:to>
                                        <p:strVal val="visible"/>
                                      </p:to>
                                    </p:set>
                                    <p:anim calcmode="lin" valueType="num">
                                      <p:cBhvr>
                                        <p:cTn id="7" dur="1000" fill="hold"/>
                                        <p:tgtEl>
                                          <p:spTgt spid="102406"/>
                                        </p:tgtEl>
                                        <p:attrNameLst>
                                          <p:attrName>ppt_w</p:attrName>
                                        </p:attrNameLst>
                                      </p:cBhvr>
                                      <p:tavLst>
                                        <p:tav tm="0">
                                          <p:val>
                                            <p:strVal val="#ppt_w*0.70"/>
                                          </p:val>
                                        </p:tav>
                                        <p:tav tm="100000">
                                          <p:val>
                                            <p:strVal val="#ppt_w"/>
                                          </p:val>
                                        </p:tav>
                                      </p:tavLst>
                                    </p:anim>
                                    <p:anim calcmode="lin" valueType="num">
                                      <p:cBhvr>
                                        <p:cTn id="8" dur="1000" fill="hold"/>
                                        <p:tgtEl>
                                          <p:spTgt spid="102406"/>
                                        </p:tgtEl>
                                        <p:attrNameLst>
                                          <p:attrName>ppt_h</p:attrName>
                                        </p:attrNameLst>
                                      </p:cBhvr>
                                      <p:tavLst>
                                        <p:tav tm="0">
                                          <p:val>
                                            <p:strVal val="#ppt_h"/>
                                          </p:val>
                                        </p:tav>
                                        <p:tav tm="100000">
                                          <p:val>
                                            <p:strVal val="#ppt_h"/>
                                          </p:val>
                                        </p:tav>
                                      </p:tavLst>
                                    </p:anim>
                                    <p:animEffect transition="in" filter="fade">
                                      <p:cBhvr>
                                        <p:cTn id="9" dur="1000"/>
                                        <p:tgtEl>
                                          <p:spTgt spid="10240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02411"/>
                                        </p:tgtEl>
                                        <p:attrNameLst>
                                          <p:attrName>style.visibility</p:attrName>
                                        </p:attrNameLst>
                                      </p:cBhvr>
                                      <p:to>
                                        <p:strVal val="visible"/>
                                      </p:to>
                                    </p:set>
                                    <p:anim calcmode="lin" valueType="num">
                                      <p:cBhvr>
                                        <p:cTn id="14" dur="1000" fill="hold"/>
                                        <p:tgtEl>
                                          <p:spTgt spid="102411"/>
                                        </p:tgtEl>
                                        <p:attrNameLst>
                                          <p:attrName>ppt_w</p:attrName>
                                        </p:attrNameLst>
                                      </p:cBhvr>
                                      <p:tavLst>
                                        <p:tav tm="0">
                                          <p:val>
                                            <p:strVal val="#ppt_w*0.70"/>
                                          </p:val>
                                        </p:tav>
                                        <p:tav tm="100000">
                                          <p:val>
                                            <p:strVal val="#ppt_w"/>
                                          </p:val>
                                        </p:tav>
                                      </p:tavLst>
                                    </p:anim>
                                    <p:anim calcmode="lin" valueType="num">
                                      <p:cBhvr>
                                        <p:cTn id="15" dur="1000" fill="hold"/>
                                        <p:tgtEl>
                                          <p:spTgt spid="102411"/>
                                        </p:tgtEl>
                                        <p:attrNameLst>
                                          <p:attrName>ppt_h</p:attrName>
                                        </p:attrNameLst>
                                      </p:cBhvr>
                                      <p:tavLst>
                                        <p:tav tm="0">
                                          <p:val>
                                            <p:strVal val="#ppt_h"/>
                                          </p:val>
                                        </p:tav>
                                        <p:tav tm="100000">
                                          <p:val>
                                            <p:strVal val="#ppt_h"/>
                                          </p:val>
                                        </p:tav>
                                      </p:tavLst>
                                    </p:anim>
                                    <p:animEffect transition="in" filter="fade">
                                      <p:cBhvr>
                                        <p:cTn id="16" dur="1000"/>
                                        <p:tgtEl>
                                          <p:spTgt spid="102411"/>
                                        </p:tgtEl>
                                      </p:cBhvr>
                                    </p:animEffect>
                                  </p:childTnLst>
                                </p:cTn>
                              </p:par>
                              <p:par>
                                <p:cTn id="17" presetID="55"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02404"/>
                                        </p:tgtEl>
                                        <p:attrNameLst>
                                          <p:attrName>style.visibility</p:attrName>
                                        </p:attrNameLst>
                                      </p:cBhvr>
                                      <p:to>
                                        <p:strVal val="visible"/>
                                      </p:to>
                                    </p:set>
                                    <p:anim calcmode="lin" valueType="num">
                                      <p:cBhvr>
                                        <p:cTn id="26" dur="1000" fill="hold"/>
                                        <p:tgtEl>
                                          <p:spTgt spid="102404"/>
                                        </p:tgtEl>
                                        <p:attrNameLst>
                                          <p:attrName>ppt_w</p:attrName>
                                        </p:attrNameLst>
                                      </p:cBhvr>
                                      <p:tavLst>
                                        <p:tav tm="0">
                                          <p:val>
                                            <p:strVal val="#ppt_w*0.70"/>
                                          </p:val>
                                        </p:tav>
                                        <p:tav tm="100000">
                                          <p:val>
                                            <p:strVal val="#ppt_w"/>
                                          </p:val>
                                        </p:tav>
                                      </p:tavLst>
                                    </p:anim>
                                    <p:anim calcmode="lin" valueType="num">
                                      <p:cBhvr>
                                        <p:cTn id="27" dur="1000" fill="hold"/>
                                        <p:tgtEl>
                                          <p:spTgt spid="102404"/>
                                        </p:tgtEl>
                                        <p:attrNameLst>
                                          <p:attrName>ppt_h</p:attrName>
                                        </p:attrNameLst>
                                      </p:cBhvr>
                                      <p:tavLst>
                                        <p:tav tm="0">
                                          <p:val>
                                            <p:strVal val="#ppt_h"/>
                                          </p:val>
                                        </p:tav>
                                        <p:tav tm="100000">
                                          <p:val>
                                            <p:strVal val="#ppt_h"/>
                                          </p:val>
                                        </p:tav>
                                      </p:tavLst>
                                    </p:anim>
                                    <p:animEffect transition="in" filter="fade">
                                      <p:cBhvr>
                                        <p:cTn id="28" dur="1000"/>
                                        <p:tgtEl>
                                          <p:spTgt spid="102404"/>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strVal val="#ppt_w*0.70"/>
                                          </p:val>
                                        </p:tav>
                                        <p:tav tm="100000">
                                          <p:val>
                                            <p:strVal val="#ppt_w"/>
                                          </p:val>
                                        </p:tav>
                                      </p:tavLst>
                                    </p:anim>
                                    <p:anim calcmode="lin" valueType="num">
                                      <p:cBhvr>
                                        <p:cTn id="32" dur="1000" fill="hold"/>
                                        <p:tgtEl>
                                          <p:spTgt spid="11"/>
                                        </p:tgtEl>
                                        <p:attrNameLst>
                                          <p:attrName>ppt_h</p:attrName>
                                        </p:attrNameLst>
                                      </p:cBhvr>
                                      <p:tavLst>
                                        <p:tav tm="0">
                                          <p:val>
                                            <p:strVal val="#ppt_h"/>
                                          </p:val>
                                        </p:tav>
                                        <p:tav tm="100000">
                                          <p:val>
                                            <p:strVal val="#ppt_h"/>
                                          </p:val>
                                        </p:tav>
                                      </p:tavLst>
                                    </p:anim>
                                    <p:animEffect transition="in" filter="fade">
                                      <p:cBhvr>
                                        <p:cTn id="33" dur="1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nodeType="clickEffect">
                                  <p:stCondLst>
                                    <p:cond delay="0"/>
                                  </p:stCondLst>
                                  <p:childTnLst>
                                    <p:set>
                                      <p:cBhvr>
                                        <p:cTn id="37" dur="1" fill="hold">
                                          <p:stCondLst>
                                            <p:cond delay="0"/>
                                          </p:stCondLst>
                                        </p:cTn>
                                        <p:tgtEl>
                                          <p:spTgt spid="102405"/>
                                        </p:tgtEl>
                                        <p:attrNameLst>
                                          <p:attrName>style.visibility</p:attrName>
                                        </p:attrNameLst>
                                      </p:cBhvr>
                                      <p:to>
                                        <p:strVal val="visible"/>
                                      </p:to>
                                    </p:set>
                                    <p:anim calcmode="lin" valueType="num">
                                      <p:cBhvr>
                                        <p:cTn id="38" dur="1000" fill="hold"/>
                                        <p:tgtEl>
                                          <p:spTgt spid="102405"/>
                                        </p:tgtEl>
                                        <p:attrNameLst>
                                          <p:attrName>ppt_w</p:attrName>
                                        </p:attrNameLst>
                                      </p:cBhvr>
                                      <p:tavLst>
                                        <p:tav tm="0">
                                          <p:val>
                                            <p:strVal val="#ppt_w*0.70"/>
                                          </p:val>
                                        </p:tav>
                                        <p:tav tm="100000">
                                          <p:val>
                                            <p:strVal val="#ppt_w"/>
                                          </p:val>
                                        </p:tav>
                                      </p:tavLst>
                                    </p:anim>
                                    <p:anim calcmode="lin" valueType="num">
                                      <p:cBhvr>
                                        <p:cTn id="39" dur="1000" fill="hold"/>
                                        <p:tgtEl>
                                          <p:spTgt spid="102405"/>
                                        </p:tgtEl>
                                        <p:attrNameLst>
                                          <p:attrName>ppt_h</p:attrName>
                                        </p:attrNameLst>
                                      </p:cBhvr>
                                      <p:tavLst>
                                        <p:tav tm="0">
                                          <p:val>
                                            <p:strVal val="#ppt_h"/>
                                          </p:val>
                                        </p:tav>
                                        <p:tav tm="100000">
                                          <p:val>
                                            <p:strVal val="#ppt_h"/>
                                          </p:val>
                                        </p:tav>
                                      </p:tavLst>
                                    </p:anim>
                                    <p:animEffect transition="in" filter="fade">
                                      <p:cBhvr>
                                        <p:cTn id="40" dur="1000"/>
                                        <p:tgtEl>
                                          <p:spTgt spid="102405"/>
                                        </p:tgtEl>
                                      </p:cBhvr>
                                    </p:animEffect>
                                  </p:childTnLst>
                                </p:cTn>
                              </p:par>
                              <p:par>
                                <p:cTn id="41" presetID="55"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strVal val="#ppt_w*0.70"/>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Effect transition="in" filter="fade">
                                      <p:cBhvr>
                                        <p:cTn id="4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6" grpId="0"/>
      <p:bldP spid="10" grpId="0"/>
      <p:bldP spid="11" grpId="0"/>
      <p:bldP spid="12"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5169" name="Rectangle 1"/>
          <p:cNvSpPr>
            <a:spLocks noChangeArrowheads="1"/>
          </p:cNvSpPr>
          <p:nvPr/>
        </p:nvSpPr>
        <p:spPr bwMode="auto">
          <a:xfrm>
            <a:off x="190500" y="228600"/>
            <a:ext cx="8763000" cy="2246313"/>
          </a:xfrm>
          <a:prstGeom prst="rect">
            <a:avLst/>
          </a:prstGeom>
          <a:noFill/>
          <a:ln w="9525">
            <a:noFill/>
            <a:miter lim="800000"/>
            <a:headEnd/>
            <a:tailEnd/>
          </a:ln>
        </p:spPr>
        <p:txBody>
          <a:bodyPr anchor="ctr">
            <a:spAutoFit/>
          </a:bodyPr>
          <a:lstStyle/>
          <a:p>
            <a:pPr eaLnBrk="0" hangingPunct="0"/>
            <a:r>
              <a:rPr lang="en-US" sz="2800" b="1" u="none">
                <a:cs typeface="Times New Roman" pitchFamily="18" charset="0"/>
              </a:rPr>
              <a:t>Architecture and Sculpture</a:t>
            </a:r>
          </a:p>
          <a:p>
            <a:pPr eaLnBrk="0" hangingPunct="0"/>
            <a:r>
              <a:rPr lang="en-US" sz="2800" b="1" u="none">
                <a:cs typeface="Times New Roman" pitchFamily="18" charset="0"/>
              </a:rPr>
              <a:t>Realism</a:t>
            </a:r>
            <a:endParaRPr lang="en-US" sz="2800" u="none"/>
          </a:p>
          <a:p>
            <a:pPr eaLnBrk="0" hangingPunct="0"/>
            <a:r>
              <a:rPr lang="en-US" sz="2800" u="none"/>
              <a:t>Hellenistic sculpture took a departure from the Greek idealized style to a style emphasizing realism. </a:t>
            </a:r>
          </a:p>
        </p:txBody>
      </p:sp>
      <p:pic>
        <p:nvPicPr>
          <p:cNvPr id="135170" name="Picture 2" descr="http://www.louvre.fr/media/repository/ressources/sources/illustration/atlas/image_65400_v2_m56577569830699579.jpg"/>
          <p:cNvPicPr>
            <a:picLocks noChangeAspect="1" noChangeArrowheads="1"/>
          </p:cNvPicPr>
          <p:nvPr/>
        </p:nvPicPr>
        <p:blipFill>
          <a:blip r:embed="rId3" cstate="print"/>
          <a:srcRect/>
          <a:stretch>
            <a:fillRect/>
          </a:stretch>
        </p:blipFill>
        <p:spPr bwMode="auto">
          <a:xfrm>
            <a:off x="381000" y="2590800"/>
            <a:ext cx="2047875" cy="3959225"/>
          </a:xfrm>
          <a:prstGeom prst="rect">
            <a:avLst/>
          </a:prstGeom>
          <a:noFill/>
          <a:ln w="9525">
            <a:noFill/>
            <a:miter lim="800000"/>
            <a:headEnd/>
            <a:tailEnd/>
          </a:ln>
        </p:spPr>
      </p:pic>
      <p:pic>
        <p:nvPicPr>
          <p:cNvPr id="135171" name="Picture 3" descr="http://www.louvre.fr/media/repository/ressources/sources/illustration/atlas/image_66799_v2_m56577569830706003.jpg"/>
          <p:cNvPicPr>
            <a:picLocks noChangeAspect="1" noChangeArrowheads="1"/>
          </p:cNvPicPr>
          <p:nvPr/>
        </p:nvPicPr>
        <p:blipFill>
          <a:blip r:embed="rId4" cstate="print"/>
          <a:srcRect/>
          <a:stretch>
            <a:fillRect/>
          </a:stretch>
        </p:blipFill>
        <p:spPr bwMode="auto">
          <a:xfrm>
            <a:off x="3276600" y="2667000"/>
            <a:ext cx="3048000" cy="3689350"/>
          </a:xfrm>
          <a:prstGeom prst="rect">
            <a:avLst/>
          </a:prstGeom>
          <a:noFill/>
          <a:ln w="9525">
            <a:noFill/>
            <a:miter lim="800000"/>
            <a:headEnd/>
            <a:tailEnd/>
          </a:ln>
        </p:spPr>
      </p:pic>
      <p:pic>
        <p:nvPicPr>
          <p:cNvPr id="135172" name="Picture 4" descr="http://www.louvre.fr/media/repository/ressources/sources/illustration/atlas/image_65404_v2_m56577569830699596.jpg"/>
          <p:cNvPicPr>
            <a:picLocks noChangeAspect="1" noChangeArrowheads="1"/>
          </p:cNvPicPr>
          <p:nvPr/>
        </p:nvPicPr>
        <p:blipFill>
          <a:blip r:embed="rId5" cstate="print"/>
          <a:srcRect/>
          <a:stretch>
            <a:fillRect/>
          </a:stretch>
        </p:blipFill>
        <p:spPr bwMode="auto">
          <a:xfrm>
            <a:off x="7162800" y="2182813"/>
            <a:ext cx="1600200" cy="4370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5169"/>
                                        </p:tgtEl>
                                        <p:attrNameLst>
                                          <p:attrName>style.visibility</p:attrName>
                                        </p:attrNameLst>
                                      </p:cBhvr>
                                      <p:to>
                                        <p:strVal val="visible"/>
                                      </p:to>
                                    </p:set>
                                    <p:anim calcmode="lin" valueType="num">
                                      <p:cBhvr>
                                        <p:cTn id="7" dur="1000" fill="hold"/>
                                        <p:tgtEl>
                                          <p:spTgt spid="135169"/>
                                        </p:tgtEl>
                                        <p:attrNameLst>
                                          <p:attrName>ppt_w</p:attrName>
                                        </p:attrNameLst>
                                      </p:cBhvr>
                                      <p:tavLst>
                                        <p:tav tm="0">
                                          <p:val>
                                            <p:strVal val="#ppt_w*0.70"/>
                                          </p:val>
                                        </p:tav>
                                        <p:tav tm="100000">
                                          <p:val>
                                            <p:strVal val="#ppt_w"/>
                                          </p:val>
                                        </p:tav>
                                      </p:tavLst>
                                    </p:anim>
                                    <p:anim calcmode="lin" valueType="num">
                                      <p:cBhvr>
                                        <p:cTn id="8" dur="1000" fill="hold"/>
                                        <p:tgtEl>
                                          <p:spTgt spid="135169"/>
                                        </p:tgtEl>
                                        <p:attrNameLst>
                                          <p:attrName>ppt_h</p:attrName>
                                        </p:attrNameLst>
                                      </p:cBhvr>
                                      <p:tavLst>
                                        <p:tav tm="0">
                                          <p:val>
                                            <p:strVal val="#ppt_h"/>
                                          </p:val>
                                        </p:tav>
                                        <p:tav tm="100000">
                                          <p:val>
                                            <p:strVal val="#ppt_h"/>
                                          </p:val>
                                        </p:tav>
                                      </p:tavLst>
                                    </p:anim>
                                    <p:animEffect transition="in" filter="fade">
                                      <p:cBhvr>
                                        <p:cTn id="9" dur="1000"/>
                                        <p:tgtEl>
                                          <p:spTgt spid="135169"/>
                                        </p:tgtEl>
                                      </p:cBhvr>
                                    </p:animEffect>
                                  </p:childTnLst>
                                </p:cTn>
                              </p:par>
                              <p:par>
                                <p:cTn id="10" presetID="55" presetClass="entr" presetSubtype="0" fill="hold" nodeType="withEffect">
                                  <p:stCondLst>
                                    <p:cond delay="0"/>
                                  </p:stCondLst>
                                  <p:childTnLst>
                                    <p:set>
                                      <p:cBhvr>
                                        <p:cTn id="11" dur="1" fill="hold">
                                          <p:stCondLst>
                                            <p:cond delay="0"/>
                                          </p:stCondLst>
                                        </p:cTn>
                                        <p:tgtEl>
                                          <p:spTgt spid="135170"/>
                                        </p:tgtEl>
                                        <p:attrNameLst>
                                          <p:attrName>style.visibility</p:attrName>
                                        </p:attrNameLst>
                                      </p:cBhvr>
                                      <p:to>
                                        <p:strVal val="visible"/>
                                      </p:to>
                                    </p:set>
                                    <p:anim calcmode="lin" valueType="num">
                                      <p:cBhvr>
                                        <p:cTn id="12" dur="1000" fill="hold"/>
                                        <p:tgtEl>
                                          <p:spTgt spid="135170"/>
                                        </p:tgtEl>
                                        <p:attrNameLst>
                                          <p:attrName>ppt_w</p:attrName>
                                        </p:attrNameLst>
                                      </p:cBhvr>
                                      <p:tavLst>
                                        <p:tav tm="0">
                                          <p:val>
                                            <p:strVal val="#ppt_w*0.70"/>
                                          </p:val>
                                        </p:tav>
                                        <p:tav tm="100000">
                                          <p:val>
                                            <p:strVal val="#ppt_w"/>
                                          </p:val>
                                        </p:tav>
                                      </p:tavLst>
                                    </p:anim>
                                    <p:anim calcmode="lin" valueType="num">
                                      <p:cBhvr>
                                        <p:cTn id="13" dur="1000" fill="hold"/>
                                        <p:tgtEl>
                                          <p:spTgt spid="135170"/>
                                        </p:tgtEl>
                                        <p:attrNameLst>
                                          <p:attrName>ppt_h</p:attrName>
                                        </p:attrNameLst>
                                      </p:cBhvr>
                                      <p:tavLst>
                                        <p:tav tm="0">
                                          <p:val>
                                            <p:strVal val="#ppt_h"/>
                                          </p:val>
                                        </p:tav>
                                        <p:tav tm="100000">
                                          <p:val>
                                            <p:strVal val="#ppt_h"/>
                                          </p:val>
                                        </p:tav>
                                      </p:tavLst>
                                    </p:anim>
                                    <p:animEffect transition="in" filter="fade">
                                      <p:cBhvr>
                                        <p:cTn id="14" dur="1000"/>
                                        <p:tgtEl>
                                          <p:spTgt spid="135170"/>
                                        </p:tgtEl>
                                      </p:cBhvr>
                                    </p:animEffect>
                                  </p:childTnLst>
                                </p:cTn>
                              </p:par>
                              <p:par>
                                <p:cTn id="15" presetID="55" presetClass="entr" presetSubtype="0" fill="hold" nodeType="withEffect">
                                  <p:stCondLst>
                                    <p:cond delay="0"/>
                                  </p:stCondLst>
                                  <p:childTnLst>
                                    <p:set>
                                      <p:cBhvr>
                                        <p:cTn id="16" dur="1" fill="hold">
                                          <p:stCondLst>
                                            <p:cond delay="0"/>
                                          </p:stCondLst>
                                        </p:cTn>
                                        <p:tgtEl>
                                          <p:spTgt spid="135171"/>
                                        </p:tgtEl>
                                        <p:attrNameLst>
                                          <p:attrName>style.visibility</p:attrName>
                                        </p:attrNameLst>
                                      </p:cBhvr>
                                      <p:to>
                                        <p:strVal val="visible"/>
                                      </p:to>
                                    </p:set>
                                    <p:anim calcmode="lin" valueType="num">
                                      <p:cBhvr>
                                        <p:cTn id="17" dur="1000" fill="hold"/>
                                        <p:tgtEl>
                                          <p:spTgt spid="135171"/>
                                        </p:tgtEl>
                                        <p:attrNameLst>
                                          <p:attrName>ppt_w</p:attrName>
                                        </p:attrNameLst>
                                      </p:cBhvr>
                                      <p:tavLst>
                                        <p:tav tm="0">
                                          <p:val>
                                            <p:strVal val="#ppt_w*0.70"/>
                                          </p:val>
                                        </p:tav>
                                        <p:tav tm="100000">
                                          <p:val>
                                            <p:strVal val="#ppt_w"/>
                                          </p:val>
                                        </p:tav>
                                      </p:tavLst>
                                    </p:anim>
                                    <p:anim calcmode="lin" valueType="num">
                                      <p:cBhvr>
                                        <p:cTn id="18" dur="1000" fill="hold"/>
                                        <p:tgtEl>
                                          <p:spTgt spid="135171"/>
                                        </p:tgtEl>
                                        <p:attrNameLst>
                                          <p:attrName>ppt_h</p:attrName>
                                        </p:attrNameLst>
                                      </p:cBhvr>
                                      <p:tavLst>
                                        <p:tav tm="0">
                                          <p:val>
                                            <p:strVal val="#ppt_h"/>
                                          </p:val>
                                        </p:tav>
                                        <p:tav tm="100000">
                                          <p:val>
                                            <p:strVal val="#ppt_h"/>
                                          </p:val>
                                        </p:tav>
                                      </p:tavLst>
                                    </p:anim>
                                    <p:animEffect transition="in" filter="fade">
                                      <p:cBhvr>
                                        <p:cTn id="19" dur="1000"/>
                                        <p:tgtEl>
                                          <p:spTgt spid="135171"/>
                                        </p:tgtEl>
                                      </p:cBhvr>
                                    </p:animEffect>
                                  </p:childTnLst>
                                </p:cTn>
                              </p:par>
                              <p:par>
                                <p:cTn id="20" presetID="55" presetClass="entr" presetSubtype="0" fill="hold" nodeType="withEffect">
                                  <p:stCondLst>
                                    <p:cond delay="0"/>
                                  </p:stCondLst>
                                  <p:childTnLst>
                                    <p:set>
                                      <p:cBhvr>
                                        <p:cTn id="21" dur="1" fill="hold">
                                          <p:stCondLst>
                                            <p:cond delay="0"/>
                                          </p:stCondLst>
                                        </p:cTn>
                                        <p:tgtEl>
                                          <p:spTgt spid="135172"/>
                                        </p:tgtEl>
                                        <p:attrNameLst>
                                          <p:attrName>style.visibility</p:attrName>
                                        </p:attrNameLst>
                                      </p:cBhvr>
                                      <p:to>
                                        <p:strVal val="visible"/>
                                      </p:to>
                                    </p:set>
                                    <p:anim calcmode="lin" valueType="num">
                                      <p:cBhvr>
                                        <p:cTn id="22" dur="1000" fill="hold"/>
                                        <p:tgtEl>
                                          <p:spTgt spid="135172"/>
                                        </p:tgtEl>
                                        <p:attrNameLst>
                                          <p:attrName>ppt_w</p:attrName>
                                        </p:attrNameLst>
                                      </p:cBhvr>
                                      <p:tavLst>
                                        <p:tav tm="0">
                                          <p:val>
                                            <p:strVal val="#ppt_w*0.70"/>
                                          </p:val>
                                        </p:tav>
                                        <p:tav tm="100000">
                                          <p:val>
                                            <p:strVal val="#ppt_w"/>
                                          </p:val>
                                        </p:tav>
                                      </p:tavLst>
                                    </p:anim>
                                    <p:anim calcmode="lin" valueType="num">
                                      <p:cBhvr>
                                        <p:cTn id="23" dur="1000" fill="hold"/>
                                        <p:tgtEl>
                                          <p:spTgt spid="135172"/>
                                        </p:tgtEl>
                                        <p:attrNameLst>
                                          <p:attrName>ppt_h</p:attrName>
                                        </p:attrNameLst>
                                      </p:cBhvr>
                                      <p:tavLst>
                                        <p:tav tm="0">
                                          <p:val>
                                            <p:strVal val="#ppt_h"/>
                                          </p:val>
                                        </p:tav>
                                        <p:tav tm="100000">
                                          <p:val>
                                            <p:strVal val="#ppt_h"/>
                                          </p:val>
                                        </p:tav>
                                      </p:tavLst>
                                    </p:anim>
                                    <p:animEffect transition="in" filter="fade">
                                      <p:cBhvr>
                                        <p:cTn id="24" dur="1000"/>
                                        <p:tgtEl>
                                          <p:spTgt spid="135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69"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66800" y="381000"/>
            <a:ext cx="7772400" cy="1143000"/>
          </a:xfrm>
        </p:spPr>
        <p:txBody>
          <a:bodyPr/>
          <a:lstStyle/>
          <a:p>
            <a:pPr eaLnBrk="1" hangingPunct="1"/>
            <a:r>
              <a:rPr lang="en-US" sz="6600" b="1" smtClean="0">
                <a:latin typeface="Tempus Sans ITC" pitchFamily="82" charset="0"/>
              </a:rPr>
              <a:t>Mathematics</a:t>
            </a:r>
          </a:p>
        </p:txBody>
      </p:sp>
      <p:pic>
        <p:nvPicPr>
          <p:cNvPr id="104451" name="Picture 3" descr="C:\Documents and Settings\Cara Walton\Application Data\Microsoft\Media Catalog\Downloaded Clips\cl59\j0223770.gif"/>
          <p:cNvPicPr>
            <a:picLocks noChangeAspect="1" noChangeArrowheads="1" noCrop="1"/>
          </p:cNvPicPr>
          <p:nvPr/>
        </p:nvPicPr>
        <p:blipFill>
          <a:blip r:embed="rId3" cstate="print"/>
          <a:srcRect/>
          <a:stretch>
            <a:fillRect/>
          </a:stretch>
        </p:blipFill>
        <p:spPr bwMode="auto">
          <a:xfrm>
            <a:off x="7391400" y="228600"/>
            <a:ext cx="1524000" cy="1328738"/>
          </a:xfrm>
          <a:prstGeom prst="rect">
            <a:avLst/>
          </a:prstGeom>
          <a:noFill/>
          <a:ln w="9525">
            <a:noFill/>
            <a:miter lim="800000"/>
            <a:headEnd/>
            <a:tailEnd/>
          </a:ln>
        </p:spPr>
      </p:pic>
      <p:pic>
        <p:nvPicPr>
          <p:cNvPr id="104452" name="Picture 4" descr="C:\Documents and Settings\Cara Walton\Application Data\Microsoft\Media Catalog\Downloaded Clips\cl59\j0223770.gif"/>
          <p:cNvPicPr>
            <a:picLocks noChangeAspect="1" noChangeArrowheads="1" noCrop="1"/>
          </p:cNvPicPr>
          <p:nvPr/>
        </p:nvPicPr>
        <p:blipFill>
          <a:blip r:embed="rId3" cstate="print"/>
          <a:srcRect/>
          <a:stretch>
            <a:fillRect/>
          </a:stretch>
        </p:blipFill>
        <p:spPr bwMode="auto">
          <a:xfrm>
            <a:off x="228600" y="228600"/>
            <a:ext cx="1524000" cy="1328738"/>
          </a:xfrm>
          <a:prstGeom prst="rect">
            <a:avLst/>
          </a:prstGeom>
          <a:noFill/>
          <a:ln w="9525">
            <a:noFill/>
            <a:miter lim="800000"/>
            <a:headEnd/>
            <a:tailEnd/>
          </a:ln>
        </p:spPr>
      </p:pic>
      <p:pic>
        <p:nvPicPr>
          <p:cNvPr id="18438" name="Picture 6" descr="Euclid">
            <a:hlinkClick r:id="rId4"/>
          </p:cNvPr>
          <p:cNvPicPr>
            <a:picLocks noChangeAspect="1" noChangeArrowheads="1"/>
          </p:cNvPicPr>
          <p:nvPr/>
        </p:nvPicPr>
        <p:blipFill>
          <a:blip r:embed="rId5" cstate="print"/>
          <a:srcRect/>
          <a:stretch>
            <a:fillRect/>
          </a:stretch>
        </p:blipFill>
        <p:spPr bwMode="auto">
          <a:xfrm>
            <a:off x="457200" y="1752600"/>
            <a:ext cx="1635125" cy="1981200"/>
          </a:xfrm>
          <a:prstGeom prst="rect">
            <a:avLst/>
          </a:prstGeom>
          <a:noFill/>
          <a:ln w="9525">
            <a:noFill/>
            <a:miter lim="800000"/>
            <a:headEnd/>
            <a:tailEnd/>
          </a:ln>
        </p:spPr>
      </p:pic>
      <p:sp>
        <p:nvSpPr>
          <p:cNvPr id="18439" name="Text Box 7"/>
          <p:cNvSpPr txBox="1">
            <a:spLocks noChangeArrowheads="1"/>
          </p:cNvSpPr>
          <p:nvPr/>
        </p:nvSpPr>
        <p:spPr bwMode="auto">
          <a:xfrm>
            <a:off x="1981200" y="1600200"/>
            <a:ext cx="5638800" cy="461963"/>
          </a:xfrm>
          <a:prstGeom prst="rect">
            <a:avLst/>
          </a:prstGeom>
          <a:noFill/>
          <a:ln w="9525">
            <a:noFill/>
            <a:miter lim="800000"/>
            <a:headEnd/>
            <a:tailEnd/>
          </a:ln>
        </p:spPr>
        <p:txBody>
          <a:bodyPr>
            <a:spAutoFit/>
          </a:bodyPr>
          <a:lstStyle/>
          <a:p>
            <a:pPr>
              <a:spcBef>
                <a:spcPct val="50000"/>
              </a:spcBef>
            </a:pPr>
            <a:r>
              <a:rPr lang="en-US" sz="2400" b="1"/>
              <a:t>Euclid c. 365B.C. –300 B.C.</a:t>
            </a:r>
          </a:p>
        </p:txBody>
      </p:sp>
      <p:sp>
        <p:nvSpPr>
          <p:cNvPr id="18440" name="Text Box 8"/>
          <p:cNvSpPr txBox="1">
            <a:spLocks noChangeArrowheads="1"/>
          </p:cNvSpPr>
          <p:nvPr/>
        </p:nvSpPr>
        <p:spPr bwMode="auto">
          <a:xfrm>
            <a:off x="2209800" y="2133600"/>
            <a:ext cx="6248400" cy="1570038"/>
          </a:xfrm>
          <a:prstGeom prst="rect">
            <a:avLst/>
          </a:prstGeom>
          <a:noFill/>
          <a:ln w="9525">
            <a:noFill/>
            <a:miter lim="800000"/>
            <a:headEnd/>
            <a:tailEnd/>
          </a:ln>
        </p:spPr>
        <p:txBody>
          <a:bodyPr>
            <a:spAutoFit/>
          </a:bodyPr>
          <a:lstStyle/>
          <a:p>
            <a:pPr>
              <a:spcBef>
                <a:spcPct val="50000"/>
              </a:spcBef>
            </a:pPr>
            <a:r>
              <a:rPr lang="en-US" sz="2400" b="1"/>
              <a:t>Often called the “Father of Geometry,” Euclid wrote the book </a:t>
            </a:r>
            <a:r>
              <a:rPr lang="en-US" sz="2400" b="1" i="1"/>
              <a:t>The Elements, </a:t>
            </a:r>
            <a:r>
              <a:rPr lang="en-US" sz="2400" b="1"/>
              <a:t>which became the foundation for Geometry.</a:t>
            </a:r>
            <a:r>
              <a:rPr lang="en-US" sz="2400"/>
              <a:t> </a:t>
            </a:r>
          </a:p>
        </p:txBody>
      </p:sp>
      <p:sp>
        <p:nvSpPr>
          <p:cNvPr id="18443" name="Text Box 11"/>
          <p:cNvSpPr txBox="1">
            <a:spLocks noChangeArrowheads="1"/>
          </p:cNvSpPr>
          <p:nvPr/>
        </p:nvSpPr>
        <p:spPr bwMode="auto">
          <a:xfrm>
            <a:off x="2209800" y="4191000"/>
            <a:ext cx="4648200" cy="830263"/>
          </a:xfrm>
          <a:prstGeom prst="rect">
            <a:avLst/>
          </a:prstGeom>
          <a:noFill/>
          <a:ln w="9525">
            <a:noFill/>
            <a:miter lim="800000"/>
            <a:headEnd/>
            <a:tailEnd/>
          </a:ln>
        </p:spPr>
        <p:txBody>
          <a:bodyPr>
            <a:spAutoFit/>
          </a:bodyPr>
          <a:lstStyle/>
          <a:p>
            <a:pPr>
              <a:spcBef>
                <a:spcPct val="50000"/>
              </a:spcBef>
            </a:pPr>
            <a:r>
              <a:rPr lang="en-US" sz="2400" b="1"/>
              <a:t>Pythagoras c. 580 B.C.-500 B.C. </a:t>
            </a:r>
          </a:p>
        </p:txBody>
      </p:sp>
      <p:pic>
        <p:nvPicPr>
          <p:cNvPr id="18445" name="Picture 13" descr="Bust of Pythagoras"/>
          <p:cNvPicPr>
            <a:picLocks noChangeAspect="1" noChangeArrowheads="1"/>
          </p:cNvPicPr>
          <p:nvPr/>
        </p:nvPicPr>
        <p:blipFill>
          <a:blip r:embed="rId6" cstate="print"/>
          <a:srcRect/>
          <a:stretch>
            <a:fillRect/>
          </a:stretch>
        </p:blipFill>
        <p:spPr bwMode="auto">
          <a:xfrm>
            <a:off x="457200" y="4114800"/>
            <a:ext cx="1666875" cy="2133600"/>
          </a:xfrm>
          <a:prstGeom prst="rect">
            <a:avLst/>
          </a:prstGeom>
          <a:noFill/>
          <a:ln w="9525">
            <a:noFill/>
            <a:miter lim="800000"/>
            <a:headEnd/>
            <a:tailEnd/>
          </a:ln>
        </p:spPr>
      </p:pic>
      <p:sp>
        <p:nvSpPr>
          <p:cNvPr id="18446" name="Text Box 14"/>
          <p:cNvSpPr txBox="1">
            <a:spLocks noChangeArrowheads="1"/>
          </p:cNvSpPr>
          <p:nvPr/>
        </p:nvSpPr>
        <p:spPr bwMode="auto">
          <a:xfrm>
            <a:off x="2133600" y="5029200"/>
            <a:ext cx="6553200" cy="830263"/>
          </a:xfrm>
          <a:prstGeom prst="rect">
            <a:avLst/>
          </a:prstGeom>
          <a:noFill/>
          <a:ln w="9525">
            <a:noFill/>
            <a:miter lim="800000"/>
            <a:headEnd/>
            <a:tailEnd/>
          </a:ln>
        </p:spPr>
        <p:txBody>
          <a:bodyPr>
            <a:spAutoFit/>
          </a:bodyPr>
          <a:lstStyle/>
          <a:p>
            <a:pPr>
              <a:spcBef>
                <a:spcPct val="50000"/>
              </a:spcBef>
            </a:pPr>
            <a:r>
              <a:rPr lang="en-US" sz="2400" u="none"/>
              <a:t>.</a:t>
            </a:r>
            <a:r>
              <a:rPr lang="en-US" sz="2400"/>
              <a:t>The Pythagorean Theorem is attributed to                                     Pythagoras and his followers  a</a:t>
            </a:r>
            <a:r>
              <a:rPr lang="en-US" sz="2400" baseline="30000"/>
              <a:t>2</a:t>
            </a:r>
            <a:r>
              <a:rPr lang="en-US" sz="2400"/>
              <a:t> + b</a:t>
            </a:r>
            <a:r>
              <a:rPr lang="en-US" sz="2400" baseline="30000"/>
              <a:t>2</a:t>
            </a:r>
            <a:r>
              <a:rPr lang="en-US" sz="2400"/>
              <a:t> = c</a:t>
            </a:r>
            <a:r>
              <a:rPr lang="en-US" sz="2400" baseline="30000"/>
              <a:t>2.  </a:t>
            </a:r>
            <a:endParaRPr lang="en-US" sz="2400" b="1"/>
          </a:p>
        </p:txBody>
      </p:sp>
      <p:pic>
        <p:nvPicPr>
          <p:cNvPr id="104459" name="Picture 16" descr="http://scidiv.bcc.ctc.edu/Math/Pythagoras2.GIF"/>
          <p:cNvPicPr>
            <a:picLocks noChangeAspect="1" noChangeArrowheads="1"/>
          </p:cNvPicPr>
          <p:nvPr/>
        </p:nvPicPr>
        <p:blipFill>
          <a:blip r:embed="rId7" cstate="print">
            <a:clrChange>
              <a:clrFrom>
                <a:srgbClr val="FFFFFF"/>
              </a:clrFrom>
              <a:clrTo>
                <a:srgbClr val="FFFFFF">
                  <a:alpha val="0"/>
                </a:srgbClr>
              </a:clrTo>
            </a:clrChange>
            <a:grayscl/>
            <a:biLevel thresh="50000"/>
          </a:blip>
          <a:srcRect/>
          <a:stretch>
            <a:fillRect/>
          </a:stretch>
        </p:blipFill>
        <p:spPr bwMode="auto">
          <a:xfrm>
            <a:off x="7620000" y="5791200"/>
            <a:ext cx="1074738" cy="868363"/>
          </a:xfrm>
          <a:prstGeom prst="rect">
            <a:avLst/>
          </a:prstGeom>
          <a:noFill/>
          <a:ln w="9525">
            <a:noFill/>
            <a:miter lim="800000"/>
            <a:headEnd/>
            <a:tailEnd/>
          </a:ln>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ssolve">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dissolve">
                                      <p:cBhvr>
                                        <p:cTn id="12" dur="500"/>
                                        <p:tgtEl>
                                          <p:spTgt spid="184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39"/>
                                        </p:tgtEl>
                                        <p:attrNameLst>
                                          <p:attrName>style.visibility</p:attrName>
                                        </p:attrNameLst>
                                      </p:cBhvr>
                                      <p:to>
                                        <p:strVal val="visible"/>
                                      </p:to>
                                    </p:set>
                                    <p:animEffect transition="in" filter="blinds(horizontal)">
                                      <p:cBhvr>
                                        <p:cTn id="17" dur="500"/>
                                        <p:tgtEl>
                                          <p:spTgt spid="1843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440"/>
                                        </p:tgtEl>
                                        <p:attrNameLst>
                                          <p:attrName>style.visibility</p:attrName>
                                        </p:attrNameLst>
                                      </p:cBhvr>
                                      <p:to>
                                        <p:strVal val="visible"/>
                                      </p:to>
                                    </p:set>
                                    <p:anim calcmode="lin" valueType="num">
                                      <p:cBhvr additive="base">
                                        <p:cTn id="22" dur="500" fill="hold"/>
                                        <p:tgtEl>
                                          <p:spTgt spid="18440"/>
                                        </p:tgtEl>
                                        <p:attrNameLst>
                                          <p:attrName>ppt_x</p:attrName>
                                        </p:attrNameLst>
                                      </p:cBhvr>
                                      <p:tavLst>
                                        <p:tav tm="0">
                                          <p:val>
                                            <p:strVal val="#ppt_x"/>
                                          </p:val>
                                        </p:tav>
                                        <p:tav tm="100000">
                                          <p:val>
                                            <p:strVal val="#ppt_x"/>
                                          </p:val>
                                        </p:tav>
                                      </p:tavLst>
                                    </p:anim>
                                    <p:anim calcmode="lin" valueType="num">
                                      <p:cBhvr additive="base">
                                        <p:cTn id="23" dur="500" fill="hold"/>
                                        <p:tgtEl>
                                          <p:spTgt spid="1844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8443"/>
                                        </p:tgtEl>
                                        <p:attrNameLst>
                                          <p:attrName>style.visibility</p:attrName>
                                        </p:attrNameLst>
                                      </p:cBhvr>
                                      <p:to>
                                        <p:strVal val="visible"/>
                                      </p:to>
                                    </p:set>
                                    <p:anim calcmode="lin" valueType="num">
                                      <p:cBhvr additive="base">
                                        <p:cTn id="28" dur="500" fill="hold"/>
                                        <p:tgtEl>
                                          <p:spTgt spid="18443"/>
                                        </p:tgtEl>
                                        <p:attrNameLst>
                                          <p:attrName>ppt_x</p:attrName>
                                        </p:attrNameLst>
                                      </p:cBhvr>
                                      <p:tavLst>
                                        <p:tav tm="0">
                                          <p:val>
                                            <p:strVal val="0-#ppt_w/2"/>
                                          </p:val>
                                        </p:tav>
                                        <p:tav tm="100000">
                                          <p:val>
                                            <p:strVal val="#ppt_x"/>
                                          </p:val>
                                        </p:tav>
                                      </p:tavLst>
                                    </p:anim>
                                    <p:anim calcmode="lin" valueType="num">
                                      <p:cBhvr additive="base">
                                        <p:cTn id="29" dur="500" fill="hold"/>
                                        <p:tgtEl>
                                          <p:spTgt spid="18443"/>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8445"/>
                                        </p:tgtEl>
                                        <p:attrNameLst>
                                          <p:attrName>style.visibility</p:attrName>
                                        </p:attrNameLst>
                                      </p:cBhvr>
                                      <p:to>
                                        <p:strVal val="visible"/>
                                      </p:to>
                                    </p:set>
                                    <p:animEffect transition="in" filter="dissolve">
                                      <p:cBhvr>
                                        <p:cTn id="34" dur="500"/>
                                        <p:tgtEl>
                                          <p:spTgt spid="1844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8446"/>
                                        </p:tgtEl>
                                        <p:attrNameLst>
                                          <p:attrName>style.visibility</p:attrName>
                                        </p:attrNameLst>
                                      </p:cBhvr>
                                      <p:to>
                                        <p:strVal val="visible"/>
                                      </p:to>
                                    </p:set>
                                    <p:anim calcmode="lin" valueType="num">
                                      <p:cBhvr additive="base">
                                        <p:cTn id="39" dur="500" fill="hold"/>
                                        <p:tgtEl>
                                          <p:spTgt spid="18446"/>
                                        </p:tgtEl>
                                        <p:attrNameLst>
                                          <p:attrName>ppt_x</p:attrName>
                                        </p:attrNameLst>
                                      </p:cBhvr>
                                      <p:tavLst>
                                        <p:tav tm="0">
                                          <p:val>
                                            <p:strVal val="0-#ppt_w/2"/>
                                          </p:val>
                                        </p:tav>
                                        <p:tav tm="100000">
                                          <p:val>
                                            <p:strVal val="#ppt_x"/>
                                          </p:val>
                                        </p:tav>
                                      </p:tavLst>
                                    </p:anim>
                                    <p:anim calcmode="lin" valueType="num">
                                      <p:cBhvr additive="base">
                                        <p:cTn id="40" dur="500" fill="hold"/>
                                        <p:tgtEl>
                                          <p:spTgt spid="18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9" grpId="0" autoUpdateAnimBg="0"/>
      <p:bldP spid="18440" grpId="0" autoUpdateAnimBg="0"/>
      <p:bldP spid="18443" grpId="0" autoUpdateAnimBg="0"/>
      <p:bldP spid="18446" grpId="0"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143000"/>
          </a:xfrm>
        </p:spPr>
        <p:txBody>
          <a:bodyPr/>
          <a:lstStyle/>
          <a:p>
            <a:pPr eaLnBrk="1" hangingPunct="1"/>
            <a:r>
              <a:rPr lang="en-US" sz="5400" b="1" smtClean="0">
                <a:latin typeface="Tempus Sans ITC" pitchFamily="82" charset="0"/>
              </a:rPr>
              <a:t>Science</a:t>
            </a:r>
          </a:p>
        </p:txBody>
      </p:sp>
      <p:pic>
        <p:nvPicPr>
          <p:cNvPr id="14340" name="Picture 4" descr="C:\Documents and Settings\Cara Walton\Application Data\Microsoft\Media Catalog\Downloaded Clips\cl4f\j0197960.wmf"/>
          <p:cNvPicPr>
            <a:picLocks noChangeAspect="1" noChangeArrowheads="1"/>
          </p:cNvPicPr>
          <p:nvPr/>
        </p:nvPicPr>
        <p:blipFill>
          <a:blip r:embed="rId3" cstate="print"/>
          <a:srcRect/>
          <a:stretch>
            <a:fillRect/>
          </a:stretch>
        </p:blipFill>
        <p:spPr bwMode="auto">
          <a:xfrm>
            <a:off x="0" y="0"/>
            <a:ext cx="1858963" cy="2209800"/>
          </a:xfrm>
          <a:prstGeom prst="rect">
            <a:avLst/>
          </a:prstGeom>
          <a:noFill/>
          <a:ln w="9525">
            <a:noFill/>
            <a:miter lim="800000"/>
            <a:headEnd/>
            <a:tailEnd/>
          </a:ln>
        </p:spPr>
      </p:pic>
      <p:sp>
        <p:nvSpPr>
          <p:cNvPr id="14341" name="Text Box 5"/>
          <p:cNvSpPr txBox="1">
            <a:spLocks noChangeArrowheads="1"/>
          </p:cNvSpPr>
          <p:nvPr/>
        </p:nvSpPr>
        <p:spPr bwMode="auto">
          <a:xfrm>
            <a:off x="2438400" y="990600"/>
            <a:ext cx="4267200" cy="1127125"/>
          </a:xfrm>
          <a:prstGeom prst="rect">
            <a:avLst/>
          </a:prstGeom>
          <a:noFill/>
          <a:ln w="9525">
            <a:noFill/>
            <a:miter lim="800000"/>
            <a:headEnd/>
            <a:tailEnd/>
          </a:ln>
        </p:spPr>
        <p:txBody>
          <a:bodyPr>
            <a:spAutoFit/>
          </a:bodyPr>
          <a:lstStyle/>
          <a:p>
            <a:pPr algn="ctr">
              <a:spcBef>
                <a:spcPct val="50000"/>
              </a:spcBef>
            </a:pPr>
            <a:r>
              <a:rPr lang="en-US" sz="3200" b="1">
                <a:latin typeface="Tempus Sans ITC" pitchFamily="82" charset="0"/>
              </a:rPr>
              <a:t>Archimedes</a:t>
            </a:r>
            <a:r>
              <a:rPr lang="en-US" sz="2800" b="1">
                <a:latin typeface="Tempus Sans ITC" pitchFamily="82" charset="0"/>
              </a:rPr>
              <a:t> </a:t>
            </a:r>
          </a:p>
          <a:p>
            <a:pPr algn="ctr">
              <a:spcBef>
                <a:spcPct val="50000"/>
              </a:spcBef>
            </a:pPr>
            <a:r>
              <a:rPr lang="en-US" sz="2000" b="1">
                <a:latin typeface="Tempus Sans ITC" pitchFamily="82" charset="0"/>
              </a:rPr>
              <a:t>c. 287 B.C. to 212 B.C.</a:t>
            </a:r>
            <a:r>
              <a:rPr lang="en-US"/>
              <a:t>  </a:t>
            </a:r>
            <a:r>
              <a:rPr lang="en-US">
                <a:hlinkClick r:id="rId4"/>
                <a:hlinkMouseOver r:id="rId5" action="ppaction://hlinkfile"/>
              </a:rPr>
              <a:t> </a:t>
            </a:r>
            <a:endParaRPr lang="en-US"/>
          </a:p>
        </p:txBody>
      </p:sp>
      <p:pic>
        <p:nvPicPr>
          <p:cNvPr id="14343" name="Picture 7" descr="http://www.pds.charlotte.nc.us/acad/compsci/internet/s98/archimedes.gif">
            <a:hlinkClick r:id="rId4"/>
          </p:cNvPr>
          <p:cNvPicPr>
            <a:picLocks noChangeAspect="1" noChangeArrowheads="1"/>
          </p:cNvPicPr>
          <p:nvPr/>
        </p:nvPicPr>
        <p:blipFill>
          <a:blip r:embed="rId6" cstate="print"/>
          <a:srcRect b="10001"/>
          <a:stretch>
            <a:fillRect/>
          </a:stretch>
        </p:blipFill>
        <p:spPr bwMode="auto">
          <a:xfrm>
            <a:off x="7315200" y="228600"/>
            <a:ext cx="1590675" cy="1798638"/>
          </a:xfrm>
          <a:prstGeom prst="rect">
            <a:avLst/>
          </a:prstGeom>
          <a:noFill/>
          <a:ln w="9525">
            <a:noFill/>
            <a:miter lim="800000"/>
            <a:headEnd/>
            <a:tailEnd/>
          </a:ln>
        </p:spPr>
      </p:pic>
      <p:sp>
        <p:nvSpPr>
          <p:cNvPr id="14344" name="Text Box 8"/>
          <p:cNvSpPr txBox="1">
            <a:spLocks noChangeArrowheads="1"/>
          </p:cNvSpPr>
          <p:nvPr/>
        </p:nvSpPr>
        <p:spPr bwMode="auto">
          <a:xfrm>
            <a:off x="114300" y="2133600"/>
            <a:ext cx="8915400" cy="4662488"/>
          </a:xfrm>
          <a:prstGeom prst="rect">
            <a:avLst/>
          </a:prstGeom>
          <a:noFill/>
          <a:ln w="9525">
            <a:noFill/>
            <a:miter lim="800000"/>
            <a:headEnd/>
            <a:tailEnd/>
          </a:ln>
        </p:spPr>
        <p:txBody>
          <a:bodyPr>
            <a:spAutoFit/>
          </a:bodyPr>
          <a:lstStyle/>
          <a:p>
            <a:pPr algn="ctr">
              <a:spcBef>
                <a:spcPct val="50000"/>
              </a:spcBef>
            </a:pPr>
            <a:r>
              <a:rPr lang="en-US" b="1" dirty="0">
                <a:latin typeface="Tempus Sans ITC" pitchFamily="82" charset="0"/>
              </a:rPr>
              <a:t>A Greek mathematician and scientist</a:t>
            </a:r>
            <a:r>
              <a:rPr lang="en-US" b="1" u="none" dirty="0">
                <a:latin typeface="Tempus Sans ITC" pitchFamily="82" charset="0"/>
              </a:rPr>
              <a:t>, he was most likely educated in Alexandria, Egypt.  </a:t>
            </a:r>
          </a:p>
          <a:p>
            <a:pPr algn="ctr">
              <a:spcBef>
                <a:spcPct val="50000"/>
              </a:spcBef>
            </a:pPr>
            <a:r>
              <a:rPr lang="en-US" b="1" u="none" dirty="0">
                <a:latin typeface="Tempus Sans ITC" pitchFamily="82" charset="0"/>
              </a:rPr>
              <a:t>Legend says that while trying to solve a problem of measuring volume, he discovered the principle of the up-thrust on a floating body.  He did this by getting into the bathtub and noticing the water overflow onto the floor at which time he shouted “Eureka,” meaning “I have found it.”</a:t>
            </a:r>
          </a:p>
          <a:p>
            <a:pPr algn="ctr">
              <a:spcBef>
                <a:spcPct val="50000"/>
              </a:spcBef>
            </a:pPr>
            <a:r>
              <a:rPr lang="en-US" b="1" dirty="0">
                <a:latin typeface="Tempus Sans ITC" pitchFamily="82" charset="0"/>
              </a:rPr>
              <a:t>His major contributions to mathematics include discovering the formulae for the areas and volumes of spheres, cylinders, parabolas, and other geometric figures.</a:t>
            </a:r>
          </a:p>
          <a:p>
            <a:pPr algn="ctr">
              <a:spcBef>
                <a:spcPct val="50000"/>
              </a:spcBef>
            </a:pPr>
            <a:r>
              <a:rPr lang="en-US" b="1" dirty="0">
                <a:latin typeface="Tempus Sans ITC" pitchFamily="82" charset="0"/>
              </a:rPr>
              <a:t>He was killed by a Roman soldier during the siege of the city of Syracuse because he ignored the soldier’s challenge while he was engaged in a math problem.</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4341"/>
                                        </p:tgtEl>
                                        <p:attrNameLst>
                                          <p:attrName>style.visibility</p:attrName>
                                        </p:attrNameLst>
                                      </p:cBhvr>
                                      <p:to>
                                        <p:strVal val="visible"/>
                                      </p:to>
                                    </p:set>
                                    <p:animEffect transition="in" filter="dissolve">
                                      <p:cBhvr>
                                        <p:cTn id="13" dur="500"/>
                                        <p:tgtEl>
                                          <p:spTgt spid="1434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340"/>
                                        </p:tgtEl>
                                        <p:attrNameLst>
                                          <p:attrName>style.visibility</p:attrName>
                                        </p:attrNameLst>
                                      </p:cBhvr>
                                      <p:to>
                                        <p:strVal val="visible"/>
                                      </p:to>
                                    </p:set>
                                    <p:anim calcmode="lin" valueType="num">
                                      <p:cBhvr additive="base">
                                        <p:cTn id="18" dur="500" fill="hold"/>
                                        <p:tgtEl>
                                          <p:spTgt spid="14340"/>
                                        </p:tgtEl>
                                        <p:attrNameLst>
                                          <p:attrName>ppt_x</p:attrName>
                                        </p:attrNameLst>
                                      </p:cBhvr>
                                      <p:tavLst>
                                        <p:tav tm="0">
                                          <p:val>
                                            <p:strVal val="0-#ppt_w/2"/>
                                          </p:val>
                                        </p:tav>
                                        <p:tav tm="100000">
                                          <p:val>
                                            <p:strVal val="#ppt_x"/>
                                          </p:val>
                                        </p:tav>
                                      </p:tavLst>
                                    </p:anim>
                                    <p:anim calcmode="lin" valueType="num">
                                      <p:cBhvr additive="base">
                                        <p:cTn id="19"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4343"/>
                                        </p:tgtEl>
                                        <p:attrNameLst>
                                          <p:attrName>style.visibility</p:attrName>
                                        </p:attrNameLst>
                                      </p:cBhvr>
                                      <p:to>
                                        <p:strVal val="visible"/>
                                      </p:to>
                                    </p:set>
                                    <p:anim calcmode="lin" valueType="num">
                                      <p:cBhvr additive="base">
                                        <p:cTn id="24" dur="500" fill="hold"/>
                                        <p:tgtEl>
                                          <p:spTgt spid="14343"/>
                                        </p:tgtEl>
                                        <p:attrNameLst>
                                          <p:attrName>ppt_x</p:attrName>
                                        </p:attrNameLst>
                                      </p:cBhvr>
                                      <p:tavLst>
                                        <p:tav tm="0">
                                          <p:val>
                                            <p:strVal val="1+#ppt_w/2"/>
                                          </p:val>
                                        </p:tav>
                                        <p:tav tm="100000">
                                          <p:val>
                                            <p:strVal val="#ppt_x"/>
                                          </p:val>
                                        </p:tav>
                                      </p:tavLst>
                                    </p:anim>
                                    <p:anim calcmode="lin" valueType="num">
                                      <p:cBhvr additive="base">
                                        <p:cTn id="25" dur="500" fill="hold"/>
                                        <p:tgtEl>
                                          <p:spTgt spid="1434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344">
                                            <p:txEl>
                                              <p:pRg st="0" end="0"/>
                                            </p:txEl>
                                          </p:spTgt>
                                        </p:tgtEl>
                                        <p:attrNameLst>
                                          <p:attrName>style.visibility</p:attrName>
                                        </p:attrNameLst>
                                      </p:cBhvr>
                                      <p:to>
                                        <p:strVal val="visible"/>
                                      </p:to>
                                    </p:set>
                                    <p:animEffect transition="in" filter="wipe(left)">
                                      <p:cBhvr>
                                        <p:cTn id="30" dur="500"/>
                                        <p:tgtEl>
                                          <p:spTgt spid="1434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344">
                                            <p:txEl>
                                              <p:pRg st="1" end="1"/>
                                            </p:txEl>
                                          </p:spTgt>
                                        </p:tgtEl>
                                        <p:attrNameLst>
                                          <p:attrName>style.visibility</p:attrName>
                                        </p:attrNameLst>
                                      </p:cBhvr>
                                      <p:to>
                                        <p:strVal val="visible"/>
                                      </p:to>
                                    </p:set>
                                    <p:animEffect transition="in" filter="wipe(left)">
                                      <p:cBhvr>
                                        <p:cTn id="35" dur="500"/>
                                        <p:tgtEl>
                                          <p:spTgt spid="1434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344">
                                            <p:txEl>
                                              <p:pRg st="2" end="2"/>
                                            </p:txEl>
                                          </p:spTgt>
                                        </p:tgtEl>
                                        <p:attrNameLst>
                                          <p:attrName>style.visibility</p:attrName>
                                        </p:attrNameLst>
                                      </p:cBhvr>
                                      <p:to>
                                        <p:strVal val="visible"/>
                                      </p:to>
                                    </p:set>
                                    <p:animEffect transition="in" filter="wipe(left)">
                                      <p:cBhvr>
                                        <p:cTn id="40" dur="500"/>
                                        <p:tgtEl>
                                          <p:spTgt spid="1434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344">
                                            <p:txEl>
                                              <p:pRg st="3" end="3"/>
                                            </p:txEl>
                                          </p:spTgt>
                                        </p:tgtEl>
                                        <p:attrNameLst>
                                          <p:attrName>style.visibility</p:attrName>
                                        </p:attrNameLst>
                                      </p:cBhvr>
                                      <p:to>
                                        <p:strVal val="visible"/>
                                      </p:to>
                                    </p:set>
                                    <p:animEffect transition="in" filter="wipe(left)">
                                      <p:cBhvr>
                                        <p:cTn id="45" dur="500"/>
                                        <p:tgtEl>
                                          <p:spTgt spid="143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41" grpId="0" autoUpdateAnimBg="0"/>
      <p:bldP spid="14344"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0"/>
            <a:ext cx="7772400" cy="1143000"/>
          </a:xfrm>
        </p:spPr>
        <p:txBody>
          <a:bodyPr/>
          <a:lstStyle/>
          <a:p>
            <a:pPr eaLnBrk="1" hangingPunct="1"/>
            <a:r>
              <a:rPr lang="en-US" sz="6000" b="1" smtClean="0">
                <a:latin typeface="Tempus Sans ITC" pitchFamily="82" charset="0"/>
              </a:rPr>
              <a:t>Medicine </a:t>
            </a:r>
          </a:p>
        </p:txBody>
      </p:sp>
      <p:pic>
        <p:nvPicPr>
          <p:cNvPr id="15366" name="Picture 6" descr="Hippocrates"/>
          <p:cNvPicPr>
            <a:picLocks noChangeAspect="1" noChangeArrowheads="1"/>
          </p:cNvPicPr>
          <p:nvPr/>
        </p:nvPicPr>
        <p:blipFill>
          <a:blip r:embed="rId3" cstate="print">
            <a:clrChange>
              <a:clrFrom>
                <a:srgbClr val="DCDCDC"/>
              </a:clrFrom>
              <a:clrTo>
                <a:srgbClr val="DCDCDC">
                  <a:alpha val="0"/>
                </a:srgbClr>
              </a:clrTo>
            </a:clrChange>
          </a:blip>
          <a:srcRect/>
          <a:stretch>
            <a:fillRect/>
          </a:stretch>
        </p:blipFill>
        <p:spPr bwMode="auto">
          <a:xfrm>
            <a:off x="6883400" y="2590800"/>
            <a:ext cx="2260600" cy="3306763"/>
          </a:xfrm>
          <a:prstGeom prst="rect">
            <a:avLst/>
          </a:prstGeom>
          <a:noFill/>
          <a:ln w="9525">
            <a:noFill/>
            <a:miter lim="800000"/>
            <a:headEnd/>
            <a:tailEnd/>
          </a:ln>
        </p:spPr>
      </p:pic>
      <p:sp>
        <p:nvSpPr>
          <p:cNvPr id="15368" name="Text Box 8"/>
          <p:cNvSpPr txBox="1">
            <a:spLocks noChangeArrowheads="1"/>
          </p:cNvSpPr>
          <p:nvPr/>
        </p:nvSpPr>
        <p:spPr bwMode="auto">
          <a:xfrm>
            <a:off x="1371600" y="990600"/>
            <a:ext cx="6477000" cy="1114425"/>
          </a:xfrm>
          <a:prstGeom prst="rect">
            <a:avLst/>
          </a:prstGeom>
          <a:noFill/>
          <a:ln w="9525">
            <a:noFill/>
            <a:miter lim="800000"/>
            <a:headEnd/>
            <a:tailEnd/>
          </a:ln>
        </p:spPr>
        <p:txBody>
          <a:bodyPr>
            <a:spAutoFit/>
          </a:bodyPr>
          <a:lstStyle/>
          <a:p>
            <a:pPr>
              <a:spcBef>
                <a:spcPct val="50000"/>
              </a:spcBef>
            </a:pPr>
            <a:r>
              <a:rPr lang="en-US" sz="4000" b="1">
                <a:latin typeface="Tempus Sans ITC" pitchFamily="82" charset="0"/>
              </a:rPr>
              <a:t>Hippocrates</a:t>
            </a:r>
            <a:r>
              <a:rPr lang="en-US" sz="2800" b="1">
                <a:latin typeface="Tempus Sans ITC" pitchFamily="82" charset="0"/>
              </a:rPr>
              <a:t> c. 460 B.C.-337 B.C</a:t>
            </a:r>
            <a:r>
              <a:rPr lang="en-US" sz="2000" b="1">
                <a:latin typeface="Tempus Sans ITC" pitchFamily="82" charset="0"/>
              </a:rPr>
              <a:t>.</a:t>
            </a:r>
          </a:p>
          <a:p>
            <a:pPr>
              <a:spcBef>
                <a:spcPct val="50000"/>
              </a:spcBef>
            </a:pPr>
            <a:endParaRPr lang="en-US" sz="1800" b="1">
              <a:latin typeface="Tempus Sans ITC" pitchFamily="82" charset="0"/>
            </a:endParaRPr>
          </a:p>
        </p:txBody>
      </p:sp>
      <p:pic>
        <p:nvPicPr>
          <p:cNvPr id="15369" name="Picture 9" descr="E:\PFiles\MSOffice\Clipart\standard\stddir1\bd00079_.wmf"/>
          <p:cNvPicPr>
            <a:picLocks noChangeAspect="1" noChangeArrowheads="1"/>
          </p:cNvPicPr>
          <p:nvPr/>
        </p:nvPicPr>
        <p:blipFill>
          <a:blip r:embed="rId4" cstate="print"/>
          <a:srcRect/>
          <a:stretch>
            <a:fillRect/>
          </a:stretch>
        </p:blipFill>
        <p:spPr bwMode="auto">
          <a:xfrm>
            <a:off x="7924800" y="228600"/>
            <a:ext cx="908050" cy="1831975"/>
          </a:xfrm>
          <a:prstGeom prst="rect">
            <a:avLst/>
          </a:prstGeom>
          <a:noFill/>
          <a:ln w="9525">
            <a:noFill/>
            <a:miter lim="800000"/>
            <a:headEnd/>
            <a:tailEnd/>
          </a:ln>
        </p:spPr>
      </p:pic>
      <p:pic>
        <p:nvPicPr>
          <p:cNvPr id="15370" name="Picture 10" descr="E:\PFiles\MSOffice\Clipart\standard\stddir1\bd00079_.wmf"/>
          <p:cNvPicPr>
            <a:picLocks noChangeAspect="1" noChangeArrowheads="1"/>
          </p:cNvPicPr>
          <p:nvPr/>
        </p:nvPicPr>
        <p:blipFill>
          <a:blip r:embed="rId4" cstate="print"/>
          <a:srcRect/>
          <a:stretch>
            <a:fillRect/>
          </a:stretch>
        </p:blipFill>
        <p:spPr bwMode="auto">
          <a:xfrm>
            <a:off x="304800" y="228600"/>
            <a:ext cx="908050" cy="1831975"/>
          </a:xfrm>
          <a:prstGeom prst="rect">
            <a:avLst/>
          </a:prstGeom>
          <a:noFill/>
          <a:ln w="9525">
            <a:noFill/>
            <a:miter lim="800000"/>
            <a:headEnd/>
            <a:tailEnd/>
          </a:ln>
        </p:spPr>
      </p:pic>
      <p:sp>
        <p:nvSpPr>
          <p:cNvPr id="15371" name="Text Box 11"/>
          <p:cNvSpPr txBox="1">
            <a:spLocks noChangeArrowheads="1"/>
          </p:cNvSpPr>
          <p:nvPr/>
        </p:nvSpPr>
        <p:spPr bwMode="auto">
          <a:xfrm>
            <a:off x="457200" y="2060575"/>
            <a:ext cx="6705600" cy="4340225"/>
          </a:xfrm>
          <a:prstGeom prst="rect">
            <a:avLst/>
          </a:prstGeom>
          <a:noFill/>
          <a:ln w="9525">
            <a:noFill/>
            <a:miter lim="800000"/>
            <a:headEnd/>
            <a:tailEnd/>
          </a:ln>
        </p:spPr>
        <p:txBody>
          <a:bodyPr>
            <a:spAutoFit/>
          </a:bodyPr>
          <a:lstStyle/>
          <a:p>
            <a:pPr>
              <a:spcBef>
                <a:spcPct val="50000"/>
              </a:spcBef>
            </a:pPr>
            <a:r>
              <a:rPr lang="en-US" sz="2400" b="1">
                <a:latin typeface="Tempus Sans ITC" pitchFamily="82" charset="0"/>
              </a:rPr>
              <a:t>Hippocrates is known as the “Father of Medicine.”</a:t>
            </a:r>
          </a:p>
          <a:p>
            <a:pPr>
              <a:spcBef>
                <a:spcPct val="50000"/>
              </a:spcBef>
            </a:pPr>
            <a:r>
              <a:rPr lang="en-US" sz="2400" b="1" u="none">
                <a:latin typeface="Tempus Sans ITC" pitchFamily="82" charset="0"/>
              </a:rPr>
              <a:t>Very little is known about his personal life.</a:t>
            </a:r>
          </a:p>
          <a:p>
            <a:pPr>
              <a:spcBef>
                <a:spcPct val="50000"/>
              </a:spcBef>
            </a:pPr>
            <a:r>
              <a:rPr lang="en-US" sz="2400" b="1" u="none">
                <a:latin typeface="Tempus Sans ITC" pitchFamily="82" charset="0"/>
              </a:rPr>
              <a:t>He was a philosophic doctor collecting information on the various parts of the body and seeing the body as the sum of its parts, not as all of the parts individually. </a:t>
            </a:r>
          </a:p>
          <a:p>
            <a:pPr>
              <a:spcBef>
                <a:spcPct val="50000"/>
              </a:spcBef>
            </a:pPr>
            <a:r>
              <a:rPr lang="en-US" sz="2400" b="1">
                <a:latin typeface="Tempus Sans ITC" pitchFamily="82" charset="0"/>
              </a:rPr>
              <a:t>The Hippocratic oath, </a:t>
            </a:r>
            <a:r>
              <a:rPr lang="en-US" sz="2400" b="1" u="none">
                <a:latin typeface="Tempus Sans ITC" pitchFamily="82" charset="0"/>
              </a:rPr>
              <a:t>which doctors take today promising that they will deny no one medical attention</a:t>
            </a:r>
            <a:r>
              <a:rPr lang="en-US" sz="2400" b="1">
                <a:latin typeface="Tempus Sans ITC" pitchFamily="82" charset="0"/>
              </a:rPr>
              <a:t>, is associated with him, </a:t>
            </a:r>
            <a:r>
              <a:rPr lang="en-US" sz="2400" b="1" u="none">
                <a:latin typeface="Tempus Sans ITC" pitchFamily="82" charset="0"/>
              </a:rPr>
              <a:t>although he most likely did not write it.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heckerboard(down)">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70"/>
                                        </p:tgtEl>
                                        <p:attrNameLst>
                                          <p:attrName>style.visibility</p:attrName>
                                        </p:attrNameLst>
                                      </p:cBhvr>
                                      <p:to>
                                        <p:strVal val="visible"/>
                                      </p:to>
                                    </p:set>
                                    <p:animEffect transition="in" filter="dissolve">
                                      <p:cBhvr>
                                        <p:cTn id="12" dur="500"/>
                                        <p:tgtEl>
                                          <p:spTgt spid="1537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dissolve">
                                      <p:cBhvr>
                                        <p:cTn id="17" dur="500"/>
                                        <p:tgtEl>
                                          <p:spTgt spid="1536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368"/>
                                        </p:tgtEl>
                                        <p:attrNameLst>
                                          <p:attrName>style.visibility</p:attrName>
                                        </p:attrNameLst>
                                      </p:cBhvr>
                                      <p:to>
                                        <p:strVal val="visible"/>
                                      </p:to>
                                    </p:set>
                                    <p:animEffect transition="in" filter="box(in)">
                                      <p:cBhvr>
                                        <p:cTn id="22" dur="500"/>
                                        <p:tgtEl>
                                          <p:spTgt spid="1536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5366"/>
                                        </p:tgtEl>
                                        <p:attrNameLst>
                                          <p:attrName>style.visibility</p:attrName>
                                        </p:attrNameLst>
                                      </p:cBhvr>
                                      <p:to>
                                        <p:strVal val="visible"/>
                                      </p:to>
                                    </p:set>
                                    <p:anim calcmode="lin" valueType="num">
                                      <p:cBhvr additive="base">
                                        <p:cTn id="27" dur="500" fill="hold"/>
                                        <p:tgtEl>
                                          <p:spTgt spid="15366"/>
                                        </p:tgtEl>
                                        <p:attrNameLst>
                                          <p:attrName>ppt_x</p:attrName>
                                        </p:attrNameLst>
                                      </p:cBhvr>
                                      <p:tavLst>
                                        <p:tav tm="0">
                                          <p:val>
                                            <p:strVal val="1+#ppt_w/2"/>
                                          </p:val>
                                        </p:tav>
                                        <p:tav tm="100000">
                                          <p:val>
                                            <p:strVal val="#ppt_x"/>
                                          </p:val>
                                        </p:tav>
                                      </p:tavLst>
                                    </p:anim>
                                    <p:anim calcmode="lin" valueType="num">
                                      <p:cBhvr additive="base">
                                        <p:cTn id="28" dur="500" fill="hold"/>
                                        <p:tgtEl>
                                          <p:spTgt spid="1536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15371">
                                            <p:txEl>
                                              <p:pRg st="0" end="0"/>
                                            </p:txEl>
                                          </p:spTgt>
                                        </p:tgtEl>
                                        <p:attrNameLst>
                                          <p:attrName>style.visibility</p:attrName>
                                        </p:attrNameLst>
                                      </p:cBhvr>
                                      <p:to>
                                        <p:strVal val="visible"/>
                                      </p:to>
                                    </p:set>
                                    <p:anim calcmode="lin" valueType="num">
                                      <p:cBhvr additive="base">
                                        <p:cTn id="33" dur="500" fill="hold"/>
                                        <p:tgtEl>
                                          <p:spTgt spid="15371">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153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5371">
                                            <p:txEl>
                                              <p:pRg st="1" end="1"/>
                                            </p:txEl>
                                          </p:spTgt>
                                        </p:tgtEl>
                                        <p:attrNameLst>
                                          <p:attrName>style.visibility</p:attrName>
                                        </p:attrNameLst>
                                      </p:cBhvr>
                                      <p:to>
                                        <p:strVal val="visible"/>
                                      </p:to>
                                    </p:set>
                                    <p:anim calcmode="lin" valueType="num">
                                      <p:cBhvr additive="base">
                                        <p:cTn id="39" dur="500" fill="hold"/>
                                        <p:tgtEl>
                                          <p:spTgt spid="15371">
                                            <p:txEl>
                                              <p:pRg st="1" end="1"/>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53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5371">
                                            <p:txEl>
                                              <p:pRg st="2" end="2"/>
                                            </p:txEl>
                                          </p:spTgt>
                                        </p:tgtEl>
                                        <p:attrNameLst>
                                          <p:attrName>style.visibility</p:attrName>
                                        </p:attrNameLst>
                                      </p:cBhvr>
                                      <p:to>
                                        <p:strVal val="visible"/>
                                      </p:to>
                                    </p:set>
                                    <p:anim calcmode="lin" valueType="num">
                                      <p:cBhvr additive="base">
                                        <p:cTn id="45" dur="500" fill="hold"/>
                                        <p:tgtEl>
                                          <p:spTgt spid="15371">
                                            <p:txEl>
                                              <p:pRg st="2" end="2"/>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153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15371">
                                            <p:txEl>
                                              <p:pRg st="3" end="3"/>
                                            </p:txEl>
                                          </p:spTgt>
                                        </p:tgtEl>
                                        <p:attrNameLst>
                                          <p:attrName>style.visibility</p:attrName>
                                        </p:attrNameLst>
                                      </p:cBhvr>
                                      <p:to>
                                        <p:strVal val="visible"/>
                                      </p:to>
                                    </p:set>
                                    <p:anim calcmode="lin" valueType="num">
                                      <p:cBhvr additive="base">
                                        <p:cTn id="51" dur="500" fill="hold"/>
                                        <p:tgtEl>
                                          <p:spTgt spid="15371">
                                            <p:txEl>
                                              <p:pRg st="3" end="3"/>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1537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P spid="15368" grpId="0" autoUpdateAnimBg="0"/>
      <p:bldP spid="153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9220" name="Rectangle 4"/>
          <p:cNvSpPr>
            <a:spLocks noChangeArrowheads="1"/>
          </p:cNvSpPr>
          <p:nvPr/>
        </p:nvSpPr>
        <p:spPr bwMode="auto">
          <a:xfrm>
            <a:off x="152400" y="198438"/>
            <a:ext cx="5029200" cy="6299200"/>
          </a:xfrm>
          <a:prstGeom prst="rect">
            <a:avLst/>
          </a:prstGeom>
          <a:noFill/>
          <a:ln w="9525">
            <a:noFill/>
            <a:miter lim="800000"/>
            <a:headEnd/>
            <a:tailEnd/>
          </a:ln>
        </p:spPr>
        <p:txBody>
          <a:bodyPr anchor="ctr">
            <a:spAutoFit/>
          </a:bodyPr>
          <a:lstStyle/>
          <a:p>
            <a:r>
              <a:rPr lang="en-US" sz="2400" b="1" u="none"/>
              <a:t>Destruction </a:t>
            </a:r>
          </a:p>
          <a:p>
            <a:r>
              <a:rPr lang="en-US" sz="2400"/>
              <a:t>The reason for the destruction of the Minoan civilization is uncertain</a:t>
            </a:r>
            <a:r>
              <a:rPr lang="en-US" sz="2400" u="none"/>
              <a:t>.  </a:t>
            </a:r>
          </a:p>
          <a:p>
            <a:r>
              <a:rPr lang="en-US" sz="2400" u="none"/>
              <a:t>It may have been a </a:t>
            </a:r>
            <a:r>
              <a:rPr lang="en-US" sz="2400"/>
              <a:t>natural disaster</a:t>
            </a:r>
            <a:r>
              <a:rPr lang="en-US" sz="2400" u="none"/>
              <a:t> such as a volcanic eruption, earthquake, or drought. </a:t>
            </a:r>
          </a:p>
          <a:p>
            <a:endParaRPr lang="en-US" sz="2400" u="none"/>
          </a:p>
          <a:p>
            <a:r>
              <a:rPr lang="en-US" sz="2400" u="none"/>
              <a:t>One of that the </a:t>
            </a:r>
            <a:r>
              <a:rPr lang="en-US" sz="2400"/>
              <a:t>volcanic island of Thera exploded</a:t>
            </a:r>
            <a:r>
              <a:rPr lang="en-US" sz="2400" u="none"/>
              <a:t>, causing major environmental catastrophe. </a:t>
            </a:r>
          </a:p>
          <a:p>
            <a:endParaRPr lang="en-US" sz="2400" u="none"/>
          </a:p>
          <a:p>
            <a:r>
              <a:rPr lang="en-US" sz="2400" b="1" u="none"/>
              <a:t>Theory of Atlantis</a:t>
            </a:r>
          </a:p>
          <a:p>
            <a:pPr eaLnBrk="0" hangingPunct="0"/>
            <a:r>
              <a:rPr lang="en-US" sz="2400" u="none"/>
              <a:t>Some people </a:t>
            </a:r>
            <a:r>
              <a:rPr lang="en-US" sz="2400"/>
              <a:t>speculate that the island of Thera</a:t>
            </a:r>
            <a:r>
              <a:rPr lang="en-US" sz="2400" u="none"/>
              <a:t>, and the </a:t>
            </a:r>
            <a:r>
              <a:rPr lang="en-US" sz="2400"/>
              <a:t>Minoan Civilization may be the lost civilization</a:t>
            </a:r>
            <a:r>
              <a:rPr lang="en-US" sz="2400" u="none"/>
              <a:t> of </a:t>
            </a:r>
            <a:r>
              <a:rPr lang="en-US" sz="2400"/>
              <a:t>Atlantis</a:t>
            </a:r>
            <a:r>
              <a:rPr lang="en-US" sz="2400" u="none"/>
              <a:t>. </a:t>
            </a:r>
          </a:p>
        </p:txBody>
      </p:sp>
      <p:pic>
        <p:nvPicPr>
          <p:cNvPr id="9222" name="Picture 6" descr="knospntx"/>
          <p:cNvPicPr>
            <a:picLocks noChangeAspect="1" noChangeArrowheads="1"/>
          </p:cNvPicPr>
          <p:nvPr/>
        </p:nvPicPr>
        <p:blipFill>
          <a:blip r:embed="rId3" cstate="print"/>
          <a:srcRect/>
          <a:stretch>
            <a:fillRect/>
          </a:stretch>
        </p:blipFill>
        <p:spPr bwMode="auto">
          <a:xfrm>
            <a:off x="6251575" y="2895600"/>
            <a:ext cx="2435225" cy="3609975"/>
          </a:xfrm>
          <a:prstGeom prst="rect">
            <a:avLst/>
          </a:prstGeom>
          <a:noFill/>
          <a:ln w="9525">
            <a:noFill/>
            <a:miter lim="800000"/>
            <a:headEnd/>
            <a:tailEnd/>
          </a:ln>
        </p:spPr>
      </p:pic>
      <p:pic>
        <p:nvPicPr>
          <p:cNvPr id="9224" name="Picture 8" descr="thera-boxing-kids"/>
          <p:cNvPicPr>
            <a:picLocks noChangeAspect="1" noChangeArrowheads="1"/>
          </p:cNvPicPr>
          <p:nvPr/>
        </p:nvPicPr>
        <p:blipFill>
          <a:blip r:embed="rId4" cstate="print"/>
          <a:srcRect/>
          <a:stretch>
            <a:fillRect/>
          </a:stretch>
        </p:blipFill>
        <p:spPr bwMode="auto">
          <a:xfrm>
            <a:off x="5410200" y="228600"/>
            <a:ext cx="3581400" cy="2409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 calcmode="lin" valueType="num">
                                      <p:cBhvr>
                                        <p:cTn id="7" dur="1000" fill="hold"/>
                                        <p:tgtEl>
                                          <p:spTgt spid="9220">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20">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20">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9220">
                                            <p:txEl>
                                              <p:pRg st="1" end="1"/>
                                            </p:txEl>
                                          </p:spTgt>
                                        </p:tgtEl>
                                        <p:attrNameLst>
                                          <p:attrName>style.visibility</p:attrName>
                                        </p:attrNameLst>
                                      </p:cBhvr>
                                      <p:to>
                                        <p:strVal val="visible"/>
                                      </p:to>
                                    </p:set>
                                    <p:anim calcmode="lin" valueType="num">
                                      <p:cBhvr>
                                        <p:cTn id="12" dur="1000" fill="hold"/>
                                        <p:tgtEl>
                                          <p:spTgt spid="9220">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9220">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9220">
                                            <p:txEl>
                                              <p:pRg st="1" end="1"/>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9220">
                                            <p:txEl>
                                              <p:pRg st="2" end="2"/>
                                            </p:txEl>
                                          </p:spTgt>
                                        </p:tgtEl>
                                        <p:attrNameLst>
                                          <p:attrName>style.visibility</p:attrName>
                                        </p:attrNameLst>
                                      </p:cBhvr>
                                      <p:to>
                                        <p:strVal val="visible"/>
                                      </p:to>
                                    </p:set>
                                    <p:anim calcmode="lin" valueType="num">
                                      <p:cBhvr>
                                        <p:cTn id="17" dur="1000" fill="hold"/>
                                        <p:tgtEl>
                                          <p:spTgt spid="9220">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9220">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9220">
                                            <p:txEl>
                                              <p:pRg st="2" end="2"/>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9222"/>
                                        </p:tgtEl>
                                        <p:attrNameLst>
                                          <p:attrName>style.visibility</p:attrName>
                                        </p:attrNameLst>
                                      </p:cBhvr>
                                      <p:to>
                                        <p:strVal val="visible"/>
                                      </p:to>
                                    </p:set>
                                    <p:anim calcmode="lin" valueType="num">
                                      <p:cBhvr>
                                        <p:cTn id="22" dur="1000" fill="hold"/>
                                        <p:tgtEl>
                                          <p:spTgt spid="9222"/>
                                        </p:tgtEl>
                                        <p:attrNameLst>
                                          <p:attrName>ppt_w</p:attrName>
                                        </p:attrNameLst>
                                      </p:cBhvr>
                                      <p:tavLst>
                                        <p:tav tm="0">
                                          <p:val>
                                            <p:strVal val="#ppt_w*0.70"/>
                                          </p:val>
                                        </p:tav>
                                        <p:tav tm="100000">
                                          <p:val>
                                            <p:strVal val="#ppt_w"/>
                                          </p:val>
                                        </p:tav>
                                      </p:tavLst>
                                    </p:anim>
                                    <p:anim calcmode="lin" valueType="num">
                                      <p:cBhvr>
                                        <p:cTn id="23" dur="1000" fill="hold"/>
                                        <p:tgtEl>
                                          <p:spTgt spid="9222"/>
                                        </p:tgtEl>
                                        <p:attrNameLst>
                                          <p:attrName>ppt_h</p:attrName>
                                        </p:attrNameLst>
                                      </p:cBhvr>
                                      <p:tavLst>
                                        <p:tav tm="0">
                                          <p:val>
                                            <p:strVal val="#ppt_h"/>
                                          </p:val>
                                        </p:tav>
                                        <p:tav tm="100000">
                                          <p:val>
                                            <p:strVal val="#ppt_h"/>
                                          </p:val>
                                        </p:tav>
                                      </p:tavLst>
                                    </p:anim>
                                    <p:animEffect transition="in" filter="fade">
                                      <p:cBhvr>
                                        <p:cTn id="24" dur="1000"/>
                                        <p:tgtEl>
                                          <p:spTgt spid="9222"/>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9220">
                                            <p:txEl>
                                              <p:pRg st="4" end="4"/>
                                            </p:txEl>
                                          </p:spTgt>
                                        </p:tgtEl>
                                        <p:attrNameLst>
                                          <p:attrName>style.visibility</p:attrName>
                                        </p:attrNameLst>
                                      </p:cBhvr>
                                      <p:to>
                                        <p:strVal val="visible"/>
                                      </p:to>
                                    </p:set>
                                    <p:anim calcmode="lin" valueType="num">
                                      <p:cBhvr>
                                        <p:cTn id="29" dur="1000" fill="hold"/>
                                        <p:tgtEl>
                                          <p:spTgt spid="9220">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9220">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9220">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9220">
                                            <p:txEl>
                                              <p:pRg st="6" end="6"/>
                                            </p:txEl>
                                          </p:spTgt>
                                        </p:tgtEl>
                                        <p:attrNameLst>
                                          <p:attrName>style.visibility</p:attrName>
                                        </p:attrNameLst>
                                      </p:cBhvr>
                                      <p:to>
                                        <p:strVal val="visible"/>
                                      </p:to>
                                    </p:set>
                                    <p:anim calcmode="lin" valueType="num">
                                      <p:cBhvr>
                                        <p:cTn id="36" dur="1000" fill="hold"/>
                                        <p:tgtEl>
                                          <p:spTgt spid="9220">
                                            <p:txEl>
                                              <p:pRg st="6" end="6"/>
                                            </p:txEl>
                                          </p:spTgt>
                                        </p:tgtEl>
                                        <p:attrNameLst>
                                          <p:attrName>ppt_w</p:attrName>
                                        </p:attrNameLst>
                                      </p:cBhvr>
                                      <p:tavLst>
                                        <p:tav tm="0">
                                          <p:val>
                                            <p:strVal val="#ppt_w*0.70"/>
                                          </p:val>
                                        </p:tav>
                                        <p:tav tm="100000">
                                          <p:val>
                                            <p:strVal val="#ppt_w"/>
                                          </p:val>
                                        </p:tav>
                                      </p:tavLst>
                                    </p:anim>
                                    <p:anim calcmode="lin" valueType="num">
                                      <p:cBhvr>
                                        <p:cTn id="37" dur="1000" fill="hold"/>
                                        <p:tgtEl>
                                          <p:spTgt spid="9220">
                                            <p:txEl>
                                              <p:pRg st="6" end="6"/>
                                            </p:txEl>
                                          </p:spTgt>
                                        </p:tgtEl>
                                        <p:attrNameLst>
                                          <p:attrName>ppt_h</p:attrName>
                                        </p:attrNameLst>
                                      </p:cBhvr>
                                      <p:tavLst>
                                        <p:tav tm="0">
                                          <p:val>
                                            <p:strVal val="#ppt_h"/>
                                          </p:val>
                                        </p:tav>
                                        <p:tav tm="100000">
                                          <p:val>
                                            <p:strVal val="#ppt_h"/>
                                          </p:val>
                                        </p:tav>
                                      </p:tavLst>
                                    </p:anim>
                                    <p:animEffect transition="in" filter="fade">
                                      <p:cBhvr>
                                        <p:cTn id="38" dur="1000"/>
                                        <p:tgtEl>
                                          <p:spTgt spid="9220">
                                            <p:txEl>
                                              <p:pRg st="6" end="6"/>
                                            </p:txEl>
                                          </p:spTgt>
                                        </p:tgtEl>
                                      </p:cBhvr>
                                    </p:animEffect>
                                  </p:childTnLst>
                                </p:cTn>
                              </p:par>
                              <p:par>
                                <p:cTn id="39" presetID="55" presetClass="entr" presetSubtype="0" fill="hold" nodeType="withEffect">
                                  <p:stCondLst>
                                    <p:cond delay="0"/>
                                  </p:stCondLst>
                                  <p:childTnLst>
                                    <p:set>
                                      <p:cBhvr>
                                        <p:cTn id="40" dur="1" fill="hold">
                                          <p:stCondLst>
                                            <p:cond delay="0"/>
                                          </p:stCondLst>
                                        </p:cTn>
                                        <p:tgtEl>
                                          <p:spTgt spid="9220">
                                            <p:txEl>
                                              <p:pRg st="7" end="7"/>
                                            </p:txEl>
                                          </p:spTgt>
                                        </p:tgtEl>
                                        <p:attrNameLst>
                                          <p:attrName>style.visibility</p:attrName>
                                        </p:attrNameLst>
                                      </p:cBhvr>
                                      <p:to>
                                        <p:strVal val="visible"/>
                                      </p:to>
                                    </p:set>
                                    <p:anim calcmode="lin" valueType="num">
                                      <p:cBhvr>
                                        <p:cTn id="41" dur="1000" fill="hold"/>
                                        <p:tgtEl>
                                          <p:spTgt spid="9220">
                                            <p:txEl>
                                              <p:pRg st="7" end="7"/>
                                            </p:txEl>
                                          </p:spTgt>
                                        </p:tgtEl>
                                        <p:attrNameLst>
                                          <p:attrName>ppt_w</p:attrName>
                                        </p:attrNameLst>
                                      </p:cBhvr>
                                      <p:tavLst>
                                        <p:tav tm="0">
                                          <p:val>
                                            <p:strVal val="#ppt_w*0.70"/>
                                          </p:val>
                                        </p:tav>
                                        <p:tav tm="100000">
                                          <p:val>
                                            <p:strVal val="#ppt_w"/>
                                          </p:val>
                                        </p:tav>
                                      </p:tavLst>
                                    </p:anim>
                                    <p:anim calcmode="lin" valueType="num">
                                      <p:cBhvr>
                                        <p:cTn id="42" dur="1000" fill="hold"/>
                                        <p:tgtEl>
                                          <p:spTgt spid="9220">
                                            <p:txEl>
                                              <p:pRg st="7" end="7"/>
                                            </p:txEl>
                                          </p:spTgt>
                                        </p:tgtEl>
                                        <p:attrNameLst>
                                          <p:attrName>ppt_h</p:attrName>
                                        </p:attrNameLst>
                                      </p:cBhvr>
                                      <p:tavLst>
                                        <p:tav tm="0">
                                          <p:val>
                                            <p:strVal val="#ppt_h"/>
                                          </p:val>
                                        </p:tav>
                                        <p:tav tm="100000">
                                          <p:val>
                                            <p:strVal val="#ppt_h"/>
                                          </p:val>
                                        </p:tav>
                                      </p:tavLst>
                                    </p:anim>
                                    <p:animEffect transition="in" filter="fade">
                                      <p:cBhvr>
                                        <p:cTn id="43" dur="1000"/>
                                        <p:tgtEl>
                                          <p:spTgt spid="9220">
                                            <p:txEl>
                                              <p:pRg st="7" end="7"/>
                                            </p:txEl>
                                          </p:spTgt>
                                        </p:tgtEl>
                                      </p:cBhvr>
                                    </p:animEffect>
                                  </p:childTnLst>
                                </p:cTn>
                              </p:par>
                              <p:par>
                                <p:cTn id="44" presetID="55" presetClass="entr" presetSubtype="0" fill="hold" nodeType="withEffect">
                                  <p:stCondLst>
                                    <p:cond delay="0"/>
                                  </p:stCondLst>
                                  <p:childTnLst>
                                    <p:set>
                                      <p:cBhvr>
                                        <p:cTn id="45" dur="1" fill="hold">
                                          <p:stCondLst>
                                            <p:cond delay="0"/>
                                          </p:stCondLst>
                                        </p:cTn>
                                        <p:tgtEl>
                                          <p:spTgt spid="9224"/>
                                        </p:tgtEl>
                                        <p:attrNameLst>
                                          <p:attrName>style.visibility</p:attrName>
                                        </p:attrNameLst>
                                      </p:cBhvr>
                                      <p:to>
                                        <p:strVal val="visible"/>
                                      </p:to>
                                    </p:set>
                                    <p:anim calcmode="lin" valueType="num">
                                      <p:cBhvr>
                                        <p:cTn id="46" dur="1000" fill="hold"/>
                                        <p:tgtEl>
                                          <p:spTgt spid="9224"/>
                                        </p:tgtEl>
                                        <p:attrNameLst>
                                          <p:attrName>ppt_w</p:attrName>
                                        </p:attrNameLst>
                                      </p:cBhvr>
                                      <p:tavLst>
                                        <p:tav tm="0">
                                          <p:val>
                                            <p:strVal val="#ppt_w*0.70"/>
                                          </p:val>
                                        </p:tav>
                                        <p:tav tm="100000">
                                          <p:val>
                                            <p:strVal val="#ppt_w"/>
                                          </p:val>
                                        </p:tav>
                                      </p:tavLst>
                                    </p:anim>
                                    <p:anim calcmode="lin" valueType="num">
                                      <p:cBhvr>
                                        <p:cTn id="47" dur="1000" fill="hold"/>
                                        <p:tgtEl>
                                          <p:spTgt spid="9224"/>
                                        </p:tgtEl>
                                        <p:attrNameLst>
                                          <p:attrName>ppt_h</p:attrName>
                                        </p:attrNameLst>
                                      </p:cBhvr>
                                      <p:tavLst>
                                        <p:tav tm="0">
                                          <p:val>
                                            <p:strVal val="#ppt_h"/>
                                          </p:val>
                                        </p:tav>
                                        <p:tav tm="100000">
                                          <p:val>
                                            <p:strVal val="#ppt_h"/>
                                          </p:val>
                                        </p:tav>
                                      </p:tavLst>
                                    </p:anim>
                                    <p:animEffect transition="in" filter="fade">
                                      <p:cBhvr>
                                        <p:cTn id="48" dur="10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pic>
        <p:nvPicPr>
          <p:cNvPr id="14341" name="Picture 5" descr="knossos-horns"/>
          <p:cNvPicPr>
            <a:picLocks noChangeAspect="1" noChangeArrowheads="1"/>
          </p:cNvPicPr>
          <p:nvPr/>
        </p:nvPicPr>
        <p:blipFill>
          <a:blip r:embed="rId3" cstate="print"/>
          <a:srcRect/>
          <a:stretch>
            <a:fillRect/>
          </a:stretch>
        </p:blipFill>
        <p:spPr bwMode="auto">
          <a:xfrm>
            <a:off x="228600" y="3684588"/>
            <a:ext cx="5753100" cy="2944812"/>
          </a:xfrm>
          <a:prstGeom prst="rect">
            <a:avLst/>
          </a:prstGeom>
          <a:noFill/>
          <a:ln w="9525">
            <a:noFill/>
            <a:miter lim="800000"/>
            <a:headEnd/>
            <a:tailEnd/>
          </a:ln>
        </p:spPr>
      </p:pic>
      <p:sp>
        <p:nvSpPr>
          <p:cNvPr id="14342" name="Text Box 6"/>
          <p:cNvSpPr txBox="1">
            <a:spLocks noChangeArrowheads="1"/>
          </p:cNvSpPr>
          <p:nvPr/>
        </p:nvSpPr>
        <p:spPr bwMode="auto">
          <a:xfrm>
            <a:off x="228600" y="228600"/>
            <a:ext cx="1206500" cy="427038"/>
          </a:xfrm>
          <a:prstGeom prst="rect">
            <a:avLst/>
          </a:prstGeom>
          <a:noFill/>
          <a:ln w="9525">
            <a:noFill/>
            <a:miter lim="800000"/>
            <a:headEnd/>
            <a:tailEnd/>
          </a:ln>
        </p:spPr>
        <p:txBody>
          <a:bodyPr wrap="none">
            <a:spAutoFit/>
          </a:bodyPr>
          <a:lstStyle/>
          <a:p>
            <a:r>
              <a:rPr lang="en-US" b="1" u="none"/>
              <a:t>Knossos</a:t>
            </a:r>
          </a:p>
        </p:txBody>
      </p:sp>
      <p:pic>
        <p:nvPicPr>
          <p:cNvPr id="14344" name="Picture 8" descr="knossoslightwell"/>
          <p:cNvPicPr>
            <a:picLocks noChangeAspect="1" noChangeArrowheads="1"/>
          </p:cNvPicPr>
          <p:nvPr/>
        </p:nvPicPr>
        <p:blipFill>
          <a:blip r:embed="rId4" cstate="print"/>
          <a:srcRect/>
          <a:stretch>
            <a:fillRect/>
          </a:stretch>
        </p:blipFill>
        <p:spPr bwMode="auto">
          <a:xfrm>
            <a:off x="6249988" y="3133725"/>
            <a:ext cx="2589212" cy="3495675"/>
          </a:xfrm>
          <a:prstGeom prst="rect">
            <a:avLst/>
          </a:prstGeom>
          <a:noFill/>
          <a:ln w="9525">
            <a:noFill/>
            <a:miter lim="800000"/>
            <a:headEnd/>
            <a:tailEnd/>
          </a:ln>
        </p:spPr>
      </p:pic>
      <p:pic>
        <p:nvPicPr>
          <p:cNvPr id="14346" name="Picture 10" descr="WK014203"/>
          <p:cNvPicPr>
            <a:picLocks noChangeAspect="1" noChangeArrowheads="1"/>
          </p:cNvPicPr>
          <p:nvPr/>
        </p:nvPicPr>
        <p:blipFill>
          <a:blip r:embed="rId5" cstate="print"/>
          <a:srcRect/>
          <a:stretch>
            <a:fillRect/>
          </a:stretch>
        </p:blipFill>
        <p:spPr bwMode="auto">
          <a:xfrm>
            <a:off x="4953000" y="381000"/>
            <a:ext cx="3886200" cy="2513013"/>
          </a:xfrm>
          <a:prstGeom prst="rect">
            <a:avLst/>
          </a:prstGeom>
          <a:noFill/>
          <a:ln w="9525">
            <a:noFill/>
            <a:miter lim="800000"/>
            <a:headEnd/>
            <a:tailEnd/>
          </a:ln>
        </p:spPr>
      </p:pic>
      <p:pic>
        <p:nvPicPr>
          <p:cNvPr id="14348" name="Picture 12" descr="VS001064"/>
          <p:cNvPicPr>
            <a:picLocks noChangeAspect="1" noChangeArrowheads="1"/>
          </p:cNvPicPr>
          <p:nvPr/>
        </p:nvPicPr>
        <p:blipFill>
          <a:blip r:embed="rId6" cstate="print"/>
          <a:srcRect/>
          <a:stretch>
            <a:fillRect/>
          </a:stretch>
        </p:blipFill>
        <p:spPr bwMode="auto">
          <a:xfrm>
            <a:off x="533400" y="685800"/>
            <a:ext cx="4038600" cy="27511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p:cTn id="7" dur="1000" fill="hold"/>
                                        <p:tgtEl>
                                          <p:spTgt spid="14342"/>
                                        </p:tgtEl>
                                        <p:attrNameLst>
                                          <p:attrName>ppt_w</p:attrName>
                                        </p:attrNameLst>
                                      </p:cBhvr>
                                      <p:tavLst>
                                        <p:tav tm="0">
                                          <p:val>
                                            <p:strVal val="#ppt_w*0.70"/>
                                          </p:val>
                                        </p:tav>
                                        <p:tav tm="100000">
                                          <p:val>
                                            <p:strVal val="#ppt_w"/>
                                          </p:val>
                                        </p:tav>
                                      </p:tavLst>
                                    </p:anim>
                                    <p:anim calcmode="lin" valueType="num">
                                      <p:cBhvr>
                                        <p:cTn id="8" dur="1000" fill="hold"/>
                                        <p:tgtEl>
                                          <p:spTgt spid="14342"/>
                                        </p:tgtEl>
                                        <p:attrNameLst>
                                          <p:attrName>ppt_h</p:attrName>
                                        </p:attrNameLst>
                                      </p:cBhvr>
                                      <p:tavLst>
                                        <p:tav tm="0">
                                          <p:val>
                                            <p:strVal val="#ppt_h"/>
                                          </p:val>
                                        </p:tav>
                                        <p:tav tm="100000">
                                          <p:val>
                                            <p:strVal val="#ppt_h"/>
                                          </p:val>
                                        </p:tav>
                                      </p:tavLst>
                                    </p:anim>
                                    <p:animEffect transition="in" filter="fade">
                                      <p:cBhvr>
                                        <p:cTn id="9" dur="1000"/>
                                        <p:tgtEl>
                                          <p:spTgt spid="14342"/>
                                        </p:tgtEl>
                                      </p:cBhvr>
                                    </p:animEffect>
                                  </p:childTnLst>
                                </p:cTn>
                              </p:par>
                              <p:par>
                                <p:cTn id="10" presetID="55" presetClass="entr" presetSubtype="0" fill="hold" nodeType="withEffect">
                                  <p:stCondLst>
                                    <p:cond delay="0"/>
                                  </p:stCondLst>
                                  <p:childTnLst>
                                    <p:set>
                                      <p:cBhvr>
                                        <p:cTn id="11" dur="1" fill="hold">
                                          <p:stCondLst>
                                            <p:cond delay="0"/>
                                          </p:stCondLst>
                                        </p:cTn>
                                        <p:tgtEl>
                                          <p:spTgt spid="14348"/>
                                        </p:tgtEl>
                                        <p:attrNameLst>
                                          <p:attrName>style.visibility</p:attrName>
                                        </p:attrNameLst>
                                      </p:cBhvr>
                                      <p:to>
                                        <p:strVal val="visible"/>
                                      </p:to>
                                    </p:set>
                                    <p:anim calcmode="lin" valueType="num">
                                      <p:cBhvr>
                                        <p:cTn id="12" dur="1000" fill="hold"/>
                                        <p:tgtEl>
                                          <p:spTgt spid="14348"/>
                                        </p:tgtEl>
                                        <p:attrNameLst>
                                          <p:attrName>ppt_w</p:attrName>
                                        </p:attrNameLst>
                                      </p:cBhvr>
                                      <p:tavLst>
                                        <p:tav tm="0">
                                          <p:val>
                                            <p:strVal val="#ppt_w*0.70"/>
                                          </p:val>
                                        </p:tav>
                                        <p:tav tm="100000">
                                          <p:val>
                                            <p:strVal val="#ppt_w"/>
                                          </p:val>
                                        </p:tav>
                                      </p:tavLst>
                                    </p:anim>
                                    <p:anim calcmode="lin" valueType="num">
                                      <p:cBhvr>
                                        <p:cTn id="13" dur="1000" fill="hold"/>
                                        <p:tgtEl>
                                          <p:spTgt spid="14348"/>
                                        </p:tgtEl>
                                        <p:attrNameLst>
                                          <p:attrName>ppt_h</p:attrName>
                                        </p:attrNameLst>
                                      </p:cBhvr>
                                      <p:tavLst>
                                        <p:tav tm="0">
                                          <p:val>
                                            <p:strVal val="#ppt_h"/>
                                          </p:val>
                                        </p:tav>
                                        <p:tav tm="100000">
                                          <p:val>
                                            <p:strVal val="#ppt_h"/>
                                          </p:val>
                                        </p:tav>
                                      </p:tavLst>
                                    </p:anim>
                                    <p:animEffect transition="in" filter="fade">
                                      <p:cBhvr>
                                        <p:cTn id="14" dur="1000"/>
                                        <p:tgtEl>
                                          <p:spTgt spid="14348"/>
                                        </p:tgtEl>
                                      </p:cBhvr>
                                    </p:animEffect>
                                  </p:childTnLst>
                                </p:cTn>
                              </p:par>
                              <p:par>
                                <p:cTn id="15" presetID="55" presetClass="entr" presetSubtype="0" fill="hold" nodeType="withEffect">
                                  <p:stCondLst>
                                    <p:cond delay="0"/>
                                  </p:stCondLst>
                                  <p:childTnLst>
                                    <p:set>
                                      <p:cBhvr>
                                        <p:cTn id="16" dur="1" fill="hold">
                                          <p:stCondLst>
                                            <p:cond delay="0"/>
                                          </p:stCondLst>
                                        </p:cTn>
                                        <p:tgtEl>
                                          <p:spTgt spid="14346"/>
                                        </p:tgtEl>
                                        <p:attrNameLst>
                                          <p:attrName>style.visibility</p:attrName>
                                        </p:attrNameLst>
                                      </p:cBhvr>
                                      <p:to>
                                        <p:strVal val="visible"/>
                                      </p:to>
                                    </p:set>
                                    <p:anim calcmode="lin" valueType="num">
                                      <p:cBhvr>
                                        <p:cTn id="17" dur="1000" fill="hold"/>
                                        <p:tgtEl>
                                          <p:spTgt spid="14346"/>
                                        </p:tgtEl>
                                        <p:attrNameLst>
                                          <p:attrName>ppt_w</p:attrName>
                                        </p:attrNameLst>
                                      </p:cBhvr>
                                      <p:tavLst>
                                        <p:tav tm="0">
                                          <p:val>
                                            <p:strVal val="#ppt_w*0.70"/>
                                          </p:val>
                                        </p:tav>
                                        <p:tav tm="100000">
                                          <p:val>
                                            <p:strVal val="#ppt_w"/>
                                          </p:val>
                                        </p:tav>
                                      </p:tavLst>
                                    </p:anim>
                                    <p:anim calcmode="lin" valueType="num">
                                      <p:cBhvr>
                                        <p:cTn id="18" dur="1000" fill="hold"/>
                                        <p:tgtEl>
                                          <p:spTgt spid="14346"/>
                                        </p:tgtEl>
                                        <p:attrNameLst>
                                          <p:attrName>ppt_h</p:attrName>
                                        </p:attrNameLst>
                                      </p:cBhvr>
                                      <p:tavLst>
                                        <p:tav tm="0">
                                          <p:val>
                                            <p:strVal val="#ppt_h"/>
                                          </p:val>
                                        </p:tav>
                                        <p:tav tm="100000">
                                          <p:val>
                                            <p:strVal val="#ppt_h"/>
                                          </p:val>
                                        </p:tav>
                                      </p:tavLst>
                                    </p:anim>
                                    <p:animEffect transition="in" filter="fade">
                                      <p:cBhvr>
                                        <p:cTn id="19" dur="1000"/>
                                        <p:tgtEl>
                                          <p:spTgt spid="14346"/>
                                        </p:tgtEl>
                                      </p:cBhvr>
                                    </p:animEffect>
                                  </p:childTnLst>
                                </p:cTn>
                              </p:par>
                              <p:par>
                                <p:cTn id="20" presetID="55" presetClass="entr" presetSubtype="0" fill="hold" nodeType="withEffect">
                                  <p:stCondLst>
                                    <p:cond delay="0"/>
                                  </p:stCondLst>
                                  <p:childTnLst>
                                    <p:set>
                                      <p:cBhvr>
                                        <p:cTn id="21" dur="1" fill="hold">
                                          <p:stCondLst>
                                            <p:cond delay="0"/>
                                          </p:stCondLst>
                                        </p:cTn>
                                        <p:tgtEl>
                                          <p:spTgt spid="14341"/>
                                        </p:tgtEl>
                                        <p:attrNameLst>
                                          <p:attrName>style.visibility</p:attrName>
                                        </p:attrNameLst>
                                      </p:cBhvr>
                                      <p:to>
                                        <p:strVal val="visible"/>
                                      </p:to>
                                    </p:set>
                                    <p:anim calcmode="lin" valueType="num">
                                      <p:cBhvr>
                                        <p:cTn id="22" dur="1000" fill="hold"/>
                                        <p:tgtEl>
                                          <p:spTgt spid="14341"/>
                                        </p:tgtEl>
                                        <p:attrNameLst>
                                          <p:attrName>ppt_w</p:attrName>
                                        </p:attrNameLst>
                                      </p:cBhvr>
                                      <p:tavLst>
                                        <p:tav tm="0">
                                          <p:val>
                                            <p:strVal val="#ppt_w*0.70"/>
                                          </p:val>
                                        </p:tav>
                                        <p:tav tm="100000">
                                          <p:val>
                                            <p:strVal val="#ppt_w"/>
                                          </p:val>
                                        </p:tav>
                                      </p:tavLst>
                                    </p:anim>
                                    <p:anim calcmode="lin" valueType="num">
                                      <p:cBhvr>
                                        <p:cTn id="23" dur="1000" fill="hold"/>
                                        <p:tgtEl>
                                          <p:spTgt spid="14341"/>
                                        </p:tgtEl>
                                        <p:attrNameLst>
                                          <p:attrName>ppt_h</p:attrName>
                                        </p:attrNameLst>
                                      </p:cBhvr>
                                      <p:tavLst>
                                        <p:tav tm="0">
                                          <p:val>
                                            <p:strVal val="#ppt_h"/>
                                          </p:val>
                                        </p:tav>
                                        <p:tav tm="100000">
                                          <p:val>
                                            <p:strVal val="#ppt_h"/>
                                          </p:val>
                                        </p:tav>
                                      </p:tavLst>
                                    </p:anim>
                                    <p:animEffect transition="in" filter="fade">
                                      <p:cBhvr>
                                        <p:cTn id="24" dur="1000"/>
                                        <p:tgtEl>
                                          <p:spTgt spid="14341"/>
                                        </p:tgtEl>
                                      </p:cBhvr>
                                    </p:animEffect>
                                  </p:childTnLst>
                                </p:cTn>
                              </p:par>
                              <p:par>
                                <p:cTn id="25" presetID="55" presetClass="entr" presetSubtype="0" fill="hold" nodeType="withEffect">
                                  <p:stCondLst>
                                    <p:cond delay="0"/>
                                  </p:stCondLst>
                                  <p:childTnLst>
                                    <p:set>
                                      <p:cBhvr>
                                        <p:cTn id="26" dur="1" fill="hold">
                                          <p:stCondLst>
                                            <p:cond delay="0"/>
                                          </p:stCondLst>
                                        </p:cTn>
                                        <p:tgtEl>
                                          <p:spTgt spid="14344"/>
                                        </p:tgtEl>
                                        <p:attrNameLst>
                                          <p:attrName>style.visibility</p:attrName>
                                        </p:attrNameLst>
                                      </p:cBhvr>
                                      <p:to>
                                        <p:strVal val="visible"/>
                                      </p:to>
                                    </p:set>
                                    <p:anim calcmode="lin" valueType="num">
                                      <p:cBhvr>
                                        <p:cTn id="27" dur="1000" fill="hold"/>
                                        <p:tgtEl>
                                          <p:spTgt spid="14344"/>
                                        </p:tgtEl>
                                        <p:attrNameLst>
                                          <p:attrName>ppt_w</p:attrName>
                                        </p:attrNameLst>
                                      </p:cBhvr>
                                      <p:tavLst>
                                        <p:tav tm="0">
                                          <p:val>
                                            <p:strVal val="#ppt_w*0.70"/>
                                          </p:val>
                                        </p:tav>
                                        <p:tav tm="100000">
                                          <p:val>
                                            <p:strVal val="#ppt_w"/>
                                          </p:val>
                                        </p:tav>
                                      </p:tavLst>
                                    </p:anim>
                                    <p:anim calcmode="lin" valueType="num">
                                      <p:cBhvr>
                                        <p:cTn id="28" dur="1000" fill="hold"/>
                                        <p:tgtEl>
                                          <p:spTgt spid="14344"/>
                                        </p:tgtEl>
                                        <p:attrNameLst>
                                          <p:attrName>ppt_h</p:attrName>
                                        </p:attrNameLst>
                                      </p:cBhvr>
                                      <p:tavLst>
                                        <p:tav tm="0">
                                          <p:val>
                                            <p:strVal val="#ppt_h"/>
                                          </p:val>
                                        </p:tav>
                                        <p:tav tm="100000">
                                          <p:val>
                                            <p:strVal val="#ppt_h"/>
                                          </p:val>
                                        </p:tav>
                                      </p:tavLst>
                                    </p:anim>
                                    <p:animEffect transition="in" filter="fade">
                                      <p:cBhvr>
                                        <p:cTn id="29" dur="10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3483</TotalTime>
  <Words>5497</Words>
  <Application>Microsoft Office PowerPoint</Application>
  <PresentationFormat>On-screen Show (4:3)</PresentationFormat>
  <Paragraphs>597</Paragraphs>
  <Slides>78</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78</vt:i4>
      </vt:variant>
    </vt:vector>
  </HeadingPairs>
  <TitlesOfParts>
    <vt:vector size="80" baseType="lpstr">
      <vt:lpstr>Office Theme</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Marathon</vt:lpstr>
      <vt:lpstr>The Real Story</vt:lpstr>
      <vt:lpstr>PowerPoint Presentation</vt:lpstr>
      <vt:lpstr>PowerPoint Presentation</vt:lpstr>
      <vt:lpstr>PowerPoint Presentation</vt:lpstr>
      <vt:lpstr>PowerPoint Presentation</vt:lpstr>
      <vt:lpstr>PowerPoint Presentation</vt:lpstr>
      <vt:lpstr>PowerPoint Presentation</vt:lpstr>
      <vt:lpstr>The Parthenon</vt:lpstr>
      <vt:lpstr>PowerPoint Presentation</vt:lpstr>
      <vt:lpstr>PowerPoint Presentation</vt:lpstr>
      <vt:lpstr>The Peloponnesian War</vt:lpstr>
      <vt:lpstr>PowerPoint Presentation</vt:lpstr>
      <vt:lpstr>Effects of the Peloponnesian War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Socrates  c. 469-399 B.C.</vt:lpstr>
      <vt:lpstr>Plato                              c. 427-347 B.C.</vt:lpstr>
      <vt:lpstr>PowerPoint Presentation</vt:lpstr>
      <vt:lpstr>Aristotle  c. 384-322 B.C.</vt:lpstr>
      <vt:lpstr>History</vt:lpstr>
      <vt:lpstr>PowerPoint Presentation</vt:lpstr>
      <vt:lpstr>PowerPoint Presentation</vt:lpstr>
      <vt:lpstr>Mathematics</vt:lpstr>
      <vt:lpstr>Science</vt:lpstr>
      <vt:lpstr>Medicine </vt:lpstr>
    </vt:vector>
  </TitlesOfParts>
  <Company>Harrisonburg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Cara Walton</dc:creator>
  <cp:lastModifiedBy>Windows User</cp:lastModifiedBy>
  <cp:revision>663</cp:revision>
  <dcterms:created xsi:type="dcterms:W3CDTF">2007-02-21T22:17:13Z</dcterms:created>
  <dcterms:modified xsi:type="dcterms:W3CDTF">2015-09-29T17:21:33Z</dcterms:modified>
</cp:coreProperties>
</file>