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1"/>
  </p:notesMasterIdLst>
  <p:handoutMasterIdLst>
    <p:handoutMasterId r:id="rId32"/>
  </p:handoutMasterIdLst>
  <p:sldIdLst>
    <p:sldId id="264" r:id="rId2"/>
    <p:sldId id="266" r:id="rId3"/>
    <p:sldId id="273" r:id="rId4"/>
    <p:sldId id="267" r:id="rId5"/>
    <p:sldId id="268" r:id="rId6"/>
    <p:sldId id="269" r:id="rId7"/>
    <p:sldId id="271" r:id="rId8"/>
    <p:sldId id="272" r:id="rId9"/>
    <p:sldId id="258" r:id="rId10"/>
    <p:sldId id="280" r:id="rId11"/>
    <p:sldId id="260" r:id="rId12"/>
    <p:sldId id="275" r:id="rId13"/>
    <p:sldId id="290" r:id="rId14"/>
    <p:sldId id="256" r:id="rId15"/>
    <p:sldId id="278" r:id="rId16"/>
    <p:sldId id="276" r:id="rId17"/>
    <p:sldId id="277" r:id="rId18"/>
    <p:sldId id="259" r:id="rId19"/>
    <p:sldId id="281" r:id="rId20"/>
    <p:sldId id="283" r:id="rId21"/>
    <p:sldId id="291" r:id="rId22"/>
    <p:sldId id="292" r:id="rId23"/>
    <p:sldId id="262" r:id="rId24"/>
    <p:sldId id="294" r:id="rId25"/>
    <p:sldId id="284" r:id="rId26"/>
    <p:sldId id="285" r:id="rId27"/>
    <p:sldId id="286" r:id="rId28"/>
    <p:sldId id="287" r:id="rId29"/>
    <p:sldId id="263" r:id="rId30"/>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692"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fld id="{0EE9483D-C1F4-411F-A4C1-370CCB7DC023}" type="datetimeFigureOut">
              <a:rPr lang="en-US" smtClean="0"/>
              <a:t>6/2/2015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fld id="{B1F43BD3-C9B8-420E-81CC-9E00C5D05186}" type="slidenum">
              <a:rPr lang="en-US" smtClean="0"/>
              <a:t>‹#›</a:t>
            </a:fld>
            <a:endParaRPr lang="en-US"/>
          </a:p>
        </p:txBody>
      </p:sp>
    </p:spTree>
    <p:extLst>
      <p:ext uri="{BB962C8B-B14F-4D97-AF65-F5344CB8AC3E}">
        <p14:creationId xmlns:p14="http://schemas.microsoft.com/office/powerpoint/2010/main" val="3422810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wrap="square" lIns="93279" tIns="46640" rIns="93279" bIns="4664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wrap="square" lIns="93279" tIns="46640" rIns="93279" bIns="46640" numCol="1" anchor="t" anchorCtr="0" compatLnSpc="1">
            <a:prstTxWarp prst="textNoShape">
              <a:avLst/>
            </a:prstTxWarp>
          </a:bodyPr>
          <a:lstStyle>
            <a:lvl1pPr algn="r">
              <a:defRPr sz="1200" smtClean="0"/>
            </a:lvl1pPr>
          </a:lstStyle>
          <a:p>
            <a:pPr>
              <a:defRPr/>
            </a:pPr>
            <a:fld id="{873676CC-D628-43C9-8E19-D4F1C57E2981}" type="datetimeFigureOut">
              <a:rPr lang="en-US"/>
              <a:pPr>
                <a:defRPr/>
              </a:pPr>
              <a:t>6/2/2015</a:t>
            </a:fld>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wrap="square" lIns="93279" tIns="46640" rIns="93279" bIns="46640" numCol="1" anchor="b" anchorCtr="0" compatLnSpc="1">
            <a:prstTxWarp prst="textNoShape">
              <a:avLst/>
            </a:prstTxWarp>
          </a:bodyPr>
          <a:lstStyle>
            <a:lvl1pPr>
              <a:defRPr sz="1200" smtClean="0"/>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wrap="square" lIns="93279" tIns="46640" rIns="93279" bIns="46640" numCol="1" anchor="b" anchorCtr="0" compatLnSpc="1">
            <a:prstTxWarp prst="textNoShape">
              <a:avLst/>
            </a:prstTxWarp>
          </a:bodyPr>
          <a:lstStyle>
            <a:lvl1pPr algn="r">
              <a:defRPr sz="1200" smtClean="0"/>
            </a:lvl1pPr>
          </a:lstStyle>
          <a:p>
            <a:pPr>
              <a:defRPr/>
            </a:pPr>
            <a:fld id="{33A7B65D-EC54-4AF4-A34C-6EAB010136DA}" type="slidenum">
              <a:rPr lang="en-US"/>
              <a:pPr>
                <a:defRPr/>
              </a:pPr>
              <a:t>‹#›</a:t>
            </a:fld>
            <a:endParaRPr lang="en-US"/>
          </a:p>
        </p:txBody>
      </p:sp>
    </p:spTree>
    <p:extLst>
      <p:ext uri="{BB962C8B-B14F-4D97-AF65-F5344CB8AC3E}">
        <p14:creationId xmlns:p14="http://schemas.microsoft.com/office/powerpoint/2010/main" val="3899484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9B1ABC60-4BFC-4D35-A80E-7A0A6B12AE89}" type="slidenum">
              <a:rPr lang="en-US"/>
              <a:pPr/>
              <a:t>13</a:t>
            </a:fld>
            <a:endParaRPr lang="en-US"/>
          </a:p>
        </p:txBody>
      </p:sp>
      <p:sp>
        <p:nvSpPr>
          <p:cNvPr id="33795" name="Rectangle 2"/>
          <p:cNvSpPr>
            <a:spLocks noGrp="1" noRot="1" noChangeAspect="1" noChangeArrowheads="1" noTextEdit="1"/>
          </p:cNvSpPr>
          <p:nvPr>
            <p:ph type="sldImg"/>
          </p:nvPr>
        </p:nvSpPr>
        <p:spPr bwMode="auto">
          <a:xfrm>
            <a:off x="1182688" y="696913"/>
            <a:ext cx="4654550" cy="3490912"/>
          </a:xfrm>
          <a:prstGeom prst="rect">
            <a:avLst/>
          </a:prstGeo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C9B82C24-7B69-484D-904B-752D6DC903F5}" type="slidenum">
              <a:rPr lang="en-US"/>
              <a:pPr/>
              <a:t>21</a:t>
            </a:fld>
            <a:endParaRPr lang="en-US"/>
          </a:p>
        </p:txBody>
      </p:sp>
      <p:sp>
        <p:nvSpPr>
          <p:cNvPr id="34819" name="Rectangle 2"/>
          <p:cNvSpPr>
            <a:spLocks noGrp="1" noRot="1" noChangeAspect="1" noChangeArrowheads="1" noTextEdit="1"/>
          </p:cNvSpPr>
          <p:nvPr>
            <p:ph type="sldImg"/>
          </p:nvPr>
        </p:nvSpPr>
        <p:spPr bwMode="auto">
          <a:xfrm>
            <a:off x="1182688" y="696913"/>
            <a:ext cx="4654550" cy="3490912"/>
          </a:xfrm>
          <a:prstGeom prst="rect">
            <a:avLst/>
          </a:prstGeo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dirty="0" smtClean="0">
                <a:latin typeface="Times New Roman" pitchFamily="18" charset="0"/>
                <a:ea typeface="SimSun" pitchFamily="2" charset="-122"/>
              </a:rPr>
              <a:t>Wu Ti, 140-87 B.C.E. was the most famous Han ruler. 1.  He enforced peace throughout most of the continent of Asia, rather like the </a:t>
            </a:r>
            <a:r>
              <a:rPr lang="en-US" dirty="0" err="1" smtClean="0">
                <a:latin typeface="Times New Roman" pitchFamily="18" charset="0"/>
                <a:ea typeface="SimSun" pitchFamily="2" charset="-122"/>
              </a:rPr>
              <a:t>Pax</a:t>
            </a:r>
            <a:r>
              <a:rPr lang="en-US" dirty="0" smtClean="0">
                <a:latin typeface="Times New Roman" pitchFamily="18" charset="0"/>
                <a:ea typeface="SimSun" pitchFamily="2" charset="-122"/>
              </a:rPr>
              <a:t> </a:t>
            </a:r>
            <a:r>
              <a:rPr lang="en-US" dirty="0" err="1" smtClean="0">
                <a:latin typeface="Times New Roman" pitchFamily="18" charset="0"/>
                <a:ea typeface="SimSun" pitchFamily="2" charset="-122"/>
              </a:rPr>
              <a:t>Romana</a:t>
            </a:r>
            <a:r>
              <a:rPr lang="en-US" dirty="0" smtClean="0">
                <a:latin typeface="Times New Roman" pitchFamily="18" charset="0"/>
                <a:ea typeface="SimSun" pitchFamily="2" charset="-122"/>
              </a:rPr>
              <a:t> of one hundred years later.  2	Han rule time of peace and prosperity for China 3.	Urged support of Confucianism and established shrines to promote worship of the ancient philosopher as a god.</a:t>
            </a:r>
          </a:p>
          <a:p>
            <a:pPr lvl="2" eaLnBrk="1" hangingPunct="1">
              <a:spcBef>
                <a:spcPct val="0"/>
              </a:spcBef>
            </a:pPr>
            <a:endParaRPr lang="en-US" dirty="0" smtClean="0">
              <a:latin typeface="Times New Roman" pitchFamily="18" charset="0"/>
              <a:ea typeface="SimSun" pitchFamily="2" charset="-122"/>
            </a:endParaRPr>
          </a:p>
          <a:p>
            <a:pPr lvl="2" eaLnBrk="1" hangingPunct="1">
              <a:spcBef>
                <a:spcPct val="0"/>
              </a:spcBef>
            </a:pPr>
            <a:endParaRPr lang="en-US" dirty="0" smtClean="0">
              <a:latin typeface="Times New Roman" pitchFamily="18" charset="0"/>
              <a:ea typeface="SimSun" pitchFamily="2" charset="-122"/>
            </a:endParaRPr>
          </a:p>
          <a:p>
            <a:pPr lvl="2" eaLnBrk="1" hangingPunct="1">
              <a:spcBef>
                <a:spcPct val="0"/>
              </a:spcBef>
            </a:pPr>
            <a:endParaRPr lang="en-US" dirty="0" smtClean="0">
              <a:latin typeface="Times New Roman" pitchFamily="18" charset="0"/>
              <a:ea typeface="SimSun" pitchFamily="2" charset="-122"/>
            </a:endParaRPr>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78532F5D-BA45-433E-8878-5909DD9E7202}" type="slidenum">
              <a:rPr lang="en-US"/>
              <a:pPr/>
              <a:t>22</a:t>
            </a:fld>
            <a:endParaRPr lang="en-US"/>
          </a:p>
        </p:txBody>
      </p:sp>
      <p:sp>
        <p:nvSpPr>
          <p:cNvPr id="35843" name="Rectangle 2"/>
          <p:cNvSpPr>
            <a:spLocks noGrp="1" noRot="1" noChangeAspect="1" noChangeArrowheads="1" noTextEdit="1"/>
          </p:cNvSpPr>
          <p:nvPr>
            <p:ph type="sldImg"/>
          </p:nvPr>
        </p:nvSpPr>
        <p:spPr bwMode="auto">
          <a:xfrm>
            <a:off x="1182688" y="696913"/>
            <a:ext cx="4654550" cy="3490912"/>
          </a:xfrm>
          <a:prstGeom prst="rect">
            <a:avLst/>
          </a:prstGeo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SimSun" pitchFamily="2" charset="-122"/>
              </a:rPr>
              <a:t>A nomadic people from North central Asia. Organized into hordes, indomitable horsemen.  They first appeared in the third century B. C. E. when the Great Wall of China was built to keep them out.  They occupied China from the third century to 531 C. E.    About 372 they invaded the Volga Valley and advanced west push the </a:t>
            </a:r>
            <a:r>
              <a:rPr lang="en-US" dirty="0" err="1" smtClean="0">
                <a:latin typeface="Times New Roman" pitchFamily="18" charset="0"/>
                <a:ea typeface="SimSun" pitchFamily="2" charset="-122"/>
              </a:rPr>
              <a:t>Ostrogoths</a:t>
            </a:r>
            <a:r>
              <a:rPr lang="en-US" dirty="0" smtClean="0">
                <a:latin typeface="Times New Roman" pitchFamily="18" charset="0"/>
                <a:ea typeface="SimSun" pitchFamily="2" charset="-122"/>
              </a:rPr>
              <a:t> and </a:t>
            </a:r>
            <a:r>
              <a:rPr lang="en-US" dirty="0" err="1" smtClean="0">
                <a:latin typeface="Times New Roman" pitchFamily="18" charset="0"/>
                <a:ea typeface="SimSun" pitchFamily="2" charset="-122"/>
              </a:rPr>
              <a:t>Visagoths</a:t>
            </a:r>
            <a:r>
              <a:rPr lang="en-US" dirty="0" smtClean="0">
                <a:latin typeface="Times New Roman" pitchFamily="18" charset="0"/>
                <a:ea typeface="SimSun" pitchFamily="2" charset="-122"/>
              </a:rPr>
              <a:t> before them., thus starting the waves of migration that destroyed the Roman Empire     In 432 they forced Emperor Theodosius II to pay tribute to Attila from his head quarter in Hungary, levied tribute in nearly all central and eastern Europe but was defeated in Gaul in 451.  The Huns withdrew after his death and little is know of their later movements.</a:t>
            </a:r>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164700CE-1DD4-4CAD-B0A4-F76AC4519A69}" type="slidenum">
              <a:rPr lang="en-US"/>
              <a:pPr/>
              <a:t>24</a:t>
            </a:fld>
            <a:endParaRPr lang="en-US"/>
          </a:p>
        </p:txBody>
      </p:sp>
      <p:sp>
        <p:nvSpPr>
          <p:cNvPr id="36867" name="Rectangle 2"/>
          <p:cNvSpPr>
            <a:spLocks noGrp="1" noRot="1" noChangeAspect="1" noChangeArrowheads="1" noTextEdit="1"/>
          </p:cNvSpPr>
          <p:nvPr>
            <p:ph type="sldImg"/>
          </p:nvPr>
        </p:nvSpPr>
        <p:spPr bwMode="auto">
          <a:xfrm>
            <a:off x="1182688" y="696913"/>
            <a:ext cx="4654550" cy="3490912"/>
          </a:xfrm>
          <a:prstGeom prst="rect">
            <a:avLst/>
          </a:prstGeo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9237"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923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2"/>
          </p:nvPr>
        </p:nvSpPr>
        <p:spPr/>
        <p:txBody>
          <a:bodyPr/>
          <a:lstStyle>
            <a:lvl1pPr>
              <a:defRPr smtClean="0"/>
            </a:lvl1pPr>
          </a:lstStyle>
          <a:p>
            <a:pPr>
              <a:defRPr/>
            </a:pPr>
            <a:fld id="{02163951-01EC-409B-A9AB-D91A8C8092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73585307-5855-449A-BB6B-204F768D55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F975E3E5-DF5F-46B5-B8E8-CF02065C31C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60EA77A-DF66-4875-BEAA-881CEC3A36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9C477B34-832A-47B7-8808-F907535534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8D12C7A-4BEF-421A-A2B6-D10527E745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D05EA7A9-5D98-49D9-94CC-224C7C1B1E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08EE4470-D6A7-47F3-A140-8379362177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7B7E5759-F06C-4B2E-8403-63FE6E4794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3D6D7302-9B31-4E1A-AE83-BFA6C4B807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F154BE8E-16E9-4274-81D4-FE16C53931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2E08C0C9-99D5-4291-9481-A00D66B328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819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819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19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19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19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20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20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20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20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820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820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820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820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820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820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821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21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821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821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1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p>
        </p:txBody>
      </p:sp>
      <p:sp>
        <p:nvSpPr>
          <p:cNvPr id="821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p>
        </p:txBody>
      </p:sp>
      <p:sp>
        <p:nvSpPr>
          <p:cNvPr id="821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EF8E40A3-4466-4F2D-90FB-8F9175CBAA8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3"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chinese.about.com/homework/chinese/gi/dynamic/offsite.htm?site=http://www.chinavista.com/travel/virtualtours.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askasia.org/frclasrm/readings/r000004.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chinese.about.com/homework/chinese/gi/dynamic/offsite.htm?site=http://www.chinavista.com/travel/virtualtours.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http://www.janisb.com/blog/wp-content/uploads/2008/09/great_wall_of_china.jpg"/>
          <p:cNvPicPr>
            <a:picLocks noChangeAspect="1" noChangeArrowheads="1"/>
          </p:cNvPicPr>
          <p:nvPr/>
        </p:nvPicPr>
        <p:blipFill>
          <a:blip r:embed="rId2" cstate="print"/>
          <a:srcRect/>
          <a:stretch>
            <a:fillRect/>
          </a:stretch>
        </p:blipFill>
        <p:spPr bwMode="auto">
          <a:xfrm>
            <a:off x="-228600" y="0"/>
            <a:ext cx="9963150" cy="7315200"/>
          </a:xfrm>
          <a:prstGeom prst="rect">
            <a:avLst/>
          </a:prstGeom>
          <a:noFill/>
          <a:ln w="9525">
            <a:noFill/>
            <a:miter lim="800000"/>
            <a:headEnd/>
            <a:tailEnd/>
          </a:ln>
        </p:spPr>
      </p:pic>
      <p:sp>
        <p:nvSpPr>
          <p:cNvPr id="20484" name="Rectangle 4"/>
          <p:cNvSpPr>
            <a:spLocks noGrp="1" noChangeArrowheads="1"/>
          </p:cNvSpPr>
          <p:nvPr>
            <p:ph type="title"/>
          </p:nvPr>
        </p:nvSpPr>
        <p:spPr/>
        <p:txBody>
          <a:bodyPr/>
          <a:lstStyle/>
          <a:p>
            <a:pPr eaLnBrk="1" hangingPunct="1">
              <a:defRPr/>
            </a:pPr>
            <a:r>
              <a:rPr lang="en-US" sz="4000" dirty="0" smtClean="0"/>
              <a:t/>
            </a:r>
            <a:br>
              <a:rPr lang="en-US" sz="4000" dirty="0" smtClean="0"/>
            </a:br>
            <a:r>
              <a:rPr lang="en-US" sz="4000" dirty="0" smtClean="0">
                <a:effectLst/>
                <a:latin typeface="Cooper Black" pitchFamily="18" charset="0"/>
              </a:rPr>
              <a:t>Ancient China</a:t>
            </a:r>
            <a:endParaRPr lang="en-US" sz="4000" dirty="0" smtClean="0">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icture_of_confucius"/>
          <p:cNvPicPr>
            <a:picLocks noChangeAspect="1" noChangeArrowheads="1"/>
          </p:cNvPicPr>
          <p:nvPr/>
        </p:nvPicPr>
        <p:blipFill>
          <a:blip r:embed="rId2" cstate="print"/>
          <a:srcRect/>
          <a:stretch>
            <a:fillRect/>
          </a:stretch>
        </p:blipFill>
        <p:spPr bwMode="auto">
          <a:xfrm>
            <a:off x="5586413" y="304800"/>
            <a:ext cx="3557587" cy="5105400"/>
          </a:xfrm>
          <a:prstGeom prst="rect">
            <a:avLst/>
          </a:prstGeom>
          <a:noFill/>
          <a:ln w="9525">
            <a:noFill/>
            <a:miter lim="800000"/>
            <a:headEnd/>
            <a:tailEnd/>
          </a:ln>
        </p:spPr>
      </p:pic>
      <p:sp>
        <p:nvSpPr>
          <p:cNvPr id="12291" name="Text Box 6"/>
          <p:cNvSpPr txBox="1">
            <a:spLocks noChangeArrowheads="1"/>
          </p:cNvSpPr>
          <p:nvPr/>
        </p:nvSpPr>
        <p:spPr bwMode="auto">
          <a:xfrm>
            <a:off x="0" y="322263"/>
            <a:ext cx="5486400" cy="6002337"/>
          </a:xfrm>
          <a:prstGeom prst="rect">
            <a:avLst/>
          </a:prstGeom>
          <a:noFill/>
          <a:ln w="9525">
            <a:noFill/>
            <a:miter lim="800000"/>
            <a:headEnd/>
            <a:tailEnd/>
          </a:ln>
        </p:spPr>
        <p:txBody>
          <a:bodyPr>
            <a:spAutoFit/>
          </a:bodyPr>
          <a:lstStyle/>
          <a:p>
            <a:pPr>
              <a:spcBef>
                <a:spcPct val="50000"/>
              </a:spcBef>
              <a:buFontTx/>
              <a:buChar char="•"/>
            </a:pPr>
            <a:r>
              <a:rPr lang="en-US" sz="2400" b="1"/>
              <a:t>Confucius</a:t>
            </a:r>
            <a:r>
              <a:rPr lang="en-US" sz="2400"/>
              <a:t>, China’s most influential philosopher, taught that harmony resulted when people accepted their place in society. </a:t>
            </a:r>
          </a:p>
          <a:p>
            <a:pPr>
              <a:spcBef>
                <a:spcPct val="50000"/>
              </a:spcBef>
              <a:buFontTx/>
              <a:buChar char="•"/>
            </a:pPr>
            <a:r>
              <a:rPr lang="en-US" sz="2400" b="1"/>
              <a:t>Confucianism</a:t>
            </a:r>
            <a:r>
              <a:rPr lang="en-US" sz="2400"/>
              <a:t> – Stressed the values of filial piety, loyalty to superiors and respect for inferiors, honesty, hard work, and concern for ethics.</a:t>
            </a:r>
          </a:p>
          <a:p>
            <a:pPr>
              <a:spcBef>
                <a:spcPct val="50000"/>
              </a:spcBef>
              <a:buFontTx/>
              <a:buChar char="•"/>
            </a:pPr>
            <a:r>
              <a:rPr lang="en-US" sz="2400" b="1"/>
              <a:t>Confucius, </a:t>
            </a:r>
            <a:r>
              <a:rPr lang="en-US" sz="2400"/>
              <a:t>c. 551- 478  B.C.E. – Chinese philosopher who wrote an elaborate political philosophy that became the core of China’s cultural and political thinking for centuries. Those who adopted his teachings saw him not as a deity bust as a master of ethics.</a:t>
            </a:r>
          </a:p>
        </p:txBody>
      </p:sp>
      <p:sp>
        <p:nvSpPr>
          <p:cNvPr id="12292" name="Text Box 7"/>
          <p:cNvSpPr txBox="1">
            <a:spLocks noChangeArrowheads="1"/>
          </p:cNvSpPr>
          <p:nvPr/>
        </p:nvSpPr>
        <p:spPr bwMode="auto">
          <a:xfrm>
            <a:off x="5943600" y="5630863"/>
            <a:ext cx="3048000" cy="457200"/>
          </a:xfrm>
          <a:prstGeom prst="rect">
            <a:avLst/>
          </a:prstGeom>
          <a:noFill/>
          <a:ln w="9525">
            <a:noFill/>
            <a:miter lim="800000"/>
            <a:headEnd/>
            <a:tailEnd/>
          </a:ln>
        </p:spPr>
        <p:txBody>
          <a:bodyPr>
            <a:spAutoFit/>
          </a:bodyPr>
          <a:lstStyle/>
          <a:p>
            <a:pPr algn="ctr">
              <a:spcBef>
                <a:spcPct val="50000"/>
              </a:spcBef>
            </a:pPr>
            <a:r>
              <a:rPr lang="en-US" b="1"/>
              <a:t>Confucius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304800" y="609600"/>
            <a:ext cx="5257800" cy="5181600"/>
          </a:xfrm>
        </p:spPr>
        <p:txBody>
          <a:bodyPr/>
          <a:lstStyle/>
          <a:p>
            <a:pPr eaLnBrk="1" hangingPunct="1">
              <a:buFont typeface="Wingdings" pitchFamily="2" charset="2"/>
              <a:buNone/>
              <a:defRPr/>
            </a:pPr>
            <a:r>
              <a:rPr lang="en-US" dirty="0" smtClean="0"/>
              <a:t>		</a:t>
            </a:r>
            <a:r>
              <a:rPr lang="en-US" u="sng" dirty="0" smtClean="0"/>
              <a:t>Daoism (Taoism)</a:t>
            </a:r>
          </a:p>
          <a:p>
            <a:pPr eaLnBrk="1" hangingPunct="1">
              <a:buFont typeface="Wingdings" pitchFamily="2" charset="2"/>
              <a:buNone/>
              <a:defRPr/>
            </a:pPr>
            <a:endParaRPr lang="en-US" sz="2400" dirty="0" smtClean="0"/>
          </a:p>
          <a:p>
            <a:pPr lvl="1" eaLnBrk="1" hangingPunct="1">
              <a:defRPr/>
            </a:pPr>
            <a:r>
              <a:rPr lang="en-US" sz="2400" dirty="0" smtClean="0"/>
              <a:t>Sought to live in harmony with nature</a:t>
            </a:r>
          </a:p>
          <a:p>
            <a:pPr lvl="1" eaLnBrk="1" hangingPunct="1">
              <a:defRPr/>
            </a:pPr>
            <a:r>
              <a:rPr lang="en-US" sz="2400" dirty="0" smtClean="0"/>
              <a:t>You are at harmony with the Tao only when you accomplish “not-doing”</a:t>
            </a:r>
          </a:p>
          <a:p>
            <a:pPr lvl="1" eaLnBrk="1" hangingPunct="1">
              <a:defRPr/>
            </a:pPr>
            <a:r>
              <a:rPr lang="en-US" sz="2400" dirty="0" smtClean="0"/>
              <a:t>Reject conflict and strife</a:t>
            </a:r>
          </a:p>
          <a:p>
            <a:pPr lvl="1" eaLnBrk="1" hangingPunct="1">
              <a:defRPr/>
            </a:pPr>
            <a:r>
              <a:rPr lang="en-US" sz="2400" dirty="0" smtClean="0"/>
              <a:t>Founded by Lao Tzu</a:t>
            </a:r>
          </a:p>
          <a:p>
            <a:pPr lvl="1" eaLnBrk="1" hangingPunct="1">
              <a:buNone/>
              <a:defRPr/>
            </a:pPr>
            <a:r>
              <a:rPr lang="en-US" sz="1800" b="1" i="1" u="sng" dirty="0" smtClean="0"/>
              <a:t>Yin</a:t>
            </a:r>
            <a:r>
              <a:rPr lang="en-US" sz="1800" b="1" u="sng" dirty="0" smtClean="0"/>
              <a:t> </a:t>
            </a:r>
            <a:r>
              <a:rPr lang="en-US" sz="1800" u="sng" dirty="0" smtClean="0">
                <a:ea typeface="新細明體" pitchFamily="18" charset="-120"/>
              </a:rPr>
              <a:t>is the darker element</a:t>
            </a:r>
            <a:r>
              <a:rPr lang="en-US" sz="1800" dirty="0" smtClean="0">
                <a:ea typeface="新細明體" pitchFamily="18" charset="-120"/>
              </a:rPr>
              <a:t>; it is passive, dark, feminine, downward-seeking, and corresponds to the night. Often symbolized by </a:t>
            </a:r>
            <a:r>
              <a:rPr lang="en-US" sz="1800" dirty="0" smtClean="0"/>
              <a:t>water or earth</a:t>
            </a:r>
            <a:endParaRPr lang="en-US" sz="1800" dirty="0" smtClean="0">
              <a:ea typeface="新細明體" pitchFamily="18" charset="-120"/>
            </a:endParaRPr>
          </a:p>
          <a:p>
            <a:pPr lvl="1" eaLnBrk="1" hangingPunct="1">
              <a:defRPr/>
            </a:pPr>
            <a:r>
              <a:rPr lang="en-US" sz="1800" b="1" i="1" u="sng" dirty="0" smtClean="0"/>
              <a:t>Yang</a:t>
            </a:r>
            <a:r>
              <a:rPr lang="en-US" sz="1800" b="1" u="sng" dirty="0" smtClean="0"/>
              <a:t> </a:t>
            </a:r>
            <a:r>
              <a:rPr lang="en-US" sz="1800" u="sng" dirty="0" smtClean="0"/>
              <a:t> is the brighter element</a:t>
            </a:r>
            <a:r>
              <a:rPr lang="en-US" sz="1800" dirty="0" smtClean="0"/>
              <a:t>; it is active, light, masculine, upward-seeking and corresponds to the day. Often symbolized by fire or wind. </a:t>
            </a:r>
          </a:p>
          <a:p>
            <a:pPr lvl="1" eaLnBrk="1" hangingPunct="1">
              <a:defRPr/>
            </a:pPr>
            <a:endParaRPr lang="en-US" dirty="0" smtClean="0"/>
          </a:p>
        </p:txBody>
      </p:sp>
      <p:pic>
        <p:nvPicPr>
          <p:cNvPr id="13315" name="Picture 4" descr="http://www.success.co.il/knowledge/images/Supernatural-Taoism-Yin-Yang.jpg"/>
          <p:cNvPicPr>
            <a:picLocks noChangeAspect="1" noChangeArrowheads="1"/>
          </p:cNvPicPr>
          <p:nvPr/>
        </p:nvPicPr>
        <p:blipFill>
          <a:blip r:embed="rId2" cstate="print"/>
          <a:srcRect/>
          <a:stretch>
            <a:fillRect/>
          </a:stretch>
        </p:blipFill>
        <p:spPr bwMode="auto">
          <a:xfrm>
            <a:off x="4953000" y="2286000"/>
            <a:ext cx="4368800" cy="3276600"/>
          </a:xfrm>
          <a:prstGeom prst="rect">
            <a:avLst/>
          </a:prstGeom>
          <a:noFill/>
          <a:ln w="9525">
            <a:noFill/>
            <a:miter lim="800000"/>
            <a:headEnd/>
            <a:tailEnd/>
          </a:ln>
        </p:spPr>
      </p:pic>
      <p:pic>
        <p:nvPicPr>
          <p:cNvPr id="13316" name="Picture 6" descr="http://thinkexist.com/i/sq/4star.gif"/>
          <p:cNvPicPr>
            <a:picLocks noChangeAspect="1" noChangeArrowheads="1"/>
          </p:cNvPicPr>
          <p:nvPr/>
        </p:nvPicPr>
        <p:blipFill>
          <a:blip r:embed="rId3" cstate="print"/>
          <a:srcRect/>
          <a:stretch>
            <a:fillRect/>
          </a:stretch>
        </p:blipFill>
        <p:spPr bwMode="auto">
          <a:xfrm>
            <a:off x="263525" y="-136525"/>
            <a:ext cx="371475" cy="66675"/>
          </a:xfrm>
          <a:prstGeom prst="rect">
            <a:avLst/>
          </a:prstGeom>
          <a:noFill/>
          <a:ln w="9525">
            <a:noFill/>
            <a:miter lim="800000"/>
            <a:headEnd/>
            <a:tailEnd/>
          </a:ln>
        </p:spPr>
      </p:pic>
      <p:pic>
        <p:nvPicPr>
          <p:cNvPr id="13317" name="Picture 7" descr="I Like this quote"/>
          <p:cNvPicPr>
            <a:picLocks noChangeAspect="1" noChangeArrowheads="1"/>
          </p:cNvPicPr>
          <p:nvPr/>
        </p:nvPicPr>
        <p:blipFill>
          <a:blip r:embed="rId4" cstate="print"/>
          <a:srcRect/>
          <a:stretch>
            <a:fillRect/>
          </a:stretch>
        </p:blipFill>
        <p:spPr bwMode="auto">
          <a:xfrm>
            <a:off x="504825" y="-136525"/>
            <a:ext cx="114300" cy="104775"/>
          </a:xfrm>
          <a:prstGeom prst="rect">
            <a:avLst/>
          </a:prstGeom>
          <a:noFill/>
          <a:ln w="9525">
            <a:noFill/>
            <a:miter lim="800000"/>
            <a:headEnd/>
            <a:tailEnd/>
          </a:ln>
        </p:spPr>
      </p:pic>
      <p:pic>
        <p:nvPicPr>
          <p:cNvPr id="13318" name="Picture 8" descr="I dislike this quote"/>
          <p:cNvPicPr>
            <a:picLocks noChangeAspect="1" noChangeArrowheads="1"/>
          </p:cNvPicPr>
          <p:nvPr/>
        </p:nvPicPr>
        <p:blipFill>
          <a:blip r:embed="rId5" cstate="print"/>
          <a:srcRect/>
          <a:stretch>
            <a:fillRect/>
          </a:stretch>
        </p:blipFill>
        <p:spPr bwMode="auto">
          <a:xfrm>
            <a:off x="638175" y="-136525"/>
            <a:ext cx="114300" cy="104775"/>
          </a:xfrm>
          <a:prstGeom prst="rect">
            <a:avLst/>
          </a:prstGeom>
          <a:noFill/>
          <a:ln w="9525">
            <a:noFill/>
            <a:miter lim="800000"/>
            <a:headEnd/>
            <a:tailEnd/>
          </a:ln>
        </p:spPr>
      </p:pic>
      <p:sp>
        <p:nvSpPr>
          <p:cNvPr id="13319" name="TextBox 8"/>
          <p:cNvSpPr txBox="1">
            <a:spLocks noChangeArrowheads="1"/>
          </p:cNvSpPr>
          <p:nvPr/>
        </p:nvSpPr>
        <p:spPr bwMode="auto">
          <a:xfrm>
            <a:off x="5105400" y="685800"/>
            <a:ext cx="3429000" cy="1477963"/>
          </a:xfrm>
          <a:prstGeom prst="rect">
            <a:avLst/>
          </a:prstGeom>
          <a:noFill/>
          <a:ln w="9525">
            <a:noFill/>
            <a:miter lim="800000"/>
            <a:headEnd/>
            <a:tailEnd/>
          </a:ln>
        </p:spPr>
        <p:txBody>
          <a:bodyPr>
            <a:spAutoFit/>
          </a:bodyPr>
          <a:lstStyle/>
          <a:p>
            <a:pPr algn="ctr"/>
            <a:r>
              <a:rPr lang="en-US" dirty="0"/>
              <a:t>“When you are content to be simply yourself and don’t compare and compete, everybody will respect you”</a:t>
            </a:r>
          </a:p>
          <a:p>
            <a:pPr algn="ctr"/>
            <a:r>
              <a:rPr lang="en-US" dirty="0"/>
              <a:t>                      - Tao Te </a:t>
            </a:r>
            <a:r>
              <a:rPr lang="en-US" dirty="0" err="1"/>
              <a:t>Ching</a:t>
            </a:r>
            <a:endParaRPr lang="en-US" dirty="0"/>
          </a:p>
        </p:txBody>
      </p:sp>
      <p:sp>
        <p:nvSpPr>
          <p:cNvPr id="22537" name="Rectangle 9"/>
          <p:cNvSpPr>
            <a:spLocks noChangeArrowheads="1"/>
          </p:cNvSpPr>
          <p:nvPr/>
        </p:nvSpPr>
        <p:spPr bwMode="auto">
          <a:xfrm>
            <a:off x="0" y="0"/>
            <a:ext cx="677863" cy="3698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t>    </a:t>
            </a:r>
            <a:r>
              <a:rPr lang="en-US" sz="400"/>
              <a:t> </a:t>
            </a:r>
            <a:r>
              <a:rPr lang="en-US"/>
              <a:t>    </a:t>
            </a:r>
            <a:r>
              <a:rPr lang="en-US" sz="600"/>
              <a:t> </a:t>
            </a:r>
            <a:endParaRPr lang="en-US"/>
          </a:p>
        </p:txBody>
      </p:sp>
      <p:pic>
        <p:nvPicPr>
          <p:cNvPr id="13321" name="Picture 10" descr="http://thinkexist.com/i/sq/4star.gif"/>
          <p:cNvPicPr>
            <a:picLocks noChangeAspect="1" noChangeArrowheads="1"/>
          </p:cNvPicPr>
          <p:nvPr/>
        </p:nvPicPr>
        <p:blipFill>
          <a:blip r:embed="rId3" cstate="print"/>
          <a:srcRect/>
          <a:stretch>
            <a:fillRect/>
          </a:stretch>
        </p:blipFill>
        <p:spPr bwMode="auto">
          <a:xfrm>
            <a:off x="263525" y="-136525"/>
            <a:ext cx="371475" cy="66675"/>
          </a:xfrm>
          <a:prstGeom prst="rect">
            <a:avLst/>
          </a:prstGeom>
          <a:noFill/>
          <a:ln w="9525">
            <a:noFill/>
            <a:miter lim="800000"/>
            <a:headEnd/>
            <a:tailEnd/>
          </a:ln>
        </p:spPr>
      </p:pic>
      <p:pic>
        <p:nvPicPr>
          <p:cNvPr id="13322" name="Picture 11" descr="I Like this quote"/>
          <p:cNvPicPr>
            <a:picLocks noChangeAspect="1" noChangeArrowheads="1"/>
          </p:cNvPicPr>
          <p:nvPr/>
        </p:nvPicPr>
        <p:blipFill>
          <a:blip r:embed="rId4" cstate="print"/>
          <a:srcRect/>
          <a:stretch>
            <a:fillRect/>
          </a:stretch>
        </p:blipFill>
        <p:spPr bwMode="auto">
          <a:xfrm>
            <a:off x="504825" y="-136525"/>
            <a:ext cx="114300" cy="104775"/>
          </a:xfrm>
          <a:prstGeom prst="rect">
            <a:avLst/>
          </a:prstGeom>
          <a:noFill/>
          <a:ln w="9525">
            <a:noFill/>
            <a:miter lim="800000"/>
            <a:headEnd/>
            <a:tailEnd/>
          </a:ln>
        </p:spPr>
      </p:pic>
      <p:pic>
        <p:nvPicPr>
          <p:cNvPr id="13323" name="Picture 12" descr="I dislike this quote"/>
          <p:cNvPicPr>
            <a:picLocks noChangeAspect="1" noChangeArrowheads="1"/>
          </p:cNvPicPr>
          <p:nvPr/>
        </p:nvPicPr>
        <p:blipFill>
          <a:blip r:embed="rId5" cstate="print"/>
          <a:srcRect/>
          <a:stretch>
            <a:fillRect/>
          </a:stretch>
        </p:blipFill>
        <p:spPr bwMode="auto">
          <a:xfrm>
            <a:off x="638175" y="-136525"/>
            <a:ext cx="114300" cy="10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Yangtze_River2"/>
          <p:cNvPicPr>
            <a:picLocks noChangeAspect="1" noChangeArrowheads="1"/>
          </p:cNvPicPr>
          <p:nvPr/>
        </p:nvPicPr>
        <p:blipFill>
          <a:blip r:embed="rId2" cstate="print"/>
          <a:srcRect/>
          <a:stretch>
            <a:fillRect/>
          </a:stretch>
        </p:blipFill>
        <p:spPr bwMode="auto">
          <a:xfrm>
            <a:off x="3810000" y="1219200"/>
            <a:ext cx="5191125" cy="3398838"/>
          </a:xfrm>
          <a:prstGeom prst="rect">
            <a:avLst/>
          </a:prstGeom>
          <a:noFill/>
          <a:ln w="9525">
            <a:noFill/>
            <a:miter lim="800000"/>
            <a:headEnd/>
            <a:tailEnd/>
          </a:ln>
        </p:spPr>
      </p:pic>
      <p:sp>
        <p:nvSpPr>
          <p:cNvPr id="14339" name="Text Box 6"/>
          <p:cNvSpPr txBox="1">
            <a:spLocks noChangeArrowheads="1"/>
          </p:cNvSpPr>
          <p:nvPr/>
        </p:nvSpPr>
        <p:spPr bwMode="auto">
          <a:xfrm>
            <a:off x="4495800" y="4724400"/>
            <a:ext cx="3886200" cy="366713"/>
          </a:xfrm>
          <a:prstGeom prst="rect">
            <a:avLst/>
          </a:prstGeom>
          <a:noFill/>
          <a:ln w="9525">
            <a:noFill/>
            <a:miter lim="800000"/>
            <a:headEnd/>
            <a:tailEnd/>
          </a:ln>
        </p:spPr>
        <p:txBody>
          <a:bodyPr>
            <a:spAutoFit/>
          </a:bodyPr>
          <a:lstStyle/>
          <a:p>
            <a:pPr algn="ctr">
              <a:spcBef>
                <a:spcPct val="50000"/>
              </a:spcBef>
            </a:pPr>
            <a:r>
              <a:rPr lang="en-US" b="1"/>
              <a:t>Yangzi River Valley</a:t>
            </a:r>
          </a:p>
        </p:txBody>
      </p:sp>
      <p:sp>
        <p:nvSpPr>
          <p:cNvPr id="14340" name="Text Box 7"/>
          <p:cNvSpPr txBox="1">
            <a:spLocks noChangeArrowheads="1"/>
          </p:cNvSpPr>
          <p:nvPr/>
        </p:nvSpPr>
        <p:spPr bwMode="auto">
          <a:xfrm>
            <a:off x="0" y="862013"/>
            <a:ext cx="3810000" cy="5264150"/>
          </a:xfrm>
          <a:prstGeom prst="rect">
            <a:avLst/>
          </a:prstGeom>
          <a:noFill/>
          <a:ln w="9525">
            <a:noFill/>
            <a:miter lim="800000"/>
            <a:headEnd/>
            <a:tailEnd/>
          </a:ln>
        </p:spPr>
        <p:txBody>
          <a:bodyPr>
            <a:spAutoFit/>
          </a:bodyPr>
          <a:lstStyle/>
          <a:p>
            <a:pPr>
              <a:spcBef>
                <a:spcPct val="50000"/>
              </a:spcBef>
              <a:buFontTx/>
              <a:buChar char="•"/>
            </a:pPr>
            <a:r>
              <a:rPr lang="en-US" sz="2400" b="1" u="sng"/>
              <a:t>Warring States Period   </a:t>
            </a:r>
            <a:r>
              <a:rPr lang="en-US" sz="2400"/>
              <a:t>402-201 B.C.E. – period when the Zhou system disintegrated, it is during this time period that we see the new philosophy of </a:t>
            </a:r>
            <a:r>
              <a:rPr lang="en-US" sz="2400" b="1"/>
              <a:t>“Legalism” </a:t>
            </a:r>
            <a:r>
              <a:rPr lang="en-US" sz="2400"/>
              <a:t>arise</a:t>
            </a:r>
          </a:p>
          <a:p>
            <a:pPr>
              <a:spcBef>
                <a:spcPct val="50000"/>
              </a:spcBef>
              <a:buFontTx/>
              <a:buChar char="•"/>
            </a:pPr>
            <a:r>
              <a:rPr lang="en-US" sz="2400" b="1"/>
              <a:t>Qin</a:t>
            </a:r>
            <a:r>
              <a:rPr lang="en-US" sz="2400"/>
              <a:t> dynasty takes over</a:t>
            </a:r>
          </a:p>
          <a:p>
            <a:pPr>
              <a:spcBef>
                <a:spcPct val="50000"/>
              </a:spcBef>
              <a:buFontTx/>
              <a:buChar char="•"/>
            </a:pPr>
            <a:r>
              <a:rPr lang="en-US" sz="2400" b="1"/>
              <a:t>Qin Shi Huangdi</a:t>
            </a:r>
            <a:r>
              <a:rPr lang="en-US" sz="2400"/>
              <a:t> –</a:t>
            </a:r>
            <a:r>
              <a:rPr lang="en-US" sz="2400" b="1"/>
              <a:t>First emperor –</a:t>
            </a:r>
            <a:r>
              <a:rPr lang="en-US" sz="2400"/>
              <a:t> characterized by centralizations of state rule elimination of local and regional competitors</a:t>
            </a:r>
          </a:p>
        </p:txBody>
      </p:sp>
      <p:sp>
        <p:nvSpPr>
          <p:cNvPr id="14341" name="Text Box 8"/>
          <p:cNvSpPr txBox="1">
            <a:spLocks noChangeArrowheads="1"/>
          </p:cNvSpPr>
          <p:nvPr/>
        </p:nvSpPr>
        <p:spPr bwMode="auto">
          <a:xfrm>
            <a:off x="3200400" y="5919788"/>
            <a:ext cx="6629400" cy="862012"/>
          </a:xfrm>
          <a:prstGeom prst="rect">
            <a:avLst/>
          </a:prstGeom>
          <a:noFill/>
          <a:ln w="9525">
            <a:noFill/>
            <a:miter lim="800000"/>
            <a:headEnd/>
            <a:tailEnd/>
          </a:ln>
        </p:spPr>
        <p:txBody>
          <a:bodyPr>
            <a:spAutoFit/>
          </a:bodyPr>
          <a:lstStyle/>
          <a:p>
            <a:pPr>
              <a:spcBef>
                <a:spcPct val="50000"/>
              </a:spcBef>
              <a:buFontTx/>
              <a:buChar char="•"/>
            </a:pPr>
            <a:r>
              <a:rPr lang="en-US" sz="2000"/>
              <a:t>Expanded boundaries of China to include  Hong  Kong</a:t>
            </a:r>
          </a:p>
          <a:p>
            <a:pPr>
              <a:spcBef>
                <a:spcPct val="50000"/>
              </a:spcBef>
              <a:buFontTx/>
              <a:buChar char="•"/>
            </a:pPr>
            <a:r>
              <a:rPr lang="en-US" sz="2000" b="1"/>
              <a:t>The Great Wall of China</a:t>
            </a:r>
            <a:r>
              <a:rPr lang="en-US" sz="2000"/>
              <a:t> was built in this era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762000"/>
            <a:ext cx="5181600" cy="4495800"/>
          </a:xfrm>
        </p:spPr>
        <p:txBody>
          <a:bodyPr/>
          <a:lstStyle/>
          <a:p>
            <a:pPr eaLnBrk="1" hangingPunct="1">
              <a:defRPr/>
            </a:pPr>
            <a:r>
              <a:rPr lang="en-US" sz="3600" smtClean="0"/>
              <a:t>Legalist </a:t>
            </a:r>
            <a:r>
              <a:rPr lang="en-US" sz="3600" smtClean="0">
                <a:ea typeface="SimSun" pitchFamily="2" charset="-122"/>
              </a:rPr>
              <a:t>disdained Confucian virtues in favor of authoritarian state that was ruled by force. For legalists, human nature was evil and required restraint and discipline- the army  would control and the people labor- in the perfect state.</a:t>
            </a:r>
            <a:endParaRPr lang="en-US" sz="2800" smtClean="0"/>
          </a:p>
          <a:p>
            <a:pPr lvl="2" eaLnBrk="1" hangingPunct="1">
              <a:buFontTx/>
              <a:buNone/>
              <a:defRPr/>
            </a:pPr>
            <a:endParaRPr lang="en-US" sz="2800" smtClean="0">
              <a:ea typeface="SimSun" pitchFamily="2" charset="-122"/>
            </a:endParaRPr>
          </a:p>
        </p:txBody>
      </p:sp>
      <p:sp>
        <p:nvSpPr>
          <p:cNvPr id="15363" name="Title 3"/>
          <p:cNvSpPr>
            <a:spLocks noGrp="1"/>
          </p:cNvSpPr>
          <p:nvPr>
            <p:ph type="title"/>
          </p:nvPr>
        </p:nvSpPr>
        <p:spPr>
          <a:xfrm>
            <a:off x="762000" y="-228600"/>
            <a:ext cx="3048000" cy="1219200"/>
          </a:xfrm>
        </p:spPr>
        <p:txBody>
          <a:bodyPr/>
          <a:lstStyle/>
          <a:p>
            <a:pPr algn="l"/>
            <a:r>
              <a:rPr lang="en-US" smtClean="0">
                <a:effectLst/>
              </a:rPr>
              <a:t>Legalism</a:t>
            </a:r>
          </a:p>
        </p:txBody>
      </p:sp>
      <p:pic>
        <p:nvPicPr>
          <p:cNvPr id="15364" name="Picture 5" descr="http://4.bp.blogspot.com/_qIxhONAMjiU/SjuoQFISS7I/AAAAAAAAAG0/M-XyHlcY8q8/s400/iron%2Bfist.JPG"/>
          <p:cNvPicPr>
            <a:picLocks noChangeAspect="1" noChangeArrowheads="1"/>
          </p:cNvPicPr>
          <p:nvPr/>
        </p:nvPicPr>
        <p:blipFill>
          <a:blip r:embed="rId3" cstate="print"/>
          <a:srcRect/>
          <a:stretch>
            <a:fillRect/>
          </a:stretch>
        </p:blipFill>
        <p:spPr bwMode="auto">
          <a:xfrm>
            <a:off x="5029200" y="1752600"/>
            <a:ext cx="381000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2400" y="304800"/>
            <a:ext cx="3657600" cy="1169988"/>
          </a:xfrm>
        </p:spPr>
        <p:txBody>
          <a:bodyPr/>
          <a:lstStyle/>
          <a:p>
            <a:pPr eaLnBrk="1" hangingPunct="1">
              <a:defRPr/>
            </a:pPr>
            <a:r>
              <a:rPr lang="en-US" dirty="0" smtClean="0"/>
              <a:t>Qin Dynasty</a:t>
            </a:r>
          </a:p>
        </p:txBody>
      </p:sp>
      <p:sp>
        <p:nvSpPr>
          <p:cNvPr id="2053" name="Rectangle 5"/>
          <p:cNvSpPr>
            <a:spLocks noGrp="1" noChangeArrowheads="1"/>
          </p:cNvSpPr>
          <p:nvPr>
            <p:ph type="body" idx="1"/>
          </p:nvPr>
        </p:nvSpPr>
        <p:spPr>
          <a:xfrm>
            <a:off x="228600" y="1524000"/>
            <a:ext cx="5486400" cy="4953000"/>
          </a:xfrm>
        </p:spPr>
        <p:txBody>
          <a:bodyPr/>
          <a:lstStyle/>
          <a:p>
            <a:pPr eaLnBrk="1" hangingPunct="1">
              <a:lnSpc>
                <a:spcPct val="90000"/>
              </a:lnSpc>
              <a:defRPr/>
            </a:pPr>
            <a:r>
              <a:rPr lang="en-US" smtClean="0"/>
              <a:t>221 – 206 BCE</a:t>
            </a:r>
          </a:p>
          <a:p>
            <a:pPr eaLnBrk="1" hangingPunct="1">
              <a:lnSpc>
                <a:spcPct val="90000"/>
              </a:lnSpc>
              <a:defRPr/>
            </a:pPr>
            <a:r>
              <a:rPr lang="en-US" smtClean="0"/>
              <a:t>Shi Huangdi - “First Emperor”</a:t>
            </a:r>
          </a:p>
          <a:p>
            <a:pPr lvl="1" eaLnBrk="1" hangingPunct="1">
              <a:lnSpc>
                <a:spcPct val="90000"/>
              </a:lnSpc>
              <a:defRPr/>
            </a:pPr>
            <a:r>
              <a:rPr lang="en-US" sz="3200" smtClean="0"/>
              <a:t>Standardized weights and measurements</a:t>
            </a:r>
          </a:p>
          <a:p>
            <a:pPr lvl="1" eaLnBrk="1" hangingPunct="1">
              <a:lnSpc>
                <a:spcPct val="90000"/>
              </a:lnSpc>
              <a:defRPr/>
            </a:pPr>
            <a:r>
              <a:rPr lang="en-US" sz="3200" smtClean="0"/>
              <a:t>Roads, canals, and Great Wall of China</a:t>
            </a:r>
          </a:p>
          <a:p>
            <a:pPr lvl="1" eaLnBrk="1" hangingPunct="1">
              <a:lnSpc>
                <a:spcPct val="90000"/>
              </a:lnSpc>
              <a:defRPr/>
            </a:pPr>
            <a:r>
              <a:rPr lang="en-US" sz="3200" smtClean="0"/>
              <a:t>Book burning</a:t>
            </a:r>
          </a:p>
          <a:p>
            <a:pPr lvl="1" eaLnBrk="1" hangingPunct="1">
              <a:lnSpc>
                <a:spcPct val="90000"/>
              </a:lnSpc>
              <a:defRPr/>
            </a:pPr>
            <a:r>
              <a:rPr lang="en-US" sz="3200" smtClean="0"/>
              <a:t>Heavy taxes, forced labor, cruel politics</a:t>
            </a:r>
          </a:p>
        </p:txBody>
      </p:sp>
      <p:pic>
        <p:nvPicPr>
          <p:cNvPr id="2054" name="Picture 6" descr="WallOfChina"/>
          <p:cNvPicPr>
            <a:picLocks noChangeAspect="1" noChangeArrowheads="1"/>
          </p:cNvPicPr>
          <p:nvPr/>
        </p:nvPicPr>
        <p:blipFill>
          <a:blip r:embed="rId2" cstate="print"/>
          <a:srcRect/>
          <a:stretch>
            <a:fillRect/>
          </a:stretch>
        </p:blipFill>
        <p:spPr bwMode="auto">
          <a:xfrm>
            <a:off x="5338763" y="304800"/>
            <a:ext cx="3729037" cy="609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down)">
                                      <p:cBhvr>
                                        <p:cTn id="7" dur="145">
                                          <p:stCondLst>
                                            <p:cond delay="0"/>
                                          </p:stCondLst>
                                        </p:cTn>
                                        <p:tgtEl>
                                          <p:spTgt spid="2053">
                                            <p:txEl>
                                              <p:pRg st="0" end="0"/>
                                            </p:txEl>
                                          </p:spTgt>
                                        </p:tgtEl>
                                      </p:cBhvr>
                                    </p:animEffect>
                                    <p:anim calcmode="lin" valueType="num">
                                      <p:cBhvr>
                                        <p:cTn id="8" dur="456" tmFilter="0,0; 0.14,0.36; 0.43,0.73; 0.71,0.91; 1.0,1.0">
                                          <p:stCondLst>
                                            <p:cond delay="0"/>
                                          </p:stCondLst>
                                        </p:cTn>
                                        <p:tgtEl>
                                          <p:spTgt spid="2053">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053">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053">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053">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053">
                                            <p:txEl>
                                              <p:pRg st="0" end="0"/>
                                            </p:txEl>
                                          </p:spTgt>
                                        </p:tgtEl>
                                        <p:attrNameLst>
                                          <p:attrName>ppt_y</p:attrName>
                                        </p:attrNameLst>
                                      </p:cBhvr>
                                      <p:tavLst>
                                        <p:tav tm="0" fmla="#ppt_y-sin(pi*$)/81">
                                          <p:val>
                                            <p:fltVal val="0"/>
                                          </p:val>
                                        </p:tav>
                                        <p:tav tm="100000">
                                          <p:val>
                                            <p:fltVal val="1"/>
                                          </p:val>
                                        </p:tav>
                                      </p:tavLst>
                                    </p:anim>
                                    <p:animScale>
                                      <p:cBhvr>
                                        <p:cTn id="13" dur="7">
                                          <p:stCondLst>
                                            <p:cond delay="162"/>
                                          </p:stCondLst>
                                        </p:cTn>
                                        <p:tgtEl>
                                          <p:spTgt spid="2053">
                                            <p:txEl>
                                              <p:pRg st="0" end="0"/>
                                            </p:txEl>
                                          </p:spTgt>
                                        </p:tgtEl>
                                      </p:cBhvr>
                                      <p:to x="100000" y="60000"/>
                                    </p:animScale>
                                    <p:animScale>
                                      <p:cBhvr>
                                        <p:cTn id="14" dur="41" decel="50000">
                                          <p:stCondLst>
                                            <p:cond delay="169"/>
                                          </p:stCondLst>
                                        </p:cTn>
                                        <p:tgtEl>
                                          <p:spTgt spid="2053">
                                            <p:txEl>
                                              <p:pRg st="0" end="0"/>
                                            </p:txEl>
                                          </p:spTgt>
                                        </p:tgtEl>
                                      </p:cBhvr>
                                      <p:to x="100000" y="100000"/>
                                    </p:animScale>
                                    <p:animScale>
                                      <p:cBhvr>
                                        <p:cTn id="15" dur="7">
                                          <p:stCondLst>
                                            <p:cond delay="328"/>
                                          </p:stCondLst>
                                        </p:cTn>
                                        <p:tgtEl>
                                          <p:spTgt spid="2053">
                                            <p:txEl>
                                              <p:pRg st="0" end="0"/>
                                            </p:txEl>
                                          </p:spTgt>
                                        </p:tgtEl>
                                      </p:cBhvr>
                                      <p:to x="100000" y="80000"/>
                                    </p:animScale>
                                    <p:animScale>
                                      <p:cBhvr>
                                        <p:cTn id="16" dur="41" decel="50000">
                                          <p:stCondLst>
                                            <p:cond delay="335"/>
                                          </p:stCondLst>
                                        </p:cTn>
                                        <p:tgtEl>
                                          <p:spTgt spid="2053">
                                            <p:txEl>
                                              <p:pRg st="0" end="0"/>
                                            </p:txEl>
                                          </p:spTgt>
                                        </p:tgtEl>
                                      </p:cBhvr>
                                      <p:to x="100000" y="100000"/>
                                    </p:animScale>
                                    <p:animScale>
                                      <p:cBhvr>
                                        <p:cTn id="17" dur="7">
                                          <p:stCondLst>
                                            <p:cond delay="410"/>
                                          </p:stCondLst>
                                        </p:cTn>
                                        <p:tgtEl>
                                          <p:spTgt spid="2053">
                                            <p:txEl>
                                              <p:pRg st="0" end="0"/>
                                            </p:txEl>
                                          </p:spTgt>
                                        </p:tgtEl>
                                      </p:cBhvr>
                                      <p:to x="100000" y="90000"/>
                                    </p:animScale>
                                    <p:animScale>
                                      <p:cBhvr>
                                        <p:cTn id="18" dur="41" decel="50000">
                                          <p:stCondLst>
                                            <p:cond delay="417"/>
                                          </p:stCondLst>
                                        </p:cTn>
                                        <p:tgtEl>
                                          <p:spTgt spid="2053">
                                            <p:txEl>
                                              <p:pRg st="0" end="0"/>
                                            </p:txEl>
                                          </p:spTgt>
                                        </p:tgtEl>
                                      </p:cBhvr>
                                      <p:to x="100000" y="100000"/>
                                    </p:animScale>
                                    <p:animScale>
                                      <p:cBhvr>
                                        <p:cTn id="19" dur="7">
                                          <p:stCondLst>
                                            <p:cond delay="452"/>
                                          </p:stCondLst>
                                        </p:cTn>
                                        <p:tgtEl>
                                          <p:spTgt spid="2053">
                                            <p:txEl>
                                              <p:pRg st="0" end="0"/>
                                            </p:txEl>
                                          </p:spTgt>
                                        </p:tgtEl>
                                      </p:cBhvr>
                                      <p:to x="100000" y="95000"/>
                                    </p:animScale>
                                    <p:animScale>
                                      <p:cBhvr>
                                        <p:cTn id="20" dur="41" decel="50000">
                                          <p:stCondLst>
                                            <p:cond delay="458"/>
                                          </p:stCondLst>
                                        </p:cTn>
                                        <p:tgtEl>
                                          <p:spTgt spid="205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3">
                                            <p:txEl>
                                              <p:pRg st="1" end="1"/>
                                            </p:txEl>
                                          </p:spTgt>
                                        </p:tgtEl>
                                        <p:attrNameLst>
                                          <p:attrName>style.visibility</p:attrName>
                                        </p:attrNameLst>
                                      </p:cBhvr>
                                      <p:to>
                                        <p:strVal val="visible"/>
                                      </p:to>
                                    </p:set>
                                    <p:animEffect transition="in" filter="wipe(down)">
                                      <p:cBhvr>
                                        <p:cTn id="25" dur="145">
                                          <p:stCondLst>
                                            <p:cond delay="0"/>
                                          </p:stCondLst>
                                        </p:cTn>
                                        <p:tgtEl>
                                          <p:spTgt spid="2053">
                                            <p:txEl>
                                              <p:pRg st="1" end="1"/>
                                            </p:txEl>
                                          </p:spTgt>
                                        </p:tgtEl>
                                      </p:cBhvr>
                                    </p:animEffect>
                                    <p:anim calcmode="lin" valueType="num">
                                      <p:cBhvr>
                                        <p:cTn id="26" dur="456" tmFilter="0,0; 0.14,0.36; 0.43,0.73; 0.71,0.91; 1.0,1.0">
                                          <p:stCondLst>
                                            <p:cond delay="0"/>
                                          </p:stCondLst>
                                        </p:cTn>
                                        <p:tgtEl>
                                          <p:spTgt spid="2053">
                                            <p:txEl>
                                              <p:pRg st="1" end="1"/>
                                            </p:txEl>
                                          </p:spTgt>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2053">
                                            <p:txEl>
                                              <p:pRg st="1" end="1"/>
                                            </p:txEl>
                                          </p:spTgt>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2053">
                                            <p:txEl>
                                              <p:pRg st="1" end="1"/>
                                            </p:txEl>
                                          </p:spTgt>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2053">
                                            <p:txEl>
                                              <p:pRg st="1" end="1"/>
                                            </p:txEl>
                                          </p:spTgt>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2053">
                                            <p:txEl>
                                              <p:pRg st="1" end="1"/>
                                            </p:txEl>
                                          </p:spTgt>
                                        </p:tgtEl>
                                        <p:attrNameLst>
                                          <p:attrName>ppt_y</p:attrName>
                                        </p:attrNameLst>
                                      </p:cBhvr>
                                      <p:tavLst>
                                        <p:tav tm="0" fmla="#ppt_y-sin(pi*$)/81">
                                          <p:val>
                                            <p:fltVal val="0"/>
                                          </p:val>
                                        </p:tav>
                                        <p:tav tm="100000">
                                          <p:val>
                                            <p:fltVal val="1"/>
                                          </p:val>
                                        </p:tav>
                                      </p:tavLst>
                                    </p:anim>
                                    <p:animScale>
                                      <p:cBhvr>
                                        <p:cTn id="31" dur="7">
                                          <p:stCondLst>
                                            <p:cond delay="162"/>
                                          </p:stCondLst>
                                        </p:cTn>
                                        <p:tgtEl>
                                          <p:spTgt spid="2053">
                                            <p:txEl>
                                              <p:pRg st="1" end="1"/>
                                            </p:txEl>
                                          </p:spTgt>
                                        </p:tgtEl>
                                      </p:cBhvr>
                                      <p:to x="100000" y="60000"/>
                                    </p:animScale>
                                    <p:animScale>
                                      <p:cBhvr>
                                        <p:cTn id="32" dur="41" decel="50000">
                                          <p:stCondLst>
                                            <p:cond delay="169"/>
                                          </p:stCondLst>
                                        </p:cTn>
                                        <p:tgtEl>
                                          <p:spTgt spid="2053">
                                            <p:txEl>
                                              <p:pRg st="1" end="1"/>
                                            </p:txEl>
                                          </p:spTgt>
                                        </p:tgtEl>
                                      </p:cBhvr>
                                      <p:to x="100000" y="100000"/>
                                    </p:animScale>
                                    <p:animScale>
                                      <p:cBhvr>
                                        <p:cTn id="33" dur="7">
                                          <p:stCondLst>
                                            <p:cond delay="328"/>
                                          </p:stCondLst>
                                        </p:cTn>
                                        <p:tgtEl>
                                          <p:spTgt spid="2053">
                                            <p:txEl>
                                              <p:pRg st="1" end="1"/>
                                            </p:txEl>
                                          </p:spTgt>
                                        </p:tgtEl>
                                      </p:cBhvr>
                                      <p:to x="100000" y="80000"/>
                                    </p:animScale>
                                    <p:animScale>
                                      <p:cBhvr>
                                        <p:cTn id="34" dur="41" decel="50000">
                                          <p:stCondLst>
                                            <p:cond delay="335"/>
                                          </p:stCondLst>
                                        </p:cTn>
                                        <p:tgtEl>
                                          <p:spTgt spid="2053">
                                            <p:txEl>
                                              <p:pRg st="1" end="1"/>
                                            </p:txEl>
                                          </p:spTgt>
                                        </p:tgtEl>
                                      </p:cBhvr>
                                      <p:to x="100000" y="100000"/>
                                    </p:animScale>
                                    <p:animScale>
                                      <p:cBhvr>
                                        <p:cTn id="35" dur="7">
                                          <p:stCondLst>
                                            <p:cond delay="410"/>
                                          </p:stCondLst>
                                        </p:cTn>
                                        <p:tgtEl>
                                          <p:spTgt spid="2053">
                                            <p:txEl>
                                              <p:pRg st="1" end="1"/>
                                            </p:txEl>
                                          </p:spTgt>
                                        </p:tgtEl>
                                      </p:cBhvr>
                                      <p:to x="100000" y="90000"/>
                                    </p:animScale>
                                    <p:animScale>
                                      <p:cBhvr>
                                        <p:cTn id="36" dur="41" decel="50000">
                                          <p:stCondLst>
                                            <p:cond delay="417"/>
                                          </p:stCondLst>
                                        </p:cTn>
                                        <p:tgtEl>
                                          <p:spTgt spid="2053">
                                            <p:txEl>
                                              <p:pRg st="1" end="1"/>
                                            </p:txEl>
                                          </p:spTgt>
                                        </p:tgtEl>
                                      </p:cBhvr>
                                      <p:to x="100000" y="100000"/>
                                    </p:animScale>
                                    <p:animScale>
                                      <p:cBhvr>
                                        <p:cTn id="37" dur="7">
                                          <p:stCondLst>
                                            <p:cond delay="452"/>
                                          </p:stCondLst>
                                        </p:cTn>
                                        <p:tgtEl>
                                          <p:spTgt spid="2053">
                                            <p:txEl>
                                              <p:pRg st="1" end="1"/>
                                            </p:txEl>
                                          </p:spTgt>
                                        </p:tgtEl>
                                      </p:cBhvr>
                                      <p:to x="100000" y="95000"/>
                                    </p:animScale>
                                    <p:animScale>
                                      <p:cBhvr>
                                        <p:cTn id="38" dur="41" decel="50000">
                                          <p:stCondLst>
                                            <p:cond delay="458"/>
                                          </p:stCondLst>
                                        </p:cTn>
                                        <p:tgtEl>
                                          <p:spTgt spid="205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53">
                                            <p:txEl>
                                              <p:pRg st="2" end="2"/>
                                            </p:txEl>
                                          </p:spTgt>
                                        </p:tgtEl>
                                        <p:attrNameLst>
                                          <p:attrName>style.visibility</p:attrName>
                                        </p:attrNameLst>
                                      </p:cBhvr>
                                      <p:to>
                                        <p:strVal val="visible"/>
                                      </p:to>
                                    </p:set>
                                    <p:animEffect transition="in" filter="wipe(down)">
                                      <p:cBhvr>
                                        <p:cTn id="43" dur="145">
                                          <p:stCondLst>
                                            <p:cond delay="0"/>
                                          </p:stCondLst>
                                        </p:cTn>
                                        <p:tgtEl>
                                          <p:spTgt spid="2053">
                                            <p:txEl>
                                              <p:pRg st="2" end="2"/>
                                            </p:txEl>
                                          </p:spTgt>
                                        </p:tgtEl>
                                      </p:cBhvr>
                                    </p:animEffect>
                                    <p:anim calcmode="lin" valueType="num">
                                      <p:cBhvr>
                                        <p:cTn id="44" dur="456" tmFilter="0,0; 0.14,0.36; 0.43,0.73; 0.71,0.91; 1.0,1.0">
                                          <p:stCondLst>
                                            <p:cond delay="0"/>
                                          </p:stCondLst>
                                        </p:cTn>
                                        <p:tgtEl>
                                          <p:spTgt spid="2053">
                                            <p:txEl>
                                              <p:pRg st="2" end="2"/>
                                            </p:txEl>
                                          </p:spTgt>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2053">
                                            <p:txEl>
                                              <p:pRg st="2" end="2"/>
                                            </p:txEl>
                                          </p:spTgt>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2053">
                                            <p:txEl>
                                              <p:pRg st="2" end="2"/>
                                            </p:txEl>
                                          </p:spTgt>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2053">
                                            <p:txEl>
                                              <p:pRg st="2" end="2"/>
                                            </p:txEl>
                                          </p:spTgt>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2053">
                                            <p:txEl>
                                              <p:pRg st="2" end="2"/>
                                            </p:txEl>
                                          </p:spTgt>
                                        </p:tgtEl>
                                        <p:attrNameLst>
                                          <p:attrName>ppt_y</p:attrName>
                                        </p:attrNameLst>
                                      </p:cBhvr>
                                      <p:tavLst>
                                        <p:tav tm="0" fmla="#ppt_y-sin(pi*$)/81">
                                          <p:val>
                                            <p:fltVal val="0"/>
                                          </p:val>
                                        </p:tav>
                                        <p:tav tm="100000">
                                          <p:val>
                                            <p:fltVal val="1"/>
                                          </p:val>
                                        </p:tav>
                                      </p:tavLst>
                                    </p:anim>
                                    <p:animScale>
                                      <p:cBhvr>
                                        <p:cTn id="49" dur="7">
                                          <p:stCondLst>
                                            <p:cond delay="162"/>
                                          </p:stCondLst>
                                        </p:cTn>
                                        <p:tgtEl>
                                          <p:spTgt spid="2053">
                                            <p:txEl>
                                              <p:pRg st="2" end="2"/>
                                            </p:txEl>
                                          </p:spTgt>
                                        </p:tgtEl>
                                      </p:cBhvr>
                                      <p:to x="100000" y="60000"/>
                                    </p:animScale>
                                    <p:animScale>
                                      <p:cBhvr>
                                        <p:cTn id="50" dur="41" decel="50000">
                                          <p:stCondLst>
                                            <p:cond delay="169"/>
                                          </p:stCondLst>
                                        </p:cTn>
                                        <p:tgtEl>
                                          <p:spTgt spid="2053">
                                            <p:txEl>
                                              <p:pRg st="2" end="2"/>
                                            </p:txEl>
                                          </p:spTgt>
                                        </p:tgtEl>
                                      </p:cBhvr>
                                      <p:to x="100000" y="100000"/>
                                    </p:animScale>
                                    <p:animScale>
                                      <p:cBhvr>
                                        <p:cTn id="51" dur="7">
                                          <p:stCondLst>
                                            <p:cond delay="328"/>
                                          </p:stCondLst>
                                        </p:cTn>
                                        <p:tgtEl>
                                          <p:spTgt spid="2053">
                                            <p:txEl>
                                              <p:pRg st="2" end="2"/>
                                            </p:txEl>
                                          </p:spTgt>
                                        </p:tgtEl>
                                      </p:cBhvr>
                                      <p:to x="100000" y="80000"/>
                                    </p:animScale>
                                    <p:animScale>
                                      <p:cBhvr>
                                        <p:cTn id="52" dur="41" decel="50000">
                                          <p:stCondLst>
                                            <p:cond delay="335"/>
                                          </p:stCondLst>
                                        </p:cTn>
                                        <p:tgtEl>
                                          <p:spTgt spid="2053">
                                            <p:txEl>
                                              <p:pRg st="2" end="2"/>
                                            </p:txEl>
                                          </p:spTgt>
                                        </p:tgtEl>
                                      </p:cBhvr>
                                      <p:to x="100000" y="100000"/>
                                    </p:animScale>
                                    <p:animScale>
                                      <p:cBhvr>
                                        <p:cTn id="53" dur="7">
                                          <p:stCondLst>
                                            <p:cond delay="410"/>
                                          </p:stCondLst>
                                        </p:cTn>
                                        <p:tgtEl>
                                          <p:spTgt spid="2053">
                                            <p:txEl>
                                              <p:pRg st="2" end="2"/>
                                            </p:txEl>
                                          </p:spTgt>
                                        </p:tgtEl>
                                      </p:cBhvr>
                                      <p:to x="100000" y="90000"/>
                                    </p:animScale>
                                    <p:animScale>
                                      <p:cBhvr>
                                        <p:cTn id="54" dur="41" decel="50000">
                                          <p:stCondLst>
                                            <p:cond delay="417"/>
                                          </p:stCondLst>
                                        </p:cTn>
                                        <p:tgtEl>
                                          <p:spTgt spid="2053">
                                            <p:txEl>
                                              <p:pRg st="2" end="2"/>
                                            </p:txEl>
                                          </p:spTgt>
                                        </p:tgtEl>
                                      </p:cBhvr>
                                      <p:to x="100000" y="100000"/>
                                    </p:animScale>
                                    <p:animScale>
                                      <p:cBhvr>
                                        <p:cTn id="55" dur="7">
                                          <p:stCondLst>
                                            <p:cond delay="452"/>
                                          </p:stCondLst>
                                        </p:cTn>
                                        <p:tgtEl>
                                          <p:spTgt spid="2053">
                                            <p:txEl>
                                              <p:pRg st="2" end="2"/>
                                            </p:txEl>
                                          </p:spTgt>
                                        </p:tgtEl>
                                      </p:cBhvr>
                                      <p:to x="100000" y="95000"/>
                                    </p:animScale>
                                    <p:animScale>
                                      <p:cBhvr>
                                        <p:cTn id="56" dur="41" decel="50000">
                                          <p:stCondLst>
                                            <p:cond delay="458"/>
                                          </p:stCondLst>
                                        </p:cTn>
                                        <p:tgtEl>
                                          <p:spTgt spid="205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54"/>
                                        </p:tgtEl>
                                        <p:attrNameLst>
                                          <p:attrName>style.visibility</p:attrName>
                                        </p:attrNameLst>
                                      </p:cBhvr>
                                      <p:to>
                                        <p:strVal val="visible"/>
                                      </p:to>
                                    </p:set>
                                    <p:animEffect transition="in" filter="fade">
                                      <p:cBhvr>
                                        <p:cTn id="61" dur="1000"/>
                                        <p:tgtEl>
                                          <p:spTgt spid="2054"/>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2053">
                                            <p:txEl>
                                              <p:pRg st="3" end="3"/>
                                            </p:txEl>
                                          </p:spTgt>
                                        </p:tgtEl>
                                        <p:attrNameLst>
                                          <p:attrName>style.visibility</p:attrName>
                                        </p:attrNameLst>
                                      </p:cBhvr>
                                      <p:to>
                                        <p:strVal val="visible"/>
                                      </p:to>
                                    </p:set>
                                    <p:animEffect transition="in" filter="wipe(down)">
                                      <p:cBhvr>
                                        <p:cTn id="66" dur="145">
                                          <p:stCondLst>
                                            <p:cond delay="0"/>
                                          </p:stCondLst>
                                        </p:cTn>
                                        <p:tgtEl>
                                          <p:spTgt spid="2053">
                                            <p:txEl>
                                              <p:pRg st="3" end="3"/>
                                            </p:txEl>
                                          </p:spTgt>
                                        </p:tgtEl>
                                      </p:cBhvr>
                                    </p:animEffect>
                                    <p:anim calcmode="lin" valueType="num">
                                      <p:cBhvr>
                                        <p:cTn id="67" dur="456" tmFilter="0,0; 0.14,0.36; 0.43,0.73; 0.71,0.91; 1.0,1.0">
                                          <p:stCondLst>
                                            <p:cond delay="0"/>
                                          </p:stCondLst>
                                        </p:cTn>
                                        <p:tgtEl>
                                          <p:spTgt spid="2053">
                                            <p:txEl>
                                              <p:pRg st="3" end="3"/>
                                            </p:txEl>
                                          </p:spTgt>
                                        </p:tgtEl>
                                        <p:attrNameLst>
                                          <p:attrName>ppt_x</p:attrName>
                                        </p:attrNameLst>
                                      </p:cBhvr>
                                      <p:tavLst>
                                        <p:tav tm="0">
                                          <p:val>
                                            <p:strVal val="#ppt_x-0.25"/>
                                          </p:val>
                                        </p:tav>
                                        <p:tav tm="100000">
                                          <p:val>
                                            <p:strVal val="#ppt_x"/>
                                          </p:val>
                                        </p:tav>
                                      </p:tavLst>
                                    </p:anim>
                                    <p:anim calcmode="lin" valueType="num">
                                      <p:cBhvr>
                                        <p:cTn id="68" dur="166" tmFilter="0.0,0.0; 0.25,0.07; 0.50,0.2; 0.75,0.467; 1.0,1.0">
                                          <p:stCondLst>
                                            <p:cond delay="0"/>
                                          </p:stCondLst>
                                        </p:cTn>
                                        <p:tgtEl>
                                          <p:spTgt spid="2053">
                                            <p:txEl>
                                              <p:pRg st="3" end="3"/>
                                            </p:txEl>
                                          </p:spTgt>
                                        </p:tgtEl>
                                        <p:attrNameLst>
                                          <p:attrName>ppt_y</p:attrName>
                                        </p:attrNameLst>
                                      </p:cBhvr>
                                      <p:tavLst>
                                        <p:tav tm="0" fmla="#ppt_y-sin(pi*$)/3">
                                          <p:val>
                                            <p:fltVal val="0.5"/>
                                          </p:val>
                                        </p:tav>
                                        <p:tav tm="100000">
                                          <p:val>
                                            <p:fltVal val="1"/>
                                          </p:val>
                                        </p:tav>
                                      </p:tavLst>
                                    </p:anim>
                                    <p:anim calcmode="lin" valueType="num">
                                      <p:cBhvr>
                                        <p:cTn id="69" dur="166" tmFilter="0, 0; 0.125,0.2665; 0.25,0.4; 0.375,0.465; 0.5,0.5;  0.625,0.535; 0.75,0.6; 0.875,0.7335; 1,1">
                                          <p:stCondLst>
                                            <p:cond delay="166"/>
                                          </p:stCondLst>
                                        </p:cTn>
                                        <p:tgtEl>
                                          <p:spTgt spid="2053">
                                            <p:txEl>
                                              <p:pRg st="3" end="3"/>
                                            </p:txEl>
                                          </p:spTgt>
                                        </p:tgtEl>
                                        <p:attrNameLst>
                                          <p:attrName>ppt_y</p:attrName>
                                        </p:attrNameLst>
                                      </p:cBhvr>
                                      <p:tavLst>
                                        <p:tav tm="0" fmla="#ppt_y-sin(pi*$)/9">
                                          <p:val>
                                            <p:fltVal val="0"/>
                                          </p:val>
                                        </p:tav>
                                        <p:tav tm="100000">
                                          <p:val>
                                            <p:fltVal val="1"/>
                                          </p:val>
                                        </p:tav>
                                      </p:tavLst>
                                    </p:anim>
                                    <p:anim calcmode="lin" valueType="num">
                                      <p:cBhvr>
                                        <p:cTn id="70" dur="83" tmFilter="0, 0; 0.125,0.2665; 0.25,0.4; 0.375,0.465; 0.5,0.5;  0.625,0.535; 0.75,0.6; 0.875,0.7335; 1,1">
                                          <p:stCondLst>
                                            <p:cond delay="331"/>
                                          </p:stCondLst>
                                        </p:cTn>
                                        <p:tgtEl>
                                          <p:spTgt spid="2053">
                                            <p:txEl>
                                              <p:pRg st="3" end="3"/>
                                            </p:txEl>
                                          </p:spTgt>
                                        </p:tgtEl>
                                        <p:attrNameLst>
                                          <p:attrName>ppt_y</p:attrName>
                                        </p:attrNameLst>
                                      </p:cBhvr>
                                      <p:tavLst>
                                        <p:tav tm="0" fmla="#ppt_y-sin(pi*$)/27">
                                          <p:val>
                                            <p:fltVal val="0"/>
                                          </p:val>
                                        </p:tav>
                                        <p:tav tm="100000">
                                          <p:val>
                                            <p:fltVal val="1"/>
                                          </p:val>
                                        </p:tav>
                                      </p:tavLst>
                                    </p:anim>
                                    <p:anim calcmode="lin" valueType="num">
                                      <p:cBhvr>
                                        <p:cTn id="71" dur="41" tmFilter="0, 0; 0.125,0.2665; 0.25,0.4; 0.375,0.465; 0.5,0.5;  0.625,0.535; 0.75,0.6; 0.875,0.7335; 1,1">
                                          <p:stCondLst>
                                            <p:cond delay="414"/>
                                          </p:stCondLst>
                                        </p:cTn>
                                        <p:tgtEl>
                                          <p:spTgt spid="2053">
                                            <p:txEl>
                                              <p:pRg st="3" end="3"/>
                                            </p:txEl>
                                          </p:spTgt>
                                        </p:tgtEl>
                                        <p:attrNameLst>
                                          <p:attrName>ppt_y</p:attrName>
                                        </p:attrNameLst>
                                      </p:cBhvr>
                                      <p:tavLst>
                                        <p:tav tm="0" fmla="#ppt_y-sin(pi*$)/81">
                                          <p:val>
                                            <p:fltVal val="0"/>
                                          </p:val>
                                        </p:tav>
                                        <p:tav tm="100000">
                                          <p:val>
                                            <p:fltVal val="1"/>
                                          </p:val>
                                        </p:tav>
                                      </p:tavLst>
                                    </p:anim>
                                    <p:animScale>
                                      <p:cBhvr>
                                        <p:cTn id="72" dur="7">
                                          <p:stCondLst>
                                            <p:cond delay="162"/>
                                          </p:stCondLst>
                                        </p:cTn>
                                        <p:tgtEl>
                                          <p:spTgt spid="2053">
                                            <p:txEl>
                                              <p:pRg st="3" end="3"/>
                                            </p:txEl>
                                          </p:spTgt>
                                        </p:tgtEl>
                                      </p:cBhvr>
                                      <p:to x="100000" y="60000"/>
                                    </p:animScale>
                                    <p:animScale>
                                      <p:cBhvr>
                                        <p:cTn id="73" dur="41" decel="50000">
                                          <p:stCondLst>
                                            <p:cond delay="169"/>
                                          </p:stCondLst>
                                        </p:cTn>
                                        <p:tgtEl>
                                          <p:spTgt spid="2053">
                                            <p:txEl>
                                              <p:pRg st="3" end="3"/>
                                            </p:txEl>
                                          </p:spTgt>
                                        </p:tgtEl>
                                      </p:cBhvr>
                                      <p:to x="100000" y="100000"/>
                                    </p:animScale>
                                    <p:animScale>
                                      <p:cBhvr>
                                        <p:cTn id="74" dur="7">
                                          <p:stCondLst>
                                            <p:cond delay="328"/>
                                          </p:stCondLst>
                                        </p:cTn>
                                        <p:tgtEl>
                                          <p:spTgt spid="2053">
                                            <p:txEl>
                                              <p:pRg st="3" end="3"/>
                                            </p:txEl>
                                          </p:spTgt>
                                        </p:tgtEl>
                                      </p:cBhvr>
                                      <p:to x="100000" y="80000"/>
                                    </p:animScale>
                                    <p:animScale>
                                      <p:cBhvr>
                                        <p:cTn id="75" dur="41" decel="50000">
                                          <p:stCondLst>
                                            <p:cond delay="335"/>
                                          </p:stCondLst>
                                        </p:cTn>
                                        <p:tgtEl>
                                          <p:spTgt spid="2053">
                                            <p:txEl>
                                              <p:pRg st="3" end="3"/>
                                            </p:txEl>
                                          </p:spTgt>
                                        </p:tgtEl>
                                      </p:cBhvr>
                                      <p:to x="100000" y="100000"/>
                                    </p:animScale>
                                    <p:animScale>
                                      <p:cBhvr>
                                        <p:cTn id="76" dur="7">
                                          <p:stCondLst>
                                            <p:cond delay="410"/>
                                          </p:stCondLst>
                                        </p:cTn>
                                        <p:tgtEl>
                                          <p:spTgt spid="2053">
                                            <p:txEl>
                                              <p:pRg st="3" end="3"/>
                                            </p:txEl>
                                          </p:spTgt>
                                        </p:tgtEl>
                                      </p:cBhvr>
                                      <p:to x="100000" y="90000"/>
                                    </p:animScale>
                                    <p:animScale>
                                      <p:cBhvr>
                                        <p:cTn id="77" dur="41" decel="50000">
                                          <p:stCondLst>
                                            <p:cond delay="417"/>
                                          </p:stCondLst>
                                        </p:cTn>
                                        <p:tgtEl>
                                          <p:spTgt spid="2053">
                                            <p:txEl>
                                              <p:pRg st="3" end="3"/>
                                            </p:txEl>
                                          </p:spTgt>
                                        </p:tgtEl>
                                      </p:cBhvr>
                                      <p:to x="100000" y="100000"/>
                                    </p:animScale>
                                    <p:animScale>
                                      <p:cBhvr>
                                        <p:cTn id="78" dur="7">
                                          <p:stCondLst>
                                            <p:cond delay="452"/>
                                          </p:stCondLst>
                                        </p:cTn>
                                        <p:tgtEl>
                                          <p:spTgt spid="2053">
                                            <p:txEl>
                                              <p:pRg st="3" end="3"/>
                                            </p:txEl>
                                          </p:spTgt>
                                        </p:tgtEl>
                                      </p:cBhvr>
                                      <p:to x="100000" y="95000"/>
                                    </p:animScale>
                                    <p:animScale>
                                      <p:cBhvr>
                                        <p:cTn id="79" dur="41" decel="50000">
                                          <p:stCondLst>
                                            <p:cond delay="458"/>
                                          </p:stCondLst>
                                        </p:cTn>
                                        <p:tgtEl>
                                          <p:spTgt spid="205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2053">
                                            <p:txEl>
                                              <p:pRg st="4" end="4"/>
                                            </p:txEl>
                                          </p:spTgt>
                                        </p:tgtEl>
                                        <p:attrNameLst>
                                          <p:attrName>style.visibility</p:attrName>
                                        </p:attrNameLst>
                                      </p:cBhvr>
                                      <p:to>
                                        <p:strVal val="visible"/>
                                      </p:to>
                                    </p:set>
                                    <p:animEffect transition="in" filter="wipe(down)">
                                      <p:cBhvr>
                                        <p:cTn id="84" dur="145">
                                          <p:stCondLst>
                                            <p:cond delay="0"/>
                                          </p:stCondLst>
                                        </p:cTn>
                                        <p:tgtEl>
                                          <p:spTgt spid="2053">
                                            <p:txEl>
                                              <p:pRg st="4" end="4"/>
                                            </p:txEl>
                                          </p:spTgt>
                                        </p:tgtEl>
                                      </p:cBhvr>
                                    </p:animEffect>
                                    <p:anim calcmode="lin" valueType="num">
                                      <p:cBhvr>
                                        <p:cTn id="85" dur="456" tmFilter="0,0; 0.14,0.36; 0.43,0.73; 0.71,0.91; 1.0,1.0">
                                          <p:stCondLst>
                                            <p:cond delay="0"/>
                                          </p:stCondLst>
                                        </p:cTn>
                                        <p:tgtEl>
                                          <p:spTgt spid="2053">
                                            <p:txEl>
                                              <p:pRg st="4" end="4"/>
                                            </p:txEl>
                                          </p:spTgt>
                                        </p:tgtEl>
                                        <p:attrNameLst>
                                          <p:attrName>ppt_x</p:attrName>
                                        </p:attrNameLst>
                                      </p:cBhvr>
                                      <p:tavLst>
                                        <p:tav tm="0">
                                          <p:val>
                                            <p:strVal val="#ppt_x-0.25"/>
                                          </p:val>
                                        </p:tav>
                                        <p:tav tm="100000">
                                          <p:val>
                                            <p:strVal val="#ppt_x"/>
                                          </p:val>
                                        </p:tav>
                                      </p:tavLst>
                                    </p:anim>
                                    <p:anim calcmode="lin" valueType="num">
                                      <p:cBhvr>
                                        <p:cTn id="86" dur="166" tmFilter="0.0,0.0; 0.25,0.07; 0.50,0.2; 0.75,0.467; 1.0,1.0">
                                          <p:stCondLst>
                                            <p:cond delay="0"/>
                                          </p:stCondLst>
                                        </p:cTn>
                                        <p:tgtEl>
                                          <p:spTgt spid="2053">
                                            <p:txEl>
                                              <p:pRg st="4" end="4"/>
                                            </p:txEl>
                                          </p:spTgt>
                                        </p:tgtEl>
                                        <p:attrNameLst>
                                          <p:attrName>ppt_y</p:attrName>
                                        </p:attrNameLst>
                                      </p:cBhvr>
                                      <p:tavLst>
                                        <p:tav tm="0" fmla="#ppt_y-sin(pi*$)/3">
                                          <p:val>
                                            <p:fltVal val="0.5"/>
                                          </p:val>
                                        </p:tav>
                                        <p:tav tm="100000">
                                          <p:val>
                                            <p:fltVal val="1"/>
                                          </p:val>
                                        </p:tav>
                                      </p:tavLst>
                                    </p:anim>
                                    <p:anim calcmode="lin" valueType="num">
                                      <p:cBhvr>
                                        <p:cTn id="87" dur="166" tmFilter="0, 0; 0.125,0.2665; 0.25,0.4; 0.375,0.465; 0.5,0.5;  0.625,0.535; 0.75,0.6; 0.875,0.7335; 1,1">
                                          <p:stCondLst>
                                            <p:cond delay="166"/>
                                          </p:stCondLst>
                                        </p:cTn>
                                        <p:tgtEl>
                                          <p:spTgt spid="2053">
                                            <p:txEl>
                                              <p:pRg st="4" end="4"/>
                                            </p:txEl>
                                          </p:spTgt>
                                        </p:tgtEl>
                                        <p:attrNameLst>
                                          <p:attrName>ppt_y</p:attrName>
                                        </p:attrNameLst>
                                      </p:cBhvr>
                                      <p:tavLst>
                                        <p:tav tm="0" fmla="#ppt_y-sin(pi*$)/9">
                                          <p:val>
                                            <p:fltVal val="0"/>
                                          </p:val>
                                        </p:tav>
                                        <p:tav tm="100000">
                                          <p:val>
                                            <p:fltVal val="1"/>
                                          </p:val>
                                        </p:tav>
                                      </p:tavLst>
                                    </p:anim>
                                    <p:anim calcmode="lin" valueType="num">
                                      <p:cBhvr>
                                        <p:cTn id="88" dur="83" tmFilter="0, 0; 0.125,0.2665; 0.25,0.4; 0.375,0.465; 0.5,0.5;  0.625,0.535; 0.75,0.6; 0.875,0.7335; 1,1">
                                          <p:stCondLst>
                                            <p:cond delay="331"/>
                                          </p:stCondLst>
                                        </p:cTn>
                                        <p:tgtEl>
                                          <p:spTgt spid="2053">
                                            <p:txEl>
                                              <p:pRg st="4" end="4"/>
                                            </p:txEl>
                                          </p:spTgt>
                                        </p:tgtEl>
                                        <p:attrNameLst>
                                          <p:attrName>ppt_y</p:attrName>
                                        </p:attrNameLst>
                                      </p:cBhvr>
                                      <p:tavLst>
                                        <p:tav tm="0" fmla="#ppt_y-sin(pi*$)/27">
                                          <p:val>
                                            <p:fltVal val="0"/>
                                          </p:val>
                                        </p:tav>
                                        <p:tav tm="100000">
                                          <p:val>
                                            <p:fltVal val="1"/>
                                          </p:val>
                                        </p:tav>
                                      </p:tavLst>
                                    </p:anim>
                                    <p:anim calcmode="lin" valueType="num">
                                      <p:cBhvr>
                                        <p:cTn id="89" dur="41" tmFilter="0, 0; 0.125,0.2665; 0.25,0.4; 0.375,0.465; 0.5,0.5;  0.625,0.535; 0.75,0.6; 0.875,0.7335; 1,1">
                                          <p:stCondLst>
                                            <p:cond delay="414"/>
                                          </p:stCondLst>
                                        </p:cTn>
                                        <p:tgtEl>
                                          <p:spTgt spid="2053">
                                            <p:txEl>
                                              <p:pRg st="4" end="4"/>
                                            </p:txEl>
                                          </p:spTgt>
                                        </p:tgtEl>
                                        <p:attrNameLst>
                                          <p:attrName>ppt_y</p:attrName>
                                        </p:attrNameLst>
                                      </p:cBhvr>
                                      <p:tavLst>
                                        <p:tav tm="0" fmla="#ppt_y-sin(pi*$)/81">
                                          <p:val>
                                            <p:fltVal val="0"/>
                                          </p:val>
                                        </p:tav>
                                        <p:tav tm="100000">
                                          <p:val>
                                            <p:fltVal val="1"/>
                                          </p:val>
                                        </p:tav>
                                      </p:tavLst>
                                    </p:anim>
                                    <p:animScale>
                                      <p:cBhvr>
                                        <p:cTn id="90" dur="7">
                                          <p:stCondLst>
                                            <p:cond delay="162"/>
                                          </p:stCondLst>
                                        </p:cTn>
                                        <p:tgtEl>
                                          <p:spTgt spid="2053">
                                            <p:txEl>
                                              <p:pRg st="4" end="4"/>
                                            </p:txEl>
                                          </p:spTgt>
                                        </p:tgtEl>
                                      </p:cBhvr>
                                      <p:to x="100000" y="60000"/>
                                    </p:animScale>
                                    <p:animScale>
                                      <p:cBhvr>
                                        <p:cTn id="91" dur="41" decel="50000">
                                          <p:stCondLst>
                                            <p:cond delay="169"/>
                                          </p:stCondLst>
                                        </p:cTn>
                                        <p:tgtEl>
                                          <p:spTgt spid="2053">
                                            <p:txEl>
                                              <p:pRg st="4" end="4"/>
                                            </p:txEl>
                                          </p:spTgt>
                                        </p:tgtEl>
                                      </p:cBhvr>
                                      <p:to x="100000" y="100000"/>
                                    </p:animScale>
                                    <p:animScale>
                                      <p:cBhvr>
                                        <p:cTn id="92" dur="7">
                                          <p:stCondLst>
                                            <p:cond delay="328"/>
                                          </p:stCondLst>
                                        </p:cTn>
                                        <p:tgtEl>
                                          <p:spTgt spid="2053">
                                            <p:txEl>
                                              <p:pRg st="4" end="4"/>
                                            </p:txEl>
                                          </p:spTgt>
                                        </p:tgtEl>
                                      </p:cBhvr>
                                      <p:to x="100000" y="80000"/>
                                    </p:animScale>
                                    <p:animScale>
                                      <p:cBhvr>
                                        <p:cTn id="93" dur="41" decel="50000">
                                          <p:stCondLst>
                                            <p:cond delay="335"/>
                                          </p:stCondLst>
                                        </p:cTn>
                                        <p:tgtEl>
                                          <p:spTgt spid="2053">
                                            <p:txEl>
                                              <p:pRg st="4" end="4"/>
                                            </p:txEl>
                                          </p:spTgt>
                                        </p:tgtEl>
                                      </p:cBhvr>
                                      <p:to x="100000" y="100000"/>
                                    </p:animScale>
                                    <p:animScale>
                                      <p:cBhvr>
                                        <p:cTn id="94" dur="7">
                                          <p:stCondLst>
                                            <p:cond delay="410"/>
                                          </p:stCondLst>
                                        </p:cTn>
                                        <p:tgtEl>
                                          <p:spTgt spid="2053">
                                            <p:txEl>
                                              <p:pRg st="4" end="4"/>
                                            </p:txEl>
                                          </p:spTgt>
                                        </p:tgtEl>
                                      </p:cBhvr>
                                      <p:to x="100000" y="90000"/>
                                    </p:animScale>
                                    <p:animScale>
                                      <p:cBhvr>
                                        <p:cTn id="95" dur="41" decel="50000">
                                          <p:stCondLst>
                                            <p:cond delay="417"/>
                                          </p:stCondLst>
                                        </p:cTn>
                                        <p:tgtEl>
                                          <p:spTgt spid="2053">
                                            <p:txEl>
                                              <p:pRg st="4" end="4"/>
                                            </p:txEl>
                                          </p:spTgt>
                                        </p:tgtEl>
                                      </p:cBhvr>
                                      <p:to x="100000" y="100000"/>
                                    </p:animScale>
                                    <p:animScale>
                                      <p:cBhvr>
                                        <p:cTn id="96" dur="7">
                                          <p:stCondLst>
                                            <p:cond delay="452"/>
                                          </p:stCondLst>
                                        </p:cTn>
                                        <p:tgtEl>
                                          <p:spTgt spid="2053">
                                            <p:txEl>
                                              <p:pRg st="4" end="4"/>
                                            </p:txEl>
                                          </p:spTgt>
                                        </p:tgtEl>
                                      </p:cBhvr>
                                      <p:to x="100000" y="95000"/>
                                    </p:animScale>
                                    <p:animScale>
                                      <p:cBhvr>
                                        <p:cTn id="97" dur="41" decel="50000">
                                          <p:stCondLst>
                                            <p:cond delay="458"/>
                                          </p:stCondLst>
                                        </p:cTn>
                                        <p:tgtEl>
                                          <p:spTgt spid="205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2053">
                                            <p:txEl>
                                              <p:pRg st="5" end="5"/>
                                            </p:txEl>
                                          </p:spTgt>
                                        </p:tgtEl>
                                        <p:attrNameLst>
                                          <p:attrName>style.visibility</p:attrName>
                                        </p:attrNameLst>
                                      </p:cBhvr>
                                      <p:to>
                                        <p:strVal val="visible"/>
                                      </p:to>
                                    </p:set>
                                    <p:animEffect transition="in" filter="wipe(down)">
                                      <p:cBhvr>
                                        <p:cTn id="102" dur="145">
                                          <p:stCondLst>
                                            <p:cond delay="0"/>
                                          </p:stCondLst>
                                        </p:cTn>
                                        <p:tgtEl>
                                          <p:spTgt spid="2053">
                                            <p:txEl>
                                              <p:pRg st="5" end="5"/>
                                            </p:txEl>
                                          </p:spTgt>
                                        </p:tgtEl>
                                      </p:cBhvr>
                                    </p:animEffect>
                                    <p:anim calcmode="lin" valueType="num">
                                      <p:cBhvr>
                                        <p:cTn id="103" dur="456" tmFilter="0,0; 0.14,0.36; 0.43,0.73; 0.71,0.91; 1.0,1.0">
                                          <p:stCondLst>
                                            <p:cond delay="0"/>
                                          </p:stCondLst>
                                        </p:cTn>
                                        <p:tgtEl>
                                          <p:spTgt spid="2053">
                                            <p:txEl>
                                              <p:pRg st="5" end="5"/>
                                            </p:txEl>
                                          </p:spTgt>
                                        </p:tgtEl>
                                        <p:attrNameLst>
                                          <p:attrName>ppt_x</p:attrName>
                                        </p:attrNameLst>
                                      </p:cBhvr>
                                      <p:tavLst>
                                        <p:tav tm="0">
                                          <p:val>
                                            <p:strVal val="#ppt_x-0.25"/>
                                          </p:val>
                                        </p:tav>
                                        <p:tav tm="100000">
                                          <p:val>
                                            <p:strVal val="#ppt_x"/>
                                          </p:val>
                                        </p:tav>
                                      </p:tavLst>
                                    </p:anim>
                                    <p:anim calcmode="lin" valueType="num">
                                      <p:cBhvr>
                                        <p:cTn id="104" dur="166" tmFilter="0.0,0.0; 0.25,0.07; 0.50,0.2; 0.75,0.467; 1.0,1.0">
                                          <p:stCondLst>
                                            <p:cond delay="0"/>
                                          </p:stCondLst>
                                        </p:cTn>
                                        <p:tgtEl>
                                          <p:spTgt spid="2053">
                                            <p:txEl>
                                              <p:pRg st="5" end="5"/>
                                            </p:txEl>
                                          </p:spTgt>
                                        </p:tgtEl>
                                        <p:attrNameLst>
                                          <p:attrName>ppt_y</p:attrName>
                                        </p:attrNameLst>
                                      </p:cBhvr>
                                      <p:tavLst>
                                        <p:tav tm="0" fmla="#ppt_y-sin(pi*$)/3">
                                          <p:val>
                                            <p:fltVal val="0.5"/>
                                          </p:val>
                                        </p:tav>
                                        <p:tav tm="100000">
                                          <p:val>
                                            <p:fltVal val="1"/>
                                          </p:val>
                                        </p:tav>
                                      </p:tavLst>
                                    </p:anim>
                                    <p:anim calcmode="lin" valueType="num">
                                      <p:cBhvr>
                                        <p:cTn id="105" dur="166" tmFilter="0, 0; 0.125,0.2665; 0.25,0.4; 0.375,0.465; 0.5,0.5;  0.625,0.535; 0.75,0.6; 0.875,0.7335; 1,1">
                                          <p:stCondLst>
                                            <p:cond delay="166"/>
                                          </p:stCondLst>
                                        </p:cTn>
                                        <p:tgtEl>
                                          <p:spTgt spid="2053">
                                            <p:txEl>
                                              <p:pRg st="5" end="5"/>
                                            </p:txEl>
                                          </p:spTgt>
                                        </p:tgtEl>
                                        <p:attrNameLst>
                                          <p:attrName>ppt_y</p:attrName>
                                        </p:attrNameLst>
                                      </p:cBhvr>
                                      <p:tavLst>
                                        <p:tav tm="0" fmla="#ppt_y-sin(pi*$)/9">
                                          <p:val>
                                            <p:fltVal val="0"/>
                                          </p:val>
                                        </p:tav>
                                        <p:tav tm="100000">
                                          <p:val>
                                            <p:fltVal val="1"/>
                                          </p:val>
                                        </p:tav>
                                      </p:tavLst>
                                    </p:anim>
                                    <p:anim calcmode="lin" valueType="num">
                                      <p:cBhvr>
                                        <p:cTn id="106" dur="83" tmFilter="0, 0; 0.125,0.2665; 0.25,0.4; 0.375,0.465; 0.5,0.5;  0.625,0.535; 0.75,0.6; 0.875,0.7335; 1,1">
                                          <p:stCondLst>
                                            <p:cond delay="331"/>
                                          </p:stCondLst>
                                        </p:cTn>
                                        <p:tgtEl>
                                          <p:spTgt spid="2053">
                                            <p:txEl>
                                              <p:pRg st="5" end="5"/>
                                            </p:txEl>
                                          </p:spTgt>
                                        </p:tgtEl>
                                        <p:attrNameLst>
                                          <p:attrName>ppt_y</p:attrName>
                                        </p:attrNameLst>
                                      </p:cBhvr>
                                      <p:tavLst>
                                        <p:tav tm="0" fmla="#ppt_y-sin(pi*$)/27">
                                          <p:val>
                                            <p:fltVal val="0"/>
                                          </p:val>
                                        </p:tav>
                                        <p:tav tm="100000">
                                          <p:val>
                                            <p:fltVal val="1"/>
                                          </p:val>
                                        </p:tav>
                                      </p:tavLst>
                                    </p:anim>
                                    <p:anim calcmode="lin" valueType="num">
                                      <p:cBhvr>
                                        <p:cTn id="107" dur="41" tmFilter="0, 0; 0.125,0.2665; 0.25,0.4; 0.375,0.465; 0.5,0.5;  0.625,0.535; 0.75,0.6; 0.875,0.7335; 1,1">
                                          <p:stCondLst>
                                            <p:cond delay="414"/>
                                          </p:stCondLst>
                                        </p:cTn>
                                        <p:tgtEl>
                                          <p:spTgt spid="2053">
                                            <p:txEl>
                                              <p:pRg st="5" end="5"/>
                                            </p:txEl>
                                          </p:spTgt>
                                        </p:tgtEl>
                                        <p:attrNameLst>
                                          <p:attrName>ppt_y</p:attrName>
                                        </p:attrNameLst>
                                      </p:cBhvr>
                                      <p:tavLst>
                                        <p:tav tm="0" fmla="#ppt_y-sin(pi*$)/81">
                                          <p:val>
                                            <p:fltVal val="0"/>
                                          </p:val>
                                        </p:tav>
                                        <p:tav tm="100000">
                                          <p:val>
                                            <p:fltVal val="1"/>
                                          </p:val>
                                        </p:tav>
                                      </p:tavLst>
                                    </p:anim>
                                    <p:animScale>
                                      <p:cBhvr>
                                        <p:cTn id="108" dur="7">
                                          <p:stCondLst>
                                            <p:cond delay="162"/>
                                          </p:stCondLst>
                                        </p:cTn>
                                        <p:tgtEl>
                                          <p:spTgt spid="2053">
                                            <p:txEl>
                                              <p:pRg st="5" end="5"/>
                                            </p:txEl>
                                          </p:spTgt>
                                        </p:tgtEl>
                                      </p:cBhvr>
                                      <p:to x="100000" y="60000"/>
                                    </p:animScale>
                                    <p:animScale>
                                      <p:cBhvr>
                                        <p:cTn id="109" dur="41" decel="50000">
                                          <p:stCondLst>
                                            <p:cond delay="169"/>
                                          </p:stCondLst>
                                        </p:cTn>
                                        <p:tgtEl>
                                          <p:spTgt spid="2053">
                                            <p:txEl>
                                              <p:pRg st="5" end="5"/>
                                            </p:txEl>
                                          </p:spTgt>
                                        </p:tgtEl>
                                      </p:cBhvr>
                                      <p:to x="100000" y="100000"/>
                                    </p:animScale>
                                    <p:animScale>
                                      <p:cBhvr>
                                        <p:cTn id="110" dur="7">
                                          <p:stCondLst>
                                            <p:cond delay="328"/>
                                          </p:stCondLst>
                                        </p:cTn>
                                        <p:tgtEl>
                                          <p:spTgt spid="2053">
                                            <p:txEl>
                                              <p:pRg st="5" end="5"/>
                                            </p:txEl>
                                          </p:spTgt>
                                        </p:tgtEl>
                                      </p:cBhvr>
                                      <p:to x="100000" y="80000"/>
                                    </p:animScale>
                                    <p:animScale>
                                      <p:cBhvr>
                                        <p:cTn id="111" dur="41" decel="50000">
                                          <p:stCondLst>
                                            <p:cond delay="335"/>
                                          </p:stCondLst>
                                        </p:cTn>
                                        <p:tgtEl>
                                          <p:spTgt spid="2053">
                                            <p:txEl>
                                              <p:pRg st="5" end="5"/>
                                            </p:txEl>
                                          </p:spTgt>
                                        </p:tgtEl>
                                      </p:cBhvr>
                                      <p:to x="100000" y="100000"/>
                                    </p:animScale>
                                    <p:animScale>
                                      <p:cBhvr>
                                        <p:cTn id="112" dur="7">
                                          <p:stCondLst>
                                            <p:cond delay="410"/>
                                          </p:stCondLst>
                                        </p:cTn>
                                        <p:tgtEl>
                                          <p:spTgt spid="2053">
                                            <p:txEl>
                                              <p:pRg st="5" end="5"/>
                                            </p:txEl>
                                          </p:spTgt>
                                        </p:tgtEl>
                                      </p:cBhvr>
                                      <p:to x="100000" y="90000"/>
                                    </p:animScale>
                                    <p:animScale>
                                      <p:cBhvr>
                                        <p:cTn id="113" dur="41" decel="50000">
                                          <p:stCondLst>
                                            <p:cond delay="417"/>
                                          </p:stCondLst>
                                        </p:cTn>
                                        <p:tgtEl>
                                          <p:spTgt spid="2053">
                                            <p:txEl>
                                              <p:pRg st="5" end="5"/>
                                            </p:txEl>
                                          </p:spTgt>
                                        </p:tgtEl>
                                      </p:cBhvr>
                                      <p:to x="100000" y="100000"/>
                                    </p:animScale>
                                    <p:animScale>
                                      <p:cBhvr>
                                        <p:cTn id="114" dur="7">
                                          <p:stCondLst>
                                            <p:cond delay="452"/>
                                          </p:stCondLst>
                                        </p:cTn>
                                        <p:tgtEl>
                                          <p:spTgt spid="2053">
                                            <p:txEl>
                                              <p:pRg st="5" end="5"/>
                                            </p:txEl>
                                          </p:spTgt>
                                        </p:tgtEl>
                                      </p:cBhvr>
                                      <p:to x="100000" y="95000"/>
                                    </p:animScale>
                                    <p:animScale>
                                      <p:cBhvr>
                                        <p:cTn id="115" dur="41" decel="50000">
                                          <p:stCondLst>
                                            <p:cond delay="458"/>
                                          </p:stCondLst>
                                        </p:cTn>
                                        <p:tgtEl>
                                          <p:spTgt spid="205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Qin%20dynasty%20map"/>
          <p:cNvPicPr>
            <a:picLocks noChangeAspect="1" noChangeArrowheads="1"/>
          </p:cNvPicPr>
          <p:nvPr/>
        </p:nvPicPr>
        <p:blipFill>
          <a:blip r:embed="rId2" cstate="print"/>
          <a:srcRect/>
          <a:stretch>
            <a:fillRect/>
          </a:stretch>
        </p:blipFill>
        <p:spPr bwMode="auto">
          <a:xfrm>
            <a:off x="4114800" y="609600"/>
            <a:ext cx="4743450" cy="5638800"/>
          </a:xfrm>
          <a:prstGeom prst="rect">
            <a:avLst/>
          </a:prstGeom>
          <a:noFill/>
          <a:ln w="9525">
            <a:noFill/>
            <a:miter lim="800000"/>
            <a:headEnd/>
            <a:tailEnd/>
          </a:ln>
        </p:spPr>
      </p:pic>
      <p:pic>
        <p:nvPicPr>
          <p:cNvPr id="17411" name="Picture 3" descr="china-shang"/>
          <p:cNvPicPr>
            <a:picLocks noChangeAspect="1" noChangeArrowheads="1"/>
          </p:cNvPicPr>
          <p:nvPr/>
        </p:nvPicPr>
        <p:blipFill>
          <a:blip r:embed="rId3" cstate="print"/>
          <a:srcRect/>
          <a:stretch>
            <a:fillRect/>
          </a:stretch>
        </p:blipFill>
        <p:spPr bwMode="auto">
          <a:xfrm>
            <a:off x="0" y="0"/>
            <a:ext cx="4114800" cy="3743325"/>
          </a:xfrm>
          <a:prstGeom prst="rect">
            <a:avLst/>
          </a:prstGeom>
          <a:noFill/>
          <a:ln w="9525">
            <a:noFill/>
            <a:miter lim="800000"/>
            <a:headEnd/>
            <a:tailEnd/>
          </a:ln>
        </p:spPr>
      </p:pic>
      <p:pic>
        <p:nvPicPr>
          <p:cNvPr id="17412" name="Picture 4" descr="maps_zhou"/>
          <p:cNvPicPr>
            <a:picLocks noChangeAspect="1" noChangeArrowheads="1"/>
          </p:cNvPicPr>
          <p:nvPr/>
        </p:nvPicPr>
        <p:blipFill>
          <a:blip r:embed="rId4" cstate="print"/>
          <a:srcRect/>
          <a:stretch>
            <a:fillRect/>
          </a:stretch>
        </p:blipFill>
        <p:spPr bwMode="auto">
          <a:xfrm>
            <a:off x="0" y="3276600"/>
            <a:ext cx="41148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terracot">
            <a:hlinkClick r:id="rId2"/>
          </p:cNvPr>
          <p:cNvPicPr>
            <a:picLocks noChangeAspect="1" noChangeArrowheads="1"/>
          </p:cNvPicPr>
          <p:nvPr/>
        </p:nvPicPr>
        <p:blipFill>
          <a:blip r:embed="rId3" cstate="print"/>
          <a:srcRect/>
          <a:stretch>
            <a:fillRect/>
          </a:stretch>
        </p:blipFill>
        <p:spPr bwMode="auto">
          <a:xfrm>
            <a:off x="0" y="857250"/>
            <a:ext cx="9144000" cy="6000750"/>
          </a:xfrm>
          <a:prstGeom prst="rect">
            <a:avLst/>
          </a:prstGeom>
          <a:noFill/>
          <a:ln w="9525">
            <a:noFill/>
            <a:miter lim="800000"/>
            <a:headEnd/>
            <a:tailEnd/>
          </a:ln>
        </p:spPr>
      </p:pic>
      <p:sp>
        <p:nvSpPr>
          <p:cNvPr id="18435" name="Text Box 7"/>
          <p:cNvSpPr txBox="1">
            <a:spLocks noChangeArrowheads="1"/>
          </p:cNvSpPr>
          <p:nvPr/>
        </p:nvSpPr>
        <p:spPr bwMode="auto">
          <a:xfrm>
            <a:off x="1143000" y="76200"/>
            <a:ext cx="7086600" cy="523875"/>
          </a:xfrm>
          <a:prstGeom prst="rect">
            <a:avLst/>
          </a:prstGeom>
          <a:noFill/>
          <a:ln w="9525">
            <a:noFill/>
            <a:miter lim="800000"/>
            <a:headEnd/>
            <a:tailEnd/>
          </a:ln>
        </p:spPr>
        <p:txBody>
          <a:bodyPr>
            <a:spAutoFit/>
          </a:bodyPr>
          <a:lstStyle/>
          <a:p>
            <a:pPr algn="ctr">
              <a:spcBef>
                <a:spcPct val="50000"/>
              </a:spcBef>
            </a:pPr>
            <a:r>
              <a:rPr lang="en-US" sz="2800" b="1"/>
              <a:t>Terra Cotta Warriors – During Qin Dynasty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ara"/>
          <p:cNvPicPr>
            <a:picLocks noChangeAspect="1" noChangeArrowheads="1"/>
          </p:cNvPicPr>
          <p:nvPr/>
        </p:nvPicPr>
        <p:blipFill>
          <a:blip r:embed="rId2" cstate="print"/>
          <a:srcRect/>
          <a:stretch>
            <a:fillRect/>
          </a:stretch>
        </p:blipFill>
        <p:spPr bwMode="auto">
          <a:xfrm>
            <a:off x="0" y="0"/>
            <a:ext cx="9144000" cy="6000750"/>
          </a:xfrm>
          <a:prstGeom prst="rect">
            <a:avLst/>
          </a:prstGeom>
          <a:noFill/>
          <a:ln w="9525">
            <a:noFill/>
            <a:miter lim="800000"/>
            <a:headEnd/>
            <a:tailEnd/>
          </a:ln>
        </p:spPr>
      </p:pic>
      <p:sp>
        <p:nvSpPr>
          <p:cNvPr id="23555" name="Rectangle 3"/>
          <p:cNvSpPr>
            <a:spLocks noGrp="1" noChangeArrowheads="1"/>
          </p:cNvSpPr>
          <p:nvPr>
            <p:ph type="title"/>
          </p:nvPr>
        </p:nvSpPr>
        <p:spPr>
          <a:xfrm>
            <a:off x="381000" y="5715000"/>
            <a:ext cx="8229600" cy="1143000"/>
          </a:xfrm>
        </p:spPr>
        <p:txBody>
          <a:bodyPr/>
          <a:lstStyle/>
          <a:p>
            <a:pPr eaLnBrk="1" hangingPunct="1">
              <a:defRPr/>
            </a:pPr>
            <a:r>
              <a:rPr lang="en-US" dirty="0" smtClean="0">
                <a:solidFill>
                  <a:srgbClr val="CC9900"/>
                </a:solidFill>
              </a:rPr>
              <a:t>Terra-Cotta  Army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QinandHan"/>
          <p:cNvPicPr>
            <a:picLocks noChangeAspect="1" noChangeArrowheads="1"/>
          </p:cNvPicPr>
          <p:nvPr/>
        </p:nvPicPr>
        <p:blipFill>
          <a:blip r:embed="rId2" cstate="print"/>
          <a:srcRect/>
          <a:stretch>
            <a:fillRect/>
          </a:stretch>
        </p:blipFill>
        <p:spPr bwMode="auto">
          <a:xfrm>
            <a:off x="152400" y="457200"/>
            <a:ext cx="886142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Confucius">
            <a:hlinkClick r:id="rId2"/>
          </p:cNvPr>
          <p:cNvPicPr>
            <a:picLocks noChangeAspect="1" noChangeArrowheads="1"/>
          </p:cNvPicPr>
          <p:nvPr/>
        </p:nvPicPr>
        <p:blipFill>
          <a:blip r:embed="rId3" cstate="print"/>
          <a:srcRect/>
          <a:stretch>
            <a:fillRect/>
          </a:stretch>
        </p:blipFill>
        <p:spPr bwMode="auto">
          <a:xfrm>
            <a:off x="304800" y="0"/>
            <a:ext cx="8534400" cy="3354388"/>
          </a:xfrm>
          <a:prstGeom prst="rect">
            <a:avLst/>
          </a:prstGeom>
          <a:noFill/>
          <a:ln w="9525">
            <a:noFill/>
            <a:miter lim="800000"/>
            <a:headEnd/>
            <a:tailEnd/>
          </a:ln>
        </p:spPr>
      </p:pic>
      <p:sp>
        <p:nvSpPr>
          <p:cNvPr id="21507" name="Text Box 6"/>
          <p:cNvSpPr txBox="1">
            <a:spLocks noChangeArrowheads="1"/>
          </p:cNvSpPr>
          <p:nvPr/>
        </p:nvSpPr>
        <p:spPr bwMode="auto">
          <a:xfrm>
            <a:off x="152400" y="3352800"/>
            <a:ext cx="9144000" cy="3878263"/>
          </a:xfrm>
          <a:prstGeom prst="rect">
            <a:avLst/>
          </a:prstGeom>
          <a:noFill/>
          <a:ln w="9525">
            <a:noFill/>
            <a:miter lim="800000"/>
            <a:headEnd/>
            <a:tailEnd/>
          </a:ln>
        </p:spPr>
        <p:txBody>
          <a:bodyPr>
            <a:spAutoFit/>
          </a:bodyPr>
          <a:lstStyle/>
          <a:p>
            <a:pPr>
              <a:spcBef>
                <a:spcPct val="50000"/>
              </a:spcBef>
              <a:buFontTx/>
              <a:buChar char="•"/>
            </a:pPr>
            <a:r>
              <a:rPr lang="en-US" sz="2400" b="1"/>
              <a:t>The Han dynasty:</a:t>
            </a:r>
            <a:r>
              <a:rPr lang="en-US" sz="2400"/>
              <a:t> (202 B.C.E. – 220 C.E.) – Followed the Qin dynasty Chinese considered themselves  - “</a:t>
            </a:r>
            <a:r>
              <a:rPr lang="en-US" sz="2400" b="1"/>
              <a:t>People of the Han</a:t>
            </a:r>
            <a:r>
              <a:rPr lang="en-US" sz="2400"/>
              <a:t>”</a:t>
            </a:r>
          </a:p>
          <a:p>
            <a:pPr>
              <a:spcBef>
                <a:spcPct val="50000"/>
              </a:spcBef>
              <a:buFontTx/>
              <a:buChar char="•"/>
            </a:pPr>
            <a:r>
              <a:rPr lang="en-US" sz="2400"/>
              <a:t>Era generally characterized by stability, prosperity, and peace. Contemporary often compared to the Roman Empire.</a:t>
            </a:r>
          </a:p>
          <a:p>
            <a:pPr>
              <a:spcBef>
                <a:spcPct val="50000"/>
              </a:spcBef>
              <a:buFontTx/>
              <a:buChar char="•"/>
            </a:pPr>
            <a:r>
              <a:rPr lang="en-US" sz="2400" b="1"/>
              <a:t>Han Rulers</a:t>
            </a:r>
            <a:r>
              <a:rPr lang="en-US" sz="2400"/>
              <a:t> strengthened Chin’s government, expanded China’s borders and Influenced and opened up the </a:t>
            </a:r>
            <a:r>
              <a:rPr lang="en-US" sz="2400" b="1"/>
              <a:t>Silk Road</a:t>
            </a:r>
            <a:r>
              <a:rPr lang="en-US" sz="2400"/>
              <a:t>, a major trade route that would link China and the west for centuries.</a:t>
            </a:r>
          </a:p>
          <a:p>
            <a:pPr>
              <a:spcBef>
                <a:spcPct val="50000"/>
              </a:spcBef>
              <a:buFontTx/>
              <a:buChar char="•"/>
            </a:pPr>
            <a:endParaRPr lang="en-US"/>
          </a:p>
          <a:p>
            <a:pPr>
              <a:spcBef>
                <a:spcPct val="50000"/>
              </a:spcBef>
              <a:buFontTx/>
              <a:buChar cha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hinamap"/>
          <p:cNvPicPr>
            <a:picLocks noChangeAspect="1" noChangeArrowheads="1"/>
          </p:cNvPicPr>
          <p:nvPr/>
        </p:nvPicPr>
        <p:blipFill>
          <a:blip r:embed="rId2" cstate="print"/>
          <a:srcRect/>
          <a:stretch>
            <a:fillRect/>
          </a:stretch>
        </p:blipFill>
        <p:spPr bwMode="auto">
          <a:xfrm>
            <a:off x="5486400" y="1524000"/>
            <a:ext cx="3381375" cy="2867025"/>
          </a:xfrm>
          <a:prstGeom prst="rect">
            <a:avLst/>
          </a:prstGeom>
          <a:noFill/>
          <a:ln w="9525">
            <a:noFill/>
            <a:miter lim="800000"/>
            <a:headEnd/>
            <a:tailEnd/>
          </a:ln>
        </p:spPr>
      </p:pic>
      <p:sp>
        <p:nvSpPr>
          <p:cNvPr id="4099" name="Text Box 6"/>
          <p:cNvSpPr txBox="1">
            <a:spLocks noChangeArrowheads="1"/>
          </p:cNvSpPr>
          <p:nvPr/>
        </p:nvSpPr>
        <p:spPr bwMode="auto">
          <a:xfrm>
            <a:off x="228600" y="838200"/>
            <a:ext cx="5562600" cy="4524375"/>
          </a:xfrm>
          <a:prstGeom prst="rect">
            <a:avLst/>
          </a:prstGeom>
          <a:noFill/>
          <a:ln w="9525">
            <a:noFill/>
            <a:miter lim="800000"/>
            <a:headEnd/>
            <a:tailEnd/>
          </a:ln>
        </p:spPr>
        <p:txBody>
          <a:bodyPr>
            <a:spAutoFit/>
          </a:bodyPr>
          <a:lstStyle/>
          <a:p>
            <a:pPr>
              <a:spcBef>
                <a:spcPct val="50000"/>
              </a:spcBef>
              <a:buFontTx/>
              <a:buChar char="•"/>
            </a:pPr>
            <a:r>
              <a:rPr lang="en-US" sz="3200"/>
              <a:t>Four dynastic cycles –  </a:t>
            </a:r>
          </a:p>
          <a:p>
            <a:pPr>
              <a:spcBef>
                <a:spcPct val="50000"/>
              </a:spcBef>
              <a:buFontTx/>
              <a:buChar char="•"/>
            </a:pPr>
            <a:r>
              <a:rPr lang="en-US" sz="3200" b="1"/>
              <a:t>Shang, Zhou, Qin and Han</a:t>
            </a:r>
          </a:p>
          <a:p>
            <a:pPr>
              <a:spcBef>
                <a:spcPct val="50000"/>
              </a:spcBef>
              <a:buFontTx/>
              <a:buChar char="•"/>
            </a:pPr>
            <a:r>
              <a:rPr lang="en-US" sz="3200" b="1"/>
              <a:t>Dynasty</a:t>
            </a:r>
            <a:r>
              <a:rPr lang="en-US" sz="3200"/>
              <a:t> – family of kings</a:t>
            </a:r>
          </a:p>
          <a:p>
            <a:pPr>
              <a:spcBef>
                <a:spcPct val="50000"/>
              </a:spcBef>
              <a:buFontTx/>
              <a:buChar char="•"/>
            </a:pPr>
            <a:r>
              <a:rPr lang="en-US" sz="3200"/>
              <a:t> Ruling dynasty began to falter, usually another one arose and the pattern started anew</a:t>
            </a:r>
          </a:p>
          <a:p>
            <a:pPr>
              <a:spcBef>
                <a:spcPct val="50000"/>
              </a:spcBef>
            </a:pPr>
            <a:endParaRPr 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ttp://www.paulnoll.com/China/Tourism/Great-Wall-Badaling-2.jpg"/>
          <p:cNvPicPr>
            <a:picLocks noChangeAspect="1" noChangeArrowheads="1"/>
          </p:cNvPicPr>
          <p:nvPr/>
        </p:nvPicPr>
        <p:blipFill>
          <a:blip r:embed="rId2" cstate="print"/>
          <a:srcRect/>
          <a:stretch>
            <a:fillRect/>
          </a:stretch>
        </p:blipFill>
        <p:spPr bwMode="auto">
          <a:xfrm>
            <a:off x="3733800" y="457200"/>
            <a:ext cx="5715000" cy="5791200"/>
          </a:xfrm>
          <a:prstGeom prst="rect">
            <a:avLst/>
          </a:prstGeom>
          <a:noFill/>
          <a:ln w="9525">
            <a:noFill/>
            <a:miter lim="800000"/>
            <a:headEnd/>
            <a:tailEnd/>
          </a:ln>
        </p:spPr>
      </p:pic>
      <p:sp>
        <p:nvSpPr>
          <p:cNvPr id="22531" name="Text Box 8"/>
          <p:cNvSpPr txBox="1">
            <a:spLocks noChangeArrowheads="1"/>
          </p:cNvSpPr>
          <p:nvPr/>
        </p:nvSpPr>
        <p:spPr bwMode="auto">
          <a:xfrm>
            <a:off x="762000" y="381000"/>
            <a:ext cx="2286000" cy="1816100"/>
          </a:xfrm>
          <a:prstGeom prst="rect">
            <a:avLst/>
          </a:prstGeom>
          <a:noFill/>
          <a:ln w="9525">
            <a:noFill/>
            <a:miter lim="800000"/>
            <a:headEnd/>
            <a:tailEnd/>
          </a:ln>
        </p:spPr>
        <p:txBody>
          <a:bodyPr>
            <a:spAutoFit/>
          </a:bodyPr>
          <a:lstStyle/>
          <a:p>
            <a:pPr algn="ctr">
              <a:spcBef>
                <a:spcPct val="50000"/>
              </a:spcBef>
            </a:pPr>
            <a:r>
              <a:rPr lang="en-US" sz="2800"/>
              <a:t>The Great Wall – started during the Qin dynasty</a:t>
            </a:r>
          </a:p>
        </p:txBody>
      </p:sp>
      <p:sp>
        <p:nvSpPr>
          <p:cNvPr id="22532" name="Text Box 9"/>
          <p:cNvSpPr txBox="1">
            <a:spLocks noChangeArrowheads="1"/>
          </p:cNvSpPr>
          <p:nvPr/>
        </p:nvSpPr>
        <p:spPr bwMode="auto">
          <a:xfrm>
            <a:off x="0" y="2286000"/>
            <a:ext cx="3810000" cy="4754563"/>
          </a:xfrm>
          <a:prstGeom prst="rect">
            <a:avLst/>
          </a:prstGeom>
          <a:noFill/>
          <a:ln w="9525">
            <a:noFill/>
            <a:miter lim="800000"/>
            <a:headEnd/>
            <a:tailEnd/>
          </a:ln>
        </p:spPr>
        <p:txBody>
          <a:bodyPr>
            <a:spAutoFit/>
          </a:bodyPr>
          <a:lstStyle/>
          <a:p>
            <a:pPr>
              <a:spcBef>
                <a:spcPct val="50000"/>
              </a:spcBef>
              <a:buFontTx/>
              <a:buChar char="•"/>
            </a:pPr>
            <a:r>
              <a:rPr lang="en-US" sz="2400"/>
              <a:t>The Han period was one of the </a:t>
            </a:r>
            <a:r>
              <a:rPr lang="en-US" sz="2400" b="1"/>
              <a:t>golden ages</a:t>
            </a:r>
            <a:r>
              <a:rPr lang="en-US" sz="2400"/>
              <a:t> of Chinese civilization with tremendous advances in the sciences, astronomy, technology, medicine and the arts.</a:t>
            </a:r>
          </a:p>
          <a:p>
            <a:pPr>
              <a:spcBef>
                <a:spcPct val="50000"/>
              </a:spcBef>
              <a:buFontTx/>
              <a:buChar char="•"/>
            </a:pPr>
            <a:r>
              <a:rPr lang="en-US" sz="2400"/>
              <a:t>Paper was invented</a:t>
            </a:r>
          </a:p>
          <a:p>
            <a:pPr>
              <a:spcBef>
                <a:spcPct val="50000"/>
              </a:spcBef>
              <a:buFontTx/>
              <a:buChar char="•"/>
            </a:pPr>
            <a:r>
              <a:rPr lang="en-US" sz="2400"/>
              <a:t>Ox-drawn plows and new collar</a:t>
            </a:r>
          </a:p>
          <a:p>
            <a:pPr>
              <a:spcBef>
                <a:spcPct val="50000"/>
              </a:spcBef>
              <a:buFontTx/>
              <a:buChar char="•"/>
            </a:pPr>
            <a:r>
              <a:rPr lang="en-US" sz="2400"/>
              <a:t>Pulleys and winding gear</a:t>
            </a:r>
          </a:p>
          <a:p>
            <a:pPr>
              <a:spcBef>
                <a:spcPct val="50000"/>
              </a:spcBef>
              <a:buFontTx/>
              <a:buChar cha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smtClean="0">
                <a:solidFill>
                  <a:schemeClr val="tx1"/>
                </a:solidFill>
                <a:ea typeface="SimSun" charset="-128"/>
              </a:rPr>
              <a:t>Wu Ti, 140 -87 B.C.E</a:t>
            </a:r>
          </a:p>
        </p:txBody>
      </p:sp>
      <p:sp>
        <p:nvSpPr>
          <p:cNvPr id="41987" name="Rectangle 3"/>
          <p:cNvSpPr>
            <a:spLocks noGrp="1" noChangeArrowheads="1"/>
          </p:cNvSpPr>
          <p:nvPr>
            <p:ph type="body" idx="1"/>
          </p:nvPr>
        </p:nvSpPr>
        <p:spPr>
          <a:xfrm>
            <a:off x="152400" y="1600200"/>
            <a:ext cx="4953000" cy="4530725"/>
          </a:xfrm>
        </p:spPr>
        <p:txBody>
          <a:bodyPr/>
          <a:lstStyle/>
          <a:p>
            <a:pPr eaLnBrk="1" hangingPunct="1">
              <a:defRPr/>
            </a:pPr>
            <a:r>
              <a:rPr lang="en-US" smtClean="0">
                <a:ea typeface="SimSun" pitchFamily="2" charset="-122"/>
              </a:rPr>
              <a:t>Enforced peace throughout most of the continent of   Asia</a:t>
            </a:r>
          </a:p>
          <a:p>
            <a:pPr eaLnBrk="1" hangingPunct="1">
              <a:defRPr/>
            </a:pPr>
            <a:r>
              <a:rPr lang="en-US" smtClean="0">
                <a:ea typeface="SimSun" pitchFamily="2" charset="-122"/>
              </a:rPr>
              <a:t> Supported Confucianism and established shrines to promote worship of the ancient philosopher as a god.</a:t>
            </a:r>
          </a:p>
          <a:p>
            <a:pPr eaLnBrk="1" hangingPunct="1">
              <a:defRPr/>
            </a:pPr>
            <a:endParaRPr lang="en-US" smtClean="0">
              <a:ea typeface="SimSun" pitchFamily="2" charset="-122"/>
            </a:endParaRPr>
          </a:p>
        </p:txBody>
      </p:sp>
      <p:pic>
        <p:nvPicPr>
          <p:cNvPr id="23556" name="Picture 5" descr="http://rlv.zcache.com/emperor_wu_ti_of_the_late_chou_dynasty_by_yen_li_rackcard-p2456891769135088652l5cl_400.jpg"/>
          <p:cNvPicPr>
            <a:picLocks noChangeAspect="1" noChangeArrowheads="1"/>
          </p:cNvPicPr>
          <p:nvPr/>
        </p:nvPicPr>
        <p:blipFill>
          <a:blip r:embed="rId3" cstate="print"/>
          <a:srcRect/>
          <a:stretch>
            <a:fillRect/>
          </a:stretch>
        </p:blipFill>
        <p:spPr bwMode="auto">
          <a:xfrm>
            <a:off x="5334000" y="1371600"/>
            <a:ext cx="3810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457200"/>
            <a:ext cx="7772400" cy="838200"/>
          </a:xfrm>
        </p:spPr>
        <p:txBody>
          <a:bodyPr/>
          <a:lstStyle/>
          <a:p>
            <a:pPr eaLnBrk="1" hangingPunct="1">
              <a:defRPr/>
            </a:pPr>
            <a:r>
              <a:rPr lang="en-US" sz="3600" smtClean="0"/>
              <a:t>Demise of the Han Dynasty</a:t>
            </a:r>
            <a:endParaRPr lang="en-US" smtClean="0"/>
          </a:p>
        </p:txBody>
      </p:sp>
      <p:sp>
        <p:nvSpPr>
          <p:cNvPr id="44035" name="Rectangle 3"/>
          <p:cNvSpPr>
            <a:spLocks noGrp="1" noChangeArrowheads="1"/>
          </p:cNvSpPr>
          <p:nvPr>
            <p:ph type="body" idx="1"/>
          </p:nvPr>
        </p:nvSpPr>
        <p:spPr>
          <a:xfrm>
            <a:off x="-76200" y="1066800"/>
            <a:ext cx="5486400" cy="4800600"/>
          </a:xfrm>
        </p:spPr>
        <p:txBody>
          <a:bodyPr/>
          <a:lstStyle/>
          <a:p>
            <a:pPr lvl="2" eaLnBrk="1" hangingPunct="1">
              <a:lnSpc>
                <a:spcPct val="90000"/>
              </a:lnSpc>
              <a:buFontTx/>
              <a:buNone/>
              <a:defRPr/>
            </a:pPr>
            <a:endParaRPr lang="en-US" smtClean="0">
              <a:ea typeface="SimSun" pitchFamily="2" charset="-122"/>
            </a:endParaRPr>
          </a:p>
          <a:p>
            <a:pPr eaLnBrk="1" hangingPunct="1">
              <a:lnSpc>
                <a:spcPct val="90000"/>
              </a:lnSpc>
              <a:defRPr/>
            </a:pPr>
            <a:r>
              <a:rPr lang="en-US" smtClean="0"/>
              <a:t> </a:t>
            </a:r>
            <a:r>
              <a:rPr lang="en-US" smtClean="0">
                <a:ea typeface="SimSun" pitchFamily="2" charset="-122"/>
              </a:rPr>
              <a:t>The Huns, a nomadic people from central  Asia overturned the Han dynasty and occupied China from 220 C.E. until 531 C.E.</a:t>
            </a:r>
          </a:p>
          <a:p>
            <a:pPr eaLnBrk="1" hangingPunct="1">
              <a:lnSpc>
                <a:spcPct val="90000"/>
              </a:lnSpc>
              <a:defRPr/>
            </a:pPr>
            <a:r>
              <a:rPr lang="en-US" smtClean="0">
                <a:ea typeface="SimSun" pitchFamily="2" charset="-122"/>
              </a:rPr>
              <a:t> Between 220 and 589 China was in a state of chaos. By the time stability restored the classical and formative period of Chinese civilization had ended.</a:t>
            </a:r>
          </a:p>
          <a:p>
            <a:pPr eaLnBrk="1" hangingPunct="1">
              <a:lnSpc>
                <a:spcPct val="90000"/>
              </a:lnSpc>
              <a:defRPr/>
            </a:pPr>
            <a:endParaRPr lang="en-US" smtClean="0">
              <a:ea typeface="SimSun" pitchFamily="2" charset="-122"/>
            </a:endParaRPr>
          </a:p>
        </p:txBody>
      </p:sp>
      <p:pic>
        <p:nvPicPr>
          <p:cNvPr id="24580" name="Picture 5" descr="http://www.web-books.com/Classics/Books/B0/B925/OPS/images/07.jpg"/>
          <p:cNvPicPr>
            <a:picLocks noChangeAspect="1" noChangeArrowheads="1"/>
          </p:cNvPicPr>
          <p:nvPr/>
        </p:nvPicPr>
        <p:blipFill>
          <a:blip r:embed="rId3" cstate="print"/>
          <a:srcRect/>
          <a:stretch>
            <a:fillRect/>
          </a:stretch>
        </p:blipFill>
        <p:spPr bwMode="auto">
          <a:xfrm>
            <a:off x="5334000" y="2057400"/>
            <a:ext cx="38100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t>The </a:t>
            </a:r>
            <a:r>
              <a:rPr lang="en-US" dirty="0" smtClean="0"/>
              <a:t>Fall </a:t>
            </a:r>
            <a:r>
              <a:rPr lang="en-US" dirty="0" smtClean="0"/>
              <a:t>of the Han Dynasty</a:t>
            </a:r>
          </a:p>
        </p:txBody>
      </p:sp>
      <p:sp>
        <p:nvSpPr>
          <p:cNvPr id="18435" name="Rectangle 3"/>
          <p:cNvSpPr>
            <a:spLocks noGrp="1" noChangeArrowheads="1"/>
          </p:cNvSpPr>
          <p:nvPr>
            <p:ph type="body" idx="1"/>
          </p:nvPr>
        </p:nvSpPr>
        <p:spPr>
          <a:xfrm>
            <a:off x="1981200" y="1600200"/>
            <a:ext cx="5410200" cy="4530725"/>
          </a:xfrm>
        </p:spPr>
        <p:txBody>
          <a:bodyPr/>
          <a:lstStyle/>
          <a:p>
            <a:pPr eaLnBrk="1" hangingPunct="1">
              <a:defRPr/>
            </a:pPr>
            <a:r>
              <a:rPr lang="en-US" dirty="0" smtClean="0"/>
              <a:t>Warlords</a:t>
            </a:r>
          </a:p>
          <a:p>
            <a:pPr eaLnBrk="1" hangingPunct="1">
              <a:defRPr/>
            </a:pPr>
            <a:r>
              <a:rPr lang="en-US" dirty="0" smtClean="0"/>
              <a:t>Tax burden leads to rebellion</a:t>
            </a:r>
          </a:p>
          <a:p>
            <a:pPr eaLnBrk="1" hangingPunct="1">
              <a:defRPr/>
            </a:pPr>
            <a:r>
              <a:rPr lang="en-US" dirty="0" smtClean="0"/>
              <a:t>Canals and roads in disrepair</a:t>
            </a:r>
          </a:p>
          <a:p>
            <a:pPr eaLnBrk="1" hangingPunct="1">
              <a:defRPr/>
            </a:pPr>
            <a:r>
              <a:rPr lang="en-US" dirty="0" smtClean="0"/>
              <a:t>Divided into 3 kingdoms</a:t>
            </a:r>
          </a:p>
          <a:p>
            <a:pPr eaLnBrk="1" hangingPunct="1">
              <a:defRPr/>
            </a:pPr>
            <a:r>
              <a:rPr lang="en-US" dirty="0" smtClean="0"/>
              <a:t>Invaders</a:t>
            </a:r>
          </a:p>
          <a:p>
            <a:pPr eaLnBrk="1" hangingPunct="1">
              <a:defRPr/>
            </a:pPr>
            <a:r>
              <a:rPr lang="en-US" dirty="0" smtClean="0"/>
              <a:t>Reigns short and violent</a:t>
            </a:r>
          </a:p>
          <a:p>
            <a:pPr eaLnBrk="1" hangingPunct="1">
              <a:defRPr/>
            </a:pPr>
            <a:r>
              <a:rPr lang="en-US" dirty="0" smtClean="0"/>
              <a:t>Nomad mercenaries</a:t>
            </a:r>
          </a:p>
          <a:p>
            <a:pPr eaLnBrk="1" hangingPunct="1">
              <a:buFont typeface="Wingdings" pitchFamily="2" charset="2"/>
              <a:buNone/>
              <a:defRPr/>
            </a:pPr>
            <a:endParaRPr lang="en-US" dirty="0" smtClean="0"/>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randombar(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randombar(horizont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randombar(horizont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randombar(horizont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randombar(horizontal)">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randombar(horizontal)">
                                      <p:cBhvr>
                                        <p:cTn id="32" dur="500"/>
                                        <p:tgtEl>
                                          <p:spTgt spid="18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randombar(horizontal)">
                                      <p:cBhvr>
                                        <p:cTn id="37"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1143000"/>
          </a:xfrm>
        </p:spPr>
        <p:txBody>
          <a:bodyPr/>
          <a:lstStyle/>
          <a:p>
            <a:pPr eaLnBrk="1" hangingPunct="1">
              <a:defRPr/>
            </a:pPr>
            <a:r>
              <a:rPr lang="en-US" dirty="0" smtClean="0"/>
              <a:t>Era of Divisions</a:t>
            </a:r>
          </a:p>
        </p:txBody>
      </p:sp>
      <p:sp>
        <p:nvSpPr>
          <p:cNvPr id="45059" name="Rectangle 3"/>
          <p:cNvSpPr>
            <a:spLocks noGrp="1" noChangeArrowheads="1"/>
          </p:cNvSpPr>
          <p:nvPr>
            <p:ph type="body" idx="1"/>
          </p:nvPr>
        </p:nvSpPr>
        <p:spPr>
          <a:xfrm>
            <a:off x="5257800" y="1143000"/>
            <a:ext cx="3733800" cy="7315200"/>
          </a:xfrm>
        </p:spPr>
        <p:txBody>
          <a:bodyPr/>
          <a:lstStyle/>
          <a:p>
            <a:pPr algn="ctr" eaLnBrk="1" hangingPunct="1">
              <a:buFont typeface="Wingdings" pitchFamily="2" charset="2"/>
              <a:buNone/>
              <a:defRPr/>
            </a:pPr>
            <a:r>
              <a:rPr lang="en-US" smtClean="0"/>
              <a:t>The demise of the Han Dynasty and occupation of China by the Huns resulted in a chaotic time known as the Era of Divisions that lasted </a:t>
            </a:r>
            <a:r>
              <a:rPr lang="en-US" smtClean="0">
                <a:ea typeface="SimSun" pitchFamily="2" charset="-122"/>
              </a:rPr>
              <a:t>from 220 C.E. until 531 C.E.</a:t>
            </a:r>
          </a:p>
          <a:p>
            <a:pPr eaLnBrk="1" hangingPunct="1">
              <a:defRPr/>
            </a:pPr>
            <a:endParaRPr lang="en-US" smtClean="0"/>
          </a:p>
          <a:p>
            <a:pPr eaLnBrk="1" hangingPunct="1">
              <a:defRPr/>
            </a:pPr>
            <a:endParaRPr lang="en-US" smtClean="0"/>
          </a:p>
        </p:txBody>
      </p:sp>
      <p:pic>
        <p:nvPicPr>
          <p:cNvPr id="26628" name="Picture 5" descr="http://www.chinaodysseytours.com/tours/pictures/9-days-China-Landscape-Tour-Route-2/daybyday/Mt.Huangshan-d.jpg"/>
          <p:cNvPicPr>
            <a:picLocks noChangeAspect="1" noChangeArrowheads="1"/>
          </p:cNvPicPr>
          <p:nvPr/>
        </p:nvPicPr>
        <p:blipFill>
          <a:blip r:embed="rId3" cstate="print"/>
          <a:srcRect/>
          <a:stretch>
            <a:fillRect/>
          </a:stretch>
        </p:blipFill>
        <p:spPr bwMode="auto">
          <a:xfrm>
            <a:off x="258763" y="1676400"/>
            <a:ext cx="5303837"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1143000"/>
          </a:xfrm>
        </p:spPr>
        <p:txBody>
          <a:bodyPr/>
          <a:lstStyle/>
          <a:p>
            <a:pPr eaLnBrk="1" hangingPunct="1">
              <a:defRPr/>
            </a:pPr>
            <a:r>
              <a:rPr lang="en-US" smtClean="0"/>
              <a:t>Religion and Culture</a:t>
            </a:r>
          </a:p>
        </p:txBody>
      </p:sp>
      <p:sp>
        <p:nvSpPr>
          <p:cNvPr id="31747" name="Rectangle 3"/>
          <p:cNvSpPr>
            <a:spLocks noGrp="1" noChangeArrowheads="1"/>
          </p:cNvSpPr>
          <p:nvPr>
            <p:ph type="body" idx="1"/>
          </p:nvPr>
        </p:nvSpPr>
        <p:spPr>
          <a:xfrm>
            <a:off x="0" y="1219200"/>
            <a:ext cx="9144000" cy="5105400"/>
          </a:xfrm>
        </p:spPr>
        <p:txBody>
          <a:bodyPr/>
          <a:lstStyle/>
          <a:p>
            <a:pPr eaLnBrk="1" hangingPunct="1">
              <a:lnSpc>
                <a:spcPct val="90000"/>
              </a:lnSpc>
              <a:defRPr/>
            </a:pPr>
            <a:r>
              <a:rPr lang="en-US" sz="2800" b="1" smtClean="0"/>
              <a:t>Role of education</a:t>
            </a:r>
            <a:r>
              <a:rPr lang="en-US" sz="2800" smtClean="0"/>
              <a:t> – achieve social ends</a:t>
            </a:r>
          </a:p>
          <a:p>
            <a:pPr eaLnBrk="1" hangingPunct="1">
              <a:lnSpc>
                <a:spcPct val="90000"/>
              </a:lnSpc>
              <a:defRPr/>
            </a:pPr>
            <a:r>
              <a:rPr lang="en-US" sz="2800" b="1" smtClean="0"/>
              <a:t>Confucianism</a:t>
            </a:r>
            <a:r>
              <a:rPr lang="en-US" sz="2800" smtClean="0"/>
              <a:t> – ethical system based on relationships and personal virtue, predominant philosophy</a:t>
            </a:r>
          </a:p>
          <a:p>
            <a:pPr eaLnBrk="1" hangingPunct="1">
              <a:lnSpc>
                <a:spcPct val="90000"/>
              </a:lnSpc>
              <a:defRPr/>
            </a:pPr>
            <a:r>
              <a:rPr lang="en-US" sz="2800" b="1" smtClean="0"/>
              <a:t> Legalism</a:t>
            </a:r>
            <a:r>
              <a:rPr lang="en-US" sz="2800" smtClean="0"/>
              <a:t> – countered Confucianism – authoritarian state and harsh rule</a:t>
            </a:r>
          </a:p>
          <a:p>
            <a:pPr eaLnBrk="1" hangingPunct="1">
              <a:lnSpc>
                <a:spcPct val="90000"/>
              </a:lnSpc>
              <a:defRPr/>
            </a:pPr>
            <a:r>
              <a:rPr lang="en-US" sz="2800" b="1" smtClean="0"/>
              <a:t>Daoism</a:t>
            </a:r>
            <a:r>
              <a:rPr lang="en-US" sz="2800" smtClean="0"/>
              <a:t> – harmony with nature and humble living. </a:t>
            </a:r>
            <a:r>
              <a:rPr lang="en-US" sz="2800" b="1" smtClean="0"/>
              <a:t>Laozi</a:t>
            </a:r>
            <a:r>
              <a:rPr lang="en-US" sz="2800" smtClean="0"/>
              <a:t> – was Daoism founder</a:t>
            </a:r>
          </a:p>
          <a:p>
            <a:pPr eaLnBrk="1" hangingPunct="1">
              <a:lnSpc>
                <a:spcPct val="90000"/>
              </a:lnSpc>
              <a:defRPr/>
            </a:pPr>
            <a:r>
              <a:rPr lang="en-US" sz="2800" b="1" smtClean="0"/>
              <a:t>Art</a:t>
            </a:r>
            <a:r>
              <a:rPr lang="en-US" sz="2800" smtClean="0"/>
              <a:t> – decorative, carved jade and ivory, silk screens, </a:t>
            </a:r>
            <a:r>
              <a:rPr lang="en-US" sz="2800" b="1" smtClean="0"/>
              <a:t>calligraphy</a:t>
            </a:r>
          </a:p>
          <a:p>
            <a:pPr eaLnBrk="1" hangingPunct="1">
              <a:lnSpc>
                <a:spcPct val="90000"/>
              </a:lnSpc>
              <a:defRPr/>
            </a:pPr>
            <a:r>
              <a:rPr lang="en-US" sz="2800" b="1" smtClean="0"/>
              <a:t>Science/math – </a:t>
            </a:r>
            <a:r>
              <a:rPr lang="en-US" sz="2800" smtClean="0"/>
              <a:t>Astronomy important</a:t>
            </a:r>
            <a:endParaRPr lang="en-US" sz="28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Economy and Society</a:t>
            </a:r>
          </a:p>
        </p:txBody>
      </p:sp>
      <p:sp>
        <p:nvSpPr>
          <p:cNvPr id="32771" name="Rectangle 3"/>
          <p:cNvSpPr>
            <a:spLocks noGrp="1" noChangeArrowheads="1"/>
          </p:cNvSpPr>
          <p:nvPr>
            <p:ph type="body" sz="half" idx="1"/>
          </p:nvPr>
        </p:nvSpPr>
        <p:spPr/>
        <p:txBody>
          <a:bodyPr/>
          <a:lstStyle/>
          <a:p>
            <a:pPr eaLnBrk="1" hangingPunct="1">
              <a:lnSpc>
                <a:spcPct val="90000"/>
              </a:lnSpc>
              <a:defRPr/>
            </a:pPr>
            <a:r>
              <a:rPr lang="en-US" sz="2000" smtClean="0"/>
              <a:t>Economy focused on agriculture</a:t>
            </a:r>
          </a:p>
          <a:p>
            <a:pPr eaLnBrk="1" hangingPunct="1">
              <a:lnSpc>
                <a:spcPct val="90000"/>
              </a:lnSpc>
              <a:defRPr/>
            </a:pPr>
            <a:r>
              <a:rPr lang="en-US" sz="2000" smtClean="0"/>
              <a:t>Sharp class division existed –</a:t>
            </a:r>
          </a:p>
          <a:p>
            <a:pPr eaLnBrk="1" hangingPunct="1">
              <a:lnSpc>
                <a:spcPct val="90000"/>
              </a:lnSpc>
              <a:buFontTx/>
              <a:buNone/>
              <a:defRPr/>
            </a:pPr>
            <a:r>
              <a:rPr lang="en-US" sz="2000" smtClean="0"/>
              <a:t>	a. landowning aristocracy and educated bureaucrats</a:t>
            </a:r>
          </a:p>
          <a:p>
            <a:pPr eaLnBrk="1" hangingPunct="1">
              <a:lnSpc>
                <a:spcPct val="90000"/>
              </a:lnSpc>
              <a:buFontTx/>
              <a:buNone/>
              <a:defRPr/>
            </a:pPr>
            <a:r>
              <a:rPr lang="en-US" sz="2000" smtClean="0"/>
              <a:t>	b. Laboring masses, peasants</a:t>
            </a:r>
          </a:p>
          <a:p>
            <a:pPr eaLnBrk="1" hangingPunct="1">
              <a:lnSpc>
                <a:spcPct val="90000"/>
              </a:lnSpc>
              <a:buFontTx/>
              <a:buNone/>
              <a:defRPr/>
            </a:pPr>
            <a:r>
              <a:rPr lang="en-US" sz="2000" smtClean="0"/>
              <a:t>	c. Mean People – unskilled labor</a:t>
            </a:r>
          </a:p>
          <a:p>
            <a:pPr eaLnBrk="1" hangingPunct="1">
              <a:lnSpc>
                <a:spcPct val="90000"/>
              </a:lnSpc>
              <a:defRPr/>
            </a:pPr>
            <a:r>
              <a:rPr lang="en-US" sz="2000" smtClean="0"/>
              <a:t>Extensive </a:t>
            </a:r>
            <a:r>
              <a:rPr lang="en-US" sz="2000" b="1" smtClean="0"/>
              <a:t>internal trade</a:t>
            </a:r>
          </a:p>
          <a:p>
            <a:pPr eaLnBrk="1" hangingPunct="1">
              <a:lnSpc>
                <a:spcPct val="90000"/>
              </a:lnSpc>
              <a:defRPr/>
            </a:pPr>
            <a:r>
              <a:rPr lang="en-US" sz="2000" b="1" smtClean="0"/>
              <a:t>Social China</a:t>
            </a:r>
            <a:r>
              <a:rPr lang="en-US" sz="2000" smtClean="0"/>
              <a:t> – tight family structure was valued</a:t>
            </a:r>
          </a:p>
          <a:p>
            <a:pPr lvl="1" eaLnBrk="1" hangingPunct="1">
              <a:lnSpc>
                <a:spcPct val="90000"/>
              </a:lnSpc>
              <a:defRPr/>
            </a:pPr>
            <a:r>
              <a:rPr lang="en-US" sz="1800" smtClean="0"/>
              <a:t> A.  Hierarchical</a:t>
            </a:r>
          </a:p>
          <a:p>
            <a:pPr lvl="1" eaLnBrk="1" hangingPunct="1">
              <a:lnSpc>
                <a:spcPct val="90000"/>
              </a:lnSpc>
              <a:defRPr/>
            </a:pPr>
            <a:r>
              <a:rPr lang="en-US" sz="1800" smtClean="0"/>
              <a:t>B  Deferential</a:t>
            </a:r>
          </a:p>
          <a:p>
            <a:pPr lvl="1" eaLnBrk="1" hangingPunct="1">
              <a:lnSpc>
                <a:spcPct val="90000"/>
              </a:lnSpc>
              <a:defRPr/>
            </a:pPr>
            <a:r>
              <a:rPr lang="en-US" sz="1800" smtClean="0"/>
              <a:t>C  Patriarchal</a:t>
            </a:r>
          </a:p>
          <a:p>
            <a:pPr eaLnBrk="1" hangingPunct="1">
              <a:lnSpc>
                <a:spcPct val="90000"/>
              </a:lnSpc>
              <a:buFontTx/>
              <a:buNone/>
              <a:defRPr/>
            </a:pPr>
            <a:endParaRPr lang="en-US" sz="2000" smtClean="0"/>
          </a:p>
        </p:txBody>
      </p:sp>
      <p:pic>
        <p:nvPicPr>
          <p:cNvPr id="28676" name="Picture 4" descr="horse-han-dynasty427x502"/>
          <p:cNvPicPr>
            <a:picLocks noGrp="1" noChangeAspect="1" noChangeArrowheads="1"/>
          </p:cNvPicPr>
          <p:nvPr>
            <p:ph sz="half" idx="2"/>
          </p:nvPr>
        </p:nvPicPr>
        <p:blipFill>
          <a:blip r:embed="rId2" cstate="print"/>
          <a:srcRect/>
          <a:stretch>
            <a:fillRect/>
          </a:stretch>
        </p:blipFill>
        <p:spPr>
          <a:xfrm>
            <a:off x="4741863" y="1600200"/>
            <a:ext cx="3849687" cy="4525963"/>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74638"/>
            <a:ext cx="8534400" cy="1143000"/>
          </a:xfrm>
        </p:spPr>
        <p:txBody>
          <a:bodyPr/>
          <a:lstStyle/>
          <a:p>
            <a:pPr eaLnBrk="1" hangingPunct="1">
              <a:defRPr/>
            </a:pPr>
            <a:r>
              <a:rPr lang="en-US" sz="4000" dirty="0" smtClean="0"/>
              <a:t>Chinese Civilization Fits Together</a:t>
            </a:r>
          </a:p>
        </p:txBody>
      </p:sp>
      <p:sp>
        <p:nvSpPr>
          <p:cNvPr id="33795" name="Rectangle 3"/>
          <p:cNvSpPr>
            <a:spLocks noGrp="1" noChangeArrowheads="1"/>
          </p:cNvSpPr>
          <p:nvPr>
            <p:ph type="body" idx="1"/>
          </p:nvPr>
        </p:nvSpPr>
        <p:spPr>
          <a:xfrm>
            <a:off x="152400" y="1600200"/>
            <a:ext cx="8534400" cy="4953000"/>
          </a:xfrm>
        </p:spPr>
        <p:txBody>
          <a:bodyPr/>
          <a:lstStyle/>
          <a:p>
            <a:pPr eaLnBrk="1" hangingPunct="1">
              <a:defRPr/>
            </a:pPr>
            <a:r>
              <a:rPr lang="en-US" sz="2800" b="1" dirty="0" smtClean="0"/>
              <a:t>Politics and culture</a:t>
            </a:r>
            <a:r>
              <a:rPr lang="en-US" sz="2800" dirty="0" smtClean="0"/>
              <a:t> meshed around Confucian bureaucracy</a:t>
            </a:r>
          </a:p>
          <a:p>
            <a:pPr eaLnBrk="1" hangingPunct="1">
              <a:defRPr/>
            </a:pPr>
            <a:r>
              <a:rPr lang="en-US" sz="2800" b="1" dirty="0" smtClean="0"/>
              <a:t>Economic innovation</a:t>
            </a:r>
            <a:r>
              <a:rPr lang="en-US" sz="2800" dirty="0" smtClean="0"/>
              <a:t> –emphasis on order and stability and family structure</a:t>
            </a:r>
          </a:p>
          <a:p>
            <a:pPr eaLnBrk="1" hangingPunct="1">
              <a:defRPr/>
            </a:pPr>
            <a:r>
              <a:rPr lang="en-US" sz="2800" b="1" dirty="0" smtClean="0"/>
              <a:t>L </a:t>
            </a:r>
            <a:r>
              <a:rPr lang="en-US" sz="2800" b="1" dirty="0" err="1" smtClean="0"/>
              <a:t>ittle</a:t>
            </a:r>
            <a:r>
              <a:rPr lang="en-US" sz="2800" b="1" dirty="0" smtClean="0"/>
              <a:t> outside contact</a:t>
            </a:r>
            <a:r>
              <a:rPr lang="en-US" sz="2800" dirty="0" smtClean="0"/>
              <a:t> – Large island of civilization (China), surrounded by </a:t>
            </a:r>
            <a:r>
              <a:rPr lang="en-US" sz="2800" b="1" dirty="0" smtClean="0"/>
              <a:t>barbarians</a:t>
            </a:r>
            <a:r>
              <a:rPr lang="en-US" sz="2800" dirty="0" smtClean="0"/>
              <a:t> with nothing to offer </a:t>
            </a:r>
          </a:p>
          <a:p>
            <a:pPr eaLnBrk="1" hangingPunct="1">
              <a:defRPr/>
            </a:pPr>
            <a:r>
              <a:rPr lang="en-US" sz="2800" b="1" dirty="0" smtClean="0"/>
              <a:t>Divergence</a:t>
            </a:r>
            <a:r>
              <a:rPr lang="en-US" sz="2800" dirty="0" smtClean="0"/>
              <a:t> in philosophies of Confucianism, Daoism and eventually Buddhism.</a:t>
            </a:r>
          </a:p>
          <a:p>
            <a:pPr eaLnBrk="1" hangingPunct="1">
              <a:defRPr/>
            </a:pPr>
            <a:r>
              <a:rPr lang="en-US" sz="2800" b="1" dirty="0" smtClean="0"/>
              <a:t>Synthesis</a:t>
            </a:r>
            <a:r>
              <a:rPr lang="en-US" sz="2800" dirty="0" smtClean="0"/>
              <a:t> of Chinese life accounts for durability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81000" y="304800"/>
            <a:ext cx="7391400" cy="457200"/>
          </a:xfrm>
          <a:prstGeom prst="rect">
            <a:avLst/>
          </a:prstGeom>
          <a:noFill/>
          <a:ln w="9525">
            <a:noFill/>
            <a:miter lim="800000"/>
            <a:headEnd/>
            <a:tailEnd/>
          </a:ln>
        </p:spPr>
        <p:txBody>
          <a:bodyPr>
            <a:spAutoFit/>
          </a:bodyPr>
          <a:lstStyle/>
          <a:p>
            <a:pPr>
              <a:spcBef>
                <a:spcPct val="50000"/>
              </a:spcBef>
            </a:pPr>
            <a:endParaRPr lang="en-US"/>
          </a:p>
        </p:txBody>
      </p:sp>
      <p:sp>
        <p:nvSpPr>
          <p:cNvPr id="30723" name="Text Box 5"/>
          <p:cNvSpPr txBox="1">
            <a:spLocks noChangeArrowheads="1"/>
          </p:cNvSpPr>
          <p:nvPr/>
        </p:nvSpPr>
        <p:spPr bwMode="auto">
          <a:xfrm>
            <a:off x="304800" y="152400"/>
            <a:ext cx="3810000" cy="5632450"/>
          </a:xfrm>
          <a:prstGeom prst="rect">
            <a:avLst/>
          </a:prstGeom>
          <a:noFill/>
          <a:ln w="9525">
            <a:noFill/>
            <a:miter lim="800000"/>
            <a:headEnd/>
            <a:tailEnd/>
          </a:ln>
        </p:spPr>
        <p:txBody>
          <a:bodyPr>
            <a:spAutoFit/>
          </a:bodyPr>
          <a:lstStyle/>
          <a:p>
            <a:pPr algn="ctr">
              <a:spcBef>
                <a:spcPct val="50000"/>
              </a:spcBef>
            </a:pPr>
            <a:r>
              <a:rPr lang="en-US" sz="2400" b="1" u="sng"/>
              <a:t>Global Connections: Classical China and the World</a:t>
            </a:r>
          </a:p>
          <a:p>
            <a:pPr>
              <a:spcBef>
                <a:spcPct val="50000"/>
              </a:spcBef>
              <a:buFontTx/>
              <a:buChar char="•"/>
            </a:pPr>
            <a:r>
              <a:rPr lang="en-US" sz="2400" b="1"/>
              <a:t>L ongest lasting in world history</a:t>
            </a:r>
          </a:p>
          <a:p>
            <a:pPr>
              <a:spcBef>
                <a:spcPct val="50000"/>
              </a:spcBef>
              <a:buFontTx/>
              <a:buChar char="•"/>
            </a:pPr>
            <a:r>
              <a:rPr lang="en-US" sz="2400" b="1"/>
              <a:t>Best-run bureaucracy and technologies</a:t>
            </a:r>
          </a:p>
          <a:p>
            <a:pPr>
              <a:spcBef>
                <a:spcPct val="50000"/>
              </a:spcBef>
              <a:buFontTx/>
              <a:buChar char="•"/>
            </a:pPr>
            <a:r>
              <a:rPr lang="en-US" sz="2400"/>
              <a:t>Source of the world’s largest trade network, the </a:t>
            </a:r>
            <a:r>
              <a:rPr lang="en-US" sz="2400" b="1"/>
              <a:t>Silk Road.</a:t>
            </a:r>
          </a:p>
          <a:p>
            <a:pPr>
              <a:spcBef>
                <a:spcPct val="50000"/>
              </a:spcBef>
              <a:buFontTx/>
              <a:buChar char="•"/>
            </a:pPr>
            <a:r>
              <a:rPr lang="en-US" sz="2400" b="1"/>
              <a:t>Silk Road</a:t>
            </a:r>
            <a:r>
              <a:rPr lang="en-US" sz="2400"/>
              <a:t> networks provided the framework for later global trading patterns</a:t>
            </a:r>
          </a:p>
        </p:txBody>
      </p:sp>
      <p:pic>
        <p:nvPicPr>
          <p:cNvPr id="30724" name="Picture 6" descr="terra_cotta_warriors">
            <a:hlinkClick r:id="rId2"/>
          </p:cNvPr>
          <p:cNvPicPr>
            <a:picLocks noChangeAspect="1" noChangeArrowheads="1"/>
          </p:cNvPicPr>
          <p:nvPr/>
        </p:nvPicPr>
        <p:blipFill>
          <a:blip r:embed="rId3" cstate="print"/>
          <a:srcRect/>
          <a:stretch>
            <a:fillRect/>
          </a:stretch>
        </p:blipFill>
        <p:spPr bwMode="auto">
          <a:xfrm>
            <a:off x="4038600" y="1524000"/>
            <a:ext cx="5105400" cy="389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Achievements</a:t>
            </a:r>
          </a:p>
        </p:txBody>
      </p:sp>
      <p:sp>
        <p:nvSpPr>
          <p:cNvPr id="19459" name="Rectangle 3"/>
          <p:cNvSpPr>
            <a:spLocks noGrp="1" noChangeArrowheads="1"/>
          </p:cNvSpPr>
          <p:nvPr>
            <p:ph type="body" idx="1"/>
          </p:nvPr>
        </p:nvSpPr>
        <p:spPr/>
        <p:txBody>
          <a:bodyPr/>
          <a:lstStyle/>
          <a:p>
            <a:pPr eaLnBrk="1" hangingPunct="1">
              <a:defRPr/>
            </a:pPr>
            <a:r>
              <a:rPr lang="en-US" dirty="0" smtClean="0"/>
              <a:t>Astronomers-used stars and planets to improve calendar and timekeeping</a:t>
            </a:r>
          </a:p>
          <a:p>
            <a:pPr eaLnBrk="1" hangingPunct="1">
              <a:defRPr/>
            </a:pPr>
            <a:r>
              <a:rPr lang="en-US" dirty="0" smtClean="0"/>
              <a:t>Seismograph invented</a:t>
            </a:r>
          </a:p>
          <a:p>
            <a:pPr eaLnBrk="1" hangingPunct="1">
              <a:defRPr/>
            </a:pPr>
            <a:r>
              <a:rPr lang="en-US" dirty="0" smtClean="0"/>
              <a:t>Acupuncture</a:t>
            </a:r>
          </a:p>
          <a:p>
            <a:pPr eaLnBrk="1" hangingPunct="1">
              <a:defRPr/>
            </a:pPr>
            <a:r>
              <a:rPr lang="en-US" dirty="0" smtClean="0"/>
              <a:t>Paper making</a:t>
            </a:r>
          </a:p>
          <a:p>
            <a:pPr eaLnBrk="1" hangingPunct="1">
              <a:defRPr/>
            </a:pPr>
            <a:r>
              <a:rPr lang="en-US" dirty="0" smtClean="0"/>
              <a:t>Ship building</a:t>
            </a:r>
          </a:p>
          <a:p>
            <a:pPr eaLnBrk="1" hangingPunct="1">
              <a:defRPr/>
            </a:pPr>
            <a:r>
              <a:rPr lang="en-US" dirty="0" smtClean="0"/>
              <a:t>Bronze work and silk making</a:t>
            </a:r>
          </a:p>
        </p:txBody>
      </p:sp>
      <p:pic>
        <p:nvPicPr>
          <p:cNvPr id="19461" name="Picture 5" descr="Acupuncture"/>
          <p:cNvPicPr>
            <a:picLocks noChangeAspect="1" noChangeArrowheads="1"/>
          </p:cNvPicPr>
          <p:nvPr/>
        </p:nvPicPr>
        <p:blipFill>
          <a:blip r:embed="rId2" cstate="print"/>
          <a:srcRect/>
          <a:stretch>
            <a:fillRect/>
          </a:stretch>
        </p:blipFill>
        <p:spPr bwMode="auto">
          <a:xfrm>
            <a:off x="6324600" y="2438400"/>
            <a:ext cx="1973263"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fade">
                                      <p:cBhvr>
                                        <p:cTn id="17" dur="1000"/>
                                        <p:tgtEl>
                                          <p:spTgt spid="194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7" dur="5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32" dur="500"/>
                                        <p:tgtEl>
                                          <p:spTgt spid="194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37"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ynastic%20cycle%20info003"/>
          <p:cNvPicPr>
            <a:picLocks noChangeAspect="1" noChangeArrowheads="1"/>
          </p:cNvPicPr>
          <p:nvPr/>
        </p:nvPicPr>
        <p:blipFill>
          <a:blip r:embed="rId2" cstate="print"/>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p-Shang"/>
          <p:cNvPicPr>
            <a:picLocks noChangeAspect="1" noChangeArrowheads="1"/>
          </p:cNvPicPr>
          <p:nvPr/>
        </p:nvPicPr>
        <p:blipFill>
          <a:blip r:embed="rId2" cstate="print">
            <a:lum contrast="12000"/>
          </a:blip>
          <a:srcRect l="2173" t="8244" r="1086" b="2867"/>
          <a:stretch>
            <a:fillRect/>
          </a:stretch>
        </p:blipFill>
        <p:spPr bwMode="auto">
          <a:xfrm>
            <a:off x="173038" y="168275"/>
            <a:ext cx="8945562" cy="6232525"/>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Oracle Bones-1"/>
          <p:cNvPicPr>
            <a:picLocks noChangeAspect="1" noChangeArrowheads="1"/>
          </p:cNvPicPr>
          <p:nvPr/>
        </p:nvPicPr>
        <p:blipFill>
          <a:blip r:embed="rId2" cstate="print"/>
          <a:srcRect/>
          <a:stretch>
            <a:fillRect/>
          </a:stretch>
        </p:blipFill>
        <p:spPr bwMode="auto">
          <a:xfrm>
            <a:off x="381000" y="762000"/>
            <a:ext cx="8497888" cy="5222875"/>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381000"/>
            <a:ext cx="8763000" cy="131127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000" b="1">
                <a:solidFill>
                  <a:srgbClr val="CC0000"/>
                </a:solidFill>
                <a:effectLst>
                  <a:outerShdw blurRad="38100" dist="38100" dir="2700000" algn="tl">
                    <a:srgbClr val="000000"/>
                  </a:outerShdw>
                </a:effectLst>
                <a:latin typeface="OrientNarrow" pitchFamily="2" charset="0"/>
              </a:rPr>
              <a:t>The Evolution of Chinese</a:t>
            </a:r>
            <a:br>
              <a:rPr lang="en-US" sz="4000" b="1">
                <a:solidFill>
                  <a:srgbClr val="CC0000"/>
                </a:solidFill>
                <a:effectLst>
                  <a:outerShdw blurRad="38100" dist="38100" dir="2700000" algn="tl">
                    <a:srgbClr val="000000"/>
                  </a:outerShdw>
                </a:effectLst>
                <a:latin typeface="OrientNarrow" pitchFamily="2" charset="0"/>
              </a:rPr>
            </a:br>
            <a:r>
              <a:rPr lang="en-US" sz="4000" b="1">
                <a:solidFill>
                  <a:srgbClr val="CC0000"/>
                </a:solidFill>
                <a:effectLst>
                  <a:outerShdw blurRad="38100" dist="38100" dir="2700000" algn="tl">
                    <a:srgbClr val="000000"/>
                  </a:outerShdw>
                </a:effectLst>
                <a:latin typeface="OrientNarrow" pitchFamily="2" charset="0"/>
              </a:rPr>
              <a:t>Writing during the Shang</a:t>
            </a:r>
          </a:p>
        </p:txBody>
      </p:sp>
      <p:pic>
        <p:nvPicPr>
          <p:cNvPr id="8195" name="Picture 3" descr="horse"/>
          <p:cNvPicPr>
            <a:picLocks noChangeAspect="1" noChangeArrowheads="1"/>
          </p:cNvPicPr>
          <p:nvPr/>
        </p:nvPicPr>
        <p:blipFill>
          <a:blip r:embed="rId2" cstate="print">
            <a:clrChange>
              <a:clrFrom>
                <a:srgbClr val="E8E8DE"/>
              </a:clrFrom>
              <a:clrTo>
                <a:srgbClr val="E8E8DE">
                  <a:alpha val="0"/>
                </a:srgbClr>
              </a:clrTo>
            </a:clrChange>
            <a:lum bright="-6000" contrast="6000"/>
          </a:blip>
          <a:srcRect/>
          <a:stretch>
            <a:fillRect/>
          </a:stretch>
        </p:blipFill>
        <p:spPr bwMode="auto">
          <a:xfrm>
            <a:off x="990600" y="2659063"/>
            <a:ext cx="7162800" cy="1836737"/>
          </a:xfrm>
          <a:prstGeom prst="rect">
            <a:avLst/>
          </a:prstGeom>
          <a:noFill/>
          <a:ln w="9525">
            <a:solidFill>
              <a:srgbClr val="663300"/>
            </a:solidFill>
            <a:miter lim="800000"/>
            <a:headEnd/>
            <a:tailEnd/>
          </a:ln>
        </p:spPr>
      </p:pic>
      <p:sp>
        <p:nvSpPr>
          <p:cNvPr id="41988" name="Text Box 4"/>
          <p:cNvSpPr txBox="1">
            <a:spLocks noChangeArrowheads="1"/>
          </p:cNvSpPr>
          <p:nvPr/>
        </p:nvSpPr>
        <p:spPr bwMode="auto">
          <a:xfrm>
            <a:off x="1828800" y="4953000"/>
            <a:ext cx="1905000" cy="369888"/>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50000"/>
                  </a:schemeClr>
                </a:solidFill>
                <a:effectLst>
                  <a:outerShdw blurRad="38100" dist="38100" dir="2700000" algn="tl">
                    <a:srgbClr val="FFFFFF"/>
                  </a:outerShdw>
                </a:effectLst>
                <a:latin typeface="Comic Sans MS" pitchFamily="66" charset="0"/>
              </a:rPr>
              <a:t>Pictographs</a:t>
            </a:r>
          </a:p>
        </p:txBody>
      </p:sp>
      <p:sp>
        <p:nvSpPr>
          <p:cNvPr id="41989" name="Line 5"/>
          <p:cNvSpPr>
            <a:spLocks noChangeShapeType="1"/>
          </p:cNvSpPr>
          <p:nvPr/>
        </p:nvSpPr>
        <p:spPr bwMode="auto">
          <a:xfrm>
            <a:off x="3733800" y="5181600"/>
            <a:ext cx="2057400" cy="0"/>
          </a:xfrm>
          <a:prstGeom prst="line">
            <a:avLst/>
          </a:prstGeom>
          <a:noFill/>
          <a:ln w="28575">
            <a:solidFill>
              <a:schemeClr val="tx1"/>
            </a:solidFill>
            <a:round/>
            <a:headEnd/>
            <a:tailEnd type="triangle" w="med" len="med"/>
          </a:ln>
        </p:spPr>
        <p:txBody>
          <a:bodyPr/>
          <a:lstStyle/>
          <a:p>
            <a:endParaRPr lang="en-US"/>
          </a:p>
        </p:txBody>
      </p:sp>
      <p:sp>
        <p:nvSpPr>
          <p:cNvPr id="41990" name="Text Box 6"/>
          <p:cNvSpPr txBox="1">
            <a:spLocks noChangeArrowheads="1"/>
          </p:cNvSpPr>
          <p:nvPr/>
        </p:nvSpPr>
        <p:spPr bwMode="auto">
          <a:xfrm>
            <a:off x="5791200" y="4953000"/>
            <a:ext cx="3124200" cy="64611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50000"/>
                  </a:schemeClr>
                </a:solidFill>
                <a:effectLst>
                  <a:outerShdw blurRad="38100" dist="38100" dir="2700000" algn="tl">
                    <a:srgbClr val="FFFFFF"/>
                  </a:outerShdw>
                </a:effectLst>
                <a:latin typeface="Comic Sans MS" pitchFamily="66" charset="0"/>
              </a:rPr>
              <a:t>Semantic-Phonetics – Written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left)">
                                      <p:cBhvr>
                                        <p:cTn id="7" dur="3000"/>
                                        <p:tgtEl>
                                          <p:spTgt spid="41988"/>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1989"/>
                                        </p:tgtEl>
                                        <p:attrNameLst>
                                          <p:attrName>style.visibility</p:attrName>
                                        </p:attrNameLst>
                                      </p:cBhvr>
                                      <p:to>
                                        <p:strVal val="visible"/>
                                      </p:to>
                                    </p:set>
                                    <p:animEffect transition="in" filter="wipe(left)">
                                      <p:cBhvr>
                                        <p:cTn id="11" dur="500"/>
                                        <p:tgtEl>
                                          <p:spTgt spid="41989"/>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41990"/>
                                        </p:tgtEl>
                                        <p:attrNameLst>
                                          <p:attrName>style.visibility</p:attrName>
                                        </p:attrNameLst>
                                      </p:cBhvr>
                                      <p:to>
                                        <p:strVal val="visible"/>
                                      </p:to>
                                    </p:set>
                                    <p:animEffect transition="in" filter="wipe(left)">
                                      <p:cBhvr>
                                        <p:cTn id="15" dur="3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animBg="1"/>
      <p:bldP spid="419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yellow_river"/>
          <p:cNvPicPr>
            <a:picLocks noChangeAspect="1" noChangeArrowheads="1"/>
          </p:cNvPicPr>
          <p:nvPr/>
        </p:nvPicPr>
        <p:blipFill>
          <a:blip r:embed="rId2" cstate="print"/>
          <a:srcRect/>
          <a:stretch>
            <a:fillRect/>
          </a:stretch>
        </p:blipFill>
        <p:spPr bwMode="auto">
          <a:xfrm>
            <a:off x="5562600" y="990600"/>
            <a:ext cx="3962400" cy="3048000"/>
          </a:xfrm>
          <a:prstGeom prst="rect">
            <a:avLst/>
          </a:prstGeom>
          <a:noFill/>
          <a:ln w="9525">
            <a:noFill/>
            <a:miter lim="800000"/>
            <a:headEnd/>
            <a:tailEnd/>
          </a:ln>
        </p:spPr>
      </p:pic>
      <p:sp>
        <p:nvSpPr>
          <p:cNvPr id="9219" name="Text Box 7"/>
          <p:cNvSpPr txBox="1">
            <a:spLocks noChangeArrowheads="1"/>
          </p:cNvSpPr>
          <p:nvPr/>
        </p:nvSpPr>
        <p:spPr bwMode="auto">
          <a:xfrm>
            <a:off x="5257800" y="3886200"/>
            <a:ext cx="3200400" cy="1200150"/>
          </a:xfrm>
          <a:prstGeom prst="rect">
            <a:avLst/>
          </a:prstGeom>
          <a:noFill/>
          <a:ln w="9525">
            <a:noFill/>
            <a:miter lim="800000"/>
            <a:headEnd/>
            <a:tailEnd/>
          </a:ln>
        </p:spPr>
        <p:txBody>
          <a:bodyPr>
            <a:spAutoFit/>
          </a:bodyPr>
          <a:lstStyle/>
          <a:p>
            <a:pPr>
              <a:spcBef>
                <a:spcPct val="50000"/>
              </a:spcBef>
            </a:pPr>
            <a:r>
              <a:rPr lang="en-US" dirty="0"/>
              <a:t>The Yellow River or  Huang He, received it name “River of Sorrow” because it often flooded and destroyed crops</a:t>
            </a:r>
          </a:p>
        </p:txBody>
      </p:sp>
      <p:sp>
        <p:nvSpPr>
          <p:cNvPr id="9220" name="Text Box 8"/>
          <p:cNvSpPr txBox="1">
            <a:spLocks noChangeArrowheads="1"/>
          </p:cNvSpPr>
          <p:nvPr/>
        </p:nvSpPr>
        <p:spPr bwMode="auto">
          <a:xfrm>
            <a:off x="152400" y="1255713"/>
            <a:ext cx="5181600" cy="6263253"/>
          </a:xfrm>
          <a:prstGeom prst="rect">
            <a:avLst/>
          </a:prstGeom>
          <a:noFill/>
          <a:ln w="9525">
            <a:noFill/>
            <a:miter lim="800000"/>
            <a:headEnd/>
            <a:tailEnd/>
          </a:ln>
        </p:spPr>
        <p:txBody>
          <a:bodyPr>
            <a:spAutoFit/>
          </a:bodyPr>
          <a:lstStyle/>
          <a:p>
            <a:pPr>
              <a:spcBef>
                <a:spcPct val="50000"/>
              </a:spcBef>
              <a:buFontTx/>
              <a:buChar char="•"/>
            </a:pPr>
            <a:r>
              <a:rPr lang="en-US" sz="2200" dirty="0"/>
              <a:t>Ruled through alliances with regional Princes. Extended territory to Yangzi River and promoted standard Mandarin Chinese language.</a:t>
            </a:r>
          </a:p>
          <a:p>
            <a:pPr>
              <a:spcBef>
                <a:spcPct val="50000"/>
              </a:spcBef>
              <a:buFontTx/>
              <a:buChar char="•"/>
            </a:pPr>
            <a:r>
              <a:rPr lang="en-US" sz="2200" dirty="0"/>
              <a:t>China’s feudal period </a:t>
            </a:r>
          </a:p>
          <a:p>
            <a:pPr>
              <a:spcBef>
                <a:spcPct val="50000"/>
              </a:spcBef>
              <a:buFontTx/>
              <a:buChar char="•"/>
            </a:pPr>
            <a:r>
              <a:rPr lang="en-US" sz="2200" dirty="0"/>
              <a:t>Extended the territory</a:t>
            </a:r>
          </a:p>
          <a:p>
            <a:pPr>
              <a:spcBef>
                <a:spcPct val="50000"/>
              </a:spcBef>
              <a:buFontTx/>
              <a:buChar char="•"/>
            </a:pPr>
            <a:r>
              <a:rPr lang="en-US" sz="2200" b="1" dirty="0"/>
              <a:t>“Middle Kingdom”</a:t>
            </a:r>
            <a:r>
              <a:rPr lang="en-US" sz="2200" dirty="0"/>
              <a:t> – China’s core – rich land between  Huang He to Yangtze – wheat and rice growing</a:t>
            </a:r>
          </a:p>
          <a:p>
            <a:pPr>
              <a:spcBef>
                <a:spcPct val="50000"/>
              </a:spcBef>
              <a:buFontTx/>
              <a:buChar char="•"/>
            </a:pPr>
            <a:r>
              <a:rPr lang="en-US" sz="2200" dirty="0"/>
              <a:t>“</a:t>
            </a:r>
            <a:r>
              <a:rPr lang="en-US" sz="2200" b="1" dirty="0"/>
              <a:t>Mandate of Heaven”</a:t>
            </a:r>
            <a:r>
              <a:rPr lang="en-US" sz="2200" dirty="0"/>
              <a:t> – justification for Chinese imperial rule </a:t>
            </a:r>
          </a:p>
          <a:p>
            <a:pPr>
              <a:spcBef>
                <a:spcPct val="50000"/>
              </a:spcBef>
              <a:buFontTx/>
              <a:buChar char="•"/>
            </a:pPr>
            <a:r>
              <a:rPr lang="en-US" sz="2200" b="1" dirty="0"/>
              <a:t>Confucianism</a:t>
            </a:r>
            <a:r>
              <a:rPr lang="en-US" sz="2200" dirty="0"/>
              <a:t> and </a:t>
            </a:r>
            <a:r>
              <a:rPr lang="en-US" sz="2200" b="1" dirty="0"/>
              <a:t>Taoism</a:t>
            </a:r>
            <a:r>
              <a:rPr lang="en-US" sz="2200" dirty="0"/>
              <a:t> appear during this </a:t>
            </a:r>
            <a:r>
              <a:rPr lang="en-US" sz="2200" dirty="0" smtClean="0"/>
              <a:t>dynasty</a:t>
            </a:r>
          </a:p>
          <a:p>
            <a:pPr>
              <a:spcBef>
                <a:spcPct val="50000"/>
              </a:spcBef>
              <a:buFontTx/>
              <a:buChar char="•"/>
            </a:pPr>
            <a:endParaRPr lang="en-US" sz="2200" dirty="0"/>
          </a:p>
          <a:p>
            <a:pPr>
              <a:spcBef>
                <a:spcPct val="50000"/>
              </a:spcBef>
              <a:buFontTx/>
              <a:buChar char="•"/>
            </a:pPr>
            <a:endParaRPr lang="en-US" dirty="0"/>
          </a:p>
        </p:txBody>
      </p:sp>
      <p:sp>
        <p:nvSpPr>
          <p:cNvPr id="9221" name="TextBox 5"/>
          <p:cNvSpPr txBox="1">
            <a:spLocks noChangeArrowheads="1"/>
          </p:cNvSpPr>
          <p:nvPr/>
        </p:nvSpPr>
        <p:spPr bwMode="auto">
          <a:xfrm>
            <a:off x="685800" y="381000"/>
            <a:ext cx="7848600" cy="708025"/>
          </a:xfrm>
          <a:prstGeom prst="rect">
            <a:avLst/>
          </a:prstGeom>
          <a:noFill/>
          <a:ln w="9525">
            <a:noFill/>
            <a:miter lim="800000"/>
            <a:headEnd/>
            <a:tailEnd/>
          </a:ln>
        </p:spPr>
        <p:txBody>
          <a:bodyPr>
            <a:spAutoFit/>
          </a:bodyPr>
          <a:lstStyle/>
          <a:p>
            <a:pPr>
              <a:spcBef>
                <a:spcPct val="50000"/>
              </a:spcBef>
            </a:pPr>
            <a:r>
              <a:rPr lang="en-US" sz="4000" b="1" u="sng"/>
              <a:t>Zhou Dynasty (1027 – 256 BCE)</a:t>
            </a:r>
            <a:r>
              <a:rPr lang="en-US" sz="4000" u="sng"/>
              <a:t> </a:t>
            </a:r>
          </a:p>
        </p:txBody>
      </p:sp>
      <p:sp>
        <p:nvSpPr>
          <p:cNvPr id="6" name="TextBox 5"/>
          <p:cNvSpPr txBox="1"/>
          <p:nvPr/>
        </p:nvSpPr>
        <p:spPr>
          <a:xfrm>
            <a:off x="5334000" y="5103674"/>
            <a:ext cx="3352800" cy="1754326"/>
          </a:xfrm>
          <a:prstGeom prst="rect">
            <a:avLst/>
          </a:prstGeom>
          <a:noFill/>
        </p:spPr>
        <p:txBody>
          <a:bodyPr wrap="square" rtlCol="0">
            <a:spAutoFit/>
          </a:bodyPr>
          <a:lstStyle/>
          <a:p>
            <a:r>
              <a:rPr lang="en-US" b="1" dirty="0" smtClean="0"/>
              <a:t>Oracle Bones</a:t>
            </a:r>
          </a:p>
          <a:p>
            <a:r>
              <a:rPr lang="en-US" dirty="0" smtClean="0"/>
              <a:t>A </a:t>
            </a:r>
            <a:r>
              <a:rPr lang="en-US" u="sng" dirty="0" smtClean="0"/>
              <a:t>way to communicate with the ancestors</a:t>
            </a:r>
            <a:r>
              <a:rPr lang="en-US" dirty="0" smtClean="0"/>
              <a:t>.  </a:t>
            </a:r>
            <a:r>
              <a:rPr lang="en-US" u="sng" dirty="0" smtClean="0"/>
              <a:t>Animal bonds were carved with questions, then heated or broken</a:t>
            </a:r>
            <a:r>
              <a:rPr lang="en-US" dirty="0" smtClean="0"/>
              <a:t>.  A priest then </a:t>
            </a:r>
            <a:r>
              <a:rPr lang="en-US" u="sng" dirty="0" smtClean="0"/>
              <a:t>interpreted the breaks</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304800"/>
            <a:ext cx="6934200" cy="76200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u="sng" dirty="0">
                <a:solidFill>
                  <a:schemeClr val="bg1">
                    <a:lumMod val="50000"/>
                  </a:schemeClr>
                </a:solidFill>
                <a:effectLst>
                  <a:outerShdw blurRad="38100" dist="38100" dir="2700000" algn="tl">
                    <a:srgbClr val="000000">
                      <a:alpha val="43137"/>
                    </a:srgbClr>
                  </a:outerShdw>
                </a:effectLst>
                <a:latin typeface="OrientNarrow" pitchFamily="2" charset="0"/>
              </a:rPr>
              <a:t>The Mandate of Heaven</a:t>
            </a:r>
          </a:p>
        </p:txBody>
      </p:sp>
      <p:sp>
        <p:nvSpPr>
          <p:cNvPr id="17411" name="Rectangle 3"/>
          <p:cNvSpPr>
            <a:spLocks noChangeArrowheads="1"/>
          </p:cNvSpPr>
          <p:nvPr/>
        </p:nvSpPr>
        <p:spPr bwMode="auto">
          <a:xfrm>
            <a:off x="0" y="1371600"/>
            <a:ext cx="9144000" cy="4894263"/>
          </a:xfrm>
          <a:prstGeom prst="rect">
            <a:avLst/>
          </a:prstGeom>
          <a:noFill/>
          <a:ln w="9525">
            <a:noFill/>
            <a:miter lim="800000"/>
            <a:headEnd/>
            <a:tailEnd/>
          </a:ln>
          <a:effectLst/>
        </p:spPr>
        <p:txBody>
          <a:bodyPr anchor="ctr">
            <a:spAutoFit/>
          </a:bodyPr>
          <a:lstStyle/>
          <a:p>
            <a:pPr marL="342900" indent="-342900">
              <a:buClr>
                <a:srgbClr val="663300"/>
              </a:buClr>
              <a:defRPr/>
            </a:pPr>
            <a:r>
              <a:rPr lang="en-US" sz="2400" b="1">
                <a:effectLst>
                  <a:outerShdw blurRad="38100" dist="38100" dir="2700000" algn="tl">
                    <a:srgbClr val="000000"/>
                  </a:outerShdw>
                </a:effectLst>
                <a:latin typeface="Comic Sans MS" pitchFamily="66" charset="0"/>
              </a:rPr>
              <a:t>1</a:t>
            </a:r>
            <a:r>
              <a:rPr lang="en-US" sz="2400">
                <a:effectLst>
                  <a:outerShdw blurRad="38100" dist="38100" dir="2700000" algn="tl">
                    <a:srgbClr val="000000"/>
                  </a:outerShdw>
                </a:effectLst>
                <a:latin typeface="Comic Sans MS" pitchFamily="66" charset="0"/>
              </a:rPr>
              <a:t>. The leader must lead by ability and </a:t>
            </a:r>
            <a:br>
              <a:rPr lang="en-US" sz="2400">
                <a:effectLst>
                  <a:outerShdw blurRad="38100" dist="38100" dir="2700000" algn="tl">
                    <a:srgbClr val="000000"/>
                  </a:outerShdw>
                </a:effectLst>
                <a:latin typeface="Comic Sans MS" pitchFamily="66" charset="0"/>
              </a:rPr>
            </a:br>
            <a:r>
              <a:rPr lang="en-US" sz="2400">
                <a:effectLst>
                  <a:outerShdw blurRad="38100" dist="38100" dir="2700000" algn="tl">
                    <a:srgbClr val="000000"/>
                  </a:outerShdw>
                </a:effectLst>
                <a:latin typeface="Comic Sans MS" pitchFamily="66" charset="0"/>
              </a:rPr>
              <a:t> virtue. </a:t>
            </a:r>
            <a:br>
              <a:rPr lang="en-US" sz="2400">
                <a:effectLst>
                  <a:outerShdw blurRad="38100" dist="38100" dir="2700000" algn="tl">
                    <a:srgbClr val="000000"/>
                  </a:outerShdw>
                </a:effectLst>
                <a:latin typeface="Comic Sans MS" pitchFamily="66" charset="0"/>
              </a:rPr>
            </a:br>
            <a:endParaRPr lang="en-US" sz="2400">
              <a:effectLst>
                <a:outerShdw blurRad="38100" dist="38100" dir="2700000" algn="tl">
                  <a:srgbClr val="000000"/>
                </a:outerShdw>
              </a:effectLst>
              <a:latin typeface="Comic Sans MS" pitchFamily="66" charset="0"/>
            </a:endParaRPr>
          </a:p>
          <a:p>
            <a:pPr marL="342900" indent="-342900">
              <a:buClr>
                <a:srgbClr val="663300"/>
              </a:buClr>
              <a:defRPr/>
            </a:pPr>
            <a:r>
              <a:rPr lang="en-US" sz="2400">
                <a:effectLst>
                  <a:outerShdw blurRad="38100" dist="38100" dir="2700000" algn="tl">
                    <a:srgbClr val="000000"/>
                  </a:outerShdw>
                </a:effectLst>
                <a:latin typeface="Comic Sans MS" pitchFamily="66" charset="0"/>
              </a:rPr>
              <a:t>2. The dynasty's leadership must be  </a:t>
            </a:r>
            <a:br>
              <a:rPr lang="en-US" sz="2400">
                <a:effectLst>
                  <a:outerShdw blurRad="38100" dist="38100" dir="2700000" algn="tl">
                    <a:srgbClr val="000000"/>
                  </a:outerShdw>
                </a:effectLst>
                <a:latin typeface="Comic Sans MS" pitchFamily="66" charset="0"/>
              </a:rPr>
            </a:br>
            <a:r>
              <a:rPr lang="en-US" sz="2400">
                <a:effectLst>
                  <a:outerShdw blurRad="38100" dist="38100" dir="2700000" algn="tl">
                    <a:srgbClr val="000000"/>
                  </a:outerShdw>
                </a:effectLst>
                <a:latin typeface="Comic Sans MS" pitchFamily="66" charset="0"/>
              </a:rPr>
              <a:t> justified by succeeding generations.</a:t>
            </a:r>
            <a:br>
              <a:rPr lang="en-US" sz="2400">
                <a:effectLst>
                  <a:outerShdw blurRad="38100" dist="38100" dir="2700000" algn="tl">
                    <a:srgbClr val="000000"/>
                  </a:outerShdw>
                </a:effectLst>
                <a:latin typeface="Comic Sans MS" pitchFamily="66" charset="0"/>
              </a:rPr>
            </a:br>
            <a:endParaRPr lang="en-US" sz="2400">
              <a:effectLst>
                <a:outerShdw blurRad="38100" dist="38100" dir="2700000" algn="tl">
                  <a:srgbClr val="000000"/>
                </a:outerShdw>
              </a:effectLst>
              <a:latin typeface="Comic Sans MS" pitchFamily="66" charset="0"/>
            </a:endParaRPr>
          </a:p>
          <a:p>
            <a:pPr marL="342900" indent="-342900">
              <a:buClr>
                <a:srgbClr val="663300"/>
              </a:buClr>
              <a:defRPr/>
            </a:pPr>
            <a:r>
              <a:rPr lang="en-US" sz="2400">
                <a:effectLst>
                  <a:outerShdw blurRad="38100" dist="38100" dir="2700000" algn="tl">
                    <a:srgbClr val="000000"/>
                  </a:outerShdw>
                </a:effectLst>
                <a:latin typeface="Comic Sans MS" pitchFamily="66" charset="0"/>
              </a:rPr>
              <a:t>3. The mandate could be revoked by </a:t>
            </a:r>
            <a:br>
              <a:rPr lang="en-US" sz="2400">
                <a:effectLst>
                  <a:outerShdw blurRad="38100" dist="38100" dir="2700000" algn="tl">
                    <a:srgbClr val="000000"/>
                  </a:outerShdw>
                </a:effectLst>
                <a:latin typeface="Comic Sans MS" pitchFamily="66" charset="0"/>
              </a:rPr>
            </a:br>
            <a:r>
              <a:rPr lang="en-US" sz="2400">
                <a:effectLst>
                  <a:outerShdw blurRad="38100" dist="38100" dir="2700000" algn="tl">
                    <a:srgbClr val="000000"/>
                  </a:outerShdw>
                </a:effectLst>
                <a:latin typeface="Comic Sans MS" pitchFamily="66" charset="0"/>
              </a:rPr>
              <a:t> negligence and abuse; the will of  </a:t>
            </a:r>
            <a:br>
              <a:rPr lang="en-US" sz="2400">
                <a:effectLst>
                  <a:outerShdw blurRad="38100" dist="38100" dir="2700000" algn="tl">
                    <a:srgbClr val="000000"/>
                  </a:outerShdw>
                </a:effectLst>
                <a:latin typeface="Comic Sans MS" pitchFamily="66" charset="0"/>
              </a:rPr>
            </a:br>
            <a:r>
              <a:rPr lang="en-US" sz="2400">
                <a:effectLst>
                  <a:outerShdw blurRad="38100" dist="38100" dir="2700000" algn="tl">
                    <a:srgbClr val="000000"/>
                  </a:outerShdw>
                </a:effectLst>
                <a:latin typeface="Comic Sans MS" pitchFamily="66" charset="0"/>
              </a:rPr>
              <a:t> the people was important.</a:t>
            </a:r>
          </a:p>
          <a:p>
            <a:pPr marL="342900" indent="-342900">
              <a:buClr>
                <a:srgbClr val="663300"/>
              </a:buClr>
              <a:defRPr/>
            </a:pPr>
            <a:endParaRPr lang="en-US" sz="2400">
              <a:effectLst>
                <a:outerShdw blurRad="38100" dist="38100" dir="2700000" algn="tl">
                  <a:srgbClr val="000000"/>
                </a:outerShdw>
              </a:effectLst>
              <a:latin typeface="Comic Sans MS" pitchFamily="66" charset="0"/>
            </a:endParaRPr>
          </a:p>
          <a:p>
            <a:pPr marL="342900" indent="-342900">
              <a:buClr>
                <a:srgbClr val="663300"/>
              </a:buClr>
              <a:defRPr/>
            </a:pPr>
            <a:r>
              <a:rPr lang="en-US" sz="2400">
                <a:effectLst>
                  <a:outerShdw blurRad="38100" dist="38100" dir="2700000" algn="tl">
                    <a:srgbClr val="000000"/>
                  </a:outerShdw>
                </a:effectLst>
                <a:latin typeface="Comic Sans MS" pitchFamily="66" charset="0"/>
              </a:rPr>
              <a:t>4. The Chinese later expanded this idea to explain the dynastic cycle, when ruler became weak or corrupt, Heaven withdrew  its Mandate and gave it to another ruler.</a:t>
            </a:r>
          </a:p>
        </p:txBody>
      </p:sp>
      <p:pic>
        <p:nvPicPr>
          <p:cNvPr id="10244" name="Picture 5" descr="http://arianyoung.blogsome.com/wp-admin/images/mandate.jpg"/>
          <p:cNvPicPr>
            <a:picLocks noChangeAspect="1" noChangeArrowheads="1"/>
          </p:cNvPicPr>
          <p:nvPr/>
        </p:nvPicPr>
        <p:blipFill>
          <a:blip r:embed="rId2" cstate="print"/>
          <a:srcRect/>
          <a:stretch>
            <a:fillRect/>
          </a:stretch>
        </p:blipFill>
        <p:spPr bwMode="auto">
          <a:xfrm>
            <a:off x="5791200" y="1066800"/>
            <a:ext cx="3200400" cy="389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0" y="0"/>
            <a:ext cx="5105400" cy="838200"/>
          </a:xfrm>
        </p:spPr>
        <p:txBody>
          <a:bodyPr/>
          <a:lstStyle/>
          <a:p>
            <a:pPr eaLnBrk="1" hangingPunct="1">
              <a:defRPr/>
            </a:pPr>
            <a:r>
              <a:rPr lang="en-US" dirty="0" smtClean="0"/>
              <a:t>Confucianism</a:t>
            </a:r>
          </a:p>
        </p:txBody>
      </p:sp>
      <p:sp>
        <p:nvSpPr>
          <p:cNvPr id="12293" name="Rectangle 5"/>
          <p:cNvSpPr>
            <a:spLocks noGrp="1" noChangeArrowheads="1"/>
          </p:cNvSpPr>
          <p:nvPr>
            <p:ph type="body" sz="half" idx="1"/>
          </p:nvPr>
        </p:nvSpPr>
        <p:spPr>
          <a:xfrm>
            <a:off x="0" y="914400"/>
            <a:ext cx="5181600" cy="4987925"/>
          </a:xfrm>
        </p:spPr>
        <p:txBody>
          <a:bodyPr/>
          <a:lstStyle/>
          <a:p>
            <a:pPr marL="533400" indent="-533400" eaLnBrk="1" hangingPunct="1">
              <a:lnSpc>
                <a:spcPct val="90000"/>
              </a:lnSpc>
              <a:defRPr/>
            </a:pPr>
            <a:r>
              <a:rPr lang="en-US" sz="2800" smtClean="0"/>
              <a:t>Concerned with worldly goals, social order, and good government</a:t>
            </a:r>
          </a:p>
          <a:p>
            <a:pPr marL="533400" indent="-533400" eaLnBrk="1" hangingPunct="1">
              <a:lnSpc>
                <a:spcPct val="90000"/>
              </a:lnSpc>
              <a:defRPr/>
            </a:pPr>
            <a:r>
              <a:rPr lang="en-US" sz="2800" smtClean="0"/>
              <a:t>H armony exists when people accept their place in society</a:t>
            </a:r>
          </a:p>
          <a:p>
            <a:pPr marL="533400" indent="-533400" eaLnBrk="1" hangingPunct="1">
              <a:lnSpc>
                <a:spcPct val="90000"/>
              </a:lnSpc>
              <a:defRPr/>
            </a:pPr>
            <a:r>
              <a:rPr lang="en-US" sz="2800" u="sng" smtClean="0"/>
              <a:t>5  key relationships</a:t>
            </a:r>
          </a:p>
          <a:p>
            <a:pPr marL="533400" indent="-533400" eaLnBrk="1" hangingPunct="1">
              <a:lnSpc>
                <a:spcPct val="90000"/>
              </a:lnSpc>
              <a:buFont typeface="Wingdings" pitchFamily="2" charset="2"/>
              <a:buAutoNum type="arabicPeriod"/>
              <a:defRPr/>
            </a:pPr>
            <a:r>
              <a:rPr lang="en-US" sz="2400" smtClean="0"/>
              <a:t>Father to son</a:t>
            </a:r>
          </a:p>
          <a:p>
            <a:pPr marL="533400" indent="-533400" eaLnBrk="1" hangingPunct="1">
              <a:lnSpc>
                <a:spcPct val="90000"/>
              </a:lnSpc>
              <a:buFont typeface="Wingdings" pitchFamily="2" charset="2"/>
              <a:buAutoNum type="arabicPeriod"/>
              <a:defRPr/>
            </a:pPr>
            <a:r>
              <a:rPr lang="en-US" sz="2400" smtClean="0"/>
              <a:t>Elder brother to younger brother</a:t>
            </a:r>
          </a:p>
          <a:p>
            <a:pPr marL="533400" indent="-533400" eaLnBrk="1" hangingPunct="1">
              <a:lnSpc>
                <a:spcPct val="90000"/>
              </a:lnSpc>
              <a:buFont typeface="Wingdings" pitchFamily="2" charset="2"/>
              <a:buAutoNum type="arabicPeriod"/>
              <a:defRPr/>
            </a:pPr>
            <a:r>
              <a:rPr lang="en-US" sz="2400" smtClean="0"/>
              <a:t>H usband to wife</a:t>
            </a:r>
          </a:p>
          <a:p>
            <a:pPr marL="533400" indent="-533400" eaLnBrk="1" hangingPunct="1">
              <a:lnSpc>
                <a:spcPct val="90000"/>
              </a:lnSpc>
              <a:buFont typeface="Wingdings" pitchFamily="2" charset="2"/>
              <a:buAutoNum type="arabicPeriod"/>
              <a:defRPr/>
            </a:pPr>
            <a:r>
              <a:rPr lang="en-US" sz="2400" smtClean="0"/>
              <a:t>Ruler to subject</a:t>
            </a:r>
          </a:p>
          <a:p>
            <a:pPr marL="533400" indent="-533400" eaLnBrk="1" hangingPunct="1">
              <a:lnSpc>
                <a:spcPct val="90000"/>
              </a:lnSpc>
              <a:buFont typeface="Wingdings" pitchFamily="2" charset="2"/>
              <a:buAutoNum type="arabicPeriod"/>
              <a:defRPr/>
            </a:pPr>
            <a:r>
              <a:rPr lang="en-US" sz="2400" smtClean="0"/>
              <a:t>Friend to friend</a:t>
            </a:r>
          </a:p>
          <a:p>
            <a:pPr marL="533400" indent="-533400" eaLnBrk="1" hangingPunct="1">
              <a:lnSpc>
                <a:spcPct val="90000"/>
              </a:lnSpc>
              <a:buFont typeface="Wingdings" pitchFamily="2" charset="2"/>
              <a:buAutoNum type="arabicPeriod"/>
              <a:defRPr/>
            </a:pPr>
            <a:endParaRPr lang="en-US" sz="2400" smtClean="0"/>
          </a:p>
        </p:txBody>
      </p:sp>
      <p:pic>
        <p:nvPicPr>
          <p:cNvPr id="11268" name="Picture 7" descr="Confucius"/>
          <p:cNvPicPr>
            <a:picLocks noGrp="1" noChangeAspect="1" noChangeArrowheads="1"/>
          </p:cNvPicPr>
          <p:nvPr>
            <p:ph sz="half" idx="2"/>
          </p:nvPr>
        </p:nvPicPr>
        <p:blipFill>
          <a:blip r:embed="rId2" cstate="print"/>
          <a:srcRect/>
          <a:stretch>
            <a:fillRect/>
          </a:stretch>
        </p:blipFill>
        <p:spPr>
          <a:xfrm>
            <a:off x="5638800" y="1828800"/>
            <a:ext cx="2646363" cy="3276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down)">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wipe(down)">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wipe(down)">
                                      <p:cBhvr>
                                        <p:cTn id="17" dur="500"/>
                                        <p:tgtEl>
                                          <p:spTgt spid="12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wipe(down)">
                                      <p:cBhvr>
                                        <p:cTn id="22" dur="500"/>
                                        <p:tgtEl>
                                          <p:spTgt spid="122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293">
                                            <p:txEl>
                                              <p:pRg st="4" end="4"/>
                                            </p:txEl>
                                          </p:spTgt>
                                        </p:tgtEl>
                                        <p:attrNameLst>
                                          <p:attrName>style.visibility</p:attrName>
                                        </p:attrNameLst>
                                      </p:cBhvr>
                                      <p:to>
                                        <p:strVal val="visible"/>
                                      </p:to>
                                    </p:set>
                                    <p:animEffect transition="in" filter="wipe(down)">
                                      <p:cBhvr>
                                        <p:cTn id="27" dur="500"/>
                                        <p:tgtEl>
                                          <p:spTgt spid="122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293">
                                            <p:txEl>
                                              <p:pRg st="5" end="5"/>
                                            </p:txEl>
                                          </p:spTgt>
                                        </p:tgtEl>
                                        <p:attrNameLst>
                                          <p:attrName>style.visibility</p:attrName>
                                        </p:attrNameLst>
                                      </p:cBhvr>
                                      <p:to>
                                        <p:strVal val="visible"/>
                                      </p:to>
                                    </p:set>
                                    <p:animEffect transition="in" filter="wipe(down)">
                                      <p:cBhvr>
                                        <p:cTn id="32" dur="500"/>
                                        <p:tgtEl>
                                          <p:spTgt spid="122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293">
                                            <p:txEl>
                                              <p:pRg st="6" end="6"/>
                                            </p:txEl>
                                          </p:spTgt>
                                        </p:tgtEl>
                                        <p:attrNameLst>
                                          <p:attrName>style.visibility</p:attrName>
                                        </p:attrNameLst>
                                      </p:cBhvr>
                                      <p:to>
                                        <p:strVal val="visible"/>
                                      </p:to>
                                    </p:set>
                                    <p:animEffect transition="in" filter="wipe(down)">
                                      <p:cBhvr>
                                        <p:cTn id="37" dur="500"/>
                                        <p:tgtEl>
                                          <p:spTgt spid="122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293">
                                            <p:txEl>
                                              <p:pRg st="7" end="7"/>
                                            </p:txEl>
                                          </p:spTgt>
                                        </p:tgtEl>
                                        <p:attrNameLst>
                                          <p:attrName>style.visibility</p:attrName>
                                        </p:attrNameLst>
                                      </p:cBhvr>
                                      <p:to>
                                        <p:strVal val="visible"/>
                                      </p:to>
                                    </p:set>
                                    <p:animEffect transition="in" filter="wipe(down)">
                                      <p:cBhvr>
                                        <p:cTn id="42" dur="500"/>
                                        <p:tgtEl>
                                          <p:spTgt spid="1229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462</TotalTime>
  <Words>1160</Words>
  <Application>Microsoft Office PowerPoint</Application>
  <PresentationFormat>On-screen Show (4:3)</PresentationFormat>
  <Paragraphs>135</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Maple</vt:lpstr>
      <vt:lpstr> Ancient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Confucianism</vt:lpstr>
      <vt:lpstr>PowerPoint Presentation</vt:lpstr>
      <vt:lpstr>PowerPoint Presentation</vt:lpstr>
      <vt:lpstr>PowerPoint Presentation</vt:lpstr>
      <vt:lpstr>Legalism</vt:lpstr>
      <vt:lpstr>Qin Dynasty</vt:lpstr>
      <vt:lpstr>PowerPoint Presentation</vt:lpstr>
      <vt:lpstr>PowerPoint Presentation</vt:lpstr>
      <vt:lpstr>Terra-Cotta  Army</vt:lpstr>
      <vt:lpstr>PowerPoint Presentation</vt:lpstr>
      <vt:lpstr>PowerPoint Presentation</vt:lpstr>
      <vt:lpstr>PowerPoint Presentation</vt:lpstr>
      <vt:lpstr>Wu Ti, 140 -87 B.C.E</vt:lpstr>
      <vt:lpstr>Demise of the Han Dynasty</vt:lpstr>
      <vt:lpstr>The Fall of the Han Dynasty</vt:lpstr>
      <vt:lpstr>Era of Divisions</vt:lpstr>
      <vt:lpstr>Religion and Culture</vt:lpstr>
      <vt:lpstr>Economy and Society</vt:lpstr>
      <vt:lpstr>Chinese Civilization Fits Together</vt:lpstr>
      <vt:lpstr>PowerPoint Presentation</vt:lpstr>
      <vt:lpstr>Achievements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 Huangdi - “First Emperor”</dc:title>
  <dc:creator>Brian Bulovas</dc:creator>
  <cp:lastModifiedBy>Windows User</cp:lastModifiedBy>
  <cp:revision>39</cp:revision>
  <dcterms:created xsi:type="dcterms:W3CDTF">2005-08-29T20:41:12Z</dcterms:created>
  <dcterms:modified xsi:type="dcterms:W3CDTF">2015-06-02T16:09:37Z</dcterms:modified>
</cp:coreProperties>
</file>