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94" r:id="rId4"/>
    <p:sldId id="260" r:id="rId5"/>
    <p:sldId id="261" r:id="rId6"/>
    <p:sldId id="262" r:id="rId7"/>
    <p:sldId id="263" r:id="rId8"/>
    <p:sldId id="264" r:id="rId9"/>
    <p:sldId id="265" r:id="rId10"/>
    <p:sldId id="29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6"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AB14B-CC4D-4D71-AD93-AF2F36819D68}" type="doc">
      <dgm:prSet loTypeId="urn:microsoft.com/office/officeart/2005/8/layout/pyramid2" loCatId="list" qsTypeId="urn:microsoft.com/office/officeart/2005/8/quickstyle/3d7" qsCatId="3D" csTypeId="urn:microsoft.com/office/officeart/2005/8/colors/accent1_2" csCatId="accent1" phldr="1"/>
      <dgm:spPr/>
    </dgm:pt>
    <dgm:pt modelId="{5D13FEA5-21D5-4A99-8804-A1669D5F8B63}">
      <dgm:prSet phldrT="[Text]" custT="1"/>
      <dgm:spPr/>
      <dgm:t>
        <a:bodyPr/>
        <a:lstStyle/>
        <a:p>
          <a:r>
            <a:rPr lang="en-US" sz="2000" dirty="0" smtClean="0"/>
            <a:t>Land-owning warriors</a:t>
          </a:r>
          <a:endParaRPr lang="en-US" sz="2000" dirty="0"/>
        </a:p>
      </dgm:t>
    </dgm:pt>
    <dgm:pt modelId="{DC061B73-DB4D-4F84-8AE0-40DABAA3B011}" type="parTrans" cxnId="{6FE399C9-A7E8-4579-A490-64E06CC1E573}">
      <dgm:prSet/>
      <dgm:spPr/>
      <dgm:t>
        <a:bodyPr/>
        <a:lstStyle/>
        <a:p>
          <a:endParaRPr lang="en-US"/>
        </a:p>
      </dgm:t>
    </dgm:pt>
    <dgm:pt modelId="{A4ECE09F-3149-44C6-B9E5-47AEA1270560}" type="sibTrans" cxnId="{6FE399C9-A7E8-4579-A490-64E06CC1E573}">
      <dgm:prSet/>
      <dgm:spPr/>
      <dgm:t>
        <a:bodyPr/>
        <a:lstStyle/>
        <a:p>
          <a:endParaRPr lang="en-US"/>
        </a:p>
      </dgm:t>
    </dgm:pt>
    <dgm:pt modelId="{9114ED87-7346-4E95-ACAA-14CCFC8008BF}">
      <dgm:prSet phldrT="[Text]" custT="1"/>
      <dgm:spPr/>
      <dgm:t>
        <a:bodyPr/>
        <a:lstStyle/>
        <a:p>
          <a:r>
            <a:rPr lang="en-US" sz="2000" dirty="0" smtClean="0"/>
            <a:t>Priests performed religious rituals and supported education and judiciary</a:t>
          </a:r>
          <a:endParaRPr lang="en-US" sz="2000" dirty="0"/>
        </a:p>
      </dgm:t>
    </dgm:pt>
    <dgm:pt modelId="{C9B739DC-AF5B-411E-89CC-B6F48F8B53DD}" type="parTrans" cxnId="{012EFE67-DF5C-43CE-B952-C84A0B685003}">
      <dgm:prSet/>
      <dgm:spPr/>
      <dgm:t>
        <a:bodyPr/>
        <a:lstStyle/>
        <a:p>
          <a:endParaRPr lang="en-US"/>
        </a:p>
      </dgm:t>
    </dgm:pt>
    <dgm:pt modelId="{12E4E043-DFF1-4E01-A3FD-ECF45E67FCD8}" type="sibTrans" cxnId="{012EFE67-DF5C-43CE-B952-C84A0B685003}">
      <dgm:prSet/>
      <dgm:spPr/>
      <dgm:t>
        <a:bodyPr/>
        <a:lstStyle/>
        <a:p>
          <a:endParaRPr lang="en-US"/>
        </a:p>
      </dgm:t>
    </dgm:pt>
    <dgm:pt modelId="{A5703692-8A11-4EF2-9A50-B2894D4FFE48}">
      <dgm:prSet phldrT="[Text]" custT="1"/>
      <dgm:spPr/>
      <dgm:t>
        <a:bodyPr/>
        <a:lstStyle/>
        <a:p>
          <a:r>
            <a:rPr lang="en-US" sz="2000" dirty="0" smtClean="0"/>
            <a:t>Commoners worked the land</a:t>
          </a:r>
          <a:endParaRPr lang="en-US" sz="2000" dirty="0"/>
        </a:p>
      </dgm:t>
    </dgm:pt>
    <dgm:pt modelId="{27A1DBD7-146C-4FA2-ADA3-04855317A5B5}" type="parTrans" cxnId="{8C6D3BD6-6750-4EE5-BFC2-D67216E168C0}">
      <dgm:prSet/>
      <dgm:spPr/>
      <dgm:t>
        <a:bodyPr/>
        <a:lstStyle/>
        <a:p>
          <a:endParaRPr lang="en-US"/>
        </a:p>
      </dgm:t>
    </dgm:pt>
    <dgm:pt modelId="{ED964BB6-20FA-4A35-A01F-C4B5617F370C}" type="sibTrans" cxnId="{8C6D3BD6-6750-4EE5-BFC2-D67216E168C0}">
      <dgm:prSet/>
      <dgm:spPr/>
      <dgm:t>
        <a:bodyPr/>
        <a:lstStyle/>
        <a:p>
          <a:endParaRPr lang="en-US"/>
        </a:p>
      </dgm:t>
    </dgm:pt>
    <dgm:pt modelId="{EF44242D-546B-41F2-B962-193AA0B558C0}" type="pres">
      <dgm:prSet presAssocID="{B8AAB14B-CC4D-4D71-AD93-AF2F36819D68}" presName="compositeShape" presStyleCnt="0">
        <dgm:presLayoutVars>
          <dgm:dir/>
          <dgm:resizeHandles/>
        </dgm:presLayoutVars>
      </dgm:prSet>
      <dgm:spPr/>
    </dgm:pt>
    <dgm:pt modelId="{99904265-A3FA-4B71-8AF5-4C6D56B37E57}" type="pres">
      <dgm:prSet presAssocID="{B8AAB14B-CC4D-4D71-AD93-AF2F36819D68}" presName="pyramid" presStyleLbl="node1" presStyleIdx="0" presStyleCnt="1"/>
      <dgm:spPr/>
    </dgm:pt>
    <dgm:pt modelId="{7052763E-6F43-462B-BCD3-2E3622CB6864}" type="pres">
      <dgm:prSet presAssocID="{B8AAB14B-CC4D-4D71-AD93-AF2F36819D68}" presName="theList" presStyleCnt="0"/>
      <dgm:spPr/>
    </dgm:pt>
    <dgm:pt modelId="{351D0A3A-858D-4596-86B8-4D023F0DD33D}" type="pres">
      <dgm:prSet presAssocID="{5D13FEA5-21D5-4A99-8804-A1669D5F8B63}" presName="aNode" presStyleLbl="fgAcc1" presStyleIdx="0" presStyleCnt="3">
        <dgm:presLayoutVars>
          <dgm:bulletEnabled val="1"/>
        </dgm:presLayoutVars>
      </dgm:prSet>
      <dgm:spPr/>
      <dgm:t>
        <a:bodyPr/>
        <a:lstStyle/>
        <a:p>
          <a:endParaRPr lang="en-US"/>
        </a:p>
      </dgm:t>
    </dgm:pt>
    <dgm:pt modelId="{2979050B-276C-4101-A8B8-B2C9E25BDE33}" type="pres">
      <dgm:prSet presAssocID="{5D13FEA5-21D5-4A99-8804-A1669D5F8B63}" presName="aSpace" presStyleCnt="0"/>
      <dgm:spPr/>
    </dgm:pt>
    <dgm:pt modelId="{A1394DA1-997C-417F-B45E-A4420721561C}" type="pres">
      <dgm:prSet presAssocID="{9114ED87-7346-4E95-ACAA-14CCFC8008BF}" presName="aNode" presStyleLbl="fgAcc1" presStyleIdx="1" presStyleCnt="3">
        <dgm:presLayoutVars>
          <dgm:bulletEnabled val="1"/>
        </dgm:presLayoutVars>
      </dgm:prSet>
      <dgm:spPr/>
      <dgm:t>
        <a:bodyPr/>
        <a:lstStyle/>
        <a:p>
          <a:endParaRPr lang="en-US"/>
        </a:p>
      </dgm:t>
    </dgm:pt>
    <dgm:pt modelId="{C82E3315-5FA6-4540-8C6D-AD6371F79A31}" type="pres">
      <dgm:prSet presAssocID="{9114ED87-7346-4E95-ACAA-14CCFC8008BF}" presName="aSpace" presStyleCnt="0"/>
      <dgm:spPr/>
    </dgm:pt>
    <dgm:pt modelId="{50168968-CA5D-49C4-B4DC-1D4F4548B18D}" type="pres">
      <dgm:prSet presAssocID="{A5703692-8A11-4EF2-9A50-B2894D4FFE48}" presName="aNode" presStyleLbl="fgAcc1" presStyleIdx="2" presStyleCnt="3">
        <dgm:presLayoutVars>
          <dgm:bulletEnabled val="1"/>
        </dgm:presLayoutVars>
      </dgm:prSet>
      <dgm:spPr/>
      <dgm:t>
        <a:bodyPr/>
        <a:lstStyle/>
        <a:p>
          <a:endParaRPr lang="en-US"/>
        </a:p>
      </dgm:t>
    </dgm:pt>
    <dgm:pt modelId="{23105C2A-A517-45A0-81B5-985D9F9D47F5}" type="pres">
      <dgm:prSet presAssocID="{A5703692-8A11-4EF2-9A50-B2894D4FFE48}" presName="aSpace" presStyleCnt="0"/>
      <dgm:spPr/>
    </dgm:pt>
  </dgm:ptLst>
  <dgm:cxnLst>
    <dgm:cxn modelId="{012EFE67-DF5C-43CE-B952-C84A0B685003}" srcId="{B8AAB14B-CC4D-4D71-AD93-AF2F36819D68}" destId="{9114ED87-7346-4E95-ACAA-14CCFC8008BF}" srcOrd="1" destOrd="0" parTransId="{C9B739DC-AF5B-411E-89CC-B6F48F8B53DD}" sibTransId="{12E4E043-DFF1-4E01-A3FD-ECF45E67FCD8}"/>
    <dgm:cxn modelId="{D06B8636-2257-4A64-9AE6-15E294E68893}" type="presOf" srcId="{B8AAB14B-CC4D-4D71-AD93-AF2F36819D68}" destId="{EF44242D-546B-41F2-B962-193AA0B558C0}" srcOrd="0" destOrd="0" presId="urn:microsoft.com/office/officeart/2005/8/layout/pyramid2"/>
    <dgm:cxn modelId="{3F1582B9-CDCD-444B-A2FA-F75C820327A0}" type="presOf" srcId="{5D13FEA5-21D5-4A99-8804-A1669D5F8B63}" destId="{351D0A3A-858D-4596-86B8-4D023F0DD33D}" srcOrd="0" destOrd="0" presId="urn:microsoft.com/office/officeart/2005/8/layout/pyramid2"/>
    <dgm:cxn modelId="{3188A82D-196D-4C60-8955-009D5ADD9174}" type="presOf" srcId="{9114ED87-7346-4E95-ACAA-14CCFC8008BF}" destId="{A1394DA1-997C-417F-B45E-A4420721561C}" srcOrd="0" destOrd="0" presId="urn:microsoft.com/office/officeart/2005/8/layout/pyramid2"/>
    <dgm:cxn modelId="{8C6D3BD6-6750-4EE5-BFC2-D67216E168C0}" srcId="{B8AAB14B-CC4D-4D71-AD93-AF2F36819D68}" destId="{A5703692-8A11-4EF2-9A50-B2894D4FFE48}" srcOrd="2" destOrd="0" parTransId="{27A1DBD7-146C-4FA2-ADA3-04855317A5B5}" sibTransId="{ED964BB6-20FA-4A35-A01F-C4B5617F370C}"/>
    <dgm:cxn modelId="{3635437F-D210-4E4D-A203-49A271AC0501}" type="presOf" srcId="{A5703692-8A11-4EF2-9A50-B2894D4FFE48}" destId="{50168968-CA5D-49C4-B4DC-1D4F4548B18D}" srcOrd="0" destOrd="0" presId="urn:microsoft.com/office/officeart/2005/8/layout/pyramid2"/>
    <dgm:cxn modelId="{6FE399C9-A7E8-4579-A490-64E06CC1E573}" srcId="{B8AAB14B-CC4D-4D71-AD93-AF2F36819D68}" destId="{5D13FEA5-21D5-4A99-8804-A1669D5F8B63}" srcOrd="0" destOrd="0" parTransId="{DC061B73-DB4D-4F84-8AE0-40DABAA3B011}" sibTransId="{A4ECE09F-3149-44C6-B9E5-47AEA1270560}"/>
    <dgm:cxn modelId="{5C9EAA9A-0723-4D19-A38C-CBB700DC45A0}" type="presParOf" srcId="{EF44242D-546B-41F2-B962-193AA0B558C0}" destId="{99904265-A3FA-4B71-8AF5-4C6D56B37E57}" srcOrd="0" destOrd="0" presId="urn:microsoft.com/office/officeart/2005/8/layout/pyramid2"/>
    <dgm:cxn modelId="{3F816C55-31A3-4E4C-B53F-CABA49491AC6}" type="presParOf" srcId="{EF44242D-546B-41F2-B962-193AA0B558C0}" destId="{7052763E-6F43-462B-BCD3-2E3622CB6864}" srcOrd="1" destOrd="0" presId="urn:microsoft.com/office/officeart/2005/8/layout/pyramid2"/>
    <dgm:cxn modelId="{66EE1638-E807-4745-943A-7599F9482AD9}" type="presParOf" srcId="{7052763E-6F43-462B-BCD3-2E3622CB6864}" destId="{351D0A3A-858D-4596-86B8-4D023F0DD33D}" srcOrd="0" destOrd="0" presId="urn:microsoft.com/office/officeart/2005/8/layout/pyramid2"/>
    <dgm:cxn modelId="{86F2B5CE-198E-4C84-9021-B5FBC6C42A61}" type="presParOf" srcId="{7052763E-6F43-462B-BCD3-2E3622CB6864}" destId="{2979050B-276C-4101-A8B8-B2C9E25BDE33}" srcOrd="1" destOrd="0" presId="urn:microsoft.com/office/officeart/2005/8/layout/pyramid2"/>
    <dgm:cxn modelId="{58C21647-0464-435D-8F70-D81D2C7DC9DF}" type="presParOf" srcId="{7052763E-6F43-462B-BCD3-2E3622CB6864}" destId="{A1394DA1-997C-417F-B45E-A4420721561C}" srcOrd="2" destOrd="0" presId="urn:microsoft.com/office/officeart/2005/8/layout/pyramid2"/>
    <dgm:cxn modelId="{2664DE35-2D08-4DEB-8E5A-0A6225C77DD8}" type="presParOf" srcId="{7052763E-6F43-462B-BCD3-2E3622CB6864}" destId="{C82E3315-5FA6-4540-8C6D-AD6371F79A31}" srcOrd="3" destOrd="0" presId="urn:microsoft.com/office/officeart/2005/8/layout/pyramid2"/>
    <dgm:cxn modelId="{F1D4CF99-2EA8-4BB0-A351-CA5FD40CA6D6}" type="presParOf" srcId="{7052763E-6F43-462B-BCD3-2E3622CB6864}" destId="{50168968-CA5D-49C4-B4DC-1D4F4548B18D}" srcOrd="4" destOrd="0" presId="urn:microsoft.com/office/officeart/2005/8/layout/pyramid2"/>
    <dgm:cxn modelId="{C01C7FC9-2F91-4972-92FC-412C5EA03DA4}" type="presParOf" srcId="{7052763E-6F43-462B-BCD3-2E3622CB6864}" destId="{23105C2A-A517-45A0-81B5-985D9F9D47F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26093-4E6A-407C-AF21-505ED531D403}"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26093-4E6A-407C-AF21-505ED531D403}"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26093-4E6A-407C-AF21-505ED531D403}"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26093-4E6A-407C-AF21-505ED531D403}"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26093-4E6A-407C-AF21-505ED531D403}" type="datetimeFigureOut">
              <a:rPr lang="en-US" smtClean="0"/>
              <a:pPr/>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26093-4E6A-407C-AF21-505ED531D403}"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26093-4E6A-407C-AF21-505ED531D403}" type="datetimeFigureOut">
              <a:rPr lang="en-US" smtClean="0"/>
              <a:pPr/>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26093-4E6A-407C-AF21-505ED531D403}" type="datetimeFigureOut">
              <a:rPr lang="en-US" smtClean="0"/>
              <a:pPr/>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26093-4E6A-407C-AF21-505ED531D403}" type="datetimeFigureOut">
              <a:rPr lang="en-US" smtClean="0"/>
              <a:pPr/>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26093-4E6A-407C-AF21-505ED531D403}"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26093-4E6A-407C-AF21-505ED531D403}" type="datetimeFigureOut">
              <a:rPr lang="en-US" smtClean="0"/>
              <a:pPr/>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104BB-D2B9-4405-AB8F-970904E6C0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26093-4E6A-407C-AF21-505ED531D403}" type="datetimeFigureOut">
              <a:rPr lang="en-US" smtClean="0"/>
              <a:pPr/>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104BB-D2B9-4405-AB8F-970904E6C0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user/historyteachers"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user/historyteacher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user/historyteachers"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uYhMQNPa8mM"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user/historyteacher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8800" b="1" dirty="0" smtClean="0"/>
              <a:t>Europe 8000 BCE – 600 CE</a:t>
            </a:r>
            <a:endParaRPr lang="en-US" sz="8800" b="1" dirty="0"/>
          </a:p>
        </p:txBody>
      </p:sp>
      <p:sp>
        <p:nvSpPr>
          <p:cNvPr id="3" name="Subtitle 2"/>
          <p:cNvSpPr>
            <a:spLocks noGrp="1"/>
          </p:cNvSpPr>
          <p:nvPr>
            <p:ph type="subTitle" idx="1"/>
          </p:nvPr>
        </p:nvSpPr>
        <p:spPr/>
        <p:txBody>
          <a:bodyPr/>
          <a:lstStyle/>
          <a:p>
            <a:r>
              <a:rPr lang="en-US" b="1" dirty="0" smtClean="0">
                <a:solidFill>
                  <a:schemeClr val="tx1">
                    <a:lumMod val="85000"/>
                    <a:lumOff val="15000"/>
                  </a:schemeClr>
                </a:solidFill>
              </a:rPr>
              <a:t>Unit 1 Section 4</a:t>
            </a:r>
            <a:endParaRPr lang="en-US"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lt map.jpg"/>
          <p:cNvPicPr>
            <a:picLocks noChangeAspect="1"/>
          </p:cNvPicPr>
          <p:nvPr/>
        </p:nvPicPr>
        <p:blipFill>
          <a:blip r:embed="rId2" cstate="print"/>
          <a:stretch>
            <a:fillRect/>
          </a:stretch>
        </p:blipFill>
        <p:spPr>
          <a:xfrm>
            <a:off x="-186070" y="0"/>
            <a:ext cx="933007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Social Structure of the Celts</a:t>
            </a:r>
            <a:endParaRPr lang="en-US" b="1" dirty="0"/>
          </a:p>
        </p:txBody>
      </p:sp>
      <p:graphicFrame>
        <p:nvGraphicFramePr>
          <p:cNvPr id="4" name="Content Placeholder 3"/>
          <p:cNvGraphicFramePr>
            <a:graphicFrameLocks noGrp="1"/>
          </p:cNvGraphicFramePr>
          <p:nvPr>
            <p:ph idx="1"/>
          </p:nvPr>
        </p:nvGraphicFramePr>
        <p:xfrm>
          <a:off x="457200" y="762000"/>
          <a:ext cx="4495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0" y="2057400"/>
            <a:ext cx="3429000" cy="3785652"/>
          </a:xfrm>
          <a:prstGeom prst="rect">
            <a:avLst/>
          </a:prstGeom>
          <a:noFill/>
        </p:spPr>
        <p:txBody>
          <a:bodyPr wrap="square" rtlCol="0">
            <a:spAutoFit/>
          </a:bodyPr>
          <a:lstStyle/>
          <a:p>
            <a:pPr>
              <a:buFont typeface="Arial" pitchFamily="34" charset="0"/>
              <a:buChar char="•"/>
            </a:pPr>
            <a:r>
              <a:rPr lang="en-US" sz="2400" dirty="0" smtClean="0"/>
              <a:t>Women focused on domestic tasks like raising children, though they did possess marriage and property rights better than their counterparts’ in Greece and Rome</a:t>
            </a:r>
          </a:p>
          <a:p>
            <a:pPr>
              <a:buFont typeface="Arial" pitchFamily="34" charset="0"/>
              <a:buChar char="•"/>
            </a:pPr>
            <a:r>
              <a:rPr lang="en-US" sz="2400" dirty="0" smtClean="0"/>
              <a:t>Marriage was viewed as a partnership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graphicEl>
                                              <a:dgm id="{99904265-A3FA-4B71-8AF5-4C6D56B37E57}"/>
                                            </p:graphicEl>
                                          </p:spTgt>
                                        </p:tgtEl>
                                        <p:attrNameLst>
                                          <p:attrName>style.visibility</p:attrName>
                                        </p:attrNameLst>
                                      </p:cBhvr>
                                      <p:to>
                                        <p:strVal val="visible"/>
                                      </p:to>
                                    </p:set>
                                    <p:anim calcmode="lin" valueType="num">
                                      <p:cBhvr>
                                        <p:cTn id="7" dur="1000" fill="hold"/>
                                        <p:tgtEl>
                                          <p:spTgt spid="4">
                                            <p:graphicEl>
                                              <a:dgm id="{99904265-A3FA-4B71-8AF5-4C6D56B37E57}"/>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99904265-A3FA-4B71-8AF5-4C6D56B37E57}"/>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99904265-A3FA-4B71-8AF5-4C6D56B37E57}"/>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graphicEl>
                                              <a:dgm id="{99904265-A3FA-4B71-8AF5-4C6D56B37E57}"/>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graphicEl>
                                              <a:dgm id="{351D0A3A-858D-4596-86B8-4D023F0DD33D}"/>
                                            </p:graphicEl>
                                          </p:spTgt>
                                        </p:tgtEl>
                                        <p:attrNameLst>
                                          <p:attrName>style.visibility</p:attrName>
                                        </p:attrNameLst>
                                      </p:cBhvr>
                                      <p:to>
                                        <p:strVal val="visible"/>
                                      </p:to>
                                    </p:set>
                                    <p:anim calcmode="lin" valueType="num">
                                      <p:cBhvr>
                                        <p:cTn id="15" dur="1000" fill="hold"/>
                                        <p:tgtEl>
                                          <p:spTgt spid="4">
                                            <p:graphicEl>
                                              <a:dgm id="{351D0A3A-858D-4596-86B8-4D023F0DD33D}"/>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351D0A3A-858D-4596-86B8-4D023F0DD33D}"/>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351D0A3A-858D-4596-86B8-4D023F0DD33D}"/>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graphicEl>
                                              <a:dgm id="{351D0A3A-858D-4596-86B8-4D023F0DD33D}"/>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graphicEl>
                                              <a:dgm id="{A1394DA1-997C-417F-B45E-A4420721561C}"/>
                                            </p:graphicEl>
                                          </p:spTgt>
                                        </p:tgtEl>
                                        <p:attrNameLst>
                                          <p:attrName>style.visibility</p:attrName>
                                        </p:attrNameLst>
                                      </p:cBhvr>
                                      <p:to>
                                        <p:strVal val="visible"/>
                                      </p:to>
                                    </p:set>
                                    <p:anim calcmode="lin" valueType="num">
                                      <p:cBhvr>
                                        <p:cTn id="23" dur="1000" fill="hold"/>
                                        <p:tgtEl>
                                          <p:spTgt spid="4">
                                            <p:graphicEl>
                                              <a:dgm id="{A1394DA1-997C-417F-B45E-A4420721561C}"/>
                                            </p:graphicEl>
                                          </p:spTgt>
                                        </p:tgtEl>
                                        <p:attrNameLst>
                                          <p:attrName>ppt_w</p:attrName>
                                        </p:attrNameLst>
                                      </p:cBhvr>
                                      <p:tavLst>
                                        <p:tav tm="0">
                                          <p:val>
                                            <p:fltVal val="0"/>
                                          </p:val>
                                        </p:tav>
                                        <p:tav tm="100000">
                                          <p:val>
                                            <p:strVal val="#ppt_w"/>
                                          </p:val>
                                        </p:tav>
                                      </p:tavLst>
                                    </p:anim>
                                    <p:anim calcmode="lin" valueType="num">
                                      <p:cBhvr>
                                        <p:cTn id="24" dur="1000" fill="hold"/>
                                        <p:tgtEl>
                                          <p:spTgt spid="4">
                                            <p:graphicEl>
                                              <a:dgm id="{A1394DA1-997C-417F-B45E-A4420721561C}"/>
                                            </p:graphicEl>
                                          </p:spTgt>
                                        </p:tgtEl>
                                        <p:attrNameLst>
                                          <p:attrName>ppt_h</p:attrName>
                                        </p:attrNameLst>
                                      </p:cBhvr>
                                      <p:tavLst>
                                        <p:tav tm="0">
                                          <p:val>
                                            <p:fltVal val="0"/>
                                          </p:val>
                                        </p:tav>
                                        <p:tav tm="100000">
                                          <p:val>
                                            <p:strVal val="#ppt_h"/>
                                          </p:val>
                                        </p:tav>
                                      </p:tavLst>
                                    </p:anim>
                                    <p:anim calcmode="lin" valueType="num">
                                      <p:cBhvr>
                                        <p:cTn id="25" dur="1000" fill="hold"/>
                                        <p:tgtEl>
                                          <p:spTgt spid="4">
                                            <p:graphicEl>
                                              <a:dgm id="{A1394DA1-997C-417F-B45E-A4420721561C}"/>
                                            </p:graphic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graphicEl>
                                              <a:dgm id="{A1394DA1-997C-417F-B45E-A4420721561C}"/>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graphicEl>
                                              <a:dgm id="{50168968-CA5D-49C4-B4DC-1D4F4548B18D}"/>
                                            </p:graphicEl>
                                          </p:spTgt>
                                        </p:tgtEl>
                                        <p:attrNameLst>
                                          <p:attrName>style.visibility</p:attrName>
                                        </p:attrNameLst>
                                      </p:cBhvr>
                                      <p:to>
                                        <p:strVal val="visible"/>
                                      </p:to>
                                    </p:set>
                                    <p:anim calcmode="lin" valueType="num">
                                      <p:cBhvr>
                                        <p:cTn id="31" dur="1000" fill="hold"/>
                                        <p:tgtEl>
                                          <p:spTgt spid="4">
                                            <p:graphicEl>
                                              <a:dgm id="{50168968-CA5D-49C4-B4DC-1D4F4548B18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50168968-CA5D-49C4-B4DC-1D4F4548B18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50168968-CA5D-49C4-B4DC-1D4F4548B18D}"/>
                                            </p:graphic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graphicEl>
                                              <a:dgm id="{50168968-CA5D-49C4-B4DC-1D4F4548B18D}"/>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1000"/>
                                        <p:tgtEl>
                                          <p:spTgt spid="5">
                                            <p:txEl>
                                              <p:pRg st="1" end="1"/>
                                            </p:txEl>
                                          </p:spTgt>
                                        </p:tgtEl>
                                      </p:cBhvr>
                                    </p:animEffect>
                                    <p:anim calcmode="lin" valueType="num">
                                      <p:cBhvr>
                                        <p:cTn id="4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Greek City-States – Archaic Period</a:t>
            </a:r>
            <a:endParaRPr lang="en-US" b="1" dirty="0"/>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r>
              <a:rPr lang="en-US" dirty="0" smtClean="0"/>
              <a:t>1</a:t>
            </a:r>
            <a:r>
              <a:rPr lang="en-US" baseline="30000" dirty="0" smtClean="0"/>
              <a:t>st</a:t>
            </a:r>
            <a:r>
              <a:rPr lang="en-US" dirty="0" smtClean="0"/>
              <a:t> European Empire grew out of the resource-poor region of Greece</a:t>
            </a:r>
          </a:p>
          <a:p>
            <a:r>
              <a:rPr lang="en-US" dirty="0" smtClean="0"/>
              <a:t>The Dark Age that had settled in after the fall of the Mycenaean civilization lifted when Phoenician merchants helped reconnect the Greek peninsula to the regional trade network</a:t>
            </a:r>
          </a:p>
          <a:p>
            <a:r>
              <a:rPr lang="en-US" dirty="0" smtClean="0"/>
              <a:t>By 800 BCE Greek sailors were bringing goods and ideas home, and the Archaic period of Greek history had begun</a:t>
            </a:r>
          </a:p>
          <a:p>
            <a:r>
              <a:rPr lang="en-US" dirty="0" smtClean="0"/>
              <a:t>Importing the Phoenician alphabet the Greeks added vowels</a:t>
            </a:r>
          </a:p>
          <a:p>
            <a:pPr lvl="1"/>
            <a:r>
              <a:rPr lang="en-US" dirty="0" smtClean="0"/>
              <a:t>This was easier to learn than other forms of writing</a:t>
            </a:r>
          </a:p>
          <a:p>
            <a:pPr lvl="1"/>
            <a:r>
              <a:rPr lang="en-US" dirty="0" smtClean="0"/>
              <a:t>Widespread literacy</a:t>
            </a:r>
          </a:p>
          <a:p>
            <a:pPr lvl="1"/>
            <a:r>
              <a:rPr lang="en-US" dirty="0" smtClean="0"/>
              <a:t>However, Greek culture was largely preserved through the oral tradition and use of storytelling, theater, and philosophical dialogues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Greek City-States – Archaic Period</a:t>
            </a:r>
            <a:endParaRPr lang="en-US" b="1" dirty="0"/>
          </a:p>
        </p:txBody>
      </p:sp>
      <p:sp>
        <p:nvSpPr>
          <p:cNvPr id="3" name="Content Placeholder 2"/>
          <p:cNvSpPr>
            <a:spLocks noGrp="1"/>
          </p:cNvSpPr>
          <p:nvPr>
            <p:ph idx="1"/>
          </p:nvPr>
        </p:nvSpPr>
        <p:spPr>
          <a:xfrm>
            <a:off x="533400" y="1371600"/>
            <a:ext cx="8229600" cy="5334000"/>
          </a:xfrm>
        </p:spPr>
        <p:txBody>
          <a:bodyPr>
            <a:normAutofit fontScale="85000" lnSpcReduction="20000"/>
          </a:bodyPr>
          <a:lstStyle/>
          <a:p>
            <a:r>
              <a:rPr lang="en-US" dirty="0" smtClean="0"/>
              <a:t>Shortly into the Archaic period, Greece saw a population explosion – likely caused by more effective farming and increased prosperity</a:t>
            </a:r>
          </a:p>
          <a:p>
            <a:r>
              <a:rPr lang="en-US" dirty="0" smtClean="0"/>
              <a:t>With population growth, villages expanded and Greece became a collection of city-states</a:t>
            </a:r>
          </a:p>
          <a:p>
            <a:r>
              <a:rPr lang="en-US" dirty="0" smtClean="0"/>
              <a:t>Each city-state, or </a:t>
            </a:r>
            <a:r>
              <a:rPr lang="en-US" b="1" i="1" u="sng" dirty="0" smtClean="0"/>
              <a:t>polis</a:t>
            </a:r>
            <a:r>
              <a:rPr lang="en-US" dirty="0" smtClean="0"/>
              <a:t>, cherished its independence</a:t>
            </a:r>
          </a:p>
          <a:p>
            <a:pPr lvl="1"/>
            <a:r>
              <a:rPr lang="en-US" dirty="0" smtClean="0"/>
              <a:t>This led to conflicts among the heavily armed infantrymen (known as </a:t>
            </a:r>
            <a:r>
              <a:rPr lang="en-US" b="1" i="1" u="sng" dirty="0" smtClean="0"/>
              <a:t>hoplites</a:t>
            </a:r>
            <a:r>
              <a:rPr lang="en-US" dirty="0" smtClean="0"/>
              <a:t>) – who were not professional soldiers but rather citizens called upon in times of crisis</a:t>
            </a:r>
          </a:p>
          <a:p>
            <a:pPr lvl="1"/>
            <a:r>
              <a:rPr lang="en-US" dirty="0" smtClean="0"/>
              <a:t>Military techniques employed by the Greeks did not require extensive training</a:t>
            </a:r>
          </a:p>
          <a:p>
            <a:pPr lvl="2"/>
            <a:r>
              <a:rPr lang="en-US" dirty="0" smtClean="0"/>
              <a:t>Priorities were courage and strength to bear arms</a:t>
            </a:r>
          </a:p>
          <a:p>
            <a:pPr lvl="2"/>
            <a:r>
              <a:rPr lang="en-US" dirty="0" smtClean="0"/>
              <a:t>Battles/Campaigns were usually quick which allowed soldiers (most were farmers) to return to their 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Greek Influence</a:t>
            </a:r>
            <a:endParaRPr lang="en-US" b="1" dirty="0"/>
          </a:p>
        </p:txBody>
      </p:sp>
      <p:sp>
        <p:nvSpPr>
          <p:cNvPr id="3" name="Content Placeholder 2"/>
          <p:cNvSpPr>
            <a:spLocks noGrp="1"/>
          </p:cNvSpPr>
          <p:nvPr>
            <p:ph idx="1"/>
          </p:nvPr>
        </p:nvSpPr>
        <p:spPr>
          <a:xfrm>
            <a:off x="228600" y="990600"/>
            <a:ext cx="8686800" cy="5638800"/>
          </a:xfrm>
        </p:spPr>
        <p:txBody>
          <a:bodyPr>
            <a:normAutofit fontScale="77500" lnSpcReduction="20000"/>
          </a:bodyPr>
          <a:lstStyle/>
          <a:p>
            <a:r>
              <a:rPr lang="en-US" dirty="0" smtClean="0"/>
              <a:t>Population increase during the 8</a:t>
            </a:r>
            <a:r>
              <a:rPr lang="en-US" baseline="30000" dirty="0" smtClean="0"/>
              <a:t>th</a:t>
            </a:r>
            <a:r>
              <a:rPr lang="en-US" dirty="0" smtClean="0"/>
              <a:t> Century BCE also set off a period of colonization</a:t>
            </a:r>
          </a:p>
          <a:p>
            <a:r>
              <a:rPr lang="en-US" dirty="0" smtClean="0"/>
              <a:t>From 750 to 550 BCE the Greek people and culture spread around the Black Sea, across North Africa, and through southern Italy and Sicily</a:t>
            </a:r>
          </a:p>
          <a:p>
            <a:r>
              <a:rPr lang="en-US" dirty="0" smtClean="0"/>
              <a:t>With encounters with new people and lands, the Greeks took on an air of superiority and reinforced their bonds among themselves</a:t>
            </a:r>
          </a:p>
          <a:p>
            <a:r>
              <a:rPr lang="en-US" dirty="0" smtClean="0"/>
              <a:t>Their language and customs made them unique in these new lands</a:t>
            </a:r>
          </a:p>
          <a:p>
            <a:pPr lvl="1"/>
            <a:r>
              <a:rPr lang="en-US" dirty="0" smtClean="0"/>
              <a:t>They referred to themselves as Hellenes and to non-Greeks as </a:t>
            </a:r>
            <a:r>
              <a:rPr lang="en-US" b="1" i="1" dirty="0" err="1" smtClean="0"/>
              <a:t>barbaroi</a:t>
            </a:r>
            <a:r>
              <a:rPr lang="en-US" dirty="0" smtClean="0"/>
              <a:t> – where we get the word barbarian</a:t>
            </a:r>
          </a:p>
          <a:p>
            <a:r>
              <a:rPr lang="en-US" dirty="0" smtClean="0"/>
              <a:t>Greek presence spread technology:</a:t>
            </a:r>
          </a:p>
          <a:p>
            <a:pPr lvl="1"/>
            <a:r>
              <a:rPr lang="en-US" dirty="0" smtClean="0"/>
              <a:t>Use of coins began in western Anatolia in the 6</a:t>
            </a:r>
            <a:r>
              <a:rPr lang="en-US" baseline="30000" dirty="0" smtClean="0"/>
              <a:t>th</a:t>
            </a:r>
            <a:r>
              <a:rPr lang="en-US" dirty="0" smtClean="0"/>
              <a:t> Century BCE and spread quickly through the Greek world</a:t>
            </a:r>
          </a:p>
          <a:p>
            <a:pPr lvl="1"/>
            <a:r>
              <a:rPr lang="en-US" dirty="0" smtClean="0"/>
              <a:t>Though not perfect (regional differences made for complications) coinage expedited trade and recordkeeping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Politics and Social Structure</a:t>
            </a:r>
            <a:endParaRPr lang="en-US" b="1" dirty="0"/>
          </a:p>
        </p:txBody>
      </p:sp>
      <p:sp>
        <p:nvSpPr>
          <p:cNvPr id="3" name="Content Placeholder 2"/>
          <p:cNvSpPr>
            <a:spLocks noGrp="1"/>
          </p:cNvSpPr>
          <p:nvPr>
            <p:ph idx="1"/>
          </p:nvPr>
        </p:nvSpPr>
        <p:spPr>
          <a:xfrm>
            <a:off x="228600" y="914400"/>
            <a:ext cx="8686800" cy="5715000"/>
          </a:xfrm>
        </p:spPr>
        <p:txBody>
          <a:bodyPr>
            <a:normAutofit fontScale="70000" lnSpcReduction="20000"/>
          </a:bodyPr>
          <a:lstStyle/>
          <a:p>
            <a:r>
              <a:rPr lang="en-US" dirty="0" smtClean="0"/>
              <a:t>Greek society and politics evolved and eventually resembled the democratic society for which ancient Greece is known</a:t>
            </a:r>
          </a:p>
          <a:p>
            <a:r>
              <a:rPr lang="en-US" dirty="0" smtClean="0"/>
              <a:t>Early – councils of nobles challenged and eventually surpassed Greek kings</a:t>
            </a:r>
          </a:p>
          <a:p>
            <a:pPr lvl="1"/>
            <a:r>
              <a:rPr lang="en-US" dirty="0" smtClean="0"/>
              <a:t>Such nobles gained their wealth and status from owning large amounts of land</a:t>
            </a:r>
          </a:p>
          <a:p>
            <a:r>
              <a:rPr lang="en-US" dirty="0" smtClean="0"/>
              <a:t>Peasants worked the land and only kept a portion of what they grew for themselves</a:t>
            </a:r>
          </a:p>
          <a:p>
            <a:pPr lvl="1"/>
            <a:r>
              <a:rPr lang="en-US" dirty="0" smtClean="0"/>
              <a:t>Working alongside peasants were debt slaves – who had defaulted on loans from the landowner an subsequently lost their freedom</a:t>
            </a:r>
          </a:p>
          <a:p>
            <a:r>
              <a:rPr lang="en-US" dirty="0" smtClean="0"/>
              <a:t>Making up the Middle class were the small farm owners, merchants and craftsmen</a:t>
            </a:r>
          </a:p>
          <a:p>
            <a:r>
              <a:rPr lang="en-US" dirty="0" smtClean="0"/>
              <a:t>In the mid 7</a:t>
            </a:r>
            <a:r>
              <a:rPr lang="en-US" baseline="30000" dirty="0" smtClean="0"/>
              <a:t>th</a:t>
            </a:r>
            <a:r>
              <a:rPr lang="en-US" dirty="0" smtClean="0"/>
              <a:t> &amp; 6</a:t>
            </a:r>
            <a:r>
              <a:rPr lang="en-US" baseline="30000" dirty="0" smtClean="0"/>
              <a:t>th</a:t>
            </a:r>
            <a:r>
              <a:rPr lang="en-US" dirty="0" smtClean="0"/>
              <a:t> Centuries BCE city-states saw the rise of tyrants</a:t>
            </a:r>
          </a:p>
          <a:p>
            <a:pPr lvl="1"/>
            <a:r>
              <a:rPr lang="en-US" dirty="0" smtClean="0"/>
              <a:t>Ambitious &amp; aggressive members of the nobility</a:t>
            </a:r>
          </a:p>
          <a:p>
            <a:pPr lvl="1"/>
            <a:r>
              <a:rPr lang="en-US" dirty="0" smtClean="0"/>
              <a:t>Seized control with support from the middle class which wanted more power</a:t>
            </a:r>
          </a:p>
          <a:p>
            <a:pPr lvl="1"/>
            <a:r>
              <a:rPr lang="en-US" dirty="0" smtClean="0"/>
              <a:t>Tyrants tried to set up an heir system but it did not last</a:t>
            </a:r>
          </a:p>
          <a:p>
            <a:r>
              <a:rPr lang="en-US" dirty="0" smtClean="0"/>
              <a:t>Eventually communities reacted by installing an </a:t>
            </a:r>
            <a:r>
              <a:rPr lang="en-US" b="1" i="1" u="sng" dirty="0" smtClean="0"/>
              <a:t>oligarchy</a:t>
            </a:r>
            <a:r>
              <a:rPr lang="en-US" dirty="0" smtClean="0"/>
              <a:t> (rule by a small group) or a democracy – all free adult males participated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righ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righ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righ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righ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657600" cy="1143000"/>
          </a:xfrm>
        </p:spPr>
        <p:txBody>
          <a:bodyPr>
            <a:normAutofit fontScale="90000"/>
          </a:bodyPr>
          <a:lstStyle/>
          <a:p>
            <a:r>
              <a:rPr lang="en-US" b="1" dirty="0" smtClean="0"/>
              <a:t>Greek Culture</a:t>
            </a:r>
            <a:endParaRPr lang="en-US" b="1" dirty="0"/>
          </a:p>
        </p:txBody>
      </p:sp>
      <p:sp>
        <p:nvSpPr>
          <p:cNvPr id="3" name="Content Placeholder 2"/>
          <p:cNvSpPr>
            <a:spLocks noGrp="1"/>
          </p:cNvSpPr>
          <p:nvPr>
            <p:ph idx="1"/>
          </p:nvPr>
        </p:nvSpPr>
        <p:spPr>
          <a:xfrm>
            <a:off x="304800" y="1371600"/>
            <a:ext cx="8610600" cy="5181600"/>
          </a:xfrm>
        </p:spPr>
        <p:txBody>
          <a:bodyPr>
            <a:normAutofit fontScale="70000" lnSpcReduction="20000"/>
          </a:bodyPr>
          <a:lstStyle/>
          <a:p>
            <a:r>
              <a:rPr lang="en-US" dirty="0" smtClean="0"/>
              <a:t>Religion was based on a pantheon of anthropomorphic gods representing the power of nature</a:t>
            </a:r>
          </a:p>
          <a:p>
            <a:r>
              <a:rPr lang="en-US" dirty="0" smtClean="0"/>
              <a:t>Altars and temples were constructed so that sacrifices could be made to these gods, and seers were employed to communicate with the gods and provide advice and insight</a:t>
            </a:r>
          </a:p>
          <a:p>
            <a:r>
              <a:rPr lang="en-US" dirty="0" smtClean="0"/>
              <a:t>During the Archaic period the role and value of the individual grew in importance</a:t>
            </a:r>
          </a:p>
          <a:p>
            <a:pPr lvl="1"/>
            <a:r>
              <a:rPr lang="en-US" dirty="0" smtClean="0"/>
              <a:t>Colonists were valued for their efforts &amp; Tyrants who assumed power believed in the strength and ability of the individual</a:t>
            </a:r>
          </a:p>
          <a:p>
            <a:pPr lvl="1"/>
            <a:r>
              <a:rPr lang="en-US" dirty="0" smtClean="0"/>
              <a:t>Celebration of the individual is known as humanism which is a guiding principle of the Western World</a:t>
            </a:r>
          </a:p>
          <a:p>
            <a:r>
              <a:rPr lang="en-US" dirty="0" smtClean="0"/>
              <a:t>Early Greeks challenged the traditional approach to knowledge</a:t>
            </a:r>
          </a:p>
          <a:p>
            <a:pPr lvl="1"/>
            <a:r>
              <a:rPr lang="en-US" dirty="0" smtClean="0"/>
              <a:t>Pre-Socratic philosophers sought rational explanations for the origins and workings of the world</a:t>
            </a:r>
          </a:p>
          <a:p>
            <a:pPr lvl="1"/>
            <a:r>
              <a:rPr lang="en-US" dirty="0" smtClean="0"/>
              <a:t>Socrates and his disciple Plato, and Plato’s student Aristotle </a:t>
            </a:r>
            <a:r>
              <a:rPr lang="en-US" smtClean="0"/>
              <a:t>would lay </a:t>
            </a:r>
            <a:r>
              <a:rPr lang="en-US" dirty="0" smtClean="0"/>
              <a:t>the foundation of Western Philosophy by asking probing questions about truth, knowledge and ethics</a:t>
            </a:r>
            <a:endParaRPr lang="en-US" dirty="0"/>
          </a:p>
        </p:txBody>
      </p:sp>
      <p:sp>
        <p:nvSpPr>
          <p:cNvPr id="4" name="Horizontal Scroll 3"/>
          <p:cNvSpPr/>
          <p:nvPr/>
        </p:nvSpPr>
        <p:spPr>
          <a:xfrm>
            <a:off x="4038600" y="152400"/>
            <a:ext cx="48768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http://www.youtube.com/user/historyteachers#p/search/2/fwYYxVGsS0E</a:t>
            </a:r>
            <a:r>
              <a:rPr lang="en-US" dirty="0" smtClean="0"/>
              <a:t> - use with Greek  Philosophers Worksheet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7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By 480 BCE the </a:t>
            </a:r>
            <a:br>
              <a:rPr lang="en-US" b="1" dirty="0" smtClean="0"/>
            </a:br>
            <a:r>
              <a:rPr lang="en-US" b="1" dirty="0" smtClean="0"/>
              <a:t>2 Dominant City-States</a:t>
            </a:r>
            <a:endParaRPr lang="en-US" b="1" dirty="0"/>
          </a:p>
        </p:txBody>
      </p:sp>
      <p:sp>
        <p:nvSpPr>
          <p:cNvPr id="3" name="Text Placeholder 2"/>
          <p:cNvSpPr>
            <a:spLocks noGrp="1"/>
          </p:cNvSpPr>
          <p:nvPr>
            <p:ph type="body" idx="1"/>
          </p:nvPr>
        </p:nvSpPr>
        <p:spPr>
          <a:xfrm>
            <a:off x="457200" y="1143000"/>
            <a:ext cx="4040188" cy="639762"/>
          </a:xfrm>
        </p:spPr>
        <p:txBody>
          <a:bodyPr/>
          <a:lstStyle/>
          <a:p>
            <a:r>
              <a:rPr lang="en-US" dirty="0" smtClean="0"/>
              <a:t>Sparta</a:t>
            </a:r>
            <a:endParaRPr lang="en-US" dirty="0"/>
          </a:p>
        </p:txBody>
      </p:sp>
      <p:sp>
        <p:nvSpPr>
          <p:cNvPr id="4" name="Content Placeholder 3"/>
          <p:cNvSpPr>
            <a:spLocks noGrp="1"/>
          </p:cNvSpPr>
          <p:nvPr>
            <p:ph sz="half" idx="2"/>
          </p:nvPr>
        </p:nvSpPr>
        <p:spPr>
          <a:xfrm>
            <a:off x="457200" y="1752600"/>
            <a:ext cx="4040188" cy="3951288"/>
          </a:xfrm>
        </p:spPr>
        <p:txBody>
          <a:bodyPr>
            <a:normAutofit fontScale="92500" lnSpcReduction="10000"/>
          </a:bodyPr>
          <a:lstStyle/>
          <a:p>
            <a:r>
              <a:rPr lang="en-US" dirty="0" smtClean="0"/>
              <a:t>Strength came form its army of highly trained and well-armed professional soldiers</a:t>
            </a:r>
          </a:p>
          <a:p>
            <a:r>
              <a:rPr lang="en-US" dirty="0" smtClean="0"/>
              <a:t>Individual existed to support the state</a:t>
            </a:r>
          </a:p>
          <a:p>
            <a:r>
              <a:rPr lang="en-US" dirty="0" smtClean="0"/>
              <a:t>To maintain internal peace coinage and trade were banned for their potential to promote inequality</a:t>
            </a:r>
          </a:p>
          <a:p>
            <a:r>
              <a:rPr lang="en-US" dirty="0" smtClean="0"/>
              <a:t>Formed cautious alliances with their neighbors and tried to remain isolated </a:t>
            </a:r>
            <a:endParaRPr lang="en-US" dirty="0"/>
          </a:p>
        </p:txBody>
      </p:sp>
      <p:sp>
        <p:nvSpPr>
          <p:cNvPr id="5" name="Text Placeholder 4"/>
          <p:cNvSpPr>
            <a:spLocks noGrp="1"/>
          </p:cNvSpPr>
          <p:nvPr>
            <p:ph type="body" sz="quarter" idx="3"/>
          </p:nvPr>
        </p:nvSpPr>
        <p:spPr>
          <a:xfrm>
            <a:off x="4648200" y="1143000"/>
            <a:ext cx="4041775" cy="639762"/>
          </a:xfrm>
        </p:spPr>
        <p:txBody>
          <a:bodyPr/>
          <a:lstStyle/>
          <a:p>
            <a:r>
              <a:rPr lang="en-US" dirty="0" smtClean="0"/>
              <a:t>Athens</a:t>
            </a:r>
            <a:endParaRPr lang="en-US" dirty="0"/>
          </a:p>
        </p:txBody>
      </p:sp>
      <p:sp>
        <p:nvSpPr>
          <p:cNvPr id="6" name="Content Placeholder 5"/>
          <p:cNvSpPr>
            <a:spLocks noGrp="1"/>
          </p:cNvSpPr>
          <p:nvPr>
            <p:ph sz="quarter" idx="4"/>
          </p:nvPr>
        </p:nvSpPr>
        <p:spPr>
          <a:xfrm>
            <a:off x="4645025" y="1828800"/>
            <a:ext cx="4041775" cy="4724399"/>
          </a:xfrm>
        </p:spPr>
        <p:txBody>
          <a:bodyPr>
            <a:normAutofit fontScale="77500" lnSpcReduction="20000"/>
          </a:bodyPr>
          <a:lstStyle/>
          <a:p>
            <a:r>
              <a:rPr lang="en-US" dirty="0" smtClean="0"/>
              <a:t>Had a clear social structure that made connections between wealth and power</a:t>
            </a:r>
          </a:p>
          <a:p>
            <a:r>
              <a:rPr lang="en-US" dirty="0" smtClean="0"/>
              <a:t>Those in the top three classes could hold office</a:t>
            </a:r>
          </a:p>
          <a:p>
            <a:r>
              <a:rPr lang="en-US" dirty="0" smtClean="0"/>
              <a:t>Those who constituted the 4</a:t>
            </a:r>
            <a:r>
              <a:rPr lang="en-US" baseline="30000" dirty="0" smtClean="0"/>
              <a:t>th</a:t>
            </a:r>
            <a:r>
              <a:rPr lang="en-US" dirty="0" smtClean="0"/>
              <a:t> class and owned little to no property could participate in politics but could not hold office</a:t>
            </a:r>
          </a:p>
          <a:p>
            <a:r>
              <a:rPr lang="en-US" dirty="0" smtClean="0"/>
              <a:t>Though not a direct democracy it did break the mold of rule by one or few that existed throughout much of the world at this time</a:t>
            </a:r>
          </a:p>
          <a:p>
            <a:r>
              <a:rPr lang="en-US" dirty="0" smtClean="0"/>
              <a:t>By 450 BCE, Pericles altered the system to allow even those with little land to hold office and participate in government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p:cTn id="4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p:cTn id="5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 calcmode="lin" valueType="num">
                                      <p:cBhvr>
                                        <p:cTn id="7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34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Persian Wars </a:t>
            </a:r>
            <a:endParaRPr lang="en-US" b="1" dirty="0"/>
          </a:p>
        </p:txBody>
      </p:sp>
      <p:sp>
        <p:nvSpPr>
          <p:cNvPr id="3" name="Content Placeholder 2"/>
          <p:cNvSpPr>
            <a:spLocks noGrp="1"/>
          </p:cNvSpPr>
          <p:nvPr>
            <p:ph idx="1"/>
          </p:nvPr>
        </p:nvSpPr>
        <p:spPr>
          <a:xfrm>
            <a:off x="228600" y="914400"/>
            <a:ext cx="8686800" cy="5715000"/>
          </a:xfrm>
        </p:spPr>
        <p:txBody>
          <a:bodyPr>
            <a:normAutofit fontScale="77500" lnSpcReduction="20000"/>
          </a:bodyPr>
          <a:lstStyle/>
          <a:p>
            <a:r>
              <a:rPr lang="en-US" dirty="0" smtClean="0"/>
              <a:t>Both Athens and Sparta played a role in the next phase of Greek history – the fight against the Persian Empire in the 5</a:t>
            </a:r>
            <a:r>
              <a:rPr lang="en-US" baseline="30000" dirty="0" smtClean="0"/>
              <a:t>th</a:t>
            </a:r>
            <a:r>
              <a:rPr lang="en-US" dirty="0" smtClean="0"/>
              <a:t> &amp; 4</a:t>
            </a:r>
            <a:r>
              <a:rPr lang="en-US" baseline="30000" dirty="0" smtClean="0"/>
              <a:t>th</a:t>
            </a:r>
            <a:r>
              <a:rPr lang="en-US" dirty="0" smtClean="0"/>
              <a:t> Centuries BCE</a:t>
            </a:r>
          </a:p>
          <a:p>
            <a:r>
              <a:rPr lang="en-US" dirty="0" smtClean="0"/>
              <a:t>Initially, Persian control of Greek city-states in Western Anatolia was met with a revolt that the Persians eventually put down</a:t>
            </a:r>
          </a:p>
          <a:p>
            <a:r>
              <a:rPr lang="en-US" dirty="0" smtClean="0"/>
              <a:t>These revolts inspired the Persian leader Darius to punish those city-states that supported the revolt (including Athens)</a:t>
            </a:r>
          </a:p>
          <a:p>
            <a:r>
              <a:rPr lang="en-US" dirty="0" smtClean="0"/>
              <a:t>Many Greek city-states suffered harsh defeats in what is known as the Persian Wars</a:t>
            </a:r>
          </a:p>
          <a:p>
            <a:r>
              <a:rPr lang="en-US" dirty="0" smtClean="0"/>
              <a:t>Darius’ son Xerxes would state a larger invasion of Greece in 480 BCE and succeed in attacking Athens </a:t>
            </a:r>
          </a:p>
          <a:p>
            <a:r>
              <a:rPr lang="en-US" dirty="0" smtClean="0"/>
              <a:t>Southern city-states aligned with Sparta formed the </a:t>
            </a:r>
            <a:r>
              <a:rPr lang="en-US" b="1" i="1" u="sng" dirty="0" err="1" smtClean="0"/>
              <a:t>Delian</a:t>
            </a:r>
            <a:r>
              <a:rPr lang="en-US" b="1" i="1" u="sng" dirty="0" smtClean="0"/>
              <a:t> League</a:t>
            </a:r>
            <a:r>
              <a:rPr lang="en-US" dirty="0" smtClean="0"/>
              <a:t> and by the middle of the 5</a:t>
            </a:r>
            <a:r>
              <a:rPr lang="en-US" baseline="30000" dirty="0" smtClean="0"/>
              <a:t>th</a:t>
            </a:r>
            <a:r>
              <a:rPr lang="en-US" dirty="0" smtClean="0"/>
              <a:t> Century BCE the Persians were expelled from Greek lands – thus begins the classical era of Greek history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Classical Greek Social Structure</a:t>
            </a:r>
            <a:endParaRPr lang="en-US" b="1"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t>Athens used its strong navy and economic strength to subjugate members of the </a:t>
            </a:r>
            <a:r>
              <a:rPr lang="en-US" dirty="0" err="1" smtClean="0"/>
              <a:t>Delian</a:t>
            </a:r>
            <a:r>
              <a:rPr lang="en-US" dirty="0" smtClean="0"/>
              <a:t> League</a:t>
            </a:r>
          </a:p>
          <a:p>
            <a:pPr lvl="1"/>
            <a:r>
              <a:rPr lang="en-US" dirty="0" smtClean="0"/>
              <a:t>Neighboring city-states were required to pay yearly payments to Athens to fund the military as well as theatre, philosophy, art and science</a:t>
            </a:r>
          </a:p>
          <a:p>
            <a:r>
              <a:rPr lang="en-US" dirty="0" smtClean="0"/>
              <a:t>Politically, classical Greece was a democracy of the 10-15% of the population that were free adult males</a:t>
            </a:r>
          </a:p>
          <a:p>
            <a:pPr lvl="1"/>
            <a:r>
              <a:rPr lang="en-US" dirty="0" smtClean="0"/>
              <a:t>Foreign-born slaves made up 30% of the population</a:t>
            </a:r>
          </a:p>
          <a:p>
            <a:pPr lvl="1"/>
            <a:r>
              <a:rPr lang="en-US" dirty="0" smtClean="0"/>
              <a:t>The typical Athenian family owned one or more slaves</a:t>
            </a:r>
          </a:p>
          <a:p>
            <a:pPr lvl="1"/>
            <a:r>
              <a:rPr lang="en-US" dirty="0" smtClean="0"/>
              <a:t>Most slaves served in a domestic capacity and developed relationships with their owners by working in close proximity to them</a:t>
            </a:r>
          </a:p>
          <a:p>
            <a:pPr lvl="2"/>
            <a:r>
              <a:rPr lang="en-US" dirty="0" smtClean="0"/>
              <a:t>However, Greeks viewed slaves as inferior beings who were better off under Greek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Early Civilizations of Europe and the Mediterranean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Farming communities emerged in S. Europe by 6000 BCE – this was after similar developments in Africa, the Middle East, &amp; E. Asia</a:t>
            </a:r>
          </a:p>
          <a:p>
            <a:r>
              <a:rPr lang="en-US" dirty="0" smtClean="0"/>
              <a:t>By 3500 BCE agricultural communities existed throughout Europe &amp; the population density of the region increased as food sources became more reliable.</a:t>
            </a:r>
          </a:p>
          <a:p>
            <a:r>
              <a:rPr lang="en-US" dirty="0" smtClean="0"/>
              <a:t>When Europe finally developed into civilizations and empires it set a cultural and intellectual foundation for the Western World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Women</a:t>
            </a:r>
            <a:endParaRPr lang="en-US" b="1" dirty="0"/>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smtClean="0"/>
              <a:t>Women’s roles depended on where they lived</a:t>
            </a:r>
          </a:p>
          <a:p>
            <a:pPr lvl="1"/>
            <a:r>
              <a:rPr lang="en-US" dirty="0" smtClean="0"/>
              <a:t>In Sparta they had the important role of raising strong children</a:t>
            </a:r>
          </a:p>
          <a:p>
            <a:pPr lvl="2"/>
            <a:r>
              <a:rPr lang="en-US" dirty="0" smtClean="0"/>
              <a:t>Their presence and voices in public were welcomed</a:t>
            </a:r>
          </a:p>
          <a:p>
            <a:pPr lvl="1"/>
            <a:r>
              <a:rPr lang="en-US" dirty="0" smtClean="0"/>
              <a:t>In Athens women lacked access to education, had limited legal protection, were confined to their homes and were expected to produce children</a:t>
            </a:r>
          </a:p>
          <a:p>
            <a:pPr lvl="2"/>
            <a:r>
              <a:rPr lang="en-US" dirty="0" smtClean="0"/>
              <a:t>Treatment of women in Athens resembled that of slaves and was rationalized by men that women were by nature promiscuous and promiscuity could destabilize society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Peloponnesian War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War broke out in 431 BCE between the city-states aligned with Athens and those aligned with Sparta</a:t>
            </a:r>
          </a:p>
          <a:p>
            <a:r>
              <a:rPr lang="en-US" dirty="0" smtClean="0"/>
              <a:t>After nearly 30 years the Spartans with financial help form Persia for their navy, defeated the Athenians and temporarily assumed leadership of Greece</a:t>
            </a:r>
          </a:p>
          <a:p>
            <a:r>
              <a:rPr lang="en-US" dirty="0" smtClean="0"/>
              <a:t>The Greek city-states quickly tired of strict Spartan rule – unrest continued</a:t>
            </a:r>
          </a:p>
          <a:p>
            <a:r>
              <a:rPr lang="en-US" dirty="0" smtClean="0"/>
              <a:t>In northern Greece the kingdom of Macedonia was growing into a military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1417638"/>
          </a:xfrm>
        </p:spPr>
        <p:txBody>
          <a:bodyPr>
            <a:normAutofit fontScale="90000"/>
          </a:bodyPr>
          <a:lstStyle/>
          <a:p>
            <a:r>
              <a:rPr lang="en-US" b="1" dirty="0" smtClean="0"/>
              <a:t>Macedonian Dominance</a:t>
            </a:r>
            <a:endParaRPr lang="en-US" b="1" dirty="0"/>
          </a:p>
        </p:txBody>
      </p:sp>
      <p:sp>
        <p:nvSpPr>
          <p:cNvPr id="3" name="Content Placeholder 2"/>
          <p:cNvSpPr>
            <a:spLocks noGrp="1"/>
          </p:cNvSpPr>
          <p:nvPr>
            <p:ph idx="1"/>
          </p:nvPr>
        </p:nvSpPr>
        <p:spPr>
          <a:xfrm>
            <a:off x="228600" y="1524000"/>
            <a:ext cx="8686800" cy="5334000"/>
          </a:xfrm>
        </p:spPr>
        <p:txBody>
          <a:bodyPr>
            <a:normAutofit fontScale="70000" lnSpcReduction="20000"/>
          </a:bodyPr>
          <a:lstStyle/>
          <a:p>
            <a:r>
              <a:rPr lang="en-US" dirty="0" smtClean="0"/>
              <a:t>Philip II (359-336 BCE) had improved his military’s technology and techniques:</a:t>
            </a:r>
          </a:p>
          <a:p>
            <a:pPr lvl="1"/>
            <a:r>
              <a:rPr lang="en-US" dirty="0" smtClean="0"/>
              <a:t>Longer spears</a:t>
            </a:r>
          </a:p>
          <a:p>
            <a:pPr lvl="1"/>
            <a:r>
              <a:rPr lang="en-US" dirty="0" smtClean="0"/>
              <a:t>Catapults</a:t>
            </a:r>
          </a:p>
          <a:p>
            <a:pPr lvl="1"/>
            <a:r>
              <a:rPr lang="en-US" dirty="0" smtClean="0"/>
              <a:t>Use of cavalry to support infantry</a:t>
            </a:r>
          </a:p>
          <a:p>
            <a:r>
              <a:rPr lang="en-US" dirty="0" smtClean="0"/>
              <a:t>Defeated southern Greek states and led to all-Greek attack on the Persian Empire</a:t>
            </a:r>
          </a:p>
          <a:p>
            <a:r>
              <a:rPr lang="en-US" dirty="0" smtClean="0"/>
              <a:t>Alexander (356-323 BCE &amp; son of Philip II) avenged Persia’s attacks on Greece by defeating Darius III of Persia</a:t>
            </a:r>
          </a:p>
          <a:p>
            <a:r>
              <a:rPr lang="en-US" dirty="0" smtClean="0"/>
              <a:t>Alexander’s ambition led to Greek control of most of the Persian Empire</a:t>
            </a:r>
          </a:p>
          <a:p>
            <a:pPr lvl="1"/>
            <a:r>
              <a:rPr lang="en-US" dirty="0" smtClean="0"/>
              <a:t>To control such a large empire, loyal Macedonians and Greek aides were in charge of the city-states</a:t>
            </a:r>
          </a:p>
          <a:p>
            <a:pPr lvl="1"/>
            <a:r>
              <a:rPr lang="en-US" dirty="0" smtClean="0"/>
              <a:t>Later he left Persian officials in place, allowed Persian soldiers in military and adopted aspects of Persian culture</a:t>
            </a:r>
          </a:p>
          <a:p>
            <a:r>
              <a:rPr lang="en-US" dirty="0" smtClean="0"/>
              <a:t>Alexander’s death was sudden @ age 32 and the empire fell into chaos and was broken into 3 kingdoms ruled by Macedonians </a:t>
            </a:r>
            <a:endParaRPr lang="en-US" dirty="0"/>
          </a:p>
        </p:txBody>
      </p:sp>
      <p:sp>
        <p:nvSpPr>
          <p:cNvPr id="4" name="Horizontal Scroll 3"/>
          <p:cNvSpPr/>
          <p:nvPr/>
        </p:nvSpPr>
        <p:spPr>
          <a:xfrm>
            <a:off x="4038600" y="152400"/>
            <a:ext cx="48768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http://www.youtube.com/user/historyteachers#p/search/3/Idh5pWvr8yU</a:t>
            </a:r>
            <a:r>
              <a:rPr lang="en-US" dirty="0" smtClean="0"/>
              <a:t> - Use with Macedonia Worksheet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1000"/>
                                        <p:tgtEl>
                                          <p:spTgt spid="3">
                                            <p:txEl>
                                              <p:pRg st="9" end="9"/>
                                            </p:txEl>
                                          </p:spTgt>
                                        </p:tgtEl>
                                      </p:cBhvr>
                                    </p:animEffect>
                                    <p:anim calcmode="lin" valueType="num">
                                      <p:cBhvr>
                                        <p:cTn id="8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Hellenistic Age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Land from northern Egypt to nearly the Indus Valley was influenced by Greek culture</a:t>
            </a:r>
          </a:p>
          <a:p>
            <a:r>
              <a:rPr lang="en-US" dirty="0" smtClean="0"/>
              <a:t>Long-distance trade and the growth of libraries, universities, literature, and art made Greek culture available</a:t>
            </a:r>
          </a:p>
          <a:p>
            <a:pPr lvl="1"/>
            <a:r>
              <a:rPr lang="en-US" dirty="0" smtClean="0"/>
              <a:t>Local people accepted Greek culture because it was economically advantageous </a:t>
            </a:r>
          </a:p>
          <a:p>
            <a:r>
              <a:rPr lang="en-US" dirty="0" smtClean="0"/>
              <a:t>The 3 Hellenistic kingdoms had the same difficulties defending a long frontier that the Persians had experienced</a:t>
            </a:r>
          </a:p>
          <a:p>
            <a:pPr lvl="1"/>
            <a:r>
              <a:rPr lang="en-US" dirty="0" smtClean="0"/>
              <a:t>A combination of Persian system of local control with Alexander’s policy of establishing city-states as administrative centers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While the Greeks established a foundation for the modern Western world, their legacy was cemented by their European successors – the Romans</a:t>
            </a:r>
          </a:p>
          <a:p>
            <a:r>
              <a:rPr lang="en-US" dirty="0" smtClean="0"/>
              <a:t>Located in central Italy, Rome had many geographic advantages that the Greeks lacked:</a:t>
            </a:r>
          </a:p>
          <a:p>
            <a:pPr lvl="1"/>
            <a:r>
              <a:rPr lang="en-US" dirty="0" smtClean="0"/>
              <a:t>Fertile soil</a:t>
            </a:r>
          </a:p>
          <a:p>
            <a:pPr lvl="1"/>
            <a:r>
              <a:rPr lang="en-US" dirty="0" smtClean="0"/>
              <a:t>Long growing seasons</a:t>
            </a:r>
          </a:p>
          <a:p>
            <a:pPr lvl="1"/>
            <a:r>
              <a:rPr lang="en-US" dirty="0" smtClean="0"/>
              <a:t>Vast forests</a:t>
            </a:r>
          </a:p>
          <a:p>
            <a:pPr lvl="1"/>
            <a:r>
              <a:rPr lang="en-US" dirty="0" smtClean="0"/>
              <a:t>Iron Deposits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Politics of Roman Republic</a:t>
            </a:r>
            <a:endParaRPr lang="en-US" b="1" dirty="0"/>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r>
              <a:rPr lang="en-US" b="1" dirty="0" smtClean="0"/>
              <a:t>The Roman Republic (507-31 BCE) was a society of small, independent farms.  </a:t>
            </a:r>
          </a:p>
          <a:p>
            <a:r>
              <a:rPr lang="en-US" b="1" dirty="0" smtClean="0"/>
              <a:t>As time passed some individuals acquired large portions of land and as a group these wealthy men constituted the Senate which dominated Roman politics</a:t>
            </a:r>
          </a:p>
          <a:p>
            <a:r>
              <a:rPr lang="en-US" b="1" dirty="0" smtClean="0"/>
              <a:t>All male citizens were allowed to attend Senate meetings but votes of the wealthy were worth more than those of the poor – thus society was governed by the elite</a:t>
            </a:r>
          </a:p>
          <a:p>
            <a:r>
              <a:rPr lang="en-US" b="1" dirty="0" smtClean="0"/>
              <a:t>The inequality caused tensions in the Roman Republic – periodically the working class held strikes in in hopes of gaining more political rights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 Expansion</a:t>
            </a:r>
            <a:endParaRPr lang="en-US" b="1" dirty="0"/>
          </a:p>
        </p:txBody>
      </p:sp>
      <p:sp>
        <p:nvSpPr>
          <p:cNvPr id="3" name="Content Placeholder 2"/>
          <p:cNvSpPr>
            <a:spLocks noGrp="1"/>
          </p:cNvSpPr>
          <p:nvPr>
            <p:ph idx="1"/>
          </p:nvPr>
        </p:nvSpPr>
        <p:spPr>
          <a:xfrm>
            <a:off x="457200" y="1371600"/>
            <a:ext cx="8229600" cy="5181600"/>
          </a:xfrm>
        </p:spPr>
        <p:txBody>
          <a:bodyPr>
            <a:normAutofit fontScale="85000" lnSpcReduction="20000"/>
          </a:bodyPr>
          <a:lstStyle/>
          <a:p>
            <a:r>
              <a:rPr lang="en-US" dirty="0" smtClean="0"/>
              <a:t>In the 5</a:t>
            </a:r>
            <a:r>
              <a:rPr lang="en-US" baseline="30000" dirty="0" smtClean="0"/>
              <a:t>th</a:t>
            </a:r>
            <a:r>
              <a:rPr lang="en-US" dirty="0" smtClean="0"/>
              <a:t> Century BCE Rome assumed a leadership position among central Italian cities that had formed a group for defense.  </a:t>
            </a:r>
          </a:p>
          <a:p>
            <a:r>
              <a:rPr lang="en-US" dirty="0" smtClean="0"/>
              <a:t>By the 3</a:t>
            </a:r>
            <a:r>
              <a:rPr lang="en-US" baseline="30000" dirty="0" smtClean="0"/>
              <a:t>rd</a:t>
            </a:r>
            <a:r>
              <a:rPr lang="en-US" dirty="0" smtClean="0"/>
              <a:t> Century BCE Roman expansion accelerated as its highly trained and disciplined armies conquered new land in a never-ending effort to provide a buffer zone against enemies on the frontier</a:t>
            </a:r>
          </a:p>
          <a:p>
            <a:r>
              <a:rPr lang="en-US" dirty="0" smtClean="0"/>
              <a:t>As Rome expanded its control, it granted citizenship to conquered peoples and required men from these lands to join the army</a:t>
            </a:r>
          </a:p>
          <a:p>
            <a:r>
              <a:rPr lang="en-US" dirty="0" smtClean="0"/>
              <a:t>When Romans finally defeated the Carthaginians in 202 BCE – they were the supreme power in the western Mediterranean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 Expansion</a:t>
            </a:r>
            <a:endParaRPr lang="en-US" b="1" dirty="0"/>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r>
              <a:rPr lang="en-US" dirty="0" smtClean="0"/>
              <a:t>The vast Roman Republic was governed by senators</a:t>
            </a:r>
          </a:p>
          <a:p>
            <a:pPr lvl="1"/>
            <a:r>
              <a:rPr lang="en-US" dirty="0" smtClean="0"/>
              <a:t>Served 1-year posts as governors of the Roman provinces</a:t>
            </a:r>
          </a:p>
          <a:p>
            <a:pPr lvl="1"/>
            <a:r>
              <a:rPr lang="en-US" dirty="0" smtClean="0"/>
              <a:t>Chosen for their connections rather than ability – many governors were corrupt and ineffective</a:t>
            </a:r>
          </a:p>
          <a:p>
            <a:r>
              <a:rPr lang="en-US" dirty="0" smtClean="0"/>
              <a:t>Local people cooperated because like Greek influence – it was economically advantageous </a:t>
            </a:r>
          </a:p>
          <a:p>
            <a:r>
              <a:rPr lang="en-US" dirty="0" smtClean="0"/>
              <a:t>The adoption of the Roman lifestyle – </a:t>
            </a:r>
            <a:r>
              <a:rPr lang="en-US" b="1" i="1" u="sng" dirty="0" smtClean="0"/>
              <a:t>Romanization</a:t>
            </a:r>
            <a:r>
              <a:rPr lang="en-US" dirty="0" smtClean="0"/>
              <a:t> – was a significant outcome of Roman expansion even though the eastern Mediterranean continued to be dominated by Greek language and culture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Republic to Empire</a:t>
            </a:r>
            <a:endParaRPr lang="en-US" b="1" dirty="0"/>
          </a:p>
        </p:txBody>
      </p:sp>
      <p:sp>
        <p:nvSpPr>
          <p:cNvPr id="3" name="Content Placeholder 2"/>
          <p:cNvSpPr>
            <a:spLocks noGrp="1"/>
          </p:cNvSpPr>
          <p:nvPr>
            <p:ph idx="1"/>
          </p:nvPr>
        </p:nvSpPr>
        <p:spPr>
          <a:xfrm>
            <a:off x="685800" y="1219200"/>
            <a:ext cx="8305800" cy="5551251"/>
          </a:xfrm>
        </p:spPr>
        <p:txBody>
          <a:bodyPr>
            <a:normAutofit fontScale="70000" lnSpcReduction="20000"/>
          </a:bodyPr>
          <a:lstStyle/>
          <a:p>
            <a:r>
              <a:rPr lang="en-US" dirty="0" smtClean="0"/>
              <a:t>The Roman expansion put strains on the system which led to failure</a:t>
            </a:r>
          </a:p>
          <a:p>
            <a:r>
              <a:rPr lang="en-US" dirty="0" smtClean="0"/>
              <a:t>Italian peasant farmers who were the backbone of the military – spent long periods away from their land</a:t>
            </a:r>
          </a:p>
          <a:p>
            <a:r>
              <a:rPr lang="en-US" dirty="0" smtClean="0"/>
              <a:t>In their absence, land was purchased or obtained by wealthy individuals &amp; consolidated into large tracts of land that were more profitable and used for grazing and not for grain production</a:t>
            </a:r>
          </a:p>
          <a:p>
            <a:r>
              <a:rPr lang="en-US" dirty="0" smtClean="0"/>
              <a:t>This forced Italy to rely on imported grain and left a now landless population to compete against the cheap slave labor provided by war prisoners</a:t>
            </a:r>
          </a:p>
          <a:p>
            <a:r>
              <a:rPr lang="en-US" dirty="0" smtClean="0"/>
              <a:t>The Republic had obligated landowning men to serve in the military but as the landowning population decreased so too did the size of the army</a:t>
            </a:r>
          </a:p>
          <a:p>
            <a:r>
              <a:rPr lang="en-US" dirty="0" smtClean="0"/>
              <a:t>The poor, landless population had difficulty finding work</a:t>
            </a:r>
          </a:p>
          <a:p>
            <a:r>
              <a:rPr lang="en-US" dirty="0" smtClean="0"/>
              <a:t>This led to changing their allegiance from the Republic to ambitious military leaders who would battle one another for power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 Empire Emerges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By the dawn of the Common Era, Rome had shifted from Republic to Empire</a:t>
            </a:r>
          </a:p>
          <a:p>
            <a:r>
              <a:rPr lang="en-US" dirty="0" smtClean="0"/>
              <a:t>Octavian Caesar emerged in 31 BCE as a military dictator disguised as republican ruler</a:t>
            </a:r>
          </a:p>
          <a:p>
            <a:pPr lvl="1"/>
            <a:r>
              <a:rPr lang="en-US" dirty="0" smtClean="0"/>
              <a:t>He added the territory of Egypt, portions of the Middle East and central Europe</a:t>
            </a:r>
          </a:p>
          <a:p>
            <a:pPr lvl="1"/>
            <a:r>
              <a:rPr lang="en-US" dirty="0" smtClean="0"/>
              <a:t>New title of Augustus</a:t>
            </a:r>
          </a:p>
          <a:p>
            <a:r>
              <a:rPr lang="en-US" dirty="0" smtClean="0"/>
              <a:t>He and his successors ruled with the approval of the Senate and ultimately became the source of laws and even viewed as gods after their death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egeanSea_map_modified.png"/>
          <p:cNvPicPr>
            <a:picLocks noChangeAspect="1"/>
          </p:cNvPicPr>
          <p:nvPr/>
        </p:nvPicPr>
        <p:blipFill>
          <a:blip r:embed="rId2" cstate="print"/>
          <a:stretch>
            <a:fillRect/>
          </a:stretch>
        </p:blipFill>
        <p:spPr>
          <a:xfrm>
            <a:off x="1295400" y="0"/>
            <a:ext cx="6781799" cy="67817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 empire.gif"/>
          <p:cNvPicPr>
            <a:picLocks noChangeAspect="1"/>
          </p:cNvPicPr>
          <p:nvPr/>
        </p:nvPicPr>
        <p:blipFill>
          <a:blip r:embed="rId2" cstate="print"/>
          <a:stretch>
            <a:fillRect/>
          </a:stretch>
        </p:blipFill>
        <p:spPr>
          <a:xfrm>
            <a:off x="-11097" y="0"/>
            <a:ext cx="9155097"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4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Stratification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In the cities there was a large economic and physical gap between the rich and the poor</a:t>
            </a:r>
          </a:p>
          <a:p>
            <a:r>
              <a:rPr lang="en-US" dirty="0" smtClean="0"/>
              <a:t>The wealth of the urban upper class came from a large and productive agricultural foundation or from manufacture and trade that prospered during the </a:t>
            </a:r>
            <a:r>
              <a:rPr lang="en-US" b="1" i="1" u="sng" dirty="0" err="1" smtClean="0"/>
              <a:t>Pax</a:t>
            </a:r>
            <a:r>
              <a:rPr lang="en-US" b="1" i="1" u="sng" dirty="0" smtClean="0"/>
              <a:t> </a:t>
            </a:r>
            <a:r>
              <a:rPr lang="en-US" b="1" i="1" u="sng" dirty="0" err="1" smtClean="0"/>
              <a:t>Romana</a:t>
            </a:r>
            <a:r>
              <a:rPr lang="en-US" b="1" i="1" u="sng" dirty="0" smtClean="0"/>
              <a:t> </a:t>
            </a:r>
            <a:r>
              <a:rPr lang="en-US" dirty="0" smtClean="0"/>
              <a:t>(Roman Peace)</a:t>
            </a:r>
          </a:p>
          <a:p>
            <a:r>
              <a:rPr lang="en-US" dirty="0" smtClean="0"/>
              <a:t>The poor in the cities inhabited crowded, low-lying slums</a:t>
            </a:r>
          </a:p>
          <a:p>
            <a:r>
              <a:rPr lang="en-US" dirty="0" smtClean="0"/>
              <a:t>In rural areas the poor became tenant farmers as the source of slaves diminished when Roman expansion reach its limits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3581400" cy="1143000"/>
          </a:xfrm>
        </p:spPr>
        <p:txBody>
          <a:bodyPr>
            <a:normAutofit fontScale="90000"/>
          </a:bodyPr>
          <a:lstStyle/>
          <a:p>
            <a:r>
              <a:rPr lang="en-US" b="1" dirty="0" smtClean="0"/>
              <a:t>Roman Society</a:t>
            </a:r>
            <a:endParaRPr lang="en-US" b="1" dirty="0"/>
          </a:p>
        </p:txBody>
      </p:sp>
      <p:sp>
        <p:nvSpPr>
          <p:cNvPr id="3" name="Content Placeholder 2"/>
          <p:cNvSpPr>
            <a:spLocks noGrp="1"/>
          </p:cNvSpPr>
          <p:nvPr>
            <p:ph idx="1"/>
          </p:nvPr>
        </p:nvSpPr>
        <p:spPr/>
        <p:txBody>
          <a:bodyPr>
            <a:normAutofit lnSpcReduction="10000"/>
          </a:bodyPr>
          <a:lstStyle/>
          <a:p>
            <a:r>
              <a:rPr lang="en-US" dirty="0" smtClean="0"/>
              <a:t>Roman society was based on the family and patron/client relationship</a:t>
            </a:r>
          </a:p>
          <a:p>
            <a:r>
              <a:rPr lang="en-US" dirty="0" smtClean="0"/>
              <a:t>The oldest male was head of the family and its slaves</a:t>
            </a:r>
          </a:p>
          <a:p>
            <a:r>
              <a:rPr lang="en-US" dirty="0" smtClean="0"/>
              <a:t>The heads of wealthy families served as patrons for the dozens or hundreds of clients who worked and defended their land</a:t>
            </a:r>
          </a:p>
          <a:p>
            <a:pPr lvl="1"/>
            <a:r>
              <a:rPr lang="en-US" dirty="0" smtClean="0"/>
              <a:t>In return for this service clients received legal protection and financial aid from their patrons</a:t>
            </a:r>
          </a:p>
          <a:p>
            <a:pPr>
              <a:buNone/>
            </a:pPr>
            <a:endParaRPr lang="en-US" dirty="0"/>
          </a:p>
        </p:txBody>
      </p:sp>
      <p:sp>
        <p:nvSpPr>
          <p:cNvPr id="4" name="Horizontal Scroll 3"/>
          <p:cNvSpPr/>
          <p:nvPr/>
        </p:nvSpPr>
        <p:spPr>
          <a:xfrm>
            <a:off x="4038600" y="152400"/>
            <a:ext cx="48768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http://www.youtube.com/user/historyteachers#p/search/2/me4E5wDCK2Q</a:t>
            </a:r>
            <a:r>
              <a:rPr lang="en-US" dirty="0" smtClean="0"/>
              <a:t> - Use with Viva Roma No. V worksheet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2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&amp; Religion</a:t>
            </a:r>
            <a:endParaRPr lang="en-US" b="1" dirty="0"/>
          </a:p>
        </p:txBody>
      </p:sp>
      <p:sp>
        <p:nvSpPr>
          <p:cNvPr id="3" name="Content Placeholder 2"/>
          <p:cNvSpPr>
            <a:spLocks noGrp="1"/>
          </p:cNvSpPr>
          <p:nvPr>
            <p:ph idx="1"/>
          </p:nvPr>
        </p:nvSpPr>
        <p:spPr>
          <a:xfrm>
            <a:off x="457200" y="1600200"/>
            <a:ext cx="8305800" cy="4953000"/>
          </a:xfrm>
        </p:spPr>
        <p:txBody>
          <a:bodyPr>
            <a:normAutofit fontScale="85000" lnSpcReduction="20000"/>
          </a:bodyPr>
          <a:lstStyle/>
          <a:p>
            <a:r>
              <a:rPr lang="en-US" dirty="0" smtClean="0"/>
              <a:t>Women in the Roman Republic could not own property or represent themselves in legal proceedings</a:t>
            </a:r>
          </a:p>
          <a:p>
            <a:r>
              <a:rPr lang="en-US" dirty="0" smtClean="0"/>
              <a:t>Some upper-class women were able to influence their husbands or eldest sons</a:t>
            </a:r>
          </a:p>
          <a:p>
            <a:r>
              <a:rPr lang="en-US" dirty="0" smtClean="0"/>
              <a:t>Religion was greatly influenced by the Romans’ contact with the Greeks</a:t>
            </a:r>
          </a:p>
          <a:p>
            <a:pPr lvl="1"/>
            <a:r>
              <a:rPr lang="en-US" dirty="0" smtClean="0"/>
              <a:t>Sacrifices were made to ensure protection of the gods, whose myths and identities were taken from the Greeks and given Roman names</a:t>
            </a:r>
          </a:p>
          <a:p>
            <a:r>
              <a:rPr lang="en-US" dirty="0" smtClean="0"/>
              <a:t>Christianity was born in Roman-controlled Palestine and early Christians were persecuted</a:t>
            </a:r>
          </a:p>
          <a:p>
            <a:pPr lvl="1"/>
            <a:r>
              <a:rPr lang="en-US" dirty="0" smtClean="0"/>
              <a:t>Over time the Roman Empire’s disenfranchised (poor, women and slaves) were drawn to the teachings of Jesus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Large Empire issues</a:t>
            </a:r>
            <a:endParaRPr lang="en-US" b="1" dirty="0"/>
          </a:p>
        </p:txBody>
      </p:sp>
      <p:sp>
        <p:nvSpPr>
          <p:cNvPr id="3" name="Content Placeholder 2"/>
          <p:cNvSpPr>
            <a:spLocks noGrp="1"/>
          </p:cNvSpPr>
          <p:nvPr>
            <p:ph idx="1"/>
          </p:nvPr>
        </p:nvSpPr>
        <p:spPr>
          <a:xfrm>
            <a:off x="381000" y="1295400"/>
            <a:ext cx="8534400" cy="5257800"/>
          </a:xfrm>
        </p:spPr>
        <p:txBody>
          <a:bodyPr>
            <a:normAutofit fontScale="92500" lnSpcReduction="20000"/>
          </a:bodyPr>
          <a:lstStyle/>
          <a:p>
            <a:r>
              <a:rPr lang="en-US" dirty="0" smtClean="0"/>
              <a:t>Control over such a large empire could be attributed to the technological innovations:</a:t>
            </a:r>
          </a:p>
          <a:p>
            <a:pPr lvl="1"/>
            <a:r>
              <a:rPr lang="en-US" dirty="0" smtClean="0"/>
              <a:t>Arches</a:t>
            </a:r>
          </a:p>
          <a:p>
            <a:pPr lvl="1"/>
            <a:r>
              <a:rPr lang="en-US" dirty="0" smtClean="0"/>
              <a:t>Aqueducts</a:t>
            </a:r>
          </a:p>
          <a:p>
            <a:pPr lvl="1"/>
            <a:r>
              <a:rPr lang="en-US" dirty="0" smtClean="0"/>
              <a:t>Roads</a:t>
            </a:r>
          </a:p>
          <a:p>
            <a:pPr lvl="1"/>
            <a:r>
              <a:rPr lang="en-US" dirty="0" smtClean="0"/>
              <a:t>Concrete </a:t>
            </a:r>
          </a:p>
          <a:p>
            <a:r>
              <a:rPr lang="en-US" b="1" i="1" u="sng" dirty="0" smtClean="0"/>
              <a:t>3</a:t>
            </a:r>
            <a:r>
              <a:rPr lang="en-US" b="1" i="1" u="sng" baseline="30000" dirty="0" smtClean="0"/>
              <a:t>rd</a:t>
            </a:r>
            <a:r>
              <a:rPr lang="en-US" b="1" i="1" u="sng" dirty="0" smtClean="0"/>
              <a:t> Century Crisis </a:t>
            </a:r>
            <a:r>
              <a:rPr lang="en-US" dirty="0" smtClean="0"/>
              <a:t>(235 – 284 CE):</a:t>
            </a:r>
          </a:p>
          <a:p>
            <a:pPr lvl="1"/>
            <a:r>
              <a:rPr lang="en-US" dirty="0" smtClean="0"/>
              <a:t>High turnover of rulers</a:t>
            </a:r>
          </a:p>
          <a:p>
            <a:pPr lvl="1"/>
            <a:r>
              <a:rPr lang="en-US" dirty="0" smtClean="0"/>
              <a:t>Economic problems </a:t>
            </a:r>
          </a:p>
          <a:p>
            <a:pPr lvl="1"/>
            <a:r>
              <a:rPr lang="en-US" dirty="0" smtClean="0"/>
              <a:t>Infiltration of the Germanic tribes in the Central European frontier</a:t>
            </a:r>
          </a:p>
          <a:p>
            <a:pPr lvl="2"/>
            <a:r>
              <a:rPr lang="en-US" dirty="0" smtClean="0"/>
              <a:t>Trade declined to the point that barter replaced coinage</a:t>
            </a:r>
          </a:p>
          <a:p>
            <a:pPr lvl="2"/>
            <a:r>
              <a:rPr lang="en-US" dirty="0" smtClean="0"/>
              <a:t>Wealth of the cities declined dramatically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1000"/>
                                        <p:tgtEl>
                                          <p:spTgt spid="3">
                                            <p:txEl>
                                              <p:pRg st="9" end="9"/>
                                            </p:txEl>
                                          </p:spTgt>
                                        </p:tgtEl>
                                      </p:cBhvr>
                                    </p:animEffect>
                                    <p:anim calcmode="lin" valueType="num">
                                      <p:cBhvr>
                                        <p:cTn id="8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1000"/>
                                        <p:tgtEl>
                                          <p:spTgt spid="3">
                                            <p:txEl>
                                              <p:pRg st="10" end="10"/>
                                            </p:txEl>
                                          </p:spTgt>
                                        </p:tgtEl>
                                      </p:cBhvr>
                                    </p:animEffect>
                                    <p:anim calcmode="lin" valueType="num">
                                      <p:cBhvr>
                                        <p:cTn id="8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Diocletian’s Efforts</a:t>
            </a:r>
            <a:endParaRPr lang="en-US" b="1" dirty="0"/>
          </a:p>
        </p:txBody>
      </p:sp>
      <p:sp>
        <p:nvSpPr>
          <p:cNvPr id="3" name="Content Placeholder 2"/>
          <p:cNvSpPr>
            <a:spLocks noGrp="1"/>
          </p:cNvSpPr>
          <p:nvPr>
            <p:ph idx="1"/>
          </p:nvPr>
        </p:nvSpPr>
        <p:spPr/>
        <p:txBody>
          <a:bodyPr/>
          <a:lstStyle/>
          <a:p>
            <a:r>
              <a:rPr lang="en-US" dirty="0" smtClean="0"/>
              <a:t>Diocletian became emperor in 284 CE and in an effort to stabilize the economy:</a:t>
            </a:r>
          </a:p>
          <a:p>
            <a:pPr lvl="1"/>
            <a:r>
              <a:rPr lang="en-US" dirty="0" smtClean="0"/>
              <a:t>Fixed prices </a:t>
            </a:r>
          </a:p>
          <a:p>
            <a:pPr lvl="1"/>
            <a:r>
              <a:rPr lang="en-US" dirty="0" smtClean="0"/>
              <a:t>Forced workers in key industries to stay in their professions</a:t>
            </a:r>
          </a:p>
          <a:p>
            <a:r>
              <a:rPr lang="en-US" dirty="0" smtClean="0"/>
              <a:t>Any stability that came from this was offset by resentment among the people toward government being intrusive and regimented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7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1143000"/>
          </a:xfrm>
        </p:spPr>
        <p:txBody>
          <a:bodyPr>
            <a:normAutofit fontScale="90000"/>
          </a:bodyPr>
          <a:lstStyle/>
          <a:p>
            <a:r>
              <a:rPr lang="en-US" b="1" dirty="0" smtClean="0"/>
              <a:t>Constantine &amp; Christianity</a:t>
            </a:r>
            <a:endParaRPr lang="en-US" b="1" dirty="0"/>
          </a:p>
        </p:txBody>
      </p:sp>
      <p:sp>
        <p:nvSpPr>
          <p:cNvPr id="3" name="Content Placeholder 2"/>
          <p:cNvSpPr>
            <a:spLocks noGrp="1"/>
          </p:cNvSpPr>
          <p:nvPr>
            <p:ph idx="1"/>
          </p:nvPr>
        </p:nvSpPr>
        <p:spPr>
          <a:xfrm>
            <a:off x="228600" y="1219200"/>
            <a:ext cx="8458200" cy="5334000"/>
          </a:xfrm>
        </p:spPr>
        <p:txBody>
          <a:bodyPr>
            <a:normAutofit fontScale="70000" lnSpcReduction="20000"/>
          </a:bodyPr>
          <a:lstStyle/>
          <a:p>
            <a:r>
              <a:rPr lang="en-US" dirty="0" smtClean="0"/>
              <a:t>Successor to Diocletian was Constantine</a:t>
            </a:r>
          </a:p>
          <a:p>
            <a:pPr lvl="1"/>
            <a:r>
              <a:rPr lang="en-US" dirty="0" smtClean="0"/>
              <a:t>Religious tolerance </a:t>
            </a:r>
          </a:p>
          <a:p>
            <a:pPr lvl="1"/>
            <a:r>
              <a:rPr lang="en-US" dirty="0" smtClean="0"/>
              <a:t>Moved the capital of the Roman Empire to east Byzantium which he renamed Constantinople</a:t>
            </a:r>
          </a:p>
          <a:p>
            <a:r>
              <a:rPr lang="en-US" dirty="0" smtClean="0"/>
              <a:t>By the late 3</a:t>
            </a:r>
            <a:r>
              <a:rPr lang="en-US" baseline="30000" dirty="0" smtClean="0"/>
              <a:t>rd</a:t>
            </a:r>
            <a:r>
              <a:rPr lang="en-US" dirty="0" smtClean="0"/>
              <a:t> Century Christian coverts included the wealthy and the educated </a:t>
            </a:r>
          </a:p>
          <a:p>
            <a:pPr lvl="1"/>
            <a:r>
              <a:rPr lang="en-US" dirty="0" smtClean="0"/>
              <a:t>As it gains in popularity it is adopted by the empire as the official religion</a:t>
            </a:r>
          </a:p>
          <a:p>
            <a:r>
              <a:rPr lang="en-US" dirty="0" smtClean="0"/>
              <a:t>Constantine is said to have had a vision of a cross prior to a military victory and credited the victory to the Christian God:</a:t>
            </a:r>
          </a:p>
          <a:p>
            <a:pPr lvl="1"/>
            <a:r>
              <a:rPr lang="en-US" dirty="0" smtClean="0"/>
              <a:t>Ended persecution of Christians</a:t>
            </a:r>
          </a:p>
          <a:p>
            <a:pPr lvl="1"/>
            <a:r>
              <a:rPr lang="en-US" dirty="0" smtClean="0"/>
              <a:t>Supported the Church</a:t>
            </a:r>
          </a:p>
          <a:p>
            <a:pPr lvl="1"/>
            <a:r>
              <a:rPr lang="en-US" dirty="0" smtClean="0"/>
              <a:t>Guaranteed freedom of religion for all others</a:t>
            </a:r>
          </a:p>
          <a:p>
            <a:r>
              <a:rPr lang="en-US" dirty="0" smtClean="0"/>
              <a:t>Seeing the economic &amp; political advantage to conversion to Christianity – more convert to the faith</a:t>
            </a:r>
          </a:p>
          <a:p>
            <a:pPr lvl="1"/>
            <a:r>
              <a:rPr lang="en-US" dirty="0" smtClean="0"/>
              <a:t>During the 3</a:t>
            </a:r>
            <a:r>
              <a:rPr lang="en-US" baseline="30000" dirty="0" smtClean="0"/>
              <a:t>rd</a:t>
            </a:r>
            <a:r>
              <a:rPr lang="en-US" dirty="0" smtClean="0"/>
              <a:t> Century Crisis there was less of an issue with more educated, wealthy and Christians congregating in the Eastern portion of the empire</a:t>
            </a:r>
          </a:p>
          <a:p>
            <a:pPr lvl="1"/>
            <a:endParaRPr lang="en-US" dirty="0"/>
          </a:p>
        </p:txBody>
      </p:sp>
      <p:sp>
        <p:nvSpPr>
          <p:cNvPr id="4" name="Horizontal Scroll 3"/>
          <p:cNvSpPr/>
          <p:nvPr/>
        </p:nvSpPr>
        <p:spPr>
          <a:xfrm>
            <a:off x="5791200" y="0"/>
            <a:ext cx="31242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http://www.youtube.com/watch?v=uYhMQNPa8mM</a:t>
            </a:r>
            <a:r>
              <a:rPr lang="en-US" dirty="0" smtClean="0"/>
              <a:t> – use with Constantine worksheet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1000"/>
                                        <p:tgtEl>
                                          <p:spTgt spid="3">
                                            <p:txEl>
                                              <p:pRg st="9" end="9"/>
                                            </p:txEl>
                                          </p:spTgt>
                                        </p:tgtEl>
                                      </p:cBhvr>
                                    </p:animEffect>
                                    <p:anim calcmode="lin" valueType="num">
                                      <p:cBhvr>
                                        <p:cTn id="8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1000"/>
                                        <p:tgtEl>
                                          <p:spTgt spid="3">
                                            <p:txEl>
                                              <p:pRg st="10" end="10"/>
                                            </p:txEl>
                                          </p:spTgt>
                                        </p:tgtEl>
                                      </p:cBhvr>
                                    </p:animEffect>
                                    <p:anim calcmode="lin" valueType="num">
                                      <p:cBhvr>
                                        <p:cTn id="8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32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 Empire Collapses</a:t>
            </a:r>
            <a:endParaRPr lang="en-US" b="1" dirty="0"/>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r>
              <a:rPr lang="en-US" dirty="0" smtClean="0"/>
              <a:t>In 395 CE the Roman Empire officially split into an eastern and western portion</a:t>
            </a:r>
          </a:p>
          <a:p>
            <a:r>
              <a:rPr lang="en-US" dirty="0" smtClean="0"/>
              <a:t>Rome was sacked in 410 CE and by 476 CE the western portion of the Roman Empire had disintegrated into a collection of kingdoms under Germanic rulers and entered the medieval era</a:t>
            </a:r>
          </a:p>
          <a:p>
            <a:r>
              <a:rPr lang="en-US" dirty="0" smtClean="0"/>
              <a:t>Rome still was significant because it was the home of the Patriarch of Rome – modern day Pope </a:t>
            </a:r>
          </a:p>
          <a:p>
            <a:r>
              <a:rPr lang="en-US" dirty="0" smtClean="0"/>
              <a:t>Culturally the medieval era saw a decline in literacy and the emergence of local dialects that will become the modern Romance languages:</a:t>
            </a:r>
          </a:p>
          <a:p>
            <a:pPr lvl="1"/>
            <a:r>
              <a:rPr lang="en-US" dirty="0" smtClean="0"/>
              <a:t>Portuguese</a:t>
            </a:r>
          </a:p>
          <a:p>
            <a:pPr lvl="1"/>
            <a:r>
              <a:rPr lang="en-US" dirty="0" smtClean="0"/>
              <a:t>Spanish</a:t>
            </a:r>
          </a:p>
          <a:p>
            <a:pPr lvl="1"/>
            <a:r>
              <a:rPr lang="en-US" dirty="0" smtClean="0"/>
              <a:t>French</a:t>
            </a:r>
          </a:p>
          <a:p>
            <a:pPr lvl="1"/>
            <a:r>
              <a:rPr lang="en-US" dirty="0" smtClean="0"/>
              <a:t>Italian </a:t>
            </a:r>
          </a:p>
          <a:p>
            <a:pPr lvl="1"/>
            <a:r>
              <a:rPr lang="en-US" dirty="0" smtClean="0"/>
              <a:t>Romanian</a:t>
            </a:r>
            <a:endParaRPr lang="en-US" dirty="0"/>
          </a:p>
        </p:txBody>
      </p:sp>
      <p:pic>
        <p:nvPicPr>
          <p:cNvPr id="5122" name="Picture 2" descr="http://www.memo.fr/Media/Alaric_Rome.jpg"/>
          <p:cNvPicPr>
            <a:picLocks noChangeAspect="1" noChangeArrowheads="1"/>
          </p:cNvPicPr>
          <p:nvPr/>
        </p:nvPicPr>
        <p:blipFill>
          <a:blip r:embed="rId3" cstate="print"/>
          <a:srcRect/>
          <a:stretch>
            <a:fillRect/>
          </a:stretch>
        </p:blipFill>
        <p:spPr bwMode="auto">
          <a:xfrm>
            <a:off x="4876800" y="4419600"/>
            <a:ext cx="3200400" cy="22111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Aftermath</a:t>
            </a:r>
            <a:endParaRPr lang="en-US" b="1"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smtClean="0"/>
              <a:t>In the East, the Byzantine Empire continued the legacy of the Greek and Roman Empires</a:t>
            </a:r>
          </a:p>
          <a:p>
            <a:r>
              <a:rPr lang="en-US" dirty="0" smtClean="0"/>
              <a:t>Tensions arose between the east and the west over doctrinal disputes and eventually led to the division in Christianity</a:t>
            </a:r>
          </a:p>
          <a:p>
            <a:r>
              <a:rPr lang="en-US" dirty="0" smtClean="0"/>
              <a:t>Under Justinian (527-565 CE) the Byzantine Empire recapture parts of North Africa and Italy</a:t>
            </a:r>
          </a:p>
          <a:p>
            <a:r>
              <a:rPr lang="en-US" dirty="0" smtClean="0"/>
              <a:t>Justinian established a collection of laws (</a:t>
            </a:r>
            <a:r>
              <a:rPr lang="en-US" b="1" i="1" u="sng" dirty="0" smtClean="0"/>
              <a:t>Justinian Code</a:t>
            </a:r>
            <a:r>
              <a:rPr lang="en-US" dirty="0" smtClean="0"/>
              <a:t>) that would become the basis of European legal systems in the coming centuries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1143000"/>
          </a:xfrm>
        </p:spPr>
        <p:txBody>
          <a:bodyPr>
            <a:normAutofit/>
          </a:bodyPr>
          <a:lstStyle/>
          <a:p>
            <a:r>
              <a:rPr lang="en-US" sz="4800" b="1" dirty="0" smtClean="0"/>
              <a:t>Minoans</a:t>
            </a:r>
            <a:endParaRPr lang="en-US" sz="4800"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The 1</a:t>
            </a:r>
            <a:r>
              <a:rPr lang="en-US" baseline="30000" dirty="0" smtClean="0"/>
              <a:t>st</a:t>
            </a:r>
            <a:r>
              <a:rPr lang="en-US" dirty="0" smtClean="0"/>
              <a:t> complex civilizations in Europe developed on the Mediterranean island of Crete and on the Greek Peninsula</a:t>
            </a:r>
          </a:p>
          <a:p>
            <a:r>
              <a:rPr lang="en-US" dirty="0" smtClean="0"/>
              <a:t>Limited natural resources forced them to become a seafaring people that were trade-based societies with close commercial and political ties to their neighbors</a:t>
            </a:r>
          </a:p>
          <a:p>
            <a:r>
              <a:rPr lang="en-US" dirty="0" smtClean="0"/>
              <a:t>By 2000 BCE the Minoan civilization had emerged on the island of Crete (Similar advancements to societies of Mesopotamia &amp; Egypt):</a:t>
            </a:r>
          </a:p>
          <a:p>
            <a:pPr lvl="1"/>
            <a:r>
              <a:rPr lang="en-US" dirty="0" smtClean="0"/>
              <a:t>Centralized government</a:t>
            </a:r>
          </a:p>
          <a:p>
            <a:pPr lvl="1"/>
            <a:r>
              <a:rPr lang="en-US" dirty="0" smtClean="0"/>
              <a:t>Grand architecture</a:t>
            </a:r>
          </a:p>
          <a:p>
            <a:pPr lvl="1"/>
            <a:r>
              <a:rPr lang="en-US" dirty="0" smtClean="0"/>
              <a:t>Metal use</a:t>
            </a:r>
          </a:p>
          <a:p>
            <a:pPr lvl="1"/>
            <a:r>
              <a:rPr lang="en-US" dirty="0" smtClean="0"/>
              <a:t>Writing </a:t>
            </a:r>
          </a:p>
          <a:p>
            <a:pPr lvl="1"/>
            <a:r>
              <a:rPr lang="en-US" dirty="0" smtClean="0"/>
              <a:t>Record-keeping</a:t>
            </a:r>
          </a:p>
        </p:txBody>
      </p:sp>
      <p:sp>
        <p:nvSpPr>
          <p:cNvPr id="4" name="Horizontal Scroll 3"/>
          <p:cNvSpPr/>
          <p:nvPr/>
        </p:nvSpPr>
        <p:spPr>
          <a:xfrm>
            <a:off x="4038600" y="152400"/>
            <a:ext cx="48768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http://www.youtube.com/user/historyteachers#p/search/0/Jz3d5x-MUT4</a:t>
            </a:r>
            <a:r>
              <a:rPr lang="en-US" dirty="0" smtClean="0"/>
              <a:t>  - Watch with Minoan worksheet</a:t>
            </a:r>
            <a:endParaRPr lang="en-US" dirty="0"/>
          </a:p>
        </p:txBody>
      </p:sp>
      <p:pic>
        <p:nvPicPr>
          <p:cNvPr id="5" name="Picture 4" descr="minoan pottery.jpg"/>
          <p:cNvPicPr>
            <a:picLocks noChangeAspect="1"/>
          </p:cNvPicPr>
          <p:nvPr/>
        </p:nvPicPr>
        <p:blipFill>
          <a:blip r:embed="rId4" cstate="print"/>
          <a:stretch>
            <a:fillRect/>
          </a:stretch>
        </p:blipFill>
        <p:spPr>
          <a:xfrm>
            <a:off x="6019800" y="4267200"/>
            <a:ext cx="1600200" cy="2379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style.rotation</p:attrName>
                                        </p:attrNameLst>
                                      </p:cBhvr>
                                      <p:tavLst>
                                        <p:tav tm="0">
                                          <p:val>
                                            <p:fltVal val="720"/>
                                          </p:val>
                                        </p:tav>
                                        <p:tav tm="100000">
                                          <p:val>
                                            <p:fltVal val="0"/>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 calcmode="lin" valueType="num">
                                      <p:cBhvr>
                                        <p:cTn id="24"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Mycenaeans</a:t>
            </a:r>
            <a:endParaRPr lang="en-US" sz="4800" b="1" dirty="0"/>
          </a:p>
        </p:txBody>
      </p:sp>
      <p:sp>
        <p:nvSpPr>
          <p:cNvPr id="3" name="Content Placeholder 2"/>
          <p:cNvSpPr>
            <a:spLocks noGrp="1"/>
          </p:cNvSpPr>
          <p:nvPr>
            <p:ph idx="1"/>
          </p:nvPr>
        </p:nvSpPr>
        <p:spPr>
          <a:xfrm>
            <a:off x="457200" y="1295400"/>
            <a:ext cx="6019800" cy="5334000"/>
          </a:xfrm>
        </p:spPr>
        <p:txBody>
          <a:bodyPr>
            <a:normAutofit fontScale="85000" lnSpcReduction="20000"/>
          </a:bodyPr>
          <a:lstStyle/>
          <a:p>
            <a:r>
              <a:rPr lang="en-US" dirty="0" smtClean="0"/>
              <a:t>Around 1450 BCE the Mycenaean Greeks destroyed much of the Minoan civilization and became the next significant civilization in the region</a:t>
            </a:r>
          </a:p>
          <a:p>
            <a:r>
              <a:rPr lang="en-US" dirty="0" smtClean="0"/>
              <a:t>Borrowing the architectural, economic and political components of the predecessors, the Mycenaeans were centered on the Greek peninsula and the islands of the Aegean Sea</a:t>
            </a:r>
          </a:p>
          <a:p>
            <a:r>
              <a:rPr lang="en-US" dirty="0" smtClean="0"/>
              <a:t>They used the Minoan writing system as a basis of their own – </a:t>
            </a:r>
            <a:r>
              <a:rPr lang="en-US" b="1" i="1" u="sng" dirty="0" smtClean="0"/>
              <a:t>Linear B</a:t>
            </a:r>
            <a:r>
              <a:rPr lang="en-US" dirty="0" smtClean="0"/>
              <a:t> – which endured as an early form of Greek</a:t>
            </a:r>
            <a:endParaRPr lang="en-US" dirty="0"/>
          </a:p>
        </p:txBody>
      </p:sp>
      <p:pic>
        <p:nvPicPr>
          <p:cNvPr id="4" name="Picture 3" descr="linearb.gif"/>
          <p:cNvPicPr>
            <a:picLocks noChangeAspect="1"/>
          </p:cNvPicPr>
          <p:nvPr/>
        </p:nvPicPr>
        <p:blipFill>
          <a:blip r:embed="rId3" cstate="print"/>
          <a:stretch>
            <a:fillRect/>
          </a:stretch>
        </p:blipFill>
        <p:spPr>
          <a:xfrm>
            <a:off x="6400800" y="685800"/>
            <a:ext cx="2476500" cy="581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Mycenaean Collapse</a:t>
            </a:r>
            <a:endParaRPr lang="en-US" sz="4800" b="1"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r>
              <a:rPr lang="en-US" dirty="0" smtClean="0"/>
              <a:t>Highly skilled sailors, the Mycenaeans built a trade-based economy</a:t>
            </a:r>
          </a:p>
          <a:p>
            <a:pPr lvl="1"/>
            <a:r>
              <a:rPr lang="en-US" dirty="0" smtClean="0"/>
              <a:t>Evidence of this can be found in clay pots throughout the Mediterranean and Middle East that once contained wine and olive oil and were traded for metals, grain, amber and ivory</a:t>
            </a:r>
          </a:p>
          <a:p>
            <a:r>
              <a:rPr lang="en-US" dirty="0" smtClean="0"/>
              <a:t>Mycenaeans were tough and warlike but were undone around 1200 BCE by the economic and political collapse of their trading partners</a:t>
            </a:r>
          </a:p>
          <a:p>
            <a:pPr lvl="1"/>
            <a:r>
              <a:rPr lang="en-US" dirty="0" smtClean="0"/>
              <a:t>Example:</a:t>
            </a:r>
          </a:p>
          <a:p>
            <a:pPr lvl="2"/>
            <a:r>
              <a:rPr lang="en-US" dirty="0" smtClean="0"/>
              <a:t>The destruction of the Hittite kingdom of Anatolia</a:t>
            </a:r>
          </a:p>
          <a:p>
            <a:pPr lvl="3"/>
            <a:r>
              <a:rPr lang="en-US" dirty="0" smtClean="0"/>
              <a:t>The Middle East  was destabilized</a:t>
            </a:r>
          </a:p>
          <a:p>
            <a:pPr lvl="3"/>
            <a:r>
              <a:rPr lang="en-US" dirty="0" smtClean="0"/>
              <a:t>Key Relationships were lost</a:t>
            </a:r>
          </a:p>
          <a:p>
            <a:pPr lvl="3"/>
            <a:r>
              <a:rPr lang="en-US" dirty="0" smtClean="0"/>
              <a:t>Mycenaean civilization declined</a:t>
            </a:r>
          </a:p>
          <a:p>
            <a:r>
              <a:rPr lang="en-US" dirty="0" smtClean="0"/>
              <a:t>The cosmopolitan nature of the Middle East &amp; E.  Mediterranean (1700-1100 BCE) gave way to a 300 year period of poverty and isolation </a:t>
            </a:r>
          </a:p>
          <a:p>
            <a:pPr lvl="3"/>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Phoenicians</a:t>
            </a:r>
            <a:endParaRPr lang="en-US" sz="4800" b="1" dirty="0"/>
          </a:p>
        </p:txBody>
      </p:sp>
      <p:sp>
        <p:nvSpPr>
          <p:cNvPr id="3" name="Content Placeholder 2"/>
          <p:cNvSpPr>
            <a:spLocks noGrp="1"/>
          </p:cNvSpPr>
          <p:nvPr>
            <p:ph idx="1"/>
          </p:nvPr>
        </p:nvSpPr>
        <p:spPr/>
        <p:txBody>
          <a:bodyPr>
            <a:normAutofit fontScale="92500" lnSpcReduction="10000"/>
          </a:bodyPr>
          <a:lstStyle/>
          <a:p>
            <a:r>
              <a:rPr lang="en-US" dirty="0" smtClean="0"/>
              <a:t>From the instability a group of small city-states arose on the east coast of the Mediterranean</a:t>
            </a:r>
          </a:p>
          <a:p>
            <a:r>
              <a:rPr lang="en-US" dirty="0" smtClean="0"/>
              <a:t>Though power shifted amongst the city-states – the Phoenician city-states prospered economically and politically by trading natural resources, food, and luxury items</a:t>
            </a:r>
          </a:p>
          <a:p>
            <a:r>
              <a:rPr lang="en-US" dirty="0" smtClean="0"/>
              <a:t>The most lasting contribution of the Phoenicians was their alphabetic system of  writing symbols which represented sounds that could be then be used to construct words</a:t>
            </a:r>
            <a:endParaRPr lang="en-US" dirty="0"/>
          </a:p>
        </p:txBody>
      </p:sp>
      <p:pic>
        <p:nvPicPr>
          <p:cNvPr id="4" name="Picture 3" descr="shell for dye.gif"/>
          <p:cNvPicPr>
            <a:picLocks noChangeAspect="1"/>
          </p:cNvPicPr>
          <p:nvPr/>
        </p:nvPicPr>
        <p:blipFill>
          <a:blip r:embed="rId3" cstate="print"/>
          <a:stretch>
            <a:fillRect/>
          </a:stretch>
        </p:blipFill>
        <p:spPr>
          <a:xfrm>
            <a:off x="7010400" y="0"/>
            <a:ext cx="1905000" cy="19240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Phoenicians - Carthage</a:t>
            </a:r>
            <a:endParaRPr lang="en-US" sz="4800" b="1"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In the 9</a:t>
            </a:r>
            <a:r>
              <a:rPr lang="en-US" baseline="30000" dirty="0" smtClean="0"/>
              <a:t>th</a:t>
            </a:r>
            <a:r>
              <a:rPr lang="en-US" dirty="0" smtClean="0"/>
              <a:t> Century BCE the Phoenicians established a trade network around the entire Mediterranean and colonized the region as their population grew</a:t>
            </a:r>
          </a:p>
          <a:p>
            <a:r>
              <a:rPr lang="en-US" dirty="0" smtClean="0"/>
              <a:t>One of the most significant colonies was Carthage</a:t>
            </a:r>
          </a:p>
          <a:p>
            <a:pPr lvl="1"/>
            <a:r>
              <a:rPr lang="en-US" dirty="0" smtClean="0"/>
              <a:t>Located in present day Tunisia, strategic position to control the middle portion of the Mediterranean</a:t>
            </a:r>
          </a:p>
          <a:p>
            <a:pPr lvl="1"/>
            <a:r>
              <a:rPr lang="en-US" dirty="0" smtClean="0"/>
              <a:t>By 500 BCE Carthage was one of the world’s largest and most ethnically diverse cities</a:t>
            </a:r>
          </a:p>
          <a:p>
            <a:pPr lvl="1"/>
            <a:r>
              <a:rPr lang="en-US" dirty="0" smtClean="0"/>
              <a:t>It was not a large territory but it had a strong navy and an army of mercenaries which protected its access to sea trade &amp; influential politically until it was destroyed by the Romans in 202 BCE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b="1" dirty="0" smtClean="0"/>
              <a:t>Continental Europe – The Celts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Geography, Climate and soil – as well as natural resources – supported agriculture and herding</a:t>
            </a:r>
          </a:p>
          <a:p>
            <a:r>
              <a:rPr lang="en-US" dirty="0" smtClean="0"/>
              <a:t>Little is known of the earliest societies because of a lack of writing</a:t>
            </a:r>
          </a:p>
          <a:p>
            <a:r>
              <a:rPr lang="en-US" dirty="0" smtClean="0"/>
              <a:t>By 300 BCE the Celts had significantly influenced the language and culture of Europe by migrating from central Europe and settling across much of the continent</a:t>
            </a:r>
          </a:p>
          <a:p>
            <a:pPr lvl="1"/>
            <a:r>
              <a:rPr lang="en-US" dirty="0" smtClean="0"/>
              <a:t>Not a uniform migration due to organization around kinship and not a larger Celtic civilization</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3278</Words>
  <Application>Microsoft Office PowerPoint</Application>
  <PresentationFormat>On-screen Show (4:3)</PresentationFormat>
  <Paragraphs>254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Europe 8000 BCE – 600 CE</vt:lpstr>
      <vt:lpstr>Early Civilizations of Europe and the Mediterranean</vt:lpstr>
      <vt:lpstr>PowerPoint Presentation</vt:lpstr>
      <vt:lpstr>Minoans</vt:lpstr>
      <vt:lpstr>Mycenaeans</vt:lpstr>
      <vt:lpstr>Mycenaean Collapse</vt:lpstr>
      <vt:lpstr>Phoenicians</vt:lpstr>
      <vt:lpstr>Phoenicians - Carthage</vt:lpstr>
      <vt:lpstr>Continental Europe – The Celts</vt:lpstr>
      <vt:lpstr>PowerPoint Presentation</vt:lpstr>
      <vt:lpstr>Social Structure of the Celts</vt:lpstr>
      <vt:lpstr>The Greek City-States – Archaic Period</vt:lpstr>
      <vt:lpstr>The Greek City-States – Archaic Period</vt:lpstr>
      <vt:lpstr>Greek Influence</vt:lpstr>
      <vt:lpstr>Politics and Social Structure</vt:lpstr>
      <vt:lpstr>Greek Culture</vt:lpstr>
      <vt:lpstr>By 480 BCE the  2 Dominant City-States</vt:lpstr>
      <vt:lpstr>Persian Wars </vt:lpstr>
      <vt:lpstr>Classical Greek Social Structure</vt:lpstr>
      <vt:lpstr>Role of Women</vt:lpstr>
      <vt:lpstr>Peloponnesian War</vt:lpstr>
      <vt:lpstr>Macedonian Dominance</vt:lpstr>
      <vt:lpstr>Hellenistic Age</vt:lpstr>
      <vt:lpstr>Romans</vt:lpstr>
      <vt:lpstr>Politics of Roman Republic</vt:lpstr>
      <vt:lpstr>Roman Expansion</vt:lpstr>
      <vt:lpstr>Roman Expansion</vt:lpstr>
      <vt:lpstr>Republic to Empire</vt:lpstr>
      <vt:lpstr>Roman Empire Emerges</vt:lpstr>
      <vt:lpstr>PowerPoint Presentation</vt:lpstr>
      <vt:lpstr>Social Stratification</vt:lpstr>
      <vt:lpstr>Roman Society</vt:lpstr>
      <vt:lpstr>Women &amp; Religion</vt:lpstr>
      <vt:lpstr>Large Empire issues</vt:lpstr>
      <vt:lpstr>Diocletian’s Efforts</vt:lpstr>
      <vt:lpstr>Constantine &amp; Christianity</vt:lpstr>
      <vt:lpstr>Roman Empire Collapses</vt:lpstr>
      <vt:lpstr>Aftermath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Windows User</cp:lastModifiedBy>
  <cp:revision>98</cp:revision>
  <dcterms:created xsi:type="dcterms:W3CDTF">2011-10-03T15:19:59Z</dcterms:created>
  <dcterms:modified xsi:type="dcterms:W3CDTF">2015-09-17T15:22:16Z</dcterms:modified>
</cp:coreProperties>
</file>