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74" r:id="rId15"/>
    <p:sldId id="275" r:id="rId16"/>
    <p:sldId id="276" r:id="rId17"/>
    <p:sldId id="278" r:id="rId18"/>
    <p:sldId id="279" r:id="rId19"/>
    <p:sldId id="280" r:id="rId20"/>
    <p:sldId id="281" r:id="rId21"/>
    <p:sldId id="282" r:id="rId22"/>
    <p:sldId id="283" r:id="rId23"/>
    <p:sldId id="286" r:id="rId24"/>
    <p:sldId id="331" r:id="rId25"/>
    <p:sldId id="332" r:id="rId26"/>
    <p:sldId id="289" r:id="rId27"/>
    <p:sldId id="290" r:id="rId28"/>
    <p:sldId id="293" r:id="rId29"/>
    <p:sldId id="291" r:id="rId30"/>
    <p:sldId id="294" r:id="rId31"/>
    <p:sldId id="295" r:id="rId32"/>
    <p:sldId id="296" r:id="rId33"/>
    <p:sldId id="297" r:id="rId34"/>
    <p:sldId id="298" r:id="rId35"/>
    <p:sldId id="299" r:id="rId36"/>
    <p:sldId id="301" r:id="rId37"/>
    <p:sldId id="303" r:id="rId38"/>
    <p:sldId id="305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DEDDB-D684-4803-9361-6C147D27B84F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CC8BE-B91F-48F0-AEA3-E89C7F501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23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F8837B-6FE2-4869-9749-5D86BC2A45A3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733DC7-64BC-4430-8049-9B58BE706C81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9982ED-23DD-427D-96AB-210E039A0A9B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5CAC4D-D4DA-4C69-AD6C-CCB401ED96B2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356BD5-FA6C-4235-BF01-0D93503E361B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A253A9-9C2D-408B-B430-8500AA7A4F5D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E791CD-E930-44A1-ACF0-9B71CB652316}" type="slidenum">
              <a:rPr lang="en-US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9D161C-0E6E-4837-BA5E-B7D8AD8B90CE}" type="slidenum">
              <a:rPr lang="en-US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876672-CA4C-444D-9434-5B42226D94D9}" type="slidenum">
              <a:rPr lang="en-US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D923D0-A67B-4C79-8EE2-9B9682B123BB}" type="slidenum">
              <a:rPr lang="en-US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1517BB-FCA6-4A7A-A7AE-99F787CDCA55}" type="slidenum">
              <a:rPr lang="en-US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C49160-44BA-426B-A30D-844DBD74FA0A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DB3F75-ABDC-402B-AE00-43EA62D64D82}" type="slidenum">
              <a:rPr lang="en-US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855BE1-53C7-415C-9395-AC88C5F73BD3}" type="slidenum">
              <a:rPr lang="en-US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C642BE-1FB2-44E3-A855-F2ECF91CB660}" type="slidenum">
              <a:rPr lang="en-US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D88363-B989-4493-AB6D-15FF348E94F7}" type="slidenum">
              <a:rPr lang="en-US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657009-D0CB-4CEF-9D3A-DAEDA9A1C5EC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0951C6-056C-4BBD-A180-99CB93945D50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707788-E13E-4735-B2CD-976C35EFFC02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23EBDA-F555-4CF0-9672-745CF6D292E2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C659C-12B0-4C11-8CF6-85FE987B6BE9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E140CB-852D-405A-9B81-1EDB87E59551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51E050-BBF1-49AD-845A-65556B7B12F3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EC8A2-4ECC-45E0-9227-E650C39074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20835-2C67-4CFD-82FD-24CD74142E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38BEB-942C-4BA7-A05A-D26ED5D5D8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706C219-2A3E-45C9-8532-0EAE18099E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24069-4A8D-4E40-95F8-3A576377EA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8EB7F-C028-45F7-9B75-4160DABA7B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29FBA-BDE5-4819-BDB7-669B8359DF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0ED08-E557-477A-8895-3C4578D534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74559-D168-4EB3-A90E-78D8A9C0DE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8B0F6-EB30-478C-A1AF-2103C8287D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7B104-78AA-42C1-8752-2FAB53A7A7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BA75A-8BFB-4BAB-9637-973418F291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465576-F51D-4AEB-A87A-AC2601D71BC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8001000" cy="3276600"/>
          </a:xfrm>
        </p:spPr>
        <p:txBody>
          <a:bodyPr/>
          <a:lstStyle/>
          <a:p>
            <a:r>
              <a:rPr lang="en-US"/>
              <a:t>The French Revolution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(Beginnings)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Storming the Bastille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3200400" cy="5105400"/>
          </a:xfrm>
        </p:spPr>
        <p:txBody>
          <a:bodyPr/>
          <a:lstStyle/>
          <a:p>
            <a:r>
              <a:rPr lang="en-US" sz="2800"/>
              <a:t>Rumors circulate through Paris that Louis wants to suppress the National Assembly</a:t>
            </a:r>
          </a:p>
          <a:p>
            <a:r>
              <a:rPr lang="en-US" sz="2800"/>
              <a:t>Mob attacks and seizes Bastille killing guards on July 14, 1789</a:t>
            </a:r>
          </a:p>
        </p:txBody>
      </p:sp>
      <p:pic>
        <p:nvPicPr>
          <p:cNvPr id="15366" name="Picture 6" descr="Bastil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0400" y="1219200"/>
            <a:ext cx="5943600" cy="4800600"/>
          </a:xfr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Great Fear Sweeps France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Rumors and panic spread throughout France</a:t>
            </a:r>
          </a:p>
          <a:p>
            <a:r>
              <a:rPr lang="en-US" sz="2800" u="sng"/>
              <a:t>Great Fear</a:t>
            </a:r>
            <a:r>
              <a:rPr lang="en-US" sz="2800"/>
              <a:t>: attacks by peasants taking place across France</a:t>
            </a:r>
            <a:endParaRPr lang="en-US" sz="2800" u="sng"/>
          </a:p>
        </p:txBody>
      </p:sp>
      <p:pic>
        <p:nvPicPr>
          <p:cNvPr id="17414" name="Picture 6" descr="pixel-scar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600200"/>
            <a:ext cx="4572000" cy="4343400"/>
          </a:xfr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u="sng"/>
              <a:t>Great Fear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33400"/>
            <a:ext cx="4572000" cy="6324600"/>
          </a:xfrm>
        </p:spPr>
        <p:txBody>
          <a:bodyPr/>
          <a:lstStyle/>
          <a:p>
            <a:r>
              <a:rPr lang="en-US" sz="2800"/>
              <a:t>Political crisis combined with famine in 1789</a:t>
            </a:r>
          </a:p>
          <a:p>
            <a:r>
              <a:rPr lang="en-US" sz="2800"/>
              <a:t>Peasants were starving and left their homes</a:t>
            </a:r>
          </a:p>
          <a:p>
            <a:r>
              <a:rPr lang="en-US" sz="2800"/>
              <a:t>Price of bread rose </a:t>
            </a:r>
          </a:p>
          <a:p>
            <a:r>
              <a:rPr lang="en-US" sz="2800"/>
              <a:t>Rumors told of government troops seizing peasants crops</a:t>
            </a:r>
          </a:p>
          <a:p>
            <a:r>
              <a:rPr lang="en-US" sz="2800"/>
              <a:t>Peasants panicked, attacked homes of nobles, </a:t>
            </a:r>
            <a:r>
              <a:rPr lang="en-US" sz="2800" u="sng"/>
              <a:t>destroyed feudal records</a:t>
            </a:r>
            <a:r>
              <a:rPr lang="en-US" sz="2800"/>
              <a:t>, and stole grain  </a:t>
            </a:r>
          </a:p>
          <a:p>
            <a:endParaRPr lang="en-US" sz="2800"/>
          </a:p>
        </p:txBody>
      </p:sp>
      <p:pic>
        <p:nvPicPr>
          <p:cNvPr id="19462" name="Picture 6" descr="great fe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371600"/>
            <a:ext cx="4114800" cy="4953000"/>
          </a:xfr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The National Assembly Reforms France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Rights of Man</a:t>
            </a:r>
          </a:p>
          <a:p>
            <a:r>
              <a:rPr lang="en-US" dirty="0"/>
              <a:t>National Assembly adopts </a:t>
            </a:r>
            <a:r>
              <a:rPr lang="en-US" sz="3600" dirty="0">
                <a:solidFill>
                  <a:schemeClr val="accent6"/>
                </a:solidFill>
              </a:rPr>
              <a:t>Declaration of Rights of Man and </a:t>
            </a:r>
            <a:r>
              <a:rPr lang="en-US" sz="3600" dirty="0" smtClean="0">
                <a:solidFill>
                  <a:schemeClr val="accent6"/>
                </a:solidFill>
              </a:rPr>
              <a:t>Citizen</a:t>
            </a:r>
            <a:r>
              <a:rPr lang="en-US" dirty="0" smtClean="0">
                <a:solidFill>
                  <a:srgbClr val="FF0000"/>
                </a:solidFill>
              </a:rPr>
              <a:t>…proclaiming that govt. rested on the consent of the people (popular sovereignty) not divine right of kings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Modeled on U.S. Declaration of Independence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Declaration of Rights of Man vs. Declaration of Independence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u="sng"/>
              <a:t>Declaration of Independence</a:t>
            </a:r>
          </a:p>
          <a:p>
            <a:r>
              <a:rPr lang="en-US"/>
              <a:t>“…all men are created equal”</a:t>
            </a:r>
          </a:p>
          <a:p>
            <a:endParaRPr lang="en-US"/>
          </a:p>
          <a:p>
            <a:r>
              <a:rPr lang="en-US"/>
              <a:t>“…among these rights are life, liberty, and the pursuit of happiness”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u="sng"/>
              <a:t>Declaration of Rights of Man</a:t>
            </a:r>
          </a:p>
          <a:p>
            <a:r>
              <a:rPr lang="en-US"/>
              <a:t>“…all men remain free and equal in rights”</a:t>
            </a:r>
          </a:p>
          <a:p>
            <a:r>
              <a:rPr lang="en-US"/>
              <a:t>“…rights of liberty, property, security, and resistance to oppression”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DON’T FORGET!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3600"/>
              <a:t>Both of these documents were heavily influenced by Enlightenment thinkers, especially John Locke</a:t>
            </a:r>
          </a:p>
        </p:txBody>
      </p:sp>
      <p:pic>
        <p:nvPicPr>
          <p:cNvPr id="35847" name="Picture 7" descr="dont forge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371600"/>
            <a:ext cx="4114800" cy="5105400"/>
          </a:xfr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Slogan of the French Revolution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1219200"/>
            <a:ext cx="5562600" cy="7620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“Liberté, Egalité, Fraternité”</a:t>
            </a:r>
          </a:p>
        </p:txBody>
      </p:sp>
      <p:pic>
        <p:nvPicPr>
          <p:cNvPr id="37893" name="Picture 5" descr="French-Revolution-Delacroi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771650"/>
            <a:ext cx="6781800" cy="5086350"/>
          </a:xfr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Louis Attempts to Escape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5029200"/>
          </a:xfrm>
        </p:spPr>
        <p:txBody>
          <a:bodyPr/>
          <a:lstStyle/>
          <a:p>
            <a:r>
              <a:rPr lang="en-US" sz="2800"/>
              <a:t>Concerned for his future, Louis XVI flees Paris disguised as a servant.</a:t>
            </a:r>
          </a:p>
          <a:p>
            <a:r>
              <a:rPr lang="en-US" sz="2800"/>
              <a:t>He is caught near the border of The Netherlands</a:t>
            </a:r>
          </a:p>
          <a:p>
            <a:r>
              <a:rPr lang="en-US" sz="2800"/>
              <a:t>Someone recognizes him from a coin</a:t>
            </a:r>
          </a:p>
          <a:p>
            <a:r>
              <a:rPr lang="en-US" sz="2800"/>
              <a:t>Louis XVI is dragged back to Paris as a traitor</a:t>
            </a:r>
          </a:p>
        </p:txBody>
      </p:sp>
      <p:pic>
        <p:nvPicPr>
          <p:cNvPr id="40966" name="Picture 6" descr="louis xvi co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1524000"/>
            <a:ext cx="4343400" cy="4256088"/>
          </a:xfr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Limited Monarchy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September 1791, the National Assembly finishes the new constitution</a:t>
            </a:r>
          </a:p>
          <a:p>
            <a:r>
              <a:rPr lang="en-US"/>
              <a:t>They create a new body, the </a:t>
            </a:r>
            <a:r>
              <a:rPr lang="en-US" u="sng"/>
              <a:t>Legislative Assembly</a:t>
            </a:r>
            <a:r>
              <a:rPr lang="en-US"/>
              <a:t> to pass laws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Factions Split France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3505200" cy="4525963"/>
          </a:xfrm>
        </p:spPr>
        <p:txBody>
          <a:bodyPr/>
          <a:lstStyle/>
          <a:p>
            <a:r>
              <a:rPr lang="en-US" sz="2800"/>
              <a:t>Major problems including debt and food shortages remain</a:t>
            </a:r>
          </a:p>
          <a:p>
            <a:r>
              <a:rPr lang="en-US" sz="2800"/>
              <a:t>Assembly split into Radicals, Moderates, &amp; Conservatives</a:t>
            </a:r>
          </a:p>
          <a:p>
            <a:endParaRPr lang="en-US" sz="2800"/>
          </a:p>
        </p:txBody>
      </p:sp>
      <p:pic>
        <p:nvPicPr>
          <p:cNvPr id="44037" name="Picture 5" descr="legislative assembl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05200" y="1219200"/>
            <a:ext cx="5334000" cy="5257800"/>
          </a:xfrm>
          <a:noFill/>
          <a:ln/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810000" y="3733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Radical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6934200" y="38862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Conservative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5334000" y="5334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Moderate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Revolution Begins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Inequalities in the old (</a:t>
            </a:r>
            <a:r>
              <a:rPr lang="en-US" dirty="0" smtClean="0"/>
              <a:t>ancient) </a:t>
            </a:r>
            <a:r>
              <a:rPr lang="en-US" dirty="0"/>
              <a:t>regime helped cause the French Revolution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Conservatives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438400" cy="4525963"/>
          </a:xfrm>
        </p:spPr>
        <p:txBody>
          <a:bodyPr/>
          <a:lstStyle/>
          <a:p>
            <a:r>
              <a:rPr lang="en-US" sz="2800" u="sng"/>
              <a:t>Émigrés</a:t>
            </a:r>
          </a:p>
          <a:p>
            <a:r>
              <a:rPr lang="en-US" sz="2800"/>
              <a:t>Nobles who flee the country</a:t>
            </a:r>
          </a:p>
          <a:p>
            <a:r>
              <a:rPr lang="en-US" sz="2800"/>
              <a:t>Want the old regime back</a:t>
            </a:r>
          </a:p>
        </p:txBody>
      </p:sp>
      <p:pic>
        <p:nvPicPr>
          <p:cNvPr id="46087" name="Picture 7" descr="18th-C-French-Nobles-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71800" y="1752600"/>
            <a:ext cx="6172200" cy="4629150"/>
          </a:xfr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The Radicals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r>
              <a:rPr lang="en-US" sz="2800" u="sng"/>
              <a:t>Sans-culottes</a:t>
            </a:r>
          </a:p>
          <a:p>
            <a:r>
              <a:rPr lang="en-US" sz="2800"/>
              <a:t>Literally those without culottes (short pants worn by the wealthy or nobility in France)</a:t>
            </a:r>
          </a:p>
          <a:p>
            <a:r>
              <a:rPr lang="en-US" sz="2800"/>
              <a:t>Lower class who want more change from the revolution</a:t>
            </a:r>
          </a:p>
        </p:txBody>
      </p:sp>
      <p:pic>
        <p:nvPicPr>
          <p:cNvPr id="48134" name="Picture 6" descr="sansculot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219200"/>
            <a:ext cx="3733800" cy="5257800"/>
          </a:xfr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WAR!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Austrians and Prussians want Louis in charge of France</a:t>
            </a:r>
          </a:p>
          <a:p>
            <a:r>
              <a:rPr lang="en-US"/>
              <a:t>Radicals in charge of French revolutionary government declare war!</a:t>
            </a:r>
          </a:p>
          <a:p>
            <a:r>
              <a:rPr lang="en-US"/>
              <a:t>Prussian forces threaten Paris</a:t>
            </a:r>
          </a:p>
          <a:p>
            <a:r>
              <a:rPr lang="en-US"/>
              <a:t>The war went on from 1792 to 1815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Panic in Paris!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1"/>
            <a:ext cx="8229600" cy="4114800"/>
          </a:xfrm>
        </p:spPr>
        <p:txBody>
          <a:bodyPr/>
          <a:lstStyle/>
          <a:p>
            <a:r>
              <a:rPr lang="en-US" sz="2800" dirty="0"/>
              <a:t>With Prussians threatening the capital, Parisian mobs jail the royal family and kill their guards</a:t>
            </a:r>
          </a:p>
          <a:p>
            <a:r>
              <a:rPr lang="en-US" sz="2800" dirty="0"/>
              <a:t>The mob breaks into prisons, 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 killing </a:t>
            </a:r>
            <a:r>
              <a:rPr lang="en-US" sz="2800" dirty="0"/>
              <a:t>over 1,000 people, </a:t>
            </a:r>
            <a:endParaRPr lang="en-US" sz="2800" dirty="0" smtClean="0"/>
          </a:p>
          <a:p>
            <a:r>
              <a:rPr lang="en-US" sz="2800" dirty="0" smtClean="0"/>
              <a:t>including </a:t>
            </a:r>
            <a:r>
              <a:rPr lang="en-US" sz="2800" dirty="0"/>
              <a:t>many who </a:t>
            </a:r>
            <a:r>
              <a:rPr lang="en-US" sz="2800" dirty="0" smtClean="0"/>
              <a:t>support</a:t>
            </a:r>
          </a:p>
          <a:p>
            <a:pPr>
              <a:buNone/>
            </a:pPr>
            <a:r>
              <a:rPr lang="en-US" sz="2800" dirty="0" smtClean="0"/>
              <a:t>    </a:t>
            </a:r>
            <a:r>
              <a:rPr lang="en-US" sz="2800" dirty="0"/>
              <a:t>the king</a:t>
            </a:r>
          </a:p>
          <a:p>
            <a:r>
              <a:rPr lang="en-US" sz="2800" dirty="0"/>
              <a:t>Pressured by the mob, the 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 Legislative </a:t>
            </a:r>
            <a:r>
              <a:rPr lang="en-US" sz="2800" dirty="0"/>
              <a:t>Assembly deposes the king and then dissolves</a:t>
            </a:r>
          </a:p>
          <a:p>
            <a:r>
              <a:rPr lang="en-US" sz="2800" dirty="0"/>
              <a:t>The National Convention takes office in December, forming the French </a:t>
            </a:r>
            <a:r>
              <a:rPr lang="en-US" sz="2800" dirty="0" smtClean="0">
                <a:solidFill>
                  <a:srgbClr val="FF0000"/>
                </a:solidFill>
              </a:rPr>
              <a:t>Republic</a:t>
            </a:r>
            <a:r>
              <a:rPr lang="en-US" sz="2800" dirty="0" smtClean="0"/>
              <a:t>- no king and citizens elect their representatives</a:t>
            </a:r>
            <a:endParaRPr lang="en-US" sz="2800" dirty="0"/>
          </a:p>
          <a:p>
            <a:endParaRPr lang="en-US" sz="4000" dirty="0"/>
          </a:p>
        </p:txBody>
      </p:sp>
      <p:sp>
        <p:nvSpPr>
          <p:cNvPr id="59394" name="AutoShape 2" descr="data:image/jpeg;base64,/9j/4AAQSkZJRgABAQAAAQABAAD/2wCEAAkGBxQTERUTExQWFhUXGRwaGRgYGCAgHxwfHiMcIh8iICIcIighHRolHx8aIjEiJSkrLi4uGiEzODMsNygtLisBCgoKDg0OGxAQGywkICQsLCwsLCwsLCwsLCwsLCwsLCwsLCwsLCwsLCwsLCwsLCwsLCwsLCwsLCwsLCwsLCwsLP/AABEIAQcAvwMBIgACEQEDEQH/xAAbAAADAAMBAQAAAAAAAAAAAAAEBQYCAwcAAf/EAEgQAAIBAgQEBAIHBQYEAwkAAAECEQMhAAQSMQUiQVEGE2FxMoEHFCNCUpGhYnKxwfAkM4LR4fFDY5KyRIOiFRYXJVNzk8LS/8QAGQEAAwEBAQAAAAAAAAAAAAAAAQIDAAQF/8QAKhEAAgICAgEDAwMFAAAAAAAAAAECEQMhEjFBBCJRE2FxMoHwM5Gx0fH/2gAMAwEAAhEDEQA/AKqhl1DvQJp6RJpgA6gZaQe46b7EYEzXE3SoY0adYAC/EwuGC7EdN9ybeuHGeKu2YUARSok/aWLa9vW33RA9e2F2QpGmBIby9gpBJW5JmLmbib9Nsc0YCTy/BZ5HMJWpK6SF20yJWCRBj27/AOWPgypn0nv8sJ8hnxSIhSKbkFuYWmxYDuNN+4HzxUNPw7+v+d8aSaEjKwK4HX+vn64EzmaVCFJl2NlEye5NjYX/AEwxK9LE9r/10xG0c0WzdZ3BidKjbkWEMgb80tDfISQcZdWWWxnxOuXpMkMCdJAJ7Mp03EgmCBIuY74wbPj6nmGUQoo1jr1XkIxFtyY6+h2jH3OVLA63dlXWs2BMjlIPX2Mgse4GJziNdHTM+Uq0x5bAmANZcNOodG2UEfeNySwweSQ6Xgy8K5xjVy0kfDUmPengX6Qb8RSTvSS89jVxr4JWVXokiZp1ZHQnUgtFtr3j3wr4+NOboLIb7NbxHV4/gT88Ipr9P5OmrzRbDuBVD56GR8Q7STAt+cY6MqSf5z/Vsc48NUyc1Rv94X3iAD+dsdMZNN739+vS22Dj6F9c19RfgBzbGwUHf379/l13jG7JVNhEGNp/X26Y21WB33Pp/VsaHUAA7fLafTrh0cloYMwG9h1npaeuwwNU4lTJ5WJsLgGLwRvvPpIvhB484gKeScagGYrYG5AZdVpki6z0IJB3xn4czTCjS1mWIkXme3w/CsGdvnOBJ0FIoXebzI63/kbj29sfE7kzt1wt4fRVKrxT0ioBULWgm8rAtIB1SN/zODadVhM7evt/DAtso0zaBcCT64zzI5SbyL4HdySB8z3xs5gvQQP1/wB/44AaAxUvuf6/n0+WCaLwBJ6x/X5HGsUAP5z2m36SMfaan5Hp7YHYDZ5fS/8AX+2NNNuluvtHTGyo4EX9L/5++NHmAsfnaRJ6/wBe2BQxJ8PrswYEAnUHJjc7mQOofmA/2wxKHSSzC4F42O+oTPf/AEwnoAq1UHVZgQQY+KABseaD6zce7PNq1iGN/Ta1tgJ3i3f0xVHnT7BMnm5L0nYPpgqbgkRfpf2/XFzw/Ma0QzvaO5FjAO1xtiHzFEDJireVzEOQbgaAAAQLrLD3Le2H/h2srUPKUFnE6rkLzWufimxuR23tKt6KwQzzHFqKHS1RdX4V5m7myzHzjfCSpxlKuYp0dIXWwC7ayWtqtZVSNW5JKr2tnQ8MtCq9UKqn4aQ2jpqboe+kfzMXxvhmktW1sQzEU4H/AA5tIuSNGrYif0xLGssntUjtxxx9NlZ4szKHJnymBFSoKQYMQsgzcAxJCkAxYkYis/Xcq1RUOioGUKTLC1zIAkDmsfntgnheboMBlqp1IgcKEBILMZXQBfWup4Nt8ENw3y6Xm1GPmGnVXSLDU9NkVoWYe4DRAkz0x0cOasslHHqWzTwVpNKeqOZ/xUyPT5YD8Tr/APMKAtBpCwHrUtbr7Yy4U/2lCCGsQPfWnb0H6Y0eLjGcoTBK0o39X69+vzxzR/q/swvUl+wb4eraM0rgSVNhBN47C8R1x05s5aQAdW1+ljv1xy3gaEZmnpE72+UbbATb0/j0/LgIqrvpAE94sTecWh0Q9YlyRlUaRMD02/oXwNmKiU1Z2KqgHMzNy72mALkwBF5PywXWqoFYsdKqCzE7Adz8v445V4o8SNmnCqNNFSSq9Sdgz927DYX6mS5HDheR0it4tx2gxDlAaJUqzuDzAGVVF6lmAPoFYmJXAWU43CDysvUako5dgYJjlCmBAk3nYCwviH06iNzH6f1bDzhfEfLhBF47X6QR1G9usDCM9GPpIqNnQuAVFzFFKoLaBITUSLgkEkDcgWgzubbHDConWJH6459wziLZesWokKGADLBKMZiSLQdhNsP/AP3uBnzKJHcowI/JtJ/XtgWkQyemyJ2toeO4DWv/AJ39Pbf0xvUkiSRHbfCOj4jykjVU0kgGGRh+ekH9Tj7nPEGXddOXr0y5IWDN5tEsIA9cYlxn1THdZx1H6flgenboO39emB8sawMVRIM2lTA9SACT067j5b2SMZMR6MqogaokgTHtfCWowN9MntAH8bD8x/LDoE/LaMC5/LINTQJEbEjsNtp9cZmslnZ/MeULgqAbi5AkfhmLbRt642jPsVIvrG8gT+9yyBP/AHDYWwxqZlc0bShVTzC5vMHpfrpgkavlgfM8Caz6xIER5cW9Dq9BaNxjckQeNmXDAXXNUGNqlPWtrBlBBMRuYU2/AMNfC8im4LBrrcC3XsYmfU7D0ws4TlRT01mqMWAaUUDqIPxsJF+g39ZAYDIhDopLVIKgiCBe9iZhtMevxHfoLTGjB6Ds9nZ5VBbUYJBFhF4JO5FrDr0wA+QSqlSo45aasEkWLAGT7KQFgbnV7HyrUC6qulAoJJVtRgdiQAvSxDe/XGOaptWprR1PTU3hQCSACYOo+xIPX54qppKijTSpEhkMmPPFZLMFUldMxq1Am142vGwvvc7iAqPTgqpiWmW+6C0wQtwB6Tt1x9PB6KsBUqu4uNK236DSxaJPYdfcG5s0/LelRkKEPI0E7EyASdzAk+u2KLIqpAe3si+DVYq5XmsH/i6zvHUfxxs8dQM9Siw8vuDHM8XE9IwLwjMUx5T1FJ8sgyDvfUQw9epB2Agdy/FbUa2ayYowFalBJfYktMsRIgQbj5YhGPvv7M6ZPaYR4Rrf2qi071P0P8SQQPkMdOy1Xp09/wCcY5ZSyrUa/KQ2g6gUbUOWD0AiNiSALTjo+SrWkT79fyJxofBL1W6ZLfShn6mqlQFqRTWR+JpIv6KIMbSfQYh/vLG5B/j6+04vPpOy00svV6q7U+kw41D8tB/6sQeTrMlSQtwJGpQbXvDAgjfpih1ekmvpJJDDIUySAACSCP8AXDM+HDWdEBmo/odK7nUTPNYMYBHw2xnwTLea5ZuW82WJBmQALD8uhti34VVSmgfS0sYWANvh1kyN4NxJCwSMTSt2dPqZqGP7mpfBeTCKDTJKqAW1uC0QNR0kDUYmw3OB8x4HouBFatptynS3tfTMbYbJWqEyVpi0bzabX5evoN/nj2ZqOVGwIuDO5ggTf1xmjy1mkvLEP/w8pn/xFUH91f5enqMI18NUDV00GqVdB5mcgKYnYLDFLb6hPSRvV8c4m1GjVqXkgIok2LEKCJEEyx7YF4fmUWmFXUQEAAdVkEG6kwYEFb7cw2OB1pjrPkfkbcPR11BoJgBSJ+HeOYkyCb/vDtgggQRIA/qP8v6OAKtQgo61OUAyog6jcXhSRcqAQR6zIjOlVDEyxWFJAYWY9thci3z9MZCNBRJAgC5P+WMeI1eSFI1G9xaPW4/lgU5kEbXETB/zF79u+MX1OIkHvH6dTgi8UY8PprqZoVWY6WIETpF5EdJjvg6jXUQDF7gDrOwHrF/1wJk+HQv2lRmaL6TCjeYJEkyT0AtEWxhm+HNIZCLEH1mI6wP0FxiVNbM2MzRXTzRAsbQCADM2He9umNNLM+YdKWFyWIn8h/nHthdkX1rqPMRch97wZEib73jr3nB1DIghnDMunfmW3YAabH1nFFFdgNWfydUqftWI20wIvEAgAek+nXrjRl6bIq6SF5vhifYLJgG/YXk9LuspTYiC2r+e3rv6X98LeM5ez6Z1QsHsdQP8pPth2tBT8G2pl2gm7Dc7TbsBAIwszyq0SgMG2qDBt62t6/zw4yed1Uw8QSBI6g2wNUyqmSD1J6X9I9J6YZbQEJ2yNJtQZAysLgqNQ/T5ysX/ACEP4i4SuXzdFELMrIzAHoCpHYXtN/THRxRkQYBBIBBm1v5wdoxCeL6oOfogn4aLAkTadcnbt64CjxHg/ckLkzOlvLW2sXEAGwNr7CJ/THWOHRpUWjf1uT/OR8scZ4P9pmgd5Wppv+y0R8umOieLuIfVMuqIStapOnTUflAPM0Wix0i25nphUuMv2Hyr6jpE/wCO+N+fmdCGaVGVHaba2/MaR+6e+FOUrsQRNukAW94Emw32GFqWB9f5f1+uC6CzA/X0m8/IfrjSdnp4MSikvgrPDTmq6UkAXVMteyi5I9toxa8TUCoiiwAAA36kDEP4M4xl6Fcl5kqqKWJsCTqInlF9NpB7TizfMLVZWpurAabD4rEzbftfbbAjVUcHrZylk+yGyobktMkkdI9L400w2tpblOwjaLb9Zj5G2PmXks5M32n+W8jGikD51SWMWgapGw6d5n+PXBOIx4jw3z6dSmTAIGm06WUggx1GoD5ThJkqJosBWpM0gksIJuSRtsYAvPbfbFFRcmruY09J0zPX5fxx9zzhWW3xWtE3jf0Nv6nCtDRbQNkaBIDNAAJKgoQ0AsATPXrtBtjFEblV9MmfhHQR798FUGEH09Iiw/X/ADwDRqlmUmx5h/24xRWwxUhSSptJsbwJ2g9egxvakLSSJt09+2NdPNzTLRt2/I/Of1xtpuFAv1j5x/Cxxm6BRPN4kpX5qQNv/EU5P698a28Y0iugaQIuRWy5/L7XeO4G+EPCvDtGsCW1WqabFpiW79YE9d+9sGDwhRhZLSVB5Xtd4tadu/8AsjzJaD9OJspeIaKvrRqV5lDXoz0OqzlYLT+e2Mx4rRdXltSXV8RNZf8A9W+ExvPfAD+EqJkgFYk7g3JAFwLkSZ+V8DZ7w1Rp06jETpDnqA0aY9et7jbbrjRyLpDJRG+X8Yqsa3ogCJ01dRN7wLCw/q2Mh4xouY1UgnVjUKtNyIVkgiQPvdu2EfCvDlCpq1U7ymmC15NxveBBw1bwnQiQCBDEDV06C4kn/L1wXlQeEDZlvEOWUSa6Bu4ZTHuJg/qLY+t4pytwa6MPUEe4gKYxpTwpQkH7S7CYiwiZsJnbbrHpgep4fohWOhpClru3QNa8baZ+Yxo5kjcIBFXxjlVP95I7iTM3tIEH1PbbEjxWoM1mkekyF3DqZaJYzGrUAF3gSekdROuvUiv5Rp0whFzzT8JO+qxm22NXHq4D01WmqkoWJVSNUlokSZ+H03xVNtjxhBdGvw1WShm6GYaoCqMSVAeTIYWlQOvfBvHeIjOZtqjVUUTpQaKkogNrBIm5Y33JvgPg1RTXVWVGWdiu++/tvHth9xms1NfNpUKa0wVBOliCWDEG5MERpMGOZepgaTKRqM7XYpp8MpWnMqJ/5NYxv2S+MUyahr1SV7ilVXfpJTGynx6q7Dlpf/j3H57Xw/4SubrpUelSocu2pI8xj91TIEi1++kHeyu0dDlJLk2KuDZHL6j51SqRpOnyqbyv7R1CDG0RtebW+1KZQzSqGxMaqbj5wJ0+4aR3wYniBwqvooWIlSjTANxBMA7z1xchKJ85EprZXZBG5VmAv2Mp+ZwuznzNx3Mlsj43q0yFqkRvLaj0jdgri8b6/fFNw/xGtek9RVjytWsE7FVncgHa1xjn3jushzZSmFWmtFGWAPvorXMc3xD8sO/o+WMhVbSW1ZlkKi40slJD7gTP5YejmyKNWi6o5oawBsSQD7awf1Rv0xlm6/OFiTY+sNrE/wDpI+eFmTZFpa6lRZWo9QgMLA1HJIG5HMW7QQMeFVqjU3KxrKsQd1U/WCgM+gSf2ifTAomlsYbKT0uZ9rR+YwFk216WCxI7ER8M9MZrU+zrJP3XIY7Bi1VmEzuA1P8AMemMsuQtQjYKwG28mopA+Ypz7DGGRuowSQYNyIMQRAMx/iUbb4NCrbr1v3g9vScKUzUMWiwVVt3LQfnAS9vXGQzRIBYqkgSxPwwWmDa8lRvfCtMHYl4HGlgGmag1RMjmItHSI2tEGx2NuaeogyNLRudWsg26GIH6YTeG60a4ufMUkD0bpA9PlPfFBkGEXIEhDywNqxkgD5/ljmmvcOfEBIaLcr39nUAW7wb+tvRb4lRjl69oGiuJ6fcIjsZU79sGZfMgKyAwEBUBtipYFYnblOiD1RrHAviJj5FcERqGZi1zyNBMR7ztv74aPYLBuEZmGqAwL0zN+rLaJ9z+Z64a+cuj4raaoib2Inf1n+jic4NWMvMwwU3EidQnrYC364e1iqhpty195teSew9egtjS7GfYxUjURY8wt7L12O2FedWUa0lkA/MN+s/ztjamZ54uSG3jblsTOwvv6774BzFUkKt5ASCOpOqfn/XrhUNRE5iiTmSxI3EW6+WenQ7XvucB8fjz6BDSDSNx+9U94OGXFqZZ2NxYnbpETYXAvcdj1GF/iJgMzQkf8M/q9T5df62x1xe1+GP/ALMOCrGYpd5Nxa9+/wDVsdBfNqFKuQ3mKVCxOrpcTte5JAFhPQwHCXUZinB2cCQOnXeD1J+WK6jVV3qOx5QdKz2AEgk2s3mH3J7YE+xcnZO5DgFcNpCMNQ1ayJAXpOmRNxy7yQO2Ok1KYpUhSp6lRTToq1viY0SWjcCwYkx8bHCrhj/2kFra0UqpH3VqUpsBCwWBi1mGxmWlFfLA1CdJSO5AfyybdfKZR/i9sFC5MsppJ+CM8Y5Cq+crGnTLLKiwkDkSx7bg3nriv4crKlNdWplIpN6lSGY+2hd/TGrIjWSSQHNSoGHsTb10mQPc98G5k6NNQD4gGAH4xO8DqrtJ/YwTPI5pR+Dl3jpIz1cL91KSr7BKY6Dt09MN/DObqU8gtNGA113GwBjkm5FrRBF5IPbCLxZXJzmZk6pKqSbg2E+vS3th/wCGaH9loNJI112J9vK9RbcfPF4K9CZfbBh2ayLOwULfUSSZ9liTN5tG8HFDwck0VaQ3MikCSVCvqW0dUqFj+9PWMauE5Ia1LORU1Uq9QdxNYUx6C23v1wZkqa5dKVMwGKDUZtKKqmx2lRE7nThMlcieNVE3JQa4nemRA/EDFT5HkH5Y15gaakfdqOsGOpWZ9BCt+Yxt4fOtiTqPmMAT0kwV6zamG+fc4T5biepabX5i2gdlV2dB6HSiLP7WF4lDfl8ui8qfe8sXYmAWC9SdiAPng7JnURJAa4UkbfiOx6Bb/tYFo6Z1WkUiZjZi1N1m+wN9++DqOV3UwSulTtY6F1T6kqB8sBoEVuyHpRTnS6yTJPmAkkENO2otqAN2Eb4wPEa6tKkRMTqnqLkSBFm+Rjph5k/q1VlWjmFc76CVViYAnTUeSTAt2w0zHh5idTM4eIGsAn/vj026+gxBxl5Q3JEoufrLUuBzEoxEbMSV9YDM8Sd3i2NnFeNVDSqrCtqp1DyqYJdYJu3La953ECDh9X8PEo6XltuVombXi1x36b4X5Pg/nIKi31fEIiCCQwPbmDett7nBS+xtE5wjMVFJgKbgSwcTExBBkdLR0O84avmswFLVKlBKa6iWKkKuo30tqsWNgBBkEd8G5fw15ZYhIkTKqASRN5Ni3aSBc97RXiDhPEK9Tny1REWAiSNKA2F5gk/iPcxAth1Dk9hl9jfnPHpVz5SKwBkM+oCQIkIGm4Gxb5dMaU8c11IYU8u2kRBRwYBi3Pv67+8YP4Z9HA5frVYB2B00qTLJiJGpgVmGFgPzwfV8CUldalMVtSAuQ7qwLrrIXVoWLoDN7E22xRQxx6QEpeTPM5k1KVyizdVMhh0JbTymAZINhq2AviT8R1tWYptJtRHUWMvI69f44P8ADnGmzBdKmmY1qYHwzJBtcLMzvE9sF8S4B5rh/OSFGmIiNyLixMmLDqMaTqXu0PFa0JOAn+0U4uJO/oTv8z/PFpkxpQA8yobKw3IjedwsyfUgdMJMrwwZZtUltVhUAYBCe4BlZPU2Nogk4chEFMAiWKiSxtJktY2N539rDE5PyGWxnTrqy7GTYMYBiZMT0JA9OX5YLQsocMPNUIxDFZYfC2k9SpKi97gYRpxPVILx0OmR2G3TcfmMNOH0SzqS5gyIJMnbbb3kfpheRNxGNU6a1SIMqKgi14Zfb4ln3x84hWmvokcvIovy2DEmbbGfkMDcRzQSqF1FmNMm7AG7curuLPeJ39cJs2Q1VgpDO5ZhtBBknV1AF9UHmutwSMUeg4luyN8R0w+YrVASFd2KmNxqIWQfTvil8IVgcvl0PwpUqF46LqpaiZvcQo6S2EnHUbzcyuovorCnq7wzSfa22KfwNSQ5PVUgCrqQ9IGtZjsYcHvNMHph02hssU0NsxmMyDrWioRVWkHI1E1KbOgDBXUgeYSIAboZvj2V4iM2hcIUdZpurCCj6K0i4Bg6qUGJ6GCDjdnGerl6iDldoZe6toSsRbYatayOs4Y03JkkySS0nsi0lMbWNyJ79sKTF1OsVDmSstUqWj/isERid4VSx/lgitSGunKiFYEW6qRSHawDARtbAnEEJpBlB1aAhg21KWpxHQzU1RFtIvbBGarDzHU2AqgrOxg06p+U03wyZpdGS5eaKJJOmoR0jlLEK09CyIDf8sYcPyNNcwgoE0Upu48qORgUkgyeXmbVYxZbXnE3xXhtWaNSiB5wAesqmHcudUkjop/jIgKSH1em7U0RLu8CVMGSlNyV99LW7E7RhXsdRpHOqnDVN9QEjY3/ACjpbHuH8XzOXjya9WkIssnT0+68of8ApwnrUR0UA9/X5/1fARqGZJPub/xxZRfySOoZP6RyOWtSWoRu6WtJuVmAfY9duuNvD/Ew11VSmtSnUPnABypUmzgyCfiBPS3Q45QK7KZDEHuDGCMtxerTYMrEMJgixvvtv88B4n4Y0ZK9nXfrytA8gnYx5xMfkME0s2hUzS0oBJJqiBF92EjbeRia8O8X86mrVFVTJux5SFIDMIEgAsJ3FsaPFvEsnVyFRBVFSutRCggreSGIUgHy/LLdN9J3xFJ3TLSca0F5TPj66ugpUR9flnUShCySuupILCJ1TpmRYGxq8XSpVAoB9S35HFzDKSeRg2kG25F98FeH+B0vqFLL1qZYqpqNA5rhrDTfq6x1CRswxHeJM9SaoUytGklBIUPpGqqwO4eCYN4uZgEm9ioOTpGcoxjvsZNw+mreZSymlgxOsVjYyZvpsPSMeq12t9jHX+9U9ImPLgewGN2U4zQeuFR3aq4gyzEQFLEGTYrBNpuIxqzGYVS8BTO0nrHsOv5TibtdloRjJWjQ+bJQ6qDMGWLumwgGD5YgzpO9iBhdw7NmiWUq+k3ANRZB2N9JlY6d7zjfm86ALzBQT8y0jpaFBn1PbANLNqyNIFgSDYXA9if9sahvpRqzfW43SDXo1SR1FYQfb7MEgx3/ANcv/b9FQJp1xaJDj2HUAkG+3fphe6KzAkxveTt/lc435mlSso2JADCbRzH3sD1mxw2vgDxKjdX4/RNxSqFgCA1TovUcrcw33nc9zj3DvENKmLpUZjZm5xI2gFK6wI6ADYdhAOYyaQYDHUwVTAAuQG6TbffpgWhlQQsTeZB6+1979hEHBVMHDwg7NZ6kzVWZag82oalgIE6v25PxW9sWfgjT9VQqQV1NIiSH109Qg9ShBFvuyMc/ehyidiQLAXIg9RvBHXpi58EAJlC28PqABEkcwItG6Bx7MMNKqI5FSoqKceboaSA9TWBpuzAFBtzRTqMNx03ONPC65aks3KUyrPIu706NUfCBEIYn063xtNYAo0SrsKi+ukVDPQfAKX5nGnK/Z+YGO3Npj4ZRaaie/wBlUv8AtDvhSSN2brfGF5tFVBpB3H2TEADZtRLfmIkzgTOBG1ncOtNYOxZ1qKDvYkVKYPtHTGdchvs2IJl3aN9CjUx72NRBbo4+filw1+cBlEbsrKT/ANTEG/Ux1Aw3SCbaFXVUqECwqA+sLqNo7xpjs3pjS5KKIZkL6YYRCvpJc/4pYG5uDtbG/Lkio5kwCLx0GmY9SXTr0OPmVRYUOFhQzXPLDFSLGw+Ige2B0gnJM4t4EQB3n0uf63xg+VAkEQRbuI7zPz/qcNKlINe8rBvp7jfebx1E9LvyraiqANySBNtzse5PWD2v1AFkSE+ZpQYx8yuXao6oglmIVR6mI+V8bswpmNjh/wCFaBo0q+faJpL5dCetZ7T6hFJP+IdsNOXFGirZq4kQMw9HL3SjS8hSBOsqwLsbXLPrI3tp7SBKtc0awFaiUdIkEQZ9QymZ/wBsUf0WTqzP7tMbEm5f9LX6xNjj5UyLcRzr1guvL0yE6yyLaEAuWYF3B2UGTtBRTp14DxT2DZvxP5wBcs4tqUkKOUi+lbM0AG42B7XmuJ8TaowmLCOUQvyHTvi28UeH1pZCp5APJVOuEnVTBBUs0SAsp1AME33xzg2w8JJ9CvHTtlh4Fyj62zUSElB6uwvfpCt+bDth67ORssiPvH9NvX9MbOB5U0clTpxBI1vNuZpPTsukfLGT5fZhEG+94nobx/O+OPLLlI9HFHjFE3mVkOzaZNSLmPgVUtb8YbAlWkQpI7H73y6Da4v6YcoxpgUX1axrqGNjrdyL7i3cA4wqZJqisFI1csAmNmBI6/r+eDy3Q0dxMEy8yYXcj4zHYfc6X/PADiGCiD/eGQTeDpH3d9+n5YbU3+0I03NVxM2WAWiBuLETbfAdKiV+0JbkWlTdRFnNRSYMkXuIMGDPpjRYW+geqYNIQP7xy294JF+X9oRgilUXW9wYLRb8R5dt+UsDsb7jHynlS1eoVB0qVEEX+0lugPdB6TjZl6+lajIou8AyYJCEC40kXBO3XGYI7BBmYZHBGpdTXAjcqljIPKCemLDwU3l5Nik61q2HrppqJkfj1x898RPlBQFJ5oVR+zoUkzEg3MyOvS9rLwSrnKkhTbMKXtfy0NN9jJ3D3AIlztbDMhk6GmZ2zNydGqnSN+VURRU0xyjVoeTvOMq1Z/OSpoUGqy+YQfgVVVigIgEDyzJO89IwJxNx5CAQddJgSpkB2klZtzhVdStp8y29t9LJeTUZFuJJLWvrjVMndaatEiLH0xkQegjIAsrVmEK5SmqTOhS4psTES5hbR/w433IQDknVFNapaBzaRpYCejhxTI9U+WJ/h9XMUqiiu5K1388DeFCmpCrIghqgnpMdicHZbMtpoqqGm711aqWAv5jVGW7W+NNhMClFgQcawoy4hn2FOq1gzuRAJIXSppqZPxH6xoERcMOgnAXibMMlCuFBbTpATaxqWBnm+EBunT1wwzaLRqokk06fltB0xc5ioWNrStMmJ6L1GFdSg5VKaqhc0KWpnqQpbclgqmWABAJOzYwyRPVqvLzGIi8KZ6cukA7gbxY73BwBQeQoKki/3vn+thJj5EgBnmSKiyoLahHUXn1tHrHeIxoGTEKq3qMt0DamJvE6bKDIF+g771XyRAk4U1aqESLtpTrq9ZHSZ9AB6XZ+O66Uko5Cl8FAanP4nabn1glv/Mj7uGWQAyivXrH+0trKUvwzFzBjYzEydREExicpZLzDUrO5csSYvzEkmTHSe1vlhY+6d+F/kMnxjXyNPo7y7xUqoA0PTUjrAFQn85UDcSL7DFxlqRWokUwVk6SwAALFTpJALHTeBBksOikrLfR3nFoUq0mCayqRuQApLFgLlRBA/aja8WPDOGKXZ3aqUZAUVmI0lXa6wRp1DQbC0vtMYSb9wV0g2tk2ZiXVWpuoR0WZI79JESCBchj7Y4X4jydKnmKlOi+umCQDBt3UkxJXaRYxbHfHpECLGNnN/kwkE+6xftia8ReDEzQ8xgKWYNgwEK56BhqaZsNViPXbFINJ2xW7Qm8PcU+tppeFrqvOpMax+JRH5job7EYMaiykwFIifjPp3XHPXSplwuYWQQwKVBdJ6jVdT7fmIOL3gnF1zKLUUaGJ0uIMBz0E7qZB7jrieTHxdrydWLNzVPsUa9Wdrm32dKmJJIHNDdFmebtg3LU5IAC/9bCPlovP8sTPE889JswyQDUrMA8gwKUKYneT17e+Fb+IMwjA+YLbDQsHptp6jG+m5BWZRWypoqfMAMEnOVVsxE8rgfd2sdvyx9ogGnUb/wCtmyikEzyg6SBFx9mTvvhXwfixrKJUa6Vc5kwYkHdVB6aj6nmHY4a5asKdHL02U6qamqzGADLIZvYHTVJk9Dcd841oCyJ7/ng3cVyPmahywM1UQEG4ilAAMbTpH+VsCLGnzit6SU3IWBBNQavcBA23Ui2N2Sz5r5qkKK6vtKlaNYIZppESYABGkz0hrYTjiXlhqOkGnVJ1Fl5tD6gCDMwq3FjecbjYVlrYTUptVzNdgp5GK8hTlOo7ajBOmmNp39cG5au9KjUpiC1TLMTpPwl3q0gs2E6nUTsI6xOBq/FBljUogqpnnLEEswECQfSLRuDgXK8TatVcEKmvyaO4FjVV52jvNog4KTsWc040W1SvTpVKNevIELrKzpDstNoVRBOxvFoO42wzWcooimpr8lXrNyAgszudIXbdBrnbmM8xMY5fiGTqVGpv9rTLT5hR9IY6p06RdQOWdr2kY25xcu7VGraBRpsCi+Zp8yQCp1alk6vMBPS/QzgdEkjdUrq+WeoGYlX8qkWVZVTEAhQFIuZmDteDjWvGUesgu7K5YtECo6+WNNMAwAA0b9HIBm6erU81EFJQKPnFeVgYBZDYgwQmlRttqj4sfOKPl8m6rXLh4dtKhWcFhCjTIUdpJAlbWK4FMbQT4vZgrVXQVGapTpqsQG5X6TPKQSJEi83YDB2RzAqHzGTSDTpAJ8RAhiRIFxN/hEW7iJjg+bGczrPV1/Vk5gtRtpZQSzSJYDWQAZ5TE3JaZHxBQo1kYVRrSrVuAdIRlAUg3WCZgSbN+Za8GT0Fng9JOeoDUCmT5hYqRcmyQIMT6we+CUzFOihaRSpiBaQIsQBHM5InpfTucbvOSZ1BmAuqHVdR7STAMkCB1HeX+kPMkPTomC4l2g2XWBCnu0DUSfxjvAVSlkdRWvk5lFL9b38G7j2TNXM8tRo0hRTZwoqKii9MqGU0WUal1b+k2lm40VGlQIn4oifi6dBcYtuBcCzD5YU6lUqHEBNAlFqfENTkDYhtEbNKnfER4k4KuXrtSWrrKfGChUqbErckNYgyNwcdGOukNI08P4nVpljTqMpJuVtO+/fcj2OOx+CFZ8utetGqpLbACCd/mbnpf3xxbK5Y6kUzzkDtYmLY6nxHxXTyINMeWxWNNFRGg9C0QFF507n03EsuRKajW2UcXwsszmgNwQOp7fL9PliL8ceKtKNRpnTVsJBug3JkWDnaNxc9sSfFfpKzVWmKYWlTtBamHVp/ZOrlxOUc0rGPhPbofn398PxYcMYye2Wn0b8aFA10ZZplQzKBPwyJANjYj3iMUXiLgDVKGjhYpUlrHVWCtpDAAgabQsyQwEGwB6jEN4QUHMQQDqRxf1H+2LrgNCnoV2MTp1EnTcEfFJ3Jm59e4Jj9RqbX4f8AP7Fc+NKmiH4J4ZfNpRpmoKdOmtQEjmJIqvMbAi63noMOW+jTL+S5NeqHQEloUrIiTpiYgNaZxoyTvlsnTIik+x1aiCTBtazEq7xEQQLwMMG48y0W8xkNRmIhZ+GVF9QFwXiDuCD7XjJSVoi46I/MeEc1lqoYqHpzp1qREPK3Bgizf64Mfh+drUjTqUmZtFPTT0hSiKtRbiwgfZsSTMmn1OGdTPVlzOlyUCBdJInVtcapbTcDSsCOs7l+JHzJoCrlVqo9cE110FdAIWBSIEsr6JaNRB0i2oYVu9irRK06L5XUrACsmlygYEqw1gAshIVgOYiZIEWMYHq8RpGspqWCgIRTT7PSBAjU5ciCwM3tbexFDhVVZpUKdR6pWm1QXG+smVeJBLIB0IU76sAV/C2eI1fVqpAgSAD/AAJw6SZrfgF4qfMq1qtMO1PWza9BAuZBMCFnBfAM2tGnUYpqqyppWMAi+onoIna5kbC41cL4jmeH1SwD0mKlSHUjUvs25HQ/54d5jglStXalSZmY1/L11Jvpprqdom53i5uMNLoEdgB8R1KdilNl+FgNQJF7XJA/6YxjnuMNmCVoiprZhpS7NuzBVK3aBG4HW2KGt9F1bQSmYplrypRl29Rq/hhBT8I8RpVAy5aqGRpDIAYKmxBBuJEzhaig+42cCo5mgtVialIpcqwKkdS2kwQZWmoPqe2EtXiE1PMKKxknmkg9puJgQPljpeepPnq9XzZWMtlqdULBAaqQ/KRyt8feLi+DOHeAMkEUPTNUlQdTVGFzuYUgCJG3cXwIu3sLT1RzjhnHQqvTdYWowZtOzaQdKkEWEkmQd4tbDrMeC8zUCmmKeppXywza9ShS4JKhBFjGvvBMHDDiP0bLqZ6eYSjSF5rzC3iNYG/YbmD86PwdxanlMpTD1hU0l1ULNxPa9gAsbEWBjbAk0naGjGUtM+5fP0RurXBkiGA+QtAtt0g9MSmUy4+uNmc3o0B/MCTysL6B+6IFomBeDYl5PiAYqjFYtAMW3JJvtMflPpjbwpqT1kZ60aY2WTYRuBp1dto0z0E5tpaOSCpj6pxdRWOXqEeXKugJVdOq5XUwIhdRTYcyttiL4/w/zMzWYulFdej7QsRblPNF/hO5AMb46JR4bkq3NqFYEEAPA07FtMBWDbSJm98DeJPCyVss1OkNLg61liZaIIJabMoC/wCFe2JxUr3o7bhXyR+e4DFArTQfWU0Q3mBdS3JZZIDEELvcTuYGJvhXhvMZmoF0ldQ1l6k7GSWvc9bjfFJX4rVSj5NSmtl0VCxIKgWBKnZgTJkkWwfwurVRYCktTnRpi4kwIMrBOpb7aj1GEhLJjXv+TNRm/aL3+jKqKbN56al3XSY9wdXa+2JXjnh3MZRgtVIkSrKdQI9CP5xizqeLM0lSHpzrnWrDSxOkwQSDpgXmDMbYM8RcPo5mtqGYZEVQIZCSFu34uXcel5xWWVQVvoEcTbp6Jfwex+sKx3CMTb9mP54ecd4ky1KeTpsUGldbKebayhtwNIB3vrG43N4fwihlw9UM7hbsxMEhROlRaNRKraZ1C+I3iGdbU9diNbGY2BOwAH4QBABiwjbCYKnkc61/0PqZ+1RTLHgTLrq8PzU+XX+AvfS8Ai5uGaJE/eUH72B+E8KNF69TNx5eU5XO4qE6XQDqQ32ZI/aUdTiOGaqV6lFVlnhUSAA0gjTEesEHF79Jor1MjSaQfKqf2hU21EDS37smfTzV7DHVKk6Ryxi6tivMZvMZxWLVAPMEIogBIuAs3UyQGbdtZk9AL4X4yfM8jMMWo1kUKz7oSQaZUnYA2iw2mQMJuHcTamC5JIVREEgaptMH9oQTOxjA1MCoaSVX0rMao2t27Xj0nrGHcI8RYOXLbLPI8Vp5fNZuq99Nc09TSSSFUAAj8Oh5nowuTh1kvE1NkaSyhQWYaSXttG07i04W+HOGg08ymWrscywZ0aosamnpqghhsGIsWLbA4lspUdEqK5KvDoQ0yG9ZNiCCCd8c+JSndaOlyhFJPsrX42+Zq+T8FWfs12DQSQvMJJYdIJAJt0wt8Js4p5moArOmZYIpImYWZMxYKDPobycfOHcOo5fhiZjNhi9SqPq5UwyILggi5GkM4HqoG+MPB/HjTzIFYqcuxYGVGlNbfH+Z5id1J9MaUJtOjKS7Y4oeNHifK1DrD8u4uGuJ7D0wZ4Y8T1sxm6lJqYagQXDADkK/e1esaSsna1gRiY8W5F+H5irRErSILUr7KxYRbqrBheTETvZ1xqmnD+H5ZSg+sV6hZ7kHRALrqBBAE0hvuJ74ZxlXyZ5IvSVC7I8XWk9VBUAC5xacATrFNqKBj0E6ZEmLRM7sfGP1hqCJQSnUFRfN8wEsXVjI8ssdIKkibA/CRucSvFsrNOp5csGKlUW0anBVgsXDayLdusWovC9B/KOVzCr5dTmoOCpNKow+G1xOo7Wmoym7CA4qOwJt6IbMZHPVyGelmarbAsrt32mbWO2AQXpOQQ9N1sQZVh6EWI9sds8KpUptUR706SzpVQDJkGy3OkEkE/iHfCb6UMjTGUNRVVXphX07uup1Ri7HmKnUoCmNpInbLJfZnDj0yWVLKiwrEbiYAAUlj1PaPbtg7L0PIotUDWVSYUS3Yb7C4Ja8A7E4X0a4SpUFUMFqAkGLFOg+GZEBZEbSZwRSzhGqmtlp2UfvBjMmeYyQ09oEKABWL4RtHI1ydMSHMb1DaopDAjrB79DB3x2bi2YqCrRNKACrs6HY/wB0BcA8wLQD6nHFq9HVXaku7vpW0fGeW0bcwAx2bKEefUEwtFEpgzcQJMbbqUvP5TOBk2rOnHpC7xZQFbLtWVZel6Q2n7yGfQ6gJO3Y3U1swtOizBkFRUspP3grRoBPxW3gmNzim4pQDZas90qLSqAupIJAU8pmQ6QY5tQEyIYDHPq1QDJkKDrIprLQb6hNze6hhsPiMkzfnyYXmaTek7/IVlWO2ltiXiFJoVmZipMHUSYMdbm5ED8sUmWfyeEnMsA41U0pK0xYqtTYg3K1TIg2Bk9ZzOZwqhUg+oiIHY9Zk+2K/wAe0hl8tkcodqaF390UL+pertjqyY4ypUThOVWzHNcOq1cpUIUhQwbSplgUmViAZMowIF9K9Tfm+ZzRYkHYkGeu9zPcmZx2fg2cC0swxDWKFVPdxAXqC2o6S3Ux2xIZngwzVBwwQ5ynUSm9QCCefQ5KrCvphjJExpv2jCXB8Rn7tmf0ccLSlTqcQrWpoj+XbtaowHe+hfUtj3g7jTZirnKVe6ZoM5E2UxDKPXyysf8A2V742ePs+KGUoZGmIkK7DqtNbKD3ZqgZz6rPXCHwjUK5qhzEKWaQPVCu3ToNW4k4rVpsDexVxTLikTRb7rkHuQsgT29sfcllw1SkDEBiYPp374r8xwajm6+YUuwr+WrptpYmDPcfEFYReQ3TCXhvDzTrUlqiCBqYDcAyb9A1gevxYfHJS0Sn7VYfneKnL5igyE+bTioBtaTKnuGAcEYfcW8M/Xs3RrUT9hmAHrT8QAAn1l1IX0YMTjn/AIozOrNtEnSFUdzb2vvjrHhnhlSjlEy4fy8zUoOE1EcskGQLGFdwvoZOBllTsbFH2kT464vTzGeC/FQojy1CQATfUVMREgDY8tNe+JzOVxq0dgATadu46DaPScashUIKjYybG20ACItBm3vhdSqb+u/qT/PDp1GjVbs7P4ep0+J5TKNU5quWrBHB+8FAsZuQUWmSerU2HXEn9I3FvrGeq6SCmXXyheebUC7dvjOn2QYqfoqpU8tkvrdVtPn1lppNt2WmI73DGf3trkwfHuENlsxVoNJK1CJP3lJLqTPUqyk+s4ni3KhpdWOOEcNerVL0iAwporNG2qmkzEdSsX7YoKmeDcTGWqKpUoNTgklXIXeR10qI7vvbEHwHNH609QOyMgAUqxBCpboRNluD0JtvjdwjMN52WdiS1R9bN97UHV5J6gkE/NsRyQuTkykJ9RL0U61FqlOknm1Kh8yk2mSrDlq3JswNgTa4knC3McHr0aX2vllKhhtcFX6gNquY0ggERygg2xU5OpTpnzS4+EgrKgTGt+hOwkie1jbHOeIcRqZyqtWsVZWnykPwU15oGmRLwBJubidhhPouTpOiss6jHa/J8pUadWnpIYsJ0xAid7mTvNjNo9Bj7wng4+sU6fPLEKWuqEEiCdIsZ72k+0zgqspnUwPef9Rin8MKXpV2lgUGpm1ssrBkW2JIB9THQGWbaRKOPjs21uHjI8QoHMKWALEMt9REaDHUBmv1t3EG64ajiWI+JieliTPxCQYBC7yY9Iwi4jxSjmswjVlZHy9Nq2oFYKyRHQyDpYW3DDc3XZ7xyIZMsjBRtWeZnmuqGykzYsepkbQ12BaQ78V51adOpR5g1bSBzB2i+qQWlF3Gq06j74i/E/LQpJ3bXY8xsR0+7e3+mD+EZGvVINKjUIYyar/CYuDLWEf4jYC8Y0/SNwryBlwWLko2ptMAlSohZuAJ6k/F02xSCJStsV+Gsl52ey6G4Z1ZvVUl2BnuFIn1nFX41zgbiShpJVaYC9yZfa25ba23SZAn0TZXVWq1zYKnlg9AXIJ/JFP54VjMnMZtqgAmqajqDaQoYgSbao69Cow17bM1pIqeFo2iqAFJXymXmaC9NmZdlYkN8JJO2M+HU1rZpswlhV0hTeNWkB46hgFUMDHMXHtlwTRSpS7MuqICyIAmLpaeabzAE7Xxj4p421HI02TmZ2NIG40mpSqEMJG+oK0RB29ccsty0VXtiRPEqxzmeqsti1RaaA7aVGhZ7TpUkDqxwHlMxSGY0qNBpklXY6pZSLMAANO89fXGugzJXD7moaVRTA+F2D9OzKVMDdTthJl25jJv+v59P9cdD/STj+opKXFBTzQq1RqIZlLU2KkmIhtWqV6EAg8xv0xXHhdJyKilj5oZlJPQimyAi8qFJWbN9lFxYcyrV4e82mZP+m+wn0GKHhdWowyzUyWajV0sBMBHPK0dFH2yknYkd8SaklyXY7Sen0EeEuFefxGo9YclFnqPJtKzpBMbSJ9lxmni+o3FEzmptCv5SgkiKJlfzIJfrzX6DFd48rDKcMqIgUVc1UCuR1leY73JVVQn/mE9ccw1rTA8xC4ZZK7fEDeYN4gj+jh+TkrYukyg4vk0XiJWJFRg6qQRJqGGW2wFQP2sPzXeIuCaM2lKiCwraCgAgy3Ky9YOsHqdxfGPFuPvUcF6dMlVcB01qWDiCSSSCTE2G5PfFh9GBVkGYqy/kFyGP3THNfcjQFPcEA9cblKkNS2L/pWzsVKHDqZ5MpTGojrUYAz8lIPu7dsOfFlNczSyedqVqVPzKaqS2q7pqJiAZJmIt8IvfHOmepmKzVqgZmZ/MqFdxqKzAJkgEgQOnoJxf8T+rHhJoGqpZKmqjOppYTKyFsADUSJnkBvODuNC1yVEO1R1q1VQh2qs0v3Dlj7CRM/kL4sfA+botQPm0qblKpKzuAygGBuykDZpG9hiEzFQqWBkMBpiDadRaeoIgADaL4t+H5HyODHNG1QVqdQEASEp/ZDa33qhkdXE4WTcolIpJmVPxCuZR8u6+WKury6hM+WWDaS0AcvMQxvZmPU4j0DCslI6kKKQRAOk7NEbglQZG8zjoXGPByz5mVOhnBMGSCeu0supZ6EAA2icRuYzbIwo10amUJ3nY7aSDt7GN8HH9wZmnXFAmWpK1TS7Kog3P6bix/Lrhj4cD0cwjU3DcwUhYIKn4hAMGxNpHTCnN0CLAGJMddu0SI/TGvKsUh//AOr7xtFiQeuwwGtGjPVNHTs2tIUKvlrqBDJy/fGmd7m/MSekyLXxn4U4HQpt5igu/lhg7gWBj4VFl6AGGO/MNsI+G50GjUVmBbUjLM6hURVBBJgGYKkTI1SLfC54RxinTAViiUzys71YCx8IG4LaWQxMXPN0EU6lQ/gpc5mtLU11qhdoGo3srbDqSQI+Z6HEj9LNHVRyr0xqh6i8oJMvobaJuU/UYD8bV9dXKolVSt3V1cNzLouG25QCRb+Bw64VxYVUTMVDLVcx9XphY0rpV9NvxE02ETbzQepmybRNmvL5X6hwmqm1UoS5/wCZV5d/+Wpn/wAs3xzmtVamVKHmVhE9CPT70mB6g++K/wCkTNEilQAJtUdx66CFA9VRpP7w7Yjs3Vl6pmR5weROzCevtbFoLROUtlTk+MM0VOUBu5v39je3W3scafF1ZjlAsHTSqKZIb4rrfUPUReYjqThTwjMoFZHbTpJC/EQehiLgkjsfi+RccGejXZ8vU+GspUMAIWUJVokbN5bC027EY5XDjPRbuJP062vLFVJDUSWAO5pNAIH7lQs2noGbeMfEzFRMtSnUqMahQ3hgGv8AOQ49Y6xbRw2jVpZk0yCKtEvyxMkQHW9gGEgEiLr3xXVMgM2op0NIP1VamWAEBjTZ1K3JiVqFReQ29wYq5U6ErRK1KNSotV0LHy0FWAonQulWJPxCNata0Am++F2Szr0qor0zBUid7jqD+yYv2kYrfA+Z0Nma9UQKCJTYMLBatRFfWD2CmZ7nthV428MvlasUwTRqf3RH3WJ/u5/EOncHuDhm1dARY/ShmUr0qSU4aalRkZTqnQEDJy7NDkxb+7Hz594iEJlWAAD5cH01anBPqYCiewGN3iLItls7WQNGit5ii4UydSN7aTvvvhhxxNaUmClVqagsiCp1cyAREo4BIHa291WtGYizOXlioBED9SR6n0+eG6cWfL5RKa3WqrsDtBVyD8nVSntB99fiTL1crnKtFWtYpsbMoaBqk2Fv8OGPFOGGtwzL5wanNNqlKp+5Mo0dIG/ctfASDaBI8vMnS1np1jTbaVZA6FoAElYkC0z2jCvg9dlpNp1fENjAuBuOpIBHsT3wbkIejrcy2WR10351JLL+TNUUnsaYwxo0EThYrLSDMXUEsTdWLpEKBsaawxnmLCIF2lbNGkxDVJqZiobtY2NztJk2uOYiesCOmOmLRFbhppAHSMowETHmrrZjt8DMoIm8gbHeCydRXdppIpDpOlnBKPJYHUx+6Dzeo3x0nwTT/s1PUdQ1OikTIXUSQPwzJB66VNpaVn9h/FoF8MeIXrMtF4lstTr0iB+GFdbn8QYgTEIQd8FeJNFU08w1JagSUKEagQehMG4YBg3aR1OEnDsvoylKtTvV4fmK1MyCZploYQL6bnvADxE4oeMU2q02NGkBUaDdlZGgjqWGodQdINrgTOM3qjV5OXGiQbXILAyViV3EG83m9zPcCdJ16IJIBKkTJuRF7dTIn0OCMzkHBAA+JrBQTedNrX0mbi0RfadZ4a8kBSRtplQQZvaT26ene72qEQVleIVFYaCwYqCNI+K9+sDYLN5263C4xlSKa1AZAaCBtDKChtY7VFLC3IPnlXy2gKCCrsT8gvRRNt9jey/isZRqFiMuwXSaYpyV2NQ61JiYhwgjpqM9cL0w/Y18A/uiGiNUjqYAbVEmNtXb4bmwxsfzFy1Slf7PMCoCu4KLVDMNjsVkjbSpxlwV4pANI8tqiKLgySpMBZM9CTYWk9t+RYiqSN3vHqbpaDI8zkYWMVB0mFvY1eDDi9dqoo5l7GpUebz/AHyJAHWAUffoY90uVoVHo1qig6AtAVD/AAPtyGT0Bw28QVAlCgqppp+fUKyfhCBNKz3GpxzXth9wqqnD+H5R6oB+s5gPWUiQaLUqiAHuNDB4/axWM6iJJbI2nWWVJXnNjI63EXB3lbX2/NnwxozAKFdQqWABkXmTMwJG0j4o64Y8c8HGjm6RSXytWuiyN6epxysfbVpfYxMzgCnlVpPoeZUw0AgagxtN95LCxkTtuBNpuzR6NdPxdXOYq1QtOp5pgakIhUJ06GBDAgRvPwgnYYZeDeLTXGpwramcIEtJL61S4Gm+rTEhpIG+JfKZdQAr3dSRpHXvf1HobY9lkGumTdvMC2NpDkn4Z6EG3Q2Jwr30FFr454oUq5xfJQUMzl6M1VgF3TmVxtq52ak8CQoBOwkSh4qqVMvTyyhEqrpDNVQuGZdLIy6QQrArcuD6RfE74xzyPVK0m1qEClh8JKkmRbaCL323I3HyTkNUZbKGWQ3rNuvY4y6tmosPGWSObylPPUoY000VgkkFVMagTcqj67m+lgTEYScFznKBUGukXV2k8yVAYDKSQASvKSbAlC1t2ngXjSJ9YpPqKqlSqqrfUpT7WnBtJUSO0MbxB3cG4nlV4bnmpUUp11UIwLeZIquAugtI0jcoB9wG+D2qFrZs+kofWKVHiFMEDXVo1OUqbVH0SGAI++L9wMMPAdanUyn1WrLLXSs2naQtQgnYwwlSP3MDeGi9ei+SqtqFWlMjSWpkD7MMpM6hCEHciNQBAwPWyBywySoyNVQ12ldRUxUZSBsSLldvkQcDkqDQlzvA8xQzPlKqO0EImxqUzMEBoDH7sBiwZYgxixyr0c7kXytAaXGWUIhIkVKVQllImbsad4H96NySBlmvEr6cvmKWWWrTRXZWcNrluVk1JKoRYQ06isiwkqRxGmeL+dlLU9KmtUg6SWUbgfAdRVSbcykkWMs35MvgkMvXC1EYgwyKrXvM8xAP3hG29+s46r4RQLQUiGJDPr6MXZmmTsDOxvsYF8Rnj3g6DMUjRBHnkusfiqOQwEDoxtvGpQI2xe5d9CKNMSbKt5NhA+UfI3OFdN2hlpUI+FDTnOJ5WDDt5qgm0VVM+0l1E9DMXthxwOpKhNXNRY0zNiYBK/8ApMX/AAn0xPfWUfjIKmddDyif21PSDBnSq7j41wVxnN/Vq+aP46VGoqiDqbUq2mLQzm34TfoQ+7GW1RJZtmLsCeVCurUSZErEi4IiLemNuZ16CdlWBb7p6RfoZjtf0OPuPYAqB85mJkQkyaeqJaIG02UDYRcRGwE6M4QKgNirUtPWZUn0/CykdgVFiDj5j2CZdjbN3VawGnzIZtBiWY6anz1LItEVQOhwDSoOftATYMw5ifhiRzbWb2nHsewqHHnEeJ0VyD0q6F5ZFFKDIJ1nWH1QCAGMyZ+EgAyAvpI4suYGTemQaflNU+EqJLaCIuQF8uOvWJx9x7DLpE35D+J6vqlTLr2RabbFdDC0giJCNt3OEOaytTV5tWGZiFLCOZjfY2lpJvAveIv7HsT5OkHyKmpKKruwGkvqFrFWlgCAZ2O2NuSoprpsDIJcmVBBlSbAgAmb32tvGPY9h7MYVMtl6QYEF6sQqNMSQQSbxAswEzNjtJV5VCzmDIMHtMEDr1v12nHsewyMPMvkjTyuacMQQ9IBxvPK0DqDMXt/LA+WztaopqGuxqIRGq+kAEyvYgB77mBj7j2MumbyG5SvVoVqZSqSFJhiWO2ncNMcvv8AK2Hy5gPmDVCgLAcX21MWYWA03UiwI9cex7E30MiL4cGoN5tyUcrGoiY3BKkSCCRuN8NeDJSGvWsU1Z6I0jeA5BbqWEiG9ALRf2PYeQEZ0OINT8pm5jTOq5MNBRyhn7oKr33O+A+EeNs5Sr+Ya7VZMslRiUJvHLssEyNMbRj2PYMOmaXg3Z8s1KhXBPxtpcAczvBIIO3wzJtc98G0sw1JarB9JASKg5jLQ0w1hYm0f8Q49j2JN6Gj2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louis16-execu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2057400"/>
            <a:ext cx="3300984" cy="26670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6812213" y="1569787"/>
            <a:ext cx="330090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Side note</a:t>
            </a: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381000" y="457200"/>
            <a:ext cx="65532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/>
              <a:t>Jack and Jill went up the hill to fetch a pail of water</a:t>
            </a:r>
            <a:br>
              <a:rPr lang="en-US" sz="3200" b="1" i="1"/>
            </a:br>
            <a:r>
              <a:rPr lang="en-US" sz="3200" b="1" i="1"/>
              <a:t>Jack fell down and broke his crown</a:t>
            </a:r>
            <a:br>
              <a:rPr lang="en-US" sz="3200" b="1" i="1"/>
            </a:br>
            <a:r>
              <a:rPr lang="en-US" sz="3200" b="1" i="1"/>
              <a:t>And Jill came tumbling after.</a:t>
            </a:r>
            <a:br>
              <a:rPr lang="en-US" sz="3200" b="1" i="1"/>
            </a:br>
            <a:r>
              <a:rPr lang="en-US" sz="3200" b="1" i="1"/>
              <a:t>Up got Jack, and home did trot </a:t>
            </a:r>
            <a:br>
              <a:rPr lang="en-US" sz="3200" b="1" i="1"/>
            </a:br>
            <a:r>
              <a:rPr lang="en-US" sz="3200" b="1" i="1"/>
              <a:t>As fast as he could caper</a:t>
            </a:r>
            <a:br>
              <a:rPr lang="en-US" sz="3200" b="1" i="1"/>
            </a:br>
            <a:r>
              <a:rPr lang="en-US" sz="3200" b="1" i="1"/>
              <a:t>He went to bed and bound his head</a:t>
            </a:r>
            <a:br>
              <a:rPr lang="en-US" sz="3200" b="1" i="1"/>
            </a:br>
            <a:r>
              <a:rPr lang="en-US" sz="3200" b="1" i="1"/>
              <a:t>With vinegar and brown paper.</a:t>
            </a:r>
            <a:endParaRPr lang="en-US" sz="3200" i="1"/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3505200" y="6096000"/>
            <a:ext cx="4545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http://www.rhymes.org.uk/jack_and_jill.htm</a:t>
            </a:r>
          </a:p>
        </p:txBody>
      </p:sp>
      <p:pic>
        <p:nvPicPr>
          <p:cNvPr id="6146" name="Picture 2" descr="C:\Users\Christy\AppData\Local\Microsoft\Windows\Temporary Internet Files\Content.IE5\6O36CQEB\MCj039083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962400"/>
            <a:ext cx="1638605" cy="1812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LeftFacing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7013068" y="1292733"/>
            <a:ext cx="2897706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Side note</a:t>
            </a: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609600" y="533400"/>
            <a:ext cx="65532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The roots of the story, or poem,  of Jack and Jill  are in France. Jack and Jill referred to are said to be King Louis XVI - Jack -who was beheaded (lost his crown) followed by his Queen Marie Antoinette - Jill - (who came tumbling after). The words and lyrics to the Jack and Jill  poem were made more acceptable as a story for children by providing a happy ending! The actual beheadings occurred in during the Reign of Terror in 1793. The first publication date for the lyrics of Jack and Jill  rhyme is 1795 - which ties-in with the history and origins.</a:t>
            </a:r>
            <a:endParaRPr lang="en-US" sz="2400"/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War continues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2971800" cy="4525963"/>
          </a:xfrm>
        </p:spPr>
        <p:txBody>
          <a:bodyPr/>
          <a:lstStyle/>
          <a:p>
            <a:r>
              <a:rPr lang="en-US" sz="2800"/>
              <a:t>The French army wins great victory against Prussia and Austria</a:t>
            </a:r>
          </a:p>
          <a:p>
            <a:r>
              <a:rPr lang="en-US" sz="2800"/>
              <a:t>In 1793, Britain, Spain, &amp; Netherlands join forces against France</a:t>
            </a:r>
          </a:p>
        </p:txBody>
      </p:sp>
      <p:pic>
        <p:nvPicPr>
          <p:cNvPr id="61445" name="Picture 5" descr="french soldie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0" y="1295400"/>
            <a:ext cx="6096000" cy="4876800"/>
          </a:xfr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The Terror Grips France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France is divided: Not all people support all the changes of the Revolution (think about the state taking over the church)</a:t>
            </a:r>
          </a:p>
          <a:p>
            <a:pPr lvl="1">
              <a:buFontTx/>
              <a:buNone/>
            </a:pPr>
            <a:endParaRPr lang="en-US"/>
          </a:p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Robespierre assumes control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3200" dirty="0"/>
              <a:t>Jacobin leader rules France for a year</a:t>
            </a:r>
          </a:p>
          <a:p>
            <a:pPr lvl="1"/>
            <a:r>
              <a:rPr lang="en-US" sz="3200" dirty="0"/>
              <a:t>Becomes leader of the </a:t>
            </a:r>
            <a:r>
              <a:rPr lang="en-US" sz="3200" dirty="0">
                <a:solidFill>
                  <a:srgbClr val="FF0000"/>
                </a:solidFill>
              </a:rPr>
              <a:t>Committee for Public Safety.  </a:t>
            </a:r>
          </a:p>
          <a:p>
            <a:pPr lvl="1"/>
            <a:r>
              <a:rPr lang="en-US" sz="3200" dirty="0"/>
              <a:t>Robespierre = dictator</a:t>
            </a:r>
          </a:p>
          <a:p>
            <a:pPr lvl="1"/>
            <a:r>
              <a:rPr lang="en-US" sz="3200" dirty="0"/>
              <a:t>“Liberty cannot be secured unless criminals lose their heads!” – Robespierre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Reign of Terror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5257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/>
              <a:t>Robespierre’s</a:t>
            </a:r>
            <a:r>
              <a:rPr lang="en-US" sz="2800" dirty="0"/>
              <a:t> rule in which thousands of people are killed becomes known as the </a:t>
            </a:r>
            <a:r>
              <a:rPr lang="en-US" sz="2800" dirty="0">
                <a:solidFill>
                  <a:srgbClr val="FF0000"/>
                </a:solidFill>
              </a:rPr>
              <a:t>Reign of Terror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85% of those killed during the Terror are middle or lower class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Many who were killed were former revolutionaries and allies of Robespierre </a:t>
            </a:r>
          </a:p>
        </p:txBody>
      </p:sp>
      <p:pic>
        <p:nvPicPr>
          <p:cNvPr id="63494" name="Picture 6" descr="Robespier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62600" y="1371600"/>
            <a:ext cx="3390900" cy="3403600"/>
          </a:xfr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Old Order	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u="sng" dirty="0"/>
              <a:t>The Old (</a:t>
            </a:r>
            <a:r>
              <a:rPr lang="en-US" u="sng" dirty="0" smtClean="0"/>
              <a:t>ancient) </a:t>
            </a:r>
            <a:r>
              <a:rPr lang="en-US" u="sng" dirty="0"/>
              <a:t>Regime</a:t>
            </a:r>
          </a:p>
          <a:p>
            <a:pPr>
              <a:lnSpc>
                <a:spcPct val="90000"/>
              </a:lnSpc>
            </a:pPr>
            <a:r>
              <a:rPr lang="en-US" dirty="0"/>
              <a:t>Old Regime: Social and political system of France during the 1770’s</a:t>
            </a:r>
          </a:p>
          <a:p>
            <a:pPr>
              <a:lnSpc>
                <a:spcPct val="90000"/>
              </a:lnSpc>
            </a:pPr>
            <a:r>
              <a:rPr lang="en-US" dirty="0"/>
              <a:t>Estates: The three social classes of France’s old regime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u="sng"/>
              <a:t>The Privileged Estates</a:t>
            </a:r>
          </a:p>
          <a:p>
            <a:pPr>
              <a:lnSpc>
                <a:spcPct val="90000"/>
              </a:lnSpc>
            </a:pPr>
            <a:r>
              <a:rPr lang="en-US"/>
              <a:t>1st Estate is the Catholic clergy, they are &lt; 1% of population, own 10% of land</a:t>
            </a:r>
          </a:p>
          <a:p>
            <a:pPr>
              <a:lnSpc>
                <a:spcPct val="90000"/>
              </a:lnSpc>
            </a:pPr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Estate, rich nobles, 2% of population, own 20% of land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sz="4000" u="sng"/>
              <a:t>The Reign of Terror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2000"/>
            <a:ext cx="9144000" cy="68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Revolutionary committees conduct hasty trials and issue thousands of death sentences to “traitors to the revolution.”</a:t>
            </a:r>
          </a:p>
        </p:txBody>
      </p:sp>
      <p:pic>
        <p:nvPicPr>
          <p:cNvPr id="68614" name="Picture 6" descr="reign of terr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24000"/>
            <a:ext cx="9144000" cy="5334000"/>
          </a:xfr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r>
              <a:rPr lang="en-US" u="sng"/>
              <a:t>The Reign of Terror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4495800" cy="5287963"/>
          </a:xfrm>
        </p:spPr>
        <p:txBody>
          <a:bodyPr/>
          <a:lstStyle/>
          <a:p>
            <a:r>
              <a:rPr lang="en-US" sz="2600"/>
              <a:t>No one feels safe, everyone is afraid (Reign of Terror)</a:t>
            </a:r>
          </a:p>
          <a:p>
            <a:r>
              <a:rPr lang="en-US" sz="2600"/>
              <a:t>Ordinary people are fearful because anyone and everyone can be denounced as a traitor to the Revolution and beheaded</a:t>
            </a:r>
          </a:p>
          <a:p>
            <a:r>
              <a:rPr lang="en-US" sz="2600"/>
              <a:t>People start denouncing neighbors or others whom they have a grudge against (think Salem witch trials)</a:t>
            </a:r>
          </a:p>
        </p:txBody>
      </p:sp>
      <p:pic>
        <p:nvPicPr>
          <p:cNvPr id="70661" name="Picture 5" descr="guilloti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838200"/>
            <a:ext cx="4221163" cy="5791200"/>
          </a:xfr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u="sng"/>
              <a:t>End of the Terror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Another change in government</a:t>
            </a:r>
          </a:p>
          <a:p>
            <a:pPr lvl="1">
              <a:lnSpc>
                <a:spcPct val="90000"/>
              </a:lnSpc>
            </a:pPr>
            <a:r>
              <a:rPr lang="en-US"/>
              <a:t>In July 1794, Robespierre arrested and executed</a:t>
            </a:r>
          </a:p>
          <a:p>
            <a:pPr lvl="1">
              <a:lnSpc>
                <a:spcPct val="90000"/>
              </a:lnSpc>
            </a:pPr>
            <a:r>
              <a:rPr lang="en-US"/>
              <a:t>Terror results in public opinion shifting away from radicals</a:t>
            </a:r>
          </a:p>
        </p:txBody>
      </p:sp>
      <p:pic>
        <p:nvPicPr>
          <p:cNvPr id="72709" name="Picture 5" descr="robespierre execu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1066800"/>
            <a:ext cx="4495800" cy="5791200"/>
          </a:xfr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 of the Terror…continued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Moderate leaders write new constitution</a:t>
            </a:r>
          </a:p>
          <a:p>
            <a:r>
              <a:rPr lang="en-US"/>
              <a:t>Two house legislature and 5 man directory restore order</a:t>
            </a:r>
          </a:p>
          <a:p>
            <a:r>
              <a:rPr lang="en-US"/>
              <a:t>Middle class and professional people of the bourgeoisie were now the dominant force in government.</a:t>
            </a:r>
          </a:p>
          <a:p>
            <a:r>
              <a:rPr lang="en-US"/>
              <a:t>The directory held power from 1795-1799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r>
              <a:rPr lang="en-US" sz="4000"/>
              <a:t>The Directory in trouble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/>
              <a:t>France made peace with Prussia and Spain, but war with England and Austria continued</a:t>
            </a:r>
          </a:p>
          <a:p>
            <a:pPr>
              <a:lnSpc>
                <a:spcPct val="90000"/>
              </a:lnSpc>
            </a:pPr>
            <a:r>
              <a:rPr lang="en-US" sz="3000"/>
              <a:t>Corrupt Directory leaders began stealing money</a:t>
            </a:r>
          </a:p>
          <a:p>
            <a:pPr>
              <a:lnSpc>
                <a:spcPct val="90000"/>
              </a:lnSpc>
            </a:pPr>
            <a:r>
              <a:rPr lang="en-US" sz="3000"/>
              <a:t>Bread prices rose causing sans-culottes to riot</a:t>
            </a:r>
          </a:p>
          <a:p>
            <a:pPr>
              <a:lnSpc>
                <a:spcPct val="90000"/>
              </a:lnSpc>
            </a:pPr>
            <a:r>
              <a:rPr lang="en-US" sz="3000"/>
              <a:t>Émigrés returned to France, reviving reactionary, royalist feelings in peasants</a:t>
            </a:r>
          </a:p>
          <a:p>
            <a:pPr>
              <a:lnSpc>
                <a:spcPct val="90000"/>
              </a:lnSpc>
            </a:pPr>
            <a:r>
              <a:rPr lang="en-US" sz="3000"/>
              <a:t>Peasants upset about church reforms</a:t>
            </a:r>
          </a:p>
          <a:p>
            <a:pPr>
              <a:lnSpc>
                <a:spcPct val="90000"/>
              </a:lnSpc>
            </a:pPr>
            <a:r>
              <a:rPr lang="en-US" sz="3000"/>
              <a:t>During the election of 1797 supporters of constitutional monarchy won majority of seats in legislature.</a:t>
            </a:r>
          </a:p>
          <a:p>
            <a:pPr>
              <a:lnSpc>
                <a:spcPct val="90000"/>
              </a:lnSpc>
            </a:pPr>
            <a:endParaRPr lang="en-US" sz="3000"/>
          </a:p>
          <a:p>
            <a:pPr>
              <a:lnSpc>
                <a:spcPct val="90000"/>
              </a:lnSpc>
            </a:pPr>
            <a:endParaRPr lang="en-US" sz="30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/>
              <a:t>The Directory becomes desperate!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With their government threatened from within and without, the directory appoints Napoleon Bonaparte commander of armies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They hope he will be able to control the threats so that they can govern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76806" name="Picture 6" descr="Bonaparte_young_offic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1371600"/>
            <a:ext cx="3910013" cy="5029200"/>
          </a:xfr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8392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600">
                <a:solidFill>
                  <a:srgbClr val="CACAEE"/>
                </a:solidFill>
              </a:rPr>
              <a:t>Napoleon as “First Consul”</a:t>
            </a: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3429000" y="1066800"/>
            <a:ext cx="52578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marL="465138" indent="-465138" algn="l">
              <a:spcBef>
                <a:spcPct val="50000"/>
              </a:spcBef>
              <a:buClr>
                <a:srgbClr val="FAD20C"/>
              </a:buClr>
              <a:buFont typeface="Wingdings" pitchFamily="2" charset="2"/>
              <a:buChar char="«"/>
              <a:defRPr/>
            </a:pPr>
            <a:r>
              <a:rPr lang="en-US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With the government in disarray, Napoleon launched a successful </a:t>
            </a:r>
            <a:r>
              <a:rPr lang="en-US" sz="24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coup d’ </a:t>
            </a:r>
            <a:r>
              <a:rPr lang="en-US" sz="2400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etat</a:t>
            </a:r>
            <a:r>
              <a:rPr lang="en-US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on Nov 9 1799.</a:t>
            </a:r>
          </a:p>
          <a:p>
            <a:pPr marL="465138" indent="-465138" algn="l">
              <a:spcBef>
                <a:spcPct val="50000"/>
              </a:spcBef>
              <a:buClr>
                <a:srgbClr val="FAD20C"/>
              </a:buClr>
              <a:buFont typeface="Wingdings" pitchFamily="2" charset="2"/>
              <a:buChar char="«"/>
              <a:defRPr/>
            </a:pPr>
            <a:r>
              <a:rPr lang="en-US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He proclaimed himself “First Consul” [Julius Caesar’s title] and did away with the elected Assembly [appointing a Senate instead].</a:t>
            </a:r>
          </a:p>
          <a:p>
            <a:pPr marL="852488" lvl="1" indent="-273050" algn="l">
              <a:spcBef>
                <a:spcPct val="50000"/>
              </a:spcBef>
              <a:buClr>
                <a:srgbClr val="FFAFAF"/>
              </a:buClr>
              <a:buSzPct val="130000"/>
              <a:buFont typeface="Wingdings" pitchFamily="2" charset="2"/>
              <a:buChar char="§"/>
              <a:defRPr/>
            </a:pPr>
            <a:r>
              <a:rPr lang="en-US" sz="2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In 1802, he made himself sole “Consul for Life.”</a:t>
            </a:r>
          </a:p>
          <a:p>
            <a:pPr marL="852488" lvl="1" indent="-273050" algn="l">
              <a:spcBef>
                <a:spcPct val="50000"/>
              </a:spcBef>
              <a:buClr>
                <a:srgbClr val="FFAFAF"/>
              </a:buClr>
              <a:buSzPct val="130000"/>
              <a:buFont typeface="Wingdings" pitchFamily="2" charset="2"/>
              <a:buChar char="§"/>
              <a:defRPr/>
            </a:pPr>
            <a:r>
              <a:rPr lang="en-US" sz="2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Two years later he proclaimed himself “Emperor.”</a:t>
            </a:r>
          </a:p>
        </p:txBody>
      </p:sp>
      <p:pic>
        <p:nvPicPr>
          <p:cNvPr id="58372" name="Picture 8" descr="NapLogo"/>
          <p:cNvPicPr>
            <a:picLocks noChangeAspect="1" noChangeArrowheads="1"/>
          </p:cNvPicPr>
          <p:nvPr/>
        </p:nvPicPr>
        <p:blipFill>
          <a:blip r:embed="rId3" cstate="print">
            <a:lum bright="-12000"/>
          </a:blip>
          <a:srcRect/>
          <a:stretch>
            <a:fillRect/>
          </a:stretch>
        </p:blipFill>
        <p:spPr bwMode="auto">
          <a:xfrm>
            <a:off x="1270000" y="4572000"/>
            <a:ext cx="1320800" cy="1981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58373" name="Picture 9" descr="Napoleon-1"/>
          <p:cNvPicPr>
            <a:picLocks noChangeAspect="1" noChangeArrowheads="1"/>
          </p:cNvPicPr>
          <p:nvPr/>
        </p:nvPicPr>
        <p:blipFill>
          <a:blip r:embed="rId4" cstate="print">
            <a:lum bright="6000" contrast="6000"/>
          </a:blip>
          <a:srcRect/>
          <a:stretch>
            <a:fillRect/>
          </a:stretch>
        </p:blipFill>
        <p:spPr bwMode="auto">
          <a:xfrm>
            <a:off x="633413" y="1143000"/>
            <a:ext cx="2490787" cy="3200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Napoleon’s Major Reforms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 smtClean="0"/>
              <a:t>Introduced revolutionary ideas to other European countries</a:t>
            </a:r>
          </a:p>
          <a:p>
            <a:r>
              <a:rPr lang="en-US" sz="4000" dirty="0" smtClean="0"/>
              <a:t>Nationalized the Educational System</a:t>
            </a:r>
          </a:p>
          <a:p>
            <a:r>
              <a:rPr lang="en-US" sz="4000" dirty="0" smtClean="0"/>
              <a:t>Napoleonic Code-combined traditional laws with those of the Revolution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457200" y="349250"/>
            <a:ext cx="82296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100">
                <a:solidFill>
                  <a:srgbClr val="CACAEE"/>
                </a:solidFill>
              </a:rPr>
              <a:t>Concordat of 1801</a:t>
            </a:r>
          </a:p>
        </p:txBody>
      </p:sp>
      <p:pic>
        <p:nvPicPr>
          <p:cNvPr id="61443" name="Picture 4" descr="signatureconcordat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 l="4379" t="3030" r="3650" b="4546"/>
          <a:stretch>
            <a:fillRect/>
          </a:stretch>
        </p:blipFill>
        <p:spPr bwMode="auto">
          <a:xfrm>
            <a:off x="5562600" y="1600200"/>
            <a:ext cx="3095625" cy="4495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762000" y="1752600"/>
            <a:ext cx="4419600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marL="403225" indent="-403225">
              <a:spcBef>
                <a:spcPct val="50000"/>
              </a:spcBef>
              <a:buClr>
                <a:srgbClr val="FFCC00"/>
              </a:buClr>
              <a:buFont typeface="Wingdings" pitchFamily="2" charset="2"/>
              <a:buChar char="«"/>
            </a:pPr>
            <a:r>
              <a:rPr lang="en-US" sz="2300"/>
              <a:t>Napoleon wanted to heal the divisions within the Catholic Church that had developed after the confiscation of Church property and the Civil Constitution of the Clergy.</a:t>
            </a:r>
            <a:br>
              <a:rPr lang="en-US" sz="2300"/>
            </a:br>
            <a:endParaRPr lang="en-US" sz="2300"/>
          </a:p>
          <a:p>
            <a:pPr marL="403225" indent="-403225">
              <a:spcBef>
                <a:spcPct val="50000"/>
              </a:spcBef>
              <a:buClr>
                <a:srgbClr val="FFCC00"/>
              </a:buClr>
              <a:buFont typeface="Wingdings" pitchFamily="2" charset="2"/>
              <a:buChar char="«"/>
            </a:pPr>
            <a:r>
              <a:rPr lang="en-US" sz="2300"/>
              <a:t>But, Napoleon’s clear intent was to use the clergy to prop up his regime.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76200" y="228600"/>
            <a:ext cx="906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>
                <a:solidFill>
                  <a:srgbClr val="CACAEE"/>
                </a:solidFill>
              </a:rPr>
              <a:t>The Influence of the Napoleonic Code</a:t>
            </a:r>
          </a:p>
        </p:txBody>
      </p:sp>
      <p:pic>
        <p:nvPicPr>
          <p:cNvPr id="63491" name="Picture 4" descr="map-influence of the Napoleonic Code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1828800" y="1143000"/>
            <a:ext cx="5562600" cy="44592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762000" y="57150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AD20C"/>
              </a:buClr>
              <a:buFont typeface="Monarchbats" pitchFamily="34" charset="0"/>
              <a:buNone/>
              <a:defRPr/>
            </a:pP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Wherever it was implemented [in the conquered territories], the </a:t>
            </a:r>
            <a:r>
              <a:rPr lang="en-US" sz="2000" i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Code Napoleon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 swept away feudal property relations.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Third Estate	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97% of the people are peasants, workers, or middle class (bourgeoisie) </a:t>
            </a:r>
          </a:p>
          <a:p>
            <a:r>
              <a:rPr lang="en-US" sz="2800"/>
              <a:t>They have few privileges, pay heavy taxes, and want change</a:t>
            </a:r>
          </a:p>
        </p:txBody>
      </p:sp>
      <p:pic>
        <p:nvPicPr>
          <p:cNvPr id="6151" name="Picture 7" descr="ancien_regim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295400"/>
            <a:ext cx="4254500" cy="5181600"/>
          </a:xfr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Napoleonic Europe"/>
          <p:cNvPicPr>
            <a:picLocks noChangeAspect="1" noChangeArrowheads="1"/>
          </p:cNvPicPr>
          <p:nvPr/>
        </p:nvPicPr>
        <p:blipFill>
          <a:blip r:embed="rId3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1066800" y="1143000"/>
            <a:ext cx="7162800" cy="5468938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81000" y="152400"/>
            <a:ext cx="8534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>
                <a:solidFill>
                  <a:srgbClr val="CACAEE"/>
                </a:solidFill>
              </a:rPr>
              <a:t>Napoleonic Europe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534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>
                <a:solidFill>
                  <a:srgbClr val="CACAEE"/>
                </a:solidFill>
              </a:rPr>
              <a:t>Louisiana Purchase, 1803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04800" y="6216650"/>
            <a:ext cx="853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/>
              <a:t>$15,000,000</a:t>
            </a:r>
          </a:p>
        </p:txBody>
      </p:sp>
      <p:pic>
        <p:nvPicPr>
          <p:cNvPr id="64516" name="Picture 9" descr="DIVI156"/>
          <p:cNvPicPr>
            <a:picLocks noChangeAspect="1" noChangeArrowheads="1"/>
          </p:cNvPicPr>
          <p:nvPr/>
        </p:nvPicPr>
        <p:blipFill>
          <a:blip r:embed="rId3" cstate="print">
            <a:lum bright="-12000"/>
          </a:blip>
          <a:srcRect b="4327"/>
          <a:stretch>
            <a:fillRect/>
          </a:stretch>
        </p:blipFill>
        <p:spPr bwMode="auto">
          <a:xfrm>
            <a:off x="914400" y="1219200"/>
            <a:ext cx="7315200" cy="47513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4800600" y="1752600"/>
            <a:ext cx="39624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CACAEE"/>
                </a:solidFill>
              </a:rPr>
              <a:t>“Napoleon on His Imperial Throne”</a:t>
            </a:r>
          </a:p>
          <a:p>
            <a:pPr>
              <a:spcBef>
                <a:spcPct val="50000"/>
              </a:spcBef>
            </a:pPr>
            <a:r>
              <a:rPr lang="en-US" sz="3600">
                <a:solidFill>
                  <a:srgbClr val="CACAEE"/>
                </a:solidFill>
              </a:rPr>
              <a:t>1806</a:t>
            </a:r>
          </a:p>
          <a:p>
            <a:pPr>
              <a:spcBef>
                <a:spcPct val="50000"/>
              </a:spcBef>
            </a:pPr>
            <a:r>
              <a:rPr lang="en-US" sz="3600">
                <a:solidFill>
                  <a:srgbClr val="CACAEE"/>
                </a:solidFill>
              </a:rPr>
              <a:t>By Jean Auguste</a:t>
            </a:r>
            <a:br>
              <a:rPr lang="en-US" sz="3600">
                <a:solidFill>
                  <a:srgbClr val="CACAEE"/>
                </a:solidFill>
              </a:rPr>
            </a:br>
            <a:r>
              <a:rPr lang="en-US" sz="3600">
                <a:solidFill>
                  <a:srgbClr val="CACAEE"/>
                </a:solidFill>
              </a:rPr>
              <a:t>Dominique Ingres</a:t>
            </a:r>
          </a:p>
        </p:txBody>
      </p:sp>
      <p:pic>
        <p:nvPicPr>
          <p:cNvPr id="66563" name="Picture 3" descr="napoleonthrone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 t="970" r="4672" b="11650"/>
          <a:stretch>
            <a:fillRect/>
          </a:stretch>
        </p:blipFill>
        <p:spPr bwMode="auto">
          <a:xfrm>
            <a:off x="457200" y="533400"/>
            <a:ext cx="3990975" cy="58674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81000" y="90488"/>
            <a:ext cx="8534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>
                <a:solidFill>
                  <a:srgbClr val="CACAEE"/>
                </a:solidFill>
              </a:rPr>
              <a:t>Napoleon’s Empire in 1810</a:t>
            </a:r>
          </a:p>
        </p:txBody>
      </p:sp>
      <p:pic>
        <p:nvPicPr>
          <p:cNvPr id="67587" name="Picture 4" descr="map-NapoleonEmpire-1810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 l="2463" t="2621" r="2463" b="4254"/>
          <a:stretch>
            <a:fillRect/>
          </a:stretch>
        </p:blipFill>
        <p:spPr bwMode="auto">
          <a:xfrm>
            <a:off x="1143000" y="1143000"/>
            <a:ext cx="7086600" cy="54578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458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dirty="0">
                <a:solidFill>
                  <a:srgbClr val="CACAEE"/>
                </a:solidFill>
              </a:rPr>
              <a:t>Russia</a:t>
            </a: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381000" y="1066800"/>
            <a:ext cx="82296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marL="465138" indent="-465138" algn="l">
              <a:spcBef>
                <a:spcPct val="50000"/>
              </a:spcBef>
              <a:buClr>
                <a:srgbClr val="FAD20C"/>
              </a:buClr>
              <a:buFont typeface="Wingdings" pitchFamily="2" charset="2"/>
              <a:buChar char="Ø"/>
              <a:defRPr/>
            </a:pP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In July, 1812 Napoleon led his </a:t>
            </a:r>
            <a:b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</a:rPr>
            </a:br>
            <a:r>
              <a:rPr lang="en-US" sz="2400" i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Grand </a:t>
            </a:r>
            <a:r>
              <a:rPr lang="en-US" sz="2400" i="1" dirty="0" err="1">
                <a:ln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Armee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 of 614,000 men </a:t>
            </a:r>
            <a:b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</a:rPr>
            </a:b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eastward across central Europe </a:t>
            </a:r>
            <a:b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</a:rPr>
            </a:b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and into Russia.</a:t>
            </a:r>
          </a:p>
          <a:p>
            <a:pPr marL="1084263" lvl="1" indent="-339725" algn="l">
              <a:spcBef>
                <a:spcPct val="50000"/>
              </a:spcBef>
              <a:buClr>
                <a:srgbClr val="FF9F9F"/>
              </a:buClr>
              <a:buSzPct val="130000"/>
              <a:buFont typeface="Wingdings" pitchFamily="2" charset="2"/>
              <a:buChar char="§"/>
              <a:defRPr/>
            </a:pP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sym typeface="Wingdings" pitchFamily="2" charset="2"/>
              </a:rPr>
              <a:t>The Russians avoided a direct</a:t>
            </a:r>
            <a:b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sym typeface="Wingdings" pitchFamily="2" charset="2"/>
              </a:rPr>
            </a:b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sym typeface="Wingdings" pitchFamily="2" charset="2"/>
              </a:rPr>
              <a:t>confrontation with Napoleon.</a:t>
            </a:r>
          </a:p>
          <a:p>
            <a:pPr marL="1084263" lvl="1" indent="-339725" algn="l">
              <a:spcBef>
                <a:spcPct val="50000"/>
              </a:spcBef>
              <a:buClr>
                <a:srgbClr val="FF9F9F"/>
              </a:buClr>
              <a:buSzPct val="130000"/>
              <a:buFont typeface="Wingdings" pitchFamily="2" charset="2"/>
              <a:buChar char="§"/>
              <a:defRPr/>
            </a:pP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sym typeface="Wingdings" pitchFamily="2" charset="2"/>
              </a:rPr>
              <a:t>They retreated to Moscow, drawing the French into the interior of Russia [hoping that it’s size and the weather would act as “support” for the Russian cause].</a:t>
            </a:r>
          </a:p>
          <a:p>
            <a:pPr marL="1084263" lvl="1" indent="-339725" algn="l">
              <a:spcBef>
                <a:spcPct val="50000"/>
              </a:spcBef>
              <a:buClr>
                <a:srgbClr val="FF9F9F"/>
              </a:buClr>
              <a:buSzPct val="130000"/>
              <a:buFont typeface="Wingdings" pitchFamily="2" charset="2"/>
              <a:buChar char="§"/>
              <a:defRPr/>
            </a:pP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sym typeface="Wingdings" pitchFamily="2" charset="2"/>
              </a:rPr>
              <a:t>The Russian nobles abandoned their estates and burned their crops to the ground, leaving the French to operate far from their supply bases in territory stripped of food</a:t>
            </a:r>
            <a:r>
              <a:rPr lang="en-US" sz="190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sym typeface="Wingdings" pitchFamily="2" charset="2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83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700">
                <a:solidFill>
                  <a:srgbClr val="CACAEE"/>
                </a:solidFill>
              </a:rPr>
              <a:t>Napoleon’s Retreat </a:t>
            </a:r>
            <a:br>
              <a:rPr lang="en-US" sz="4700">
                <a:solidFill>
                  <a:srgbClr val="CACAEE"/>
                </a:solidFill>
              </a:rPr>
            </a:br>
            <a:r>
              <a:rPr lang="en-US" sz="4700">
                <a:solidFill>
                  <a:srgbClr val="CACAEE"/>
                </a:solidFill>
              </a:rPr>
              <a:t>from Moscow </a:t>
            </a:r>
            <a:r>
              <a:rPr lang="en-US" sz="3900">
                <a:solidFill>
                  <a:srgbClr val="CACAEE"/>
                </a:solidFill>
              </a:rPr>
              <a:t>(Early 1813)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81000" y="6248400"/>
            <a:ext cx="8534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>
                <a:solidFill>
                  <a:schemeClr val="bg1"/>
                </a:solidFill>
              </a:rPr>
              <a:t>100,000 French troops retreat—40,000 survive!</a:t>
            </a:r>
          </a:p>
        </p:txBody>
      </p:sp>
      <p:pic>
        <p:nvPicPr>
          <p:cNvPr id="69636" name="Picture 4" descr="Napoleons_retreat_from_moscow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1676400" y="1828800"/>
            <a:ext cx="5791200" cy="4114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52400" y="120650"/>
            <a:ext cx="88392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100">
                <a:solidFill>
                  <a:srgbClr val="CACAEE"/>
                </a:solidFill>
              </a:rPr>
              <a:t>Napoleon Abdicates!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685800" y="1409700"/>
            <a:ext cx="8001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marL="515938" indent="-515938">
              <a:spcBef>
                <a:spcPct val="50000"/>
              </a:spcBef>
              <a:buClr>
                <a:srgbClr val="FAD20C"/>
              </a:buClr>
              <a:buFont typeface="Wingdings" pitchFamily="2" charset="2"/>
              <a:buChar char="v"/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Allied </a:t>
            </a: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sym typeface="Wingdings" pitchFamily="2" charset="2"/>
              </a:rPr>
              <a:t>forces occupied Paris on March 31, 1814.</a:t>
            </a:r>
          </a:p>
          <a:p>
            <a:pPr marL="515938" indent="-515938">
              <a:spcBef>
                <a:spcPct val="50000"/>
              </a:spcBef>
              <a:buClr>
                <a:srgbClr val="FAD20C"/>
              </a:buClr>
              <a:buFont typeface="Wingdings" pitchFamily="2" charset="2"/>
              <a:buChar char="v"/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sym typeface="Wingdings" pitchFamily="2" charset="2"/>
              </a:rPr>
              <a:t>Napoleon abdicated on April 6 in favor of his son, but the Allies insisted on unconditional surrender.</a:t>
            </a:r>
          </a:p>
          <a:p>
            <a:pPr marL="515938" indent="-515938">
              <a:spcBef>
                <a:spcPct val="50000"/>
              </a:spcBef>
              <a:buClr>
                <a:srgbClr val="FAD20C"/>
              </a:buClr>
              <a:buFont typeface="Wingdings" pitchFamily="2" charset="2"/>
              <a:buChar char="v"/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sym typeface="Wingdings" pitchFamily="2" charset="2"/>
              </a:rPr>
              <a:t>Napoleon abdicated again on April 11.</a:t>
            </a:r>
          </a:p>
          <a:p>
            <a:pPr marL="515938" indent="-515938">
              <a:spcBef>
                <a:spcPct val="50000"/>
              </a:spcBef>
              <a:buClr>
                <a:srgbClr val="FAD20C"/>
              </a:buClr>
              <a:buFont typeface="Wingdings" pitchFamily="2" charset="2"/>
              <a:buChar char="v"/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sym typeface="Wingdings" pitchFamily="2" charset="2"/>
              </a:rPr>
              <a:t>Napoleon exiled to Elba with an annual income of 2,000,000 francs.</a:t>
            </a:r>
          </a:p>
          <a:p>
            <a:pPr marL="515938" indent="-515938">
              <a:spcBef>
                <a:spcPct val="50000"/>
              </a:spcBef>
              <a:buClr>
                <a:srgbClr val="FAD20C"/>
              </a:buClr>
              <a:buFont typeface="Wingdings" pitchFamily="2" charset="2"/>
              <a:buChar char="v"/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sym typeface="Wingdings" pitchFamily="2" charset="2"/>
              </a:rPr>
              <a:t>The royalists took control and restored</a:t>
            </a:r>
            <a:b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sym typeface="Wingdings" pitchFamily="2" charset="2"/>
              </a:rPr>
            </a:b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rgbClr val="ABABE3"/>
                </a:solidFill>
                <a:sym typeface="Wingdings" pitchFamily="2" charset="2"/>
              </a:rPr>
              <a:t>Louis XVIII</a:t>
            </a: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sym typeface="Wingdings" pitchFamily="2" charset="2"/>
              </a:rPr>
              <a:t> to the throne.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8392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100">
                <a:solidFill>
                  <a:srgbClr val="CACAEE"/>
                </a:solidFill>
              </a:rPr>
              <a:t>Napoleon in Exile on Elba</a:t>
            </a:r>
          </a:p>
        </p:txBody>
      </p:sp>
      <p:pic>
        <p:nvPicPr>
          <p:cNvPr id="71683" name="Picture 3" descr="Napoleon in Exile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r="9558" b="1563"/>
          <a:stretch>
            <a:fillRect/>
          </a:stretch>
        </p:blipFill>
        <p:spPr bwMode="auto">
          <a:xfrm>
            <a:off x="685800" y="1143000"/>
            <a:ext cx="3421063" cy="5257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8852" name="Picture 4" descr="map-Elba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</a:blip>
          <a:srcRect/>
          <a:stretch>
            <a:fillRect/>
          </a:stretch>
        </p:blipFill>
        <p:spPr bwMode="auto">
          <a:xfrm>
            <a:off x="4495800" y="2438400"/>
            <a:ext cx="4191000" cy="28797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78853" name="Oval 5"/>
          <p:cNvSpPr>
            <a:spLocks noChangeArrowheads="1"/>
          </p:cNvSpPr>
          <p:nvPr/>
        </p:nvSpPr>
        <p:spPr bwMode="auto">
          <a:xfrm>
            <a:off x="5410200" y="3657600"/>
            <a:ext cx="1219200" cy="609600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52400" y="349250"/>
            <a:ext cx="88392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100" dirty="0">
                <a:solidFill>
                  <a:srgbClr val="CACAEE"/>
                </a:solidFill>
              </a:rPr>
              <a:t>Napoleon’s 100 Days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5334000" y="2147888"/>
            <a:ext cx="3429000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 Britain, Russia.</a:t>
            </a:r>
            <a:b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</a:b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       P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russia, Austria,</a:t>
            </a:r>
            <a:b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Sweden, smaller</a:t>
            </a:r>
            <a:b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German states</a:t>
            </a:r>
          </a:p>
        </p:txBody>
      </p:sp>
      <p:sp>
        <p:nvSpPr>
          <p:cNvPr id="74756" name="Rectangle 6"/>
          <p:cNvSpPr>
            <a:spLocks noChangeArrowheads="1"/>
          </p:cNvSpPr>
          <p:nvPr/>
        </p:nvSpPr>
        <p:spPr bwMode="auto">
          <a:xfrm>
            <a:off x="4114800" y="2117725"/>
            <a:ext cx="1219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2095500" y="2117725"/>
            <a:ext cx="20193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France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4758" name="Rectangle 8"/>
          <p:cNvSpPr>
            <a:spLocks noChangeArrowheads="1"/>
          </p:cNvSpPr>
          <p:nvPr/>
        </p:nvSpPr>
        <p:spPr bwMode="auto">
          <a:xfrm>
            <a:off x="266700" y="2133600"/>
            <a:ext cx="20193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</a:pPr>
            <a:r>
              <a:rPr lang="en-US" sz="2400">
                <a:solidFill>
                  <a:srgbClr val="FF8181"/>
                </a:solidFill>
              </a:rPr>
              <a:t>1815:</a:t>
            </a:r>
          </a:p>
        </p:txBody>
      </p:sp>
      <p:sp>
        <p:nvSpPr>
          <p:cNvPr id="74759" name="Line 9"/>
          <p:cNvSpPr>
            <a:spLocks noChangeShapeType="1"/>
          </p:cNvSpPr>
          <p:nvPr/>
        </p:nvSpPr>
        <p:spPr bwMode="auto">
          <a:xfrm>
            <a:off x="76200" y="2773363"/>
            <a:ext cx="8153400" cy="46037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0" name="AutoShape 10"/>
          <p:cNvSpPr>
            <a:spLocks noChangeArrowheads="1"/>
          </p:cNvSpPr>
          <p:nvPr/>
        </p:nvSpPr>
        <p:spPr bwMode="auto">
          <a:xfrm>
            <a:off x="3962400" y="1676400"/>
            <a:ext cx="1600200" cy="1295400"/>
          </a:xfrm>
          <a:prstGeom prst="irregularSeal2">
            <a:avLst/>
          </a:prstGeom>
          <a:solidFill>
            <a:srgbClr val="FF818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4D4D"/>
            </a:prstShdw>
          </a:effectLst>
        </p:spPr>
        <p:txBody>
          <a:bodyPr wrap="none" anchor="ctr"/>
          <a:lstStyle/>
          <a:p>
            <a:r>
              <a:rPr lang="en-US" sz="1400">
                <a:solidFill>
                  <a:srgbClr val="000046"/>
                </a:solidFill>
              </a:rPr>
              <a:t>Napoleon’s</a:t>
            </a:r>
            <a:br>
              <a:rPr lang="en-US" sz="1400">
                <a:solidFill>
                  <a:srgbClr val="000046"/>
                </a:solidFill>
              </a:rPr>
            </a:br>
            <a:r>
              <a:rPr lang="en-US" sz="1400">
                <a:solidFill>
                  <a:srgbClr val="000046"/>
                </a:solidFill>
              </a:rPr>
              <a:t>“100 Days”</a:t>
            </a: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609600" y="4294188"/>
            <a:ext cx="8001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marL="515938" indent="-515938">
              <a:spcBef>
                <a:spcPct val="50000"/>
              </a:spcBef>
              <a:buClr>
                <a:srgbClr val="FAD20C"/>
              </a:buClr>
              <a:buFont typeface="Wingdings" pitchFamily="2" charset="2"/>
              <a:buChar char="v"/>
              <a:defRPr/>
            </a:pPr>
            <a:r>
              <a:rPr lang="en-US" sz="26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Napoléon</a:t>
            </a: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escaped Elba and landed in France on March 1, 1815 </a:t>
            </a: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sym typeface="Wingdings" pitchFamily="2" charset="2"/>
              </a:rPr>
              <a:t> the beginning of his </a:t>
            </a: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rgbClr val="ABABE3"/>
                </a:solidFill>
                <a:sym typeface="Wingdings" pitchFamily="2" charset="2"/>
              </a:rPr>
              <a:t>100 Days</a:t>
            </a: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sym typeface="Wingdings" pitchFamily="2" charset="2"/>
              </a:rPr>
              <a:t>.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52400" y="349250"/>
            <a:ext cx="88392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rgbClr val="CACAEE"/>
                </a:solidFill>
              </a:rPr>
              <a:t>Napoleon’s Defeat at Waterloo</a:t>
            </a:r>
            <a:r>
              <a:rPr lang="en-US" sz="5100">
                <a:solidFill>
                  <a:srgbClr val="CACAEE"/>
                </a:solidFill>
              </a:rPr>
              <a:t/>
            </a:r>
            <a:br>
              <a:rPr lang="en-US" sz="5100">
                <a:solidFill>
                  <a:srgbClr val="CACAEE"/>
                </a:solidFill>
              </a:rPr>
            </a:br>
            <a:r>
              <a:rPr lang="en-US" sz="3500">
                <a:solidFill>
                  <a:srgbClr val="CACAEE"/>
                </a:solidFill>
              </a:rPr>
              <a:t>(June 18, 1815)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228600" y="5257800"/>
            <a:ext cx="22098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900">
                <a:solidFill>
                  <a:schemeClr val="bg1"/>
                </a:solidFill>
              </a:rPr>
              <a:t>Duke</a:t>
            </a:r>
            <a:br>
              <a:rPr lang="en-US" sz="1900">
                <a:solidFill>
                  <a:schemeClr val="bg1"/>
                </a:solidFill>
              </a:rPr>
            </a:br>
            <a:r>
              <a:rPr lang="en-US" sz="1900">
                <a:solidFill>
                  <a:schemeClr val="bg1"/>
                </a:solidFill>
              </a:rPr>
              <a:t>of</a:t>
            </a:r>
            <a:br>
              <a:rPr lang="en-US" sz="1900">
                <a:solidFill>
                  <a:schemeClr val="bg1"/>
                </a:solidFill>
              </a:rPr>
            </a:br>
            <a:r>
              <a:rPr lang="en-US" sz="1900">
                <a:solidFill>
                  <a:schemeClr val="bg1"/>
                </a:solidFill>
              </a:rPr>
              <a:t>Wellington</a:t>
            </a:r>
          </a:p>
        </p:txBody>
      </p:sp>
      <p:pic>
        <p:nvPicPr>
          <p:cNvPr id="75780" name="Picture 5" descr="General Bluch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438400"/>
            <a:ext cx="1676400" cy="2743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5781" name="Picture 7" descr="Duke of Wellingt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438400"/>
            <a:ext cx="2147888" cy="2743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5782" name="Picture 9" descr="Map of Campaign of Hundred Days"/>
          <p:cNvPicPr>
            <a:picLocks noChangeAspect="1" noChangeArrowheads="1"/>
          </p:cNvPicPr>
          <p:nvPr/>
        </p:nvPicPr>
        <p:blipFill>
          <a:blip r:embed="rId5" cstate="print">
            <a:lum bright="-6000" contrast="6000"/>
          </a:blip>
          <a:srcRect/>
          <a:stretch>
            <a:fillRect/>
          </a:stretch>
        </p:blipFill>
        <p:spPr bwMode="auto">
          <a:xfrm>
            <a:off x="2667000" y="3124200"/>
            <a:ext cx="4419600" cy="33004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7239000" y="5181600"/>
            <a:ext cx="16764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900">
                <a:solidFill>
                  <a:schemeClr val="bg1"/>
                </a:solidFill>
              </a:rPr>
              <a:t>Prussian </a:t>
            </a:r>
            <a:br>
              <a:rPr lang="en-US" sz="1900">
                <a:solidFill>
                  <a:schemeClr val="bg1"/>
                </a:solidFill>
              </a:rPr>
            </a:br>
            <a:r>
              <a:rPr lang="en-US" sz="1900">
                <a:solidFill>
                  <a:schemeClr val="bg1"/>
                </a:solidFill>
              </a:rPr>
              <a:t>General </a:t>
            </a:r>
            <a:br>
              <a:rPr lang="en-US" sz="1900">
                <a:solidFill>
                  <a:schemeClr val="bg1"/>
                </a:solidFill>
              </a:rPr>
            </a:br>
            <a:r>
              <a:rPr lang="en-US" sz="1900">
                <a:solidFill>
                  <a:schemeClr val="bg1"/>
                </a:solidFill>
              </a:rPr>
              <a:t>Blücher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Forces of Change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1) Enlightenment ideas: These ideas inspire some in the Third estate</a:t>
            </a:r>
          </a:p>
          <a:p>
            <a:r>
              <a:rPr lang="en-US"/>
              <a:t>2)</a:t>
            </a:r>
            <a:r>
              <a:rPr lang="en-US" u="sng"/>
              <a:t> Economic Troubles</a:t>
            </a:r>
          </a:p>
          <a:p>
            <a:pPr lvl="1"/>
            <a:r>
              <a:rPr lang="en-US"/>
              <a:t>High taxes and rising costs damage economy by 1780’s</a:t>
            </a:r>
          </a:p>
          <a:p>
            <a:pPr lvl="1"/>
            <a:r>
              <a:rPr lang="en-US"/>
              <a:t>King Louis XVI &amp; Marie Antoinette spend money extravagantly </a:t>
            </a:r>
          </a:p>
          <a:p>
            <a:pPr lvl="1"/>
            <a:r>
              <a:rPr lang="en-US"/>
              <a:t>Louis XVI doubles nation’s debt; banks refuse to lend more money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457200" y="914400"/>
            <a:ext cx="32766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100">
                <a:solidFill>
                  <a:srgbClr val="CACAEE"/>
                </a:solidFill>
              </a:rPr>
              <a:t>Napoleon </a:t>
            </a:r>
            <a:br>
              <a:rPr lang="en-US" sz="4100">
                <a:solidFill>
                  <a:srgbClr val="CACAEE"/>
                </a:solidFill>
              </a:rPr>
            </a:br>
            <a:r>
              <a:rPr lang="en-US" sz="4100">
                <a:solidFill>
                  <a:srgbClr val="CACAEE"/>
                </a:solidFill>
              </a:rPr>
              <a:t>on His Way </a:t>
            </a:r>
            <a:br>
              <a:rPr lang="en-US" sz="4100">
                <a:solidFill>
                  <a:srgbClr val="CACAEE"/>
                </a:solidFill>
              </a:rPr>
            </a:br>
            <a:r>
              <a:rPr lang="en-US" sz="4100">
                <a:solidFill>
                  <a:srgbClr val="CACAEE"/>
                </a:solidFill>
              </a:rPr>
              <a:t>to His</a:t>
            </a:r>
            <a:br>
              <a:rPr lang="en-US" sz="4100">
                <a:solidFill>
                  <a:srgbClr val="CACAEE"/>
                </a:solidFill>
              </a:rPr>
            </a:br>
            <a:r>
              <a:rPr lang="en-US" sz="4100">
                <a:solidFill>
                  <a:srgbClr val="CACAEE"/>
                </a:solidFill>
              </a:rPr>
              <a:t>Final Exile on</a:t>
            </a:r>
            <a:br>
              <a:rPr lang="en-US" sz="4100">
                <a:solidFill>
                  <a:srgbClr val="CACAEE"/>
                </a:solidFill>
              </a:rPr>
            </a:br>
            <a:r>
              <a:rPr lang="en-US" sz="4100">
                <a:solidFill>
                  <a:srgbClr val="CACAEE"/>
                </a:solidFill>
              </a:rPr>
              <a:t>St. Helena</a:t>
            </a:r>
          </a:p>
        </p:txBody>
      </p:sp>
      <p:pic>
        <p:nvPicPr>
          <p:cNvPr id="76803" name="Picture 4" descr="Napoleon on the way to St Helena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>
            <a:off x="4122738" y="228600"/>
            <a:ext cx="4487862" cy="6477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1981200" y="762000"/>
            <a:ext cx="52578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sz="3600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The Congress</a:t>
            </a:r>
          </a:p>
          <a:p>
            <a:pPr>
              <a:defRPr/>
            </a:pPr>
            <a:r>
              <a:rPr lang="en-US" sz="3600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defRPr/>
            </a:pPr>
            <a:r>
              <a:rPr lang="en-US" sz="3600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Vienna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8392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600">
                <a:solidFill>
                  <a:srgbClr val="CACAEE"/>
                </a:solidFill>
              </a:rPr>
              <a:t>Europe in 1812</a:t>
            </a:r>
          </a:p>
        </p:txBody>
      </p:sp>
      <p:pic>
        <p:nvPicPr>
          <p:cNvPr id="78851" name="Picture 4" descr="map-Napoleon’s Empire at Its Height, 1812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1092200" y="882650"/>
            <a:ext cx="713740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533400" cy="381000"/>
          </a:xfrm>
          <a:prstGeom prst="actionButtonForwardNext">
            <a:avLst/>
          </a:prstGeom>
          <a:solidFill>
            <a:srgbClr val="FF9F9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8392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100">
                <a:solidFill>
                  <a:srgbClr val="CACAEE"/>
                </a:solidFill>
              </a:rPr>
              <a:t>The Congress of Vienna</a:t>
            </a:r>
            <a:br>
              <a:rPr lang="en-US" sz="5100">
                <a:solidFill>
                  <a:srgbClr val="CACAEE"/>
                </a:solidFill>
              </a:rPr>
            </a:br>
            <a:r>
              <a:rPr lang="en-US" sz="3500">
                <a:solidFill>
                  <a:srgbClr val="CACAEE"/>
                </a:solidFill>
              </a:rPr>
              <a:t>(September 1, 1814 – June 9, 1815)</a:t>
            </a:r>
          </a:p>
        </p:txBody>
      </p:sp>
      <p:pic>
        <p:nvPicPr>
          <p:cNvPr id="79875" name="Picture 4" descr="Congress of Vienna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1295400" y="1600200"/>
            <a:ext cx="6629400" cy="50133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52400" y="349250"/>
            <a:ext cx="88392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100">
                <a:solidFill>
                  <a:srgbClr val="CACAEE"/>
                </a:solidFill>
              </a:rPr>
              <a:t>Main Objectives</a:t>
            </a:r>
            <a:endParaRPr lang="en-US" sz="3500">
              <a:solidFill>
                <a:srgbClr val="CACAEE"/>
              </a:solidFill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8001000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marL="515938" indent="-515938" algn="l">
              <a:spcBef>
                <a:spcPct val="50000"/>
              </a:spcBef>
              <a:buClr>
                <a:srgbClr val="FAD20C"/>
              </a:buClr>
              <a:buFont typeface="Wingdings" pitchFamily="2" charset="2"/>
              <a:buChar char="v"/>
              <a:defRPr/>
            </a:pPr>
            <a:r>
              <a:rPr lang="en-US" sz="26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It’s job was to undo everything that Napoleon had done:</a:t>
            </a:r>
          </a:p>
          <a:p>
            <a:pPr marL="1031875" lvl="1" indent="-401638" algn="l">
              <a:spcBef>
                <a:spcPct val="50000"/>
              </a:spcBef>
              <a:buClr>
                <a:srgbClr val="FF9F9F"/>
              </a:buClr>
              <a:buFont typeface="Wingdings" pitchFamily="2" charset="2"/>
              <a:buChar char="v"/>
              <a:defRPr/>
            </a:pPr>
            <a:r>
              <a:rPr lang="en-US" sz="26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Reduce France to its old boundaries </a:t>
            </a:r>
            <a:r>
              <a:rPr lang="en-US" sz="26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 her frontiers were pushed back to 1790 level.</a:t>
            </a:r>
            <a:endParaRPr lang="en-US" sz="2600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1031875" lvl="1" indent="-401638" algn="l">
              <a:spcBef>
                <a:spcPct val="50000"/>
              </a:spcBef>
              <a:buClr>
                <a:srgbClr val="FF9F9F"/>
              </a:buClr>
              <a:buFont typeface="Wingdings" pitchFamily="2" charset="2"/>
              <a:buChar char="v"/>
              <a:defRPr/>
            </a:pPr>
            <a:r>
              <a:rPr lang="en-US" sz="26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Restore as many of the old monarchies as possible that had lost their thrones during the Napoleonic era.</a:t>
            </a:r>
          </a:p>
          <a:p>
            <a:pPr marL="515938" indent="-515938" algn="l">
              <a:spcBef>
                <a:spcPct val="50000"/>
              </a:spcBef>
              <a:buClr>
                <a:srgbClr val="FAD20C"/>
              </a:buClr>
              <a:buFont typeface="Wingdings" pitchFamily="2" charset="2"/>
              <a:buChar char="v"/>
              <a:defRPr/>
            </a:pPr>
            <a:r>
              <a:rPr lang="en-US" sz="26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Supported the resolution: </a:t>
            </a:r>
            <a:r>
              <a:rPr lang="en-US" sz="2600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There is always an alternative to conflict</a:t>
            </a:r>
            <a:r>
              <a:rPr lang="en-US" sz="26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839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000">
                <a:solidFill>
                  <a:srgbClr val="CACAEE"/>
                </a:solidFill>
              </a:rPr>
              <a:t>Key Players </a:t>
            </a:r>
            <a:br>
              <a:rPr lang="en-US" sz="5000">
                <a:solidFill>
                  <a:srgbClr val="CACAEE"/>
                </a:solidFill>
              </a:rPr>
            </a:br>
            <a:r>
              <a:rPr lang="en-US" sz="5000">
                <a:solidFill>
                  <a:srgbClr val="CACAEE"/>
                </a:solidFill>
              </a:rPr>
              <a:t>at Vienna</a:t>
            </a:r>
          </a:p>
        </p:txBody>
      </p:sp>
      <p:pic>
        <p:nvPicPr>
          <p:cNvPr id="82947" name="Picture 4" descr="Tallyrand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6973888" y="4038600"/>
            <a:ext cx="1865312" cy="2590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2948" name="Picture 5" descr="Castlereag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4075" y="381000"/>
            <a:ext cx="1558925" cy="2286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2949" name="Picture 6" descr="Czar Alexander 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138" y="762000"/>
            <a:ext cx="1744662" cy="2057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2950" name="Picture 7" descr="Metternich"/>
          <p:cNvPicPr>
            <a:picLocks noChangeAspect="1" noChangeArrowheads="1"/>
          </p:cNvPicPr>
          <p:nvPr/>
        </p:nvPicPr>
        <p:blipFill>
          <a:blip r:embed="rId6" cstate="print">
            <a:lum contrast="6000"/>
          </a:blip>
          <a:srcRect/>
          <a:stretch>
            <a:fillRect/>
          </a:stretch>
        </p:blipFill>
        <p:spPr bwMode="auto">
          <a:xfrm>
            <a:off x="3487738" y="1752600"/>
            <a:ext cx="2130425" cy="2819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2951" name="Picture 8" descr="Prus-Frederick William II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3810000"/>
            <a:ext cx="1658938" cy="2133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3333750" y="4648200"/>
            <a:ext cx="24384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9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The “Host”</a:t>
            </a:r>
            <a:br>
              <a:rPr lang="en-US" sz="19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en-US" sz="19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Prince </a:t>
            </a:r>
            <a:r>
              <a:rPr lang="en-US" sz="19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Klemens</a:t>
            </a:r>
            <a:r>
              <a:rPr lang="en-US" sz="19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von Metternich (Aus.)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5715000" y="2743200"/>
            <a:ext cx="32766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9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Foreign Minister, </a:t>
            </a:r>
            <a:br>
              <a:rPr lang="en-US" sz="19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en-US" sz="19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Viscount </a:t>
            </a:r>
            <a:r>
              <a:rPr lang="en-US" sz="19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Castlereagh</a:t>
            </a:r>
            <a:r>
              <a:rPr lang="en-US" sz="19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(Br.)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152400" y="2819400"/>
            <a:ext cx="24384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9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Tsar Alexander I (Rus.)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152400" y="5943600"/>
            <a:ext cx="24384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9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King Frederick William III (</a:t>
            </a:r>
            <a:r>
              <a:rPr lang="en-US" sz="19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Prus</a:t>
            </a:r>
            <a:r>
              <a:rPr lang="en-US" sz="19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.)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3124200" y="6064250"/>
            <a:ext cx="3810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9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Foreign Minister, Charles Maurice de </a:t>
            </a:r>
            <a:r>
              <a:rPr lang="en-US" sz="19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Tallyrand</a:t>
            </a:r>
            <a:r>
              <a:rPr lang="en-US" sz="19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(Fr.)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CACAEE"/>
                </a:solidFill>
              </a:rPr>
              <a:t>Europe After the Congress of Vienna</a:t>
            </a:r>
          </a:p>
        </p:txBody>
      </p:sp>
      <p:pic>
        <p:nvPicPr>
          <p:cNvPr id="83971" name="Picture 3" descr="map-Europe after the Congress of Vienna, 1815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965200" y="990600"/>
            <a:ext cx="7340600" cy="5689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83972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248400"/>
            <a:ext cx="457200" cy="381000"/>
          </a:xfrm>
          <a:prstGeom prst="actionButtonBackPrevious">
            <a:avLst/>
          </a:prstGeom>
          <a:solidFill>
            <a:srgbClr val="FF9F9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/>
              <a:t>Louis XVI: A Weak Leader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19200"/>
            <a:ext cx="3581400" cy="4525963"/>
          </a:xfrm>
        </p:spPr>
        <p:txBody>
          <a:bodyPr/>
          <a:lstStyle/>
          <a:p>
            <a:r>
              <a:rPr lang="en-US" sz="2800"/>
              <a:t>Louis’ poor decisions and lack of patience added to France’s problems</a:t>
            </a:r>
          </a:p>
          <a:p>
            <a:r>
              <a:rPr lang="en-US" sz="2800"/>
              <a:t>He calls </a:t>
            </a:r>
            <a:r>
              <a:rPr lang="en-US" sz="2800" u="sng"/>
              <a:t>Estates General</a:t>
            </a:r>
            <a:r>
              <a:rPr lang="en-US" sz="2800"/>
              <a:t>– meeting of representatives from all three estates</a:t>
            </a:r>
          </a:p>
        </p:txBody>
      </p:sp>
      <p:pic>
        <p:nvPicPr>
          <p:cNvPr id="9223" name="Picture 7" descr="louis16fran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57600" y="838200"/>
            <a:ext cx="4876800" cy="5715000"/>
          </a:xfr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Meeting of the Estates General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Each Estate had one vote</a:t>
            </a:r>
          </a:p>
          <a:p>
            <a:pPr lvl="1"/>
            <a:r>
              <a:rPr lang="en-US"/>
              <a:t>3</a:t>
            </a:r>
            <a:r>
              <a:rPr lang="en-US" baseline="30000"/>
              <a:t>rd</a:t>
            </a:r>
            <a:r>
              <a:rPr lang="en-US"/>
              <a:t> estate = 97% of population…1 vote</a:t>
            </a:r>
          </a:p>
          <a:p>
            <a:pPr lvl="1"/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estate = 2% of population… 1 vote</a:t>
            </a:r>
          </a:p>
          <a:p>
            <a:pPr lvl="1"/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estate = &lt;1% of population…1vote</a:t>
            </a:r>
          </a:p>
          <a:p>
            <a:pPr lvl="1">
              <a:buFontTx/>
              <a:buNone/>
            </a:pPr>
            <a:r>
              <a:rPr lang="en-US"/>
              <a:t>The 3</a:t>
            </a:r>
            <a:r>
              <a:rPr lang="en-US" baseline="30000"/>
              <a:t>rd</a:t>
            </a:r>
            <a:r>
              <a:rPr lang="en-US"/>
              <a:t> estate was always outvoted by the other two.</a:t>
            </a:r>
          </a:p>
          <a:p>
            <a:pPr lvl="1">
              <a:buFontTx/>
              <a:buNone/>
            </a:pPr>
            <a:r>
              <a:rPr lang="en-US"/>
              <a:t>They wanted the votes counted by number of people.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Meeting of the Estates General, continued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Members of the 3</a:t>
            </a:r>
            <a:r>
              <a:rPr lang="en-US" baseline="30000"/>
              <a:t>rd</a:t>
            </a:r>
            <a:r>
              <a:rPr lang="en-US"/>
              <a:t> Estate delegation declare themselves the </a:t>
            </a:r>
            <a:r>
              <a:rPr lang="en-US" u="sng"/>
              <a:t>National Assembly</a:t>
            </a:r>
            <a:endParaRPr lang="en-US"/>
          </a:p>
          <a:p>
            <a:r>
              <a:rPr lang="en-US"/>
              <a:t>Members of the 3</a:t>
            </a:r>
            <a:r>
              <a:rPr lang="en-US" baseline="30000"/>
              <a:t>rd</a:t>
            </a:r>
            <a:r>
              <a:rPr lang="en-US"/>
              <a:t> estate delegation (</a:t>
            </a:r>
            <a:r>
              <a:rPr lang="en-US" u="sng"/>
              <a:t>National Assembly</a:t>
            </a:r>
            <a:r>
              <a:rPr lang="en-US"/>
              <a:t>) are locked out of meeting hall</a:t>
            </a:r>
          </a:p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The Tennis Court Oath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2895600" cy="4525963"/>
          </a:xfrm>
        </p:spPr>
        <p:txBody>
          <a:bodyPr/>
          <a:lstStyle/>
          <a:p>
            <a:r>
              <a:rPr lang="en-US" sz="2800"/>
              <a:t>Fearing dismissal by Louis XVI, members of the delegation swear an oath to establish a constitution on a nearby tennis court.</a:t>
            </a:r>
          </a:p>
        </p:txBody>
      </p:sp>
      <p:pic>
        <p:nvPicPr>
          <p:cNvPr id="13318" name="Picture 6" descr="davidtenn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19400" y="1143000"/>
            <a:ext cx="6324600" cy="5105400"/>
          </a:xfr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1616</Words>
  <Application>Microsoft Office PowerPoint</Application>
  <PresentationFormat>On-screen Show (4:3)</PresentationFormat>
  <Paragraphs>228</Paragraphs>
  <Slides>56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Default Design</vt:lpstr>
      <vt:lpstr>The French Revolution</vt:lpstr>
      <vt:lpstr>The Revolution Begins</vt:lpstr>
      <vt:lpstr>The Old Order </vt:lpstr>
      <vt:lpstr>The Third Estate </vt:lpstr>
      <vt:lpstr>The Forces of Change</vt:lpstr>
      <vt:lpstr>Louis XVI: A Weak Leader</vt:lpstr>
      <vt:lpstr>Meeting of the Estates General</vt:lpstr>
      <vt:lpstr>Meeting of the Estates General, continued</vt:lpstr>
      <vt:lpstr>The Tennis Court Oath</vt:lpstr>
      <vt:lpstr>Storming the Bastille</vt:lpstr>
      <vt:lpstr>A Great Fear Sweeps France</vt:lpstr>
      <vt:lpstr>Great Fear</vt:lpstr>
      <vt:lpstr>The National Assembly Reforms France</vt:lpstr>
      <vt:lpstr>Declaration of Rights of Man vs. Declaration of Independence</vt:lpstr>
      <vt:lpstr>DON’T FORGET!</vt:lpstr>
      <vt:lpstr>Slogan of the French Revolution</vt:lpstr>
      <vt:lpstr>Louis Attempts to Escape</vt:lpstr>
      <vt:lpstr>A Limited Monarchy</vt:lpstr>
      <vt:lpstr>Factions Split France</vt:lpstr>
      <vt:lpstr>The Conservatives</vt:lpstr>
      <vt:lpstr>The Radicals</vt:lpstr>
      <vt:lpstr>WAR!</vt:lpstr>
      <vt:lpstr>Panic in Paris!</vt:lpstr>
      <vt:lpstr>PowerPoint Presentation</vt:lpstr>
      <vt:lpstr>PowerPoint Presentation</vt:lpstr>
      <vt:lpstr>The War continues</vt:lpstr>
      <vt:lpstr>The Terror Grips France</vt:lpstr>
      <vt:lpstr>Robespierre assumes control</vt:lpstr>
      <vt:lpstr>Reign of Terror</vt:lpstr>
      <vt:lpstr>The Reign of Terror</vt:lpstr>
      <vt:lpstr>The Reign of Terror</vt:lpstr>
      <vt:lpstr>End of the Terror</vt:lpstr>
      <vt:lpstr>End of the Terror…continued</vt:lpstr>
      <vt:lpstr>The Directory in trouble</vt:lpstr>
      <vt:lpstr>The Directory becomes desperate!</vt:lpstr>
      <vt:lpstr>PowerPoint Presentation</vt:lpstr>
      <vt:lpstr>Napoleon’s Major Reforms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French Revolution</dc:title>
  <dc:creator>Heather Hodson</dc:creator>
  <cp:lastModifiedBy>Windows User</cp:lastModifiedBy>
  <cp:revision>35</cp:revision>
  <dcterms:created xsi:type="dcterms:W3CDTF">2007-09-17T23:59:40Z</dcterms:created>
  <dcterms:modified xsi:type="dcterms:W3CDTF">2014-02-24T14:13:40Z</dcterms:modified>
</cp:coreProperties>
</file>