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1"/>
  </p:handoutMasterIdLst>
  <p:sldIdLst>
    <p:sldId id="256" r:id="rId2"/>
    <p:sldId id="284" r:id="rId3"/>
    <p:sldId id="285" r:id="rId4"/>
    <p:sldId id="283" r:id="rId5"/>
    <p:sldId id="287" r:id="rId6"/>
    <p:sldId id="257" r:id="rId7"/>
    <p:sldId id="286" r:id="rId8"/>
    <p:sldId id="258" r:id="rId9"/>
    <p:sldId id="261" r:id="rId10"/>
    <p:sldId id="262" r:id="rId11"/>
    <p:sldId id="263" r:id="rId12"/>
    <p:sldId id="265" r:id="rId13"/>
    <p:sldId id="267" r:id="rId14"/>
    <p:sldId id="268" r:id="rId15"/>
    <p:sldId id="269" r:id="rId16"/>
    <p:sldId id="270" r:id="rId17"/>
    <p:sldId id="289" r:id="rId18"/>
    <p:sldId id="271" r:id="rId19"/>
    <p:sldId id="272" r:id="rId20"/>
    <p:sldId id="273" r:id="rId21"/>
    <p:sldId id="274" r:id="rId22"/>
    <p:sldId id="295" r:id="rId23"/>
    <p:sldId id="296" r:id="rId24"/>
    <p:sldId id="298" r:id="rId25"/>
    <p:sldId id="294" r:id="rId26"/>
    <p:sldId id="301" r:id="rId27"/>
    <p:sldId id="297" r:id="rId28"/>
    <p:sldId id="276" r:id="rId29"/>
    <p:sldId id="275" r:id="rId30"/>
    <p:sldId id="293" r:id="rId31"/>
    <p:sldId id="292" r:id="rId32"/>
    <p:sldId id="279" r:id="rId33"/>
    <p:sldId id="280" r:id="rId34"/>
    <p:sldId id="303" r:id="rId35"/>
    <p:sldId id="281" r:id="rId36"/>
    <p:sldId id="282" r:id="rId37"/>
    <p:sldId id="290" r:id="rId38"/>
    <p:sldId id="277" r:id="rId39"/>
    <p:sldId id="278" r:id="rId4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4600"/>
    <a:srgbClr val="CC0000"/>
    <a:srgbClr val="C0C0C0"/>
    <a:srgbClr val="800000"/>
    <a:srgbClr val="003300"/>
    <a:srgbClr val="000066"/>
    <a:srgbClr val="CC79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6" autoAdjust="0"/>
    <p:restoredTop sz="94636" autoAdjust="0"/>
  </p:normalViewPr>
  <p:slideViewPr>
    <p:cSldViewPr>
      <p:cViewPr varScale="1">
        <p:scale>
          <a:sx n="67" d="100"/>
          <a:sy n="67" d="100"/>
        </p:scale>
        <p:origin x="-36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29B22E-0F3A-437B-A196-4FE3C9B798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66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rds.yahoo.com/_ylt=A0Je5mcs5lBFVJ0AvdKJzbkF;_ylu=X3oDMTBjcDR2NTN2BHBvcwM2BHNlYwNzcg--/SIG=1h2duuisj/EXP=1163016108/**http%3a/images.search.yahoo.com/search/images/view%3fback=http%253A%252F%252Fimages.search.yahoo.com%252Fsearch%252Fimages%253Fei%253DUTF-8%2526fr%253Dslv8-mdp%2526p%253DNetherlands%252520flag%2526fr2%253Dtab-web%26w=120%26h=90%26imgurl=www.draxysoft.com%252Fwallpapers%252FNationalFlags%252FNetherlands_flag.gif%26rurl=http%253A%252F%252Fwww.draxysoft.com%252Fwallpapers%252FNationalFlags%253FD%253DA%26size=351%26name=Netherlands_flag.gif%26p=Netherlands%2bflag%26type=gif%26no=6%26tt=12,083%26oid=56cf4e87e7552cd8%26ei=UTF-8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7" name="Picture 13" descr="France fla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2484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5" descr="p fla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95400" y="6248400"/>
            <a:ext cx="121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6" descr="germany-fla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38400" y="62484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7" descr="japan-fla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48600" y="62484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8" descr="usa-flag-photojp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181600" y="62484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9" descr="untitled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553200" y="62484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2" descr="map%2520of%2520the%2520world"/>
          <p:cNvPicPr>
            <a:picLocks noChangeAspect="1" noChangeArrowheads="1"/>
          </p:cNvPicPr>
          <p:nvPr userDrawn="1"/>
        </p:nvPicPr>
        <p:blipFill>
          <a:blip r:embed="rId20" cstate="print">
            <a:lum bright="36000"/>
          </a:blip>
          <a:srcRect l="1666" r="2499"/>
          <a:stretch>
            <a:fillRect/>
          </a:stretch>
        </p:blipFill>
        <p:spPr bwMode="auto">
          <a:xfrm>
            <a:off x="0" y="6096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525963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6" name="Picture 21" descr="Go to fullsize image">
            <a:hlinkClick r:id="rId21"/>
          </p:cNvPr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810000" y="62484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doni MT Blac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doni MT Blac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doni MT Blac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doni MT Blac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doni MT Blac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doni MT Blac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doni MT Blac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Bodoni MT Black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u="sng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CC5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CC5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CC5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CC5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CC5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CC5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CC5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CC5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8.pn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campus.murraystate.edu/academic/faculty/Bill.Schell/CIV-Instruction/civ102/Earth_Africa_10689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://en.wikipedia.org/wiki/Image:ColonialAfrica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ampus.murraystate.edu/academic/faculty/Bill.Schell/CIV-Instruction/civ102/Earth_Africa_10689.gif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3/Flag_of_the_British_East_India_Company_%281707%29.sv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hyperlink" Target="http://images.google.com/imgres?imgurl=http://upload.wikimedia.org/wikipedia/commons/thumb/f/fe/China_Qing_Dynasty_Flag_1889.svg/744px-China_Qing_Dynasty_Flag_1889.svg.png&amp;imgrefurl=http://commons.wikimedia.org/wiki/Image:China_Qing_Dynasty_Flag_1889.svg&amp;usg=__KYAr-TMIhenOR34TqBIVPSIecuw=&amp;h=496&amp;w=744&amp;sz=146&amp;hl=en&amp;start=1&amp;sig2=korVzM1MBw2nRpJgJOXEeA&amp;um=1&amp;tbnid=v2Nxj36NwHhxGM:&amp;tbnh=94&amp;tbnw=141&amp;ei=uwghSf2DF4y6sAPmxJSuCA&amp;prev=/images%3Fq%3DQing%2Bflag%26um%3D1%26hl%3Den%26rls%3Dcom.microsoft:en-us%26sa%3DX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5.jpeg"/><Relationship Id="rId2" Type="http://schemas.openxmlformats.org/officeDocument/2006/relationships/hyperlink" Target="http://upload.wikimedia.org/wikipedia/commons/f/fe/China_Qing_Dynasty_Flag_1889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8/80/BoxerSoldiers.jpg" TargetMode="External"/><Relationship Id="rId5" Type="http://schemas.openxmlformats.org/officeDocument/2006/relationships/image" Target="../media/image64.jpeg"/><Relationship Id="rId4" Type="http://schemas.openxmlformats.org/officeDocument/2006/relationships/hyperlink" Target="http://en.wikipedia.org/wiki/Image:BoxerTroops.jp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://upload.wikimedia.org/wikipedia/commons/f/fe/China_Qing_Dynasty_Flag_1889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8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042497_oppression"/>
          <p:cNvPicPr>
            <a:picLocks noChangeAspect="1" noChangeArrowheads="1"/>
          </p:cNvPicPr>
          <p:nvPr/>
        </p:nvPicPr>
        <p:blipFill>
          <a:blip r:embed="rId2" cstate="print"/>
          <a:srcRect t="4549" b="49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0"/>
            <a:ext cx="60960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7000" smtClean="0"/>
              <a:t>Imperialism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5562600"/>
            <a:ext cx="4038600" cy="990600"/>
          </a:xfrm>
          <a:noFill/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endParaRPr lang="en-US" sz="33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61963"/>
          </a:xfrm>
        </p:spPr>
        <p:txBody>
          <a:bodyPr/>
          <a:lstStyle/>
          <a:p>
            <a:pPr eaLnBrk="1" hangingPunct="1">
              <a:defRPr/>
            </a:pPr>
            <a:r>
              <a:rPr lang="en-US" sz="5500" i="1" u="sng" smtClean="0"/>
              <a:t>Why did it start?</a:t>
            </a:r>
          </a:p>
        </p:txBody>
      </p:sp>
      <p:sp>
        <p:nvSpPr>
          <p:cNvPr id="8195" name="Oval 3" descr="japan-flag"/>
          <p:cNvSpPr>
            <a:spLocks noChangeArrowheads="1"/>
          </p:cNvSpPr>
          <p:nvPr/>
        </p:nvSpPr>
        <p:spPr bwMode="auto">
          <a:xfrm>
            <a:off x="8077200" y="533400"/>
            <a:ext cx="1066800" cy="685800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Oval 4" descr="usa-flag-photojpg"/>
          <p:cNvSpPr>
            <a:spLocks noChangeArrowheads="1"/>
          </p:cNvSpPr>
          <p:nvPr/>
        </p:nvSpPr>
        <p:spPr bwMode="auto">
          <a:xfrm>
            <a:off x="6248400" y="914400"/>
            <a:ext cx="1828800" cy="8382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Oval 5" descr="untitled"/>
          <p:cNvSpPr>
            <a:spLocks noChangeArrowheads="1"/>
          </p:cNvSpPr>
          <p:nvPr/>
        </p:nvSpPr>
        <p:spPr bwMode="auto">
          <a:xfrm>
            <a:off x="5257800" y="533400"/>
            <a:ext cx="1752600" cy="83820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Oval 6" descr="germany-flag"/>
          <p:cNvSpPr>
            <a:spLocks noChangeArrowheads="1"/>
          </p:cNvSpPr>
          <p:nvPr/>
        </p:nvSpPr>
        <p:spPr bwMode="auto">
          <a:xfrm>
            <a:off x="4038600" y="914400"/>
            <a:ext cx="1676400" cy="8382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Oval 7" descr="p flag"/>
          <p:cNvSpPr>
            <a:spLocks noChangeArrowheads="1"/>
          </p:cNvSpPr>
          <p:nvPr/>
        </p:nvSpPr>
        <p:spPr bwMode="auto">
          <a:xfrm>
            <a:off x="2667000" y="533400"/>
            <a:ext cx="1752600" cy="9144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Oval 8" descr="France flag"/>
          <p:cNvSpPr>
            <a:spLocks noChangeArrowheads="1"/>
          </p:cNvSpPr>
          <p:nvPr/>
        </p:nvSpPr>
        <p:spPr bwMode="auto">
          <a:xfrm>
            <a:off x="1524000" y="838200"/>
            <a:ext cx="1828800" cy="9144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Oval 9" descr="untitled"/>
          <p:cNvSpPr>
            <a:spLocks noChangeArrowheads="1"/>
          </p:cNvSpPr>
          <p:nvPr/>
        </p:nvSpPr>
        <p:spPr bwMode="auto">
          <a:xfrm>
            <a:off x="0" y="533400"/>
            <a:ext cx="1828800" cy="914400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205" name="Picture 13" descr="275px-Liberty_Leading_the_People"/>
          <p:cNvPicPr>
            <a:picLocks noChangeAspect="1" noChangeArrowheads="1"/>
          </p:cNvPicPr>
          <p:nvPr/>
        </p:nvPicPr>
        <p:blipFill>
          <a:blip r:embed="rId9" cstate="print">
            <a:lum bright="30000"/>
          </a:blip>
          <a:srcRect/>
          <a:stretch>
            <a:fillRect/>
          </a:stretch>
        </p:blipFill>
        <p:spPr bwMode="auto">
          <a:xfrm>
            <a:off x="3124200" y="3124200"/>
            <a:ext cx="31242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1676400" y="2438400"/>
            <a:ext cx="0" cy="2133600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4648200" y="2514600"/>
            <a:ext cx="0" cy="762000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7620000" y="2514600"/>
            <a:ext cx="0" cy="1981200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Text Box 11"/>
          <p:cNvSpPr txBox="1">
            <a:spLocks noChangeArrowheads="1"/>
          </p:cNvSpPr>
          <p:nvPr/>
        </p:nvSpPr>
        <p:spPr bwMode="auto">
          <a:xfrm>
            <a:off x="762000" y="1828800"/>
            <a:ext cx="7467600" cy="717550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latin typeface="Broadway" pitchFamily="82" charset="0"/>
              </a:rPr>
              <a:t>Nationalism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0" y="4800600"/>
            <a:ext cx="3124200" cy="1231900"/>
          </a:xfrm>
          <a:prstGeom prst="rect">
            <a:avLst/>
          </a:prstGeom>
          <a:solidFill>
            <a:srgbClr val="333333"/>
          </a:solidFill>
          <a:ln w="444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2F2F2"/>
                </a:solidFill>
                <a:latin typeface="Baskerville Old Face" pitchFamily="18" charset="0"/>
              </a:rPr>
              <a:t>Extreme pride in their country led them to want more power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2438400" y="3352800"/>
            <a:ext cx="4419600" cy="533400"/>
          </a:xfrm>
          <a:prstGeom prst="rect">
            <a:avLst/>
          </a:prstGeom>
          <a:solidFill>
            <a:schemeClr val="bg1"/>
          </a:solidFill>
          <a:ln w="44450">
            <a:solidFill>
              <a:srgbClr val="3333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u="sng">
                <a:solidFill>
                  <a:schemeClr val="tx2"/>
                </a:solidFill>
                <a:latin typeface="Baskerville Old Face" pitchFamily="18" charset="0"/>
              </a:rPr>
              <a:t>More colonies = More Power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6248400" y="4800600"/>
            <a:ext cx="2895600" cy="1231900"/>
          </a:xfrm>
          <a:prstGeom prst="rect">
            <a:avLst/>
          </a:prstGeom>
          <a:solidFill>
            <a:srgbClr val="333333"/>
          </a:solidFill>
          <a:ln w="444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2F2F2"/>
                </a:solidFill>
                <a:latin typeface="Baskerville Old Face" pitchFamily="18" charset="0"/>
              </a:rPr>
              <a:t>Industrial Nations competed for colonies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8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6" grpId="0" animBg="1"/>
      <p:bldP spid="8207" grpId="0" animBg="1"/>
      <p:bldP spid="8208" grpId="0" animBg="1"/>
      <p:bldP spid="8209" grpId="0" animBg="1"/>
      <p:bldP spid="8210" grpId="0" animBg="1"/>
      <p:bldP spid="82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1899WhiteMansBurden$Denver200dpi380pxh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3352800" y="2438400"/>
            <a:ext cx="2720975" cy="38100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61963"/>
          </a:xfrm>
        </p:spPr>
        <p:txBody>
          <a:bodyPr/>
          <a:lstStyle/>
          <a:p>
            <a:pPr eaLnBrk="1" hangingPunct="1">
              <a:defRPr/>
            </a:pPr>
            <a:r>
              <a:rPr lang="en-US" sz="5500" i="1" u="sng" smtClean="0"/>
              <a:t>Why did it start?</a:t>
            </a:r>
          </a:p>
        </p:txBody>
      </p:sp>
      <p:sp>
        <p:nvSpPr>
          <p:cNvPr id="12292" name="Oval 3" descr="japan-flag"/>
          <p:cNvSpPr>
            <a:spLocks noChangeArrowheads="1"/>
          </p:cNvSpPr>
          <p:nvPr/>
        </p:nvSpPr>
        <p:spPr bwMode="auto">
          <a:xfrm>
            <a:off x="8077200" y="533400"/>
            <a:ext cx="1066800" cy="6858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Oval 4" descr="usa-flag-photojpg"/>
          <p:cNvSpPr>
            <a:spLocks noChangeArrowheads="1"/>
          </p:cNvSpPr>
          <p:nvPr/>
        </p:nvSpPr>
        <p:spPr bwMode="auto">
          <a:xfrm>
            <a:off x="6248400" y="914400"/>
            <a:ext cx="1828800" cy="83820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Oval 5" descr="untitled"/>
          <p:cNvSpPr>
            <a:spLocks noChangeArrowheads="1"/>
          </p:cNvSpPr>
          <p:nvPr/>
        </p:nvSpPr>
        <p:spPr bwMode="auto">
          <a:xfrm>
            <a:off x="5257800" y="533400"/>
            <a:ext cx="1752600" cy="8382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Oval 6" descr="germany-flag"/>
          <p:cNvSpPr>
            <a:spLocks noChangeArrowheads="1"/>
          </p:cNvSpPr>
          <p:nvPr/>
        </p:nvSpPr>
        <p:spPr bwMode="auto">
          <a:xfrm>
            <a:off x="4114800" y="838200"/>
            <a:ext cx="1676400" cy="8382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Oval 7" descr="p flag"/>
          <p:cNvSpPr>
            <a:spLocks noChangeArrowheads="1"/>
          </p:cNvSpPr>
          <p:nvPr/>
        </p:nvSpPr>
        <p:spPr bwMode="auto">
          <a:xfrm>
            <a:off x="2667000" y="533400"/>
            <a:ext cx="1752600" cy="9144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Oval 8" descr="France flag"/>
          <p:cNvSpPr>
            <a:spLocks noChangeArrowheads="1"/>
          </p:cNvSpPr>
          <p:nvPr/>
        </p:nvSpPr>
        <p:spPr bwMode="auto">
          <a:xfrm>
            <a:off x="1524000" y="838200"/>
            <a:ext cx="1828800" cy="914400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Oval 9" descr="untitled"/>
          <p:cNvSpPr>
            <a:spLocks noChangeArrowheads="1"/>
          </p:cNvSpPr>
          <p:nvPr/>
        </p:nvSpPr>
        <p:spPr bwMode="auto">
          <a:xfrm>
            <a:off x="0" y="533400"/>
            <a:ext cx="1828800" cy="914400"/>
          </a:xfrm>
          <a:prstGeom prst="ellipse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1676400" y="2438400"/>
            <a:ext cx="0" cy="1752600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4648200" y="2286000"/>
            <a:ext cx="0" cy="762000"/>
          </a:xfrm>
          <a:prstGeom prst="line">
            <a:avLst/>
          </a:prstGeom>
          <a:noFill/>
          <a:ln w="10477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7620000" y="2286000"/>
            <a:ext cx="0" cy="1981200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Text Box 11"/>
          <p:cNvSpPr txBox="1">
            <a:spLocks noChangeArrowheads="1"/>
          </p:cNvSpPr>
          <p:nvPr/>
        </p:nvSpPr>
        <p:spPr bwMode="auto">
          <a:xfrm>
            <a:off x="990600" y="1752600"/>
            <a:ext cx="6934200" cy="717550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latin typeface="Broadway" pitchFamily="82" charset="0"/>
              </a:rPr>
              <a:t>White Man’s Burden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6019800" y="4419600"/>
            <a:ext cx="3124200" cy="1597025"/>
          </a:xfrm>
          <a:prstGeom prst="rect">
            <a:avLst/>
          </a:prstGeom>
          <a:solidFill>
            <a:srgbClr val="C0C0C0"/>
          </a:solidFill>
          <a:ln w="4445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latin typeface="Baskerville Old Face" pitchFamily="18" charset="0"/>
              </a:rPr>
              <a:t>Westerners felt it was their duty to “</a:t>
            </a:r>
            <a:r>
              <a:rPr lang="en-US" sz="2400" b="1" u="sng">
                <a:solidFill>
                  <a:srgbClr val="800000"/>
                </a:solidFill>
                <a:latin typeface="Baskerville Old Face" pitchFamily="18" charset="0"/>
              </a:rPr>
              <a:t>civilize</a:t>
            </a:r>
            <a:r>
              <a:rPr lang="en-US" sz="2400" b="1">
                <a:solidFill>
                  <a:srgbClr val="800000"/>
                </a:solidFill>
                <a:latin typeface="Baskerville Old Face" pitchFamily="18" charset="0"/>
              </a:rPr>
              <a:t>” the “</a:t>
            </a:r>
            <a:r>
              <a:rPr lang="en-US" sz="2400" b="1" u="sng">
                <a:solidFill>
                  <a:srgbClr val="800000"/>
                </a:solidFill>
                <a:latin typeface="Baskerville Old Face" pitchFamily="18" charset="0"/>
              </a:rPr>
              <a:t>backwards</a:t>
            </a:r>
            <a:r>
              <a:rPr lang="en-US" sz="2400" b="1">
                <a:solidFill>
                  <a:srgbClr val="800000"/>
                </a:solidFill>
                <a:latin typeface="Baskerville Old Face" pitchFamily="18" charset="0"/>
              </a:rPr>
              <a:t>” people of the world</a:t>
            </a:r>
          </a:p>
        </p:txBody>
      </p:sp>
      <p:sp>
        <p:nvSpPr>
          <p:cNvPr id="12304" name="WordArt 19"/>
          <p:cNvSpPr>
            <a:spLocks noChangeArrowheads="1" noChangeShapeType="1" noTextEdit="1"/>
          </p:cNvSpPr>
          <p:nvPr/>
        </p:nvSpPr>
        <p:spPr bwMode="auto">
          <a:xfrm>
            <a:off x="381000" y="6248400"/>
            <a:ext cx="8458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An attempt to justify imperialism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0" y="4419600"/>
            <a:ext cx="3124200" cy="1597025"/>
          </a:xfrm>
          <a:prstGeom prst="rect">
            <a:avLst/>
          </a:prstGeom>
          <a:solidFill>
            <a:srgbClr val="C0C0C0"/>
          </a:solidFill>
          <a:ln w="4445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latin typeface="Baskerville Old Face" pitchFamily="18" charset="0"/>
              </a:rPr>
              <a:t>Westerners viewed anyone with different religion &amp; life as “backwards”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1981200" y="3048000"/>
            <a:ext cx="5410200" cy="1143000"/>
          </a:xfrm>
          <a:prstGeom prst="rect">
            <a:avLst/>
          </a:prstGeom>
          <a:solidFill>
            <a:srgbClr val="800000"/>
          </a:solidFill>
          <a:ln w="4445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300" b="1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Mission = Spread Christianity &amp; the Industrial Revolution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 animBg="1"/>
      <p:bldP spid="9231" grpId="0" animBg="1"/>
      <p:bldP spid="9232" grpId="0" animBg="1"/>
      <p:bldP spid="9234" grpId="0" animBg="1"/>
      <p:bldP spid="9236" grpId="0" animBg="1"/>
      <p:bldP spid="92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Industrial Powers race to colonies</a:t>
            </a:r>
          </a:p>
        </p:txBody>
      </p:sp>
      <p:pic>
        <p:nvPicPr>
          <p:cNvPr id="13315" name="Picture 5" descr="africa%2520imperialism"/>
          <p:cNvPicPr>
            <a:picLocks noChangeAspect="1" noChangeArrowheads="1"/>
          </p:cNvPicPr>
          <p:nvPr/>
        </p:nvPicPr>
        <p:blipFill>
          <a:blip r:embed="rId2" cstate="print"/>
          <a:srcRect t="9357" r="3355"/>
          <a:stretch>
            <a:fillRect/>
          </a:stretch>
        </p:blipFill>
        <p:spPr bwMode="auto">
          <a:xfrm>
            <a:off x="0" y="1219200"/>
            <a:ext cx="48768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876800" y="685800"/>
            <a:ext cx="4267200" cy="5562600"/>
          </a:xfrm>
          <a:solidFill>
            <a:schemeClr val="bg1">
              <a:alpha val="58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500" u="none" smtClean="0"/>
              <a:t>Christian </a:t>
            </a:r>
            <a:r>
              <a:rPr lang="en-US" sz="2500" i="1" u="none" smtClean="0"/>
              <a:t>Missionaries</a:t>
            </a:r>
            <a:r>
              <a:rPr lang="en-US" sz="2500" u="none" smtClean="0"/>
              <a:t> were the first “explorers” of Africa’s interior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500" smtClean="0"/>
              <a:t>Belgium sent representatives to negotiate with African chiefs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500" u="sng" smtClean="0"/>
              <a:t>Contracts were in English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500" smtClean="0"/>
              <a:t>Those who refused were shot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500" u="sng" smtClean="0"/>
              <a:t>Chiefs were forced to give up their land </a:t>
            </a:r>
          </a:p>
        </p:txBody>
      </p:sp>
      <p:sp>
        <p:nvSpPr>
          <p:cNvPr id="13317" name="WordArt 7"/>
          <p:cNvSpPr>
            <a:spLocks noChangeArrowheads="1" noChangeShapeType="1" noTextEdit="1"/>
          </p:cNvSpPr>
          <p:nvPr/>
        </p:nvSpPr>
        <p:spPr bwMode="auto">
          <a:xfrm>
            <a:off x="381000" y="609600"/>
            <a:ext cx="42291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Franklin Gothic Demi Cond"/>
              </a:rPr>
              <a:t>AFRICA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0" y="5381625"/>
            <a:ext cx="5029200" cy="1476375"/>
          </a:xfrm>
          <a:prstGeom prst="rect">
            <a:avLst/>
          </a:prstGeom>
          <a:solidFill>
            <a:schemeClr val="bg1"/>
          </a:solidFill>
          <a:ln w="444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Cooper Black" pitchFamily="18" charset="0"/>
              </a:rPr>
              <a:t>In the 1870s, European powers looked to fully colonize Africa.  The map shows how Imperialist nations divided the continent.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 animBg="1"/>
      <p:bldP spid="112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4876800" y="609600"/>
            <a:ext cx="3886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Boer War</a:t>
            </a: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4495800" y="12192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1880-1881</a:t>
            </a:r>
          </a:p>
          <a:p>
            <a:pPr algn="ctr"/>
            <a:r>
              <a:rPr lang="en-US" sz="3600" kern="10">
                <a:ln w="2857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England v. Dutch Farmers</a:t>
            </a:r>
          </a:p>
        </p:txBody>
      </p:sp>
      <p:sp>
        <p:nvSpPr>
          <p:cNvPr id="14340" name="WordArt 6"/>
          <p:cNvSpPr>
            <a:spLocks noChangeArrowheads="1" noChangeShapeType="1" noTextEdit="1"/>
          </p:cNvSpPr>
          <p:nvPr/>
        </p:nvSpPr>
        <p:spPr bwMode="auto">
          <a:xfrm>
            <a:off x="838200" y="0"/>
            <a:ext cx="6858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AFRICA</a:t>
            </a:r>
          </a:p>
        </p:txBody>
      </p:sp>
      <p:pic>
        <p:nvPicPr>
          <p:cNvPr id="13321" name="Picture 9" descr="boerwar_map"/>
          <p:cNvPicPr>
            <a:picLocks noChangeAspect="1" noChangeArrowheads="1"/>
          </p:cNvPicPr>
          <p:nvPr/>
        </p:nvPicPr>
        <p:blipFill>
          <a:blip r:embed="rId2" cstate="print"/>
          <a:srcRect l="1440" r="5521"/>
          <a:stretch>
            <a:fillRect/>
          </a:stretch>
        </p:blipFill>
        <p:spPr bwMode="auto">
          <a:xfrm>
            <a:off x="4506913" y="2057400"/>
            <a:ext cx="4637087" cy="3962400"/>
          </a:xfrm>
          <a:prstGeom prst="rect">
            <a:avLst/>
          </a:prstGeom>
          <a:noFill/>
          <a:ln w="9207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1981200" y="1447800"/>
            <a:ext cx="0" cy="838200"/>
          </a:xfrm>
          <a:prstGeom prst="line">
            <a:avLst/>
          </a:prstGeom>
          <a:noFill/>
          <a:ln w="158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0" y="685800"/>
            <a:ext cx="4038600" cy="815975"/>
          </a:xfrm>
          <a:prstGeom prst="rect">
            <a:avLst/>
          </a:prstGeom>
          <a:solidFill>
            <a:schemeClr val="bg1"/>
          </a:solidFill>
          <a:ln w="984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100" b="1">
                <a:latin typeface="Broadway" pitchFamily="82" charset="0"/>
              </a:rPr>
              <a:t>Causes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0" y="2306638"/>
            <a:ext cx="4343400" cy="4551362"/>
          </a:xfrm>
          <a:prstGeom prst="rect">
            <a:avLst/>
          </a:prstGeom>
          <a:solidFill>
            <a:schemeClr val="tx1"/>
          </a:solidFill>
          <a:ln w="698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300" b="1" u="sng">
                <a:solidFill>
                  <a:schemeClr val="bg1"/>
                </a:solidFill>
                <a:latin typeface="Baskerville Old Face" pitchFamily="18" charset="0"/>
              </a:rPr>
              <a:t>England dedicated to expansion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300" b="1" u="sng">
                <a:solidFill>
                  <a:schemeClr val="bg1"/>
                </a:solidFill>
                <a:latin typeface="Baskerville Old Face" pitchFamily="18" charset="0"/>
              </a:rPr>
              <a:t>British settlers in Dutch colonies outnumbered Boers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300" b="1" u="sng">
                <a:solidFill>
                  <a:schemeClr val="bg1"/>
                </a:solidFill>
                <a:latin typeface="Baskerville Old Face" pitchFamily="18" charset="0"/>
              </a:rPr>
              <a:t>British gained control of area </a:t>
            </a:r>
            <a:r>
              <a:rPr lang="en-US" sz="2300" b="1" u="sng">
                <a:solidFill>
                  <a:schemeClr val="bg1"/>
                </a:solidFill>
                <a:latin typeface="Baskerville Old Face" pitchFamily="18" charset="0"/>
                <a:sym typeface="Wingdings" pitchFamily="2" charset="2"/>
              </a:rPr>
              <a:t> new language &amp; culture</a:t>
            </a:r>
          </a:p>
          <a:p>
            <a:pPr marL="800100" lvl="1" indent="-342900">
              <a:spcBef>
                <a:spcPct val="50000"/>
              </a:spcBef>
              <a:buFontTx/>
              <a:buChar char="•"/>
            </a:pPr>
            <a:r>
              <a:rPr lang="en-US" sz="2300" b="1" u="sng">
                <a:solidFill>
                  <a:schemeClr val="bg1"/>
                </a:solidFill>
                <a:latin typeface="Baskerville Old Face" pitchFamily="18" charset="0"/>
              </a:rPr>
              <a:t>British outlawed slavery</a:t>
            </a:r>
            <a:endParaRPr lang="en-US" sz="2300" b="1" u="sng">
              <a:solidFill>
                <a:schemeClr val="bg1"/>
              </a:solidFill>
              <a:latin typeface="Baskerville Old Face" pitchFamily="18" charset="0"/>
              <a:sym typeface="Wingdings" pitchFamily="2" charset="2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300" b="1" u="sng">
                <a:solidFill>
                  <a:schemeClr val="bg1"/>
                </a:solidFill>
                <a:latin typeface="Baskerville Old Face" pitchFamily="18" charset="0"/>
                <a:sym typeface="Wingdings" pitchFamily="2" charset="2"/>
              </a:rPr>
              <a:t>Boers left the area &amp; founded Transvaal &amp; Orange Free State</a:t>
            </a:r>
          </a:p>
          <a:p>
            <a:pPr marL="800100" lvl="1" indent="-342900">
              <a:spcBef>
                <a:spcPct val="50000"/>
              </a:spcBef>
              <a:buFontTx/>
              <a:buChar char="•"/>
            </a:pPr>
            <a:r>
              <a:rPr lang="en-US" sz="2300" b="1" u="sng">
                <a:solidFill>
                  <a:schemeClr val="bg1"/>
                </a:solidFill>
                <a:latin typeface="Baskerville Old Face" pitchFamily="18" charset="0"/>
              </a:rPr>
              <a:t>Diamonds were discovered in land of the Boers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419600" y="6010275"/>
            <a:ext cx="4724400" cy="873125"/>
          </a:xfrm>
          <a:prstGeom prst="rect">
            <a:avLst/>
          </a:prstGeom>
          <a:solidFill>
            <a:srgbClr val="008000"/>
          </a:solidFill>
          <a:ln w="5080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latin typeface="Baskerville Old Face" pitchFamily="18" charset="0"/>
              </a:rPr>
              <a:t>British settlers continued to move north &amp; on Dutch controlled 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7" grpId="0" animBg="1"/>
      <p:bldP spid="13324" grpId="0" animBg="1"/>
      <p:bldP spid="13323" grpId="0" animBg="1"/>
      <p:bldP spid="13325" grpId="0" animBg="1"/>
      <p:bldP spid="133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304800" y="609600"/>
            <a:ext cx="3886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Boer War</a:t>
            </a:r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533400" y="1219200"/>
            <a:ext cx="3733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1880-1881</a:t>
            </a:r>
          </a:p>
          <a:p>
            <a:pPr algn="ctr"/>
            <a:r>
              <a:rPr lang="en-US" sz="3600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England v. Dutch Farmers</a:t>
            </a: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838200" y="0"/>
            <a:ext cx="6858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AFRICA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6705600" y="1371600"/>
            <a:ext cx="0" cy="838200"/>
          </a:xfrm>
          <a:prstGeom prst="line">
            <a:avLst/>
          </a:prstGeom>
          <a:noFill/>
          <a:ln w="158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419600" y="609600"/>
            <a:ext cx="4724400" cy="815975"/>
          </a:xfrm>
          <a:prstGeom prst="rect">
            <a:avLst/>
          </a:prstGeom>
          <a:solidFill>
            <a:schemeClr val="bg1"/>
          </a:solidFill>
          <a:ln w="984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100" b="1">
                <a:latin typeface="Broadway" pitchFamily="82" charset="0"/>
              </a:rPr>
              <a:t>Outcomes</a:t>
            </a:r>
          </a:p>
        </p:txBody>
      </p:sp>
      <p:sp>
        <p:nvSpPr>
          <p:cNvPr id="14344" name="Text Box 8" descr="untitled"/>
          <p:cNvSpPr txBox="1">
            <a:spLocks noChangeArrowheads="1"/>
          </p:cNvSpPr>
          <p:nvPr/>
        </p:nvSpPr>
        <p:spPr bwMode="auto">
          <a:xfrm>
            <a:off x="4343400" y="2286000"/>
            <a:ext cx="4800600" cy="3746500"/>
          </a:xfrm>
          <a:prstGeom prst="rect">
            <a:avLst/>
          </a:prstGeom>
          <a:blipFill dpi="0" rotWithShape="1">
            <a:blip r:embed="rId2" cstate="print">
              <a:alphaModFix amt="39000"/>
            </a:blip>
            <a:srcRect/>
            <a:stretch>
              <a:fillRect/>
            </a:stretch>
          </a:blipFill>
          <a:ln w="698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400" b="1" u="sng">
                <a:latin typeface="Baskerville Old Face" pitchFamily="18" charset="0"/>
              </a:rPr>
              <a:t>The Boers resisted British victory &amp; practiced guerilla warfare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400" b="1" u="sng">
                <a:latin typeface="Baskerville Old Face" pitchFamily="18" charset="0"/>
              </a:rPr>
              <a:t>British arrested &amp; imprisoned Boers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400" b="1" u="sng">
                <a:latin typeface="Baskerville Old Face" pitchFamily="18" charset="0"/>
              </a:rPr>
              <a:t>Boers finally gave up (1910)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400" b="1" u="sng">
                <a:latin typeface="Baskerville Old Face" pitchFamily="18" charset="0"/>
              </a:rPr>
              <a:t>Orange Free State &amp; Transvaal became part of British Africa  </a:t>
            </a:r>
          </a:p>
          <a:p>
            <a:pPr marL="800100" lvl="1" indent="-342900">
              <a:spcBef>
                <a:spcPct val="50000"/>
              </a:spcBef>
              <a:buFontTx/>
              <a:buChar char="•"/>
            </a:pPr>
            <a:r>
              <a:rPr lang="en-US" sz="2100" b="1" u="sng">
                <a:latin typeface="Baskerville Old Face" pitchFamily="18" charset="0"/>
              </a:rPr>
              <a:t>Created the Union of South Africa</a:t>
            </a:r>
            <a:r>
              <a:rPr lang="en-US" sz="2100" b="1" u="sng">
                <a:solidFill>
                  <a:srgbClr val="C0C0C0"/>
                </a:solidFill>
                <a:latin typeface="Baskerville Old Face" pitchFamily="18" charset="0"/>
              </a:rPr>
              <a:t> 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52400" y="5984875"/>
            <a:ext cx="4191000" cy="842963"/>
          </a:xfrm>
          <a:prstGeom prst="rect">
            <a:avLst/>
          </a:prstGeom>
          <a:solidFill>
            <a:srgbClr val="008000"/>
          </a:solidFill>
          <a:ln w="5080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solidFill>
                  <a:srgbClr val="800000"/>
                </a:solidFill>
                <a:latin typeface="Baskerville Old Face" pitchFamily="18" charset="0"/>
              </a:rPr>
              <a:t>Cecil Rhodes</a:t>
            </a:r>
            <a:r>
              <a:rPr lang="en-US" sz="2400" b="1">
                <a:solidFill>
                  <a:srgbClr val="800000"/>
                </a:solidFill>
                <a:latin typeface="Baskerville Old Face" pitchFamily="18" charset="0"/>
              </a:rPr>
              <a:t> </a:t>
            </a:r>
            <a:r>
              <a:rPr lang="en-US" sz="2200" b="1">
                <a:solidFill>
                  <a:srgbClr val="800000"/>
                </a:solidFill>
                <a:latin typeface="Baskerville Old Face" pitchFamily="18" charset="0"/>
              </a:rPr>
              <a:t>vision of a English-speaking Empire became a reality. </a:t>
            </a:r>
          </a:p>
        </p:txBody>
      </p:sp>
      <p:pic>
        <p:nvPicPr>
          <p:cNvPr id="14347" name="Picture 11" descr="rhodescartoon"/>
          <p:cNvPicPr>
            <a:picLocks noChangeAspect="1" noChangeArrowheads="1"/>
          </p:cNvPicPr>
          <p:nvPr/>
        </p:nvPicPr>
        <p:blipFill>
          <a:blip r:embed="rId3" cstate="print"/>
          <a:srcRect b="3580"/>
          <a:stretch>
            <a:fillRect/>
          </a:stretch>
        </p:blipFill>
        <p:spPr bwMode="auto">
          <a:xfrm>
            <a:off x="152400" y="1676400"/>
            <a:ext cx="4165600" cy="4270375"/>
          </a:xfrm>
          <a:prstGeom prst="rect">
            <a:avLst/>
          </a:prstGeom>
          <a:noFill/>
          <a:ln w="508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152400" y="5410200"/>
            <a:ext cx="419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From Cape to Cairo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2" grpId="0" animBg="1"/>
      <p:bldP spid="14343" grpId="0" animBg="1"/>
      <p:bldP spid="14344" grpId="0" animBg="1"/>
      <p:bldP spid="14345" grpId="0" animBg="1"/>
      <p:bldP spid="143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The Scramble for Africa</a:t>
            </a:r>
          </a:p>
        </p:txBody>
      </p:sp>
      <p:pic>
        <p:nvPicPr>
          <p:cNvPr id="15374" name="Picture 14" descr="German View of British Imperialism in Afric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09600"/>
            <a:ext cx="4495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0" y="5921375"/>
            <a:ext cx="9144000" cy="936625"/>
          </a:xfrm>
          <a:prstGeom prst="rect">
            <a:avLst/>
          </a:prstGeom>
          <a:solidFill>
            <a:srgbClr val="00FFFF"/>
          </a:solidFill>
          <a:ln w="508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>
                <a:solidFill>
                  <a:schemeClr val="accent2"/>
                </a:solidFill>
                <a:latin typeface="Broadway" pitchFamily="82" charset="0"/>
              </a:rPr>
              <a:t>Liberia &amp; Ethiopia were the only independent African Nations</a:t>
            </a:r>
          </a:p>
        </p:txBody>
      </p:sp>
      <p:pic>
        <p:nvPicPr>
          <p:cNvPr id="16389" name="Picture 17" descr="Map showing European claimants to the African continent at the beginning of World War I">
            <a:hlinkClick r:id="rId4" tooltip="Map showing European claimants to the African continent at the beginning of World War I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464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Scars left on Africa</a:t>
            </a:r>
          </a:p>
        </p:txBody>
      </p:sp>
      <p:sp>
        <p:nvSpPr>
          <p:cNvPr id="16390" name="Text Box 6" descr="untitled"/>
          <p:cNvSpPr txBox="1">
            <a:spLocks noChangeArrowheads="1"/>
          </p:cNvSpPr>
          <p:nvPr/>
        </p:nvSpPr>
        <p:spPr bwMode="auto">
          <a:xfrm>
            <a:off x="4343400" y="838200"/>
            <a:ext cx="4800600" cy="5257800"/>
          </a:xfrm>
          <a:prstGeom prst="rect">
            <a:avLst/>
          </a:prstGeom>
          <a:blipFill dpi="0" rotWithShape="1">
            <a:blip r:embed="rId2" cstate="print">
              <a:alphaModFix amt="49000"/>
            </a:blip>
            <a:srcRect/>
            <a:stretch>
              <a:fillRect/>
            </a:stretch>
          </a:blipFill>
          <a:ln w="698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Created problems between African tribes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Forced ethnic groups into same nation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Destroyed African culture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In many parts, segregation &amp; class system based on color were introduced 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Africa has yet to recover </a:t>
            </a: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sym typeface="Wingdings" pitchFamily="2" charset="2"/>
              </a:rPr>
              <a:t></a:t>
            </a:r>
            <a:r>
              <a:rPr lang="en-US" sz="2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sym typeface="Wingdings" pitchFamily="2" charset="2"/>
              </a:rPr>
              <a:t> </a:t>
            </a:r>
            <a:r>
              <a:rPr 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  <a:sym typeface="Wingdings" pitchFamily="2" charset="2"/>
              </a:rPr>
              <a:t>corruption, instability, violence &amp; authoritative regimes are common</a:t>
            </a:r>
            <a:endParaRPr lang="en-US" sz="24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16387" name="Picture 3" descr="German View of British Imperialism in Afric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"/>
            <a:ext cx="4267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3300"/>
          </a:solidFill>
          <a:ln w="5080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55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ASIA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993300"/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5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Whose Next?</a:t>
            </a:r>
          </a:p>
        </p:txBody>
      </p:sp>
      <p:pic>
        <p:nvPicPr>
          <p:cNvPr id="35844" name="Picture 4" descr="imperialisma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66750"/>
            <a:ext cx="7239000" cy="5502275"/>
          </a:xfrm>
          <a:prstGeom prst="rect">
            <a:avLst/>
          </a:prstGeom>
          <a:noFill/>
          <a:ln w="63500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993300"/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British Imperialism in India</a:t>
            </a:r>
            <a:r>
              <a:rPr lang="en-US" sz="5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 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0" y="838200"/>
            <a:ext cx="9144000" cy="1136650"/>
          </a:xfrm>
          <a:prstGeom prst="rect">
            <a:avLst/>
          </a:prstGeom>
          <a:solidFill>
            <a:srgbClr val="800000"/>
          </a:solidFill>
          <a:ln w="698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3200" b="1" u="sng">
                <a:solidFill>
                  <a:schemeClr val="bg1"/>
                </a:solidFill>
                <a:latin typeface="Baskerville Old Face" pitchFamily="18" charset="0"/>
              </a:rPr>
              <a:t>MAIN IDEA – The Sepoy Mutiny resulted in the British gaining full control of India.</a:t>
            </a:r>
            <a:r>
              <a:rPr lang="en-US" sz="3200" b="1" u="sng">
                <a:latin typeface="Baskerville Old Face" pitchFamily="18" charset="0"/>
              </a:rPr>
              <a:t> </a:t>
            </a:r>
            <a:endParaRPr lang="en-US" sz="2300" b="1" u="sng">
              <a:solidFill>
                <a:schemeClr val="bg1"/>
              </a:solidFill>
              <a:latin typeface="Baskerville Old Face" pitchFamily="18" charset="0"/>
              <a:sym typeface="Wingdings" pitchFamily="2" charset="2"/>
            </a:endParaRPr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32988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57400"/>
            <a:ext cx="434340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0" y="5994400"/>
            <a:ext cx="9144000" cy="863600"/>
          </a:xfrm>
          <a:prstGeom prst="rect">
            <a:avLst/>
          </a:prstGeom>
          <a:solidFill>
            <a:srgbClr val="00FF00"/>
          </a:solidFill>
          <a:ln w="69850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300" b="1">
                <a:solidFill>
                  <a:srgbClr val="602700"/>
                </a:solidFill>
                <a:latin typeface="Baskerville Old Face" pitchFamily="18" charset="0"/>
              </a:rPr>
              <a:t>Prior to 1850, Chinese &amp; Japanese rulers allowed only limited trade with the West.  European powers turned attention on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17420" grpId="0"/>
      <p:bldP spid="17420" grpId="1"/>
      <p:bldP spid="174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/>
              <a:t>INDIA</a:t>
            </a:r>
            <a:r>
              <a:rPr lang="en-US" smtClean="0"/>
              <a:t> </a:t>
            </a:r>
          </a:p>
        </p:txBody>
      </p:sp>
      <p:pic>
        <p:nvPicPr>
          <p:cNvPr id="18436" name="Picture 4" descr="india"/>
          <p:cNvPicPr>
            <a:picLocks noChangeAspect="1" noChangeArrowheads="1"/>
          </p:cNvPicPr>
          <p:nvPr/>
        </p:nvPicPr>
        <p:blipFill>
          <a:blip r:embed="rId2" cstate="print"/>
          <a:srcRect r="7353"/>
          <a:stretch>
            <a:fillRect/>
          </a:stretch>
        </p:blipFill>
        <p:spPr bwMode="auto">
          <a:xfrm>
            <a:off x="4648200" y="685800"/>
            <a:ext cx="4495800" cy="39004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0" y="685800"/>
            <a:ext cx="4572000" cy="5389563"/>
          </a:xfrm>
          <a:prstGeom prst="rect">
            <a:avLst/>
          </a:prstGeom>
          <a:solidFill>
            <a:srgbClr val="800000"/>
          </a:solidFill>
          <a:ln w="698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3200" b="1" u="sng">
                <a:solidFill>
                  <a:schemeClr val="bg1"/>
                </a:solidFill>
                <a:latin typeface="Berlin Sans FB Demi" pitchFamily="34" charset="0"/>
              </a:rPr>
              <a:t>Background</a:t>
            </a:r>
            <a:r>
              <a:rPr lang="en-US" sz="2300" b="1">
                <a:solidFill>
                  <a:schemeClr val="bg1"/>
                </a:solidFill>
                <a:latin typeface="Berlin Sans FB Demi" pitchFamily="34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300" b="1">
                <a:solidFill>
                  <a:schemeClr val="bg1"/>
                </a:solidFill>
                <a:latin typeface="Berlin Sans FB Demi" pitchFamily="34" charset="0"/>
              </a:rPr>
              <a:t>1700 </a:t>
            </a:r>
            <a:r>
              <a:rPr lang="en-US" sz="2300" b="1">
                <a:solidFill>
                  <a:schemeClr val="bg1"/>
                </a:solidFill>
                <a:latin typeface="Berlin Sans FB Demi" pitchFamily="34" charset="0"/>
                <a:sym typeface="Wingdings" pitchFamily="2" charset="2"/>
              </a:rPr>
              <a:t> Once powerful Mogul Empire was falling apart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300" b="1" u="sng">
                <a:solidFill>
                  <a:schemeClr val="bg1"/>
                </a:solidFill>
                <a:latin typeface="Berlin Sans FB Demi" pitchFamily="34" charset="0"/>
                <a:sym typeface="Wingdings" pitchFamily="2" charset="2"/>
              </a:rPr>
              <a:t>1760s  England won the French-Indian War; forcing France out of India</a:t>
            </a:r>
            <a:endParaRPr lang="en-US" sz="2300" b="1" u="sng">
              <a:solidFill>
                <a:schemeClr val="bg1"/>
              </a:solidFill>
              <a:latin typeface="Berlin Sans FB Demi" pitchFamily="34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300" b="1" u="sng">
                <a:solidFill>
                  <a:schemeClr val="bg1"/>
                </a:solidFill>
                <a:latin typeface="Berlin Sans FB Demi" pitchFamily="34" charset="0"/>
              </a:rPr>
              <a:t>British East Indian Company took over trading in India  </a:t>
            </a:r>
            <a:endParaRPr lang="en-US" sz="2300" b="1" u="sng">
              <a:solidFill>
                <a:schemeClr val="bg1"/>
              </a:solidFill>
              <a:latin typeface="Berlin Sans FB Demi" pitchFamily="34" charset="0"/>
              <a:sym typeface="Wingdings" pitchFamily="2" charset="2"/>
            </a:endParaRPr>
          </a:p>
          <a:p>
            <a:pPr marL="800100" lvl="1" indent="-342900">
              <a:spcBef>
                <a:spcPct val="50000"/>
              </a:spcBef>
              <a:buFontTx/>
              <a:buChar char="•"/>
            </a:pPr>
            <a:r>
              <a:rPr lang="en-US" sz="2300" b="1" u="sng">
                <a:solidFill>
                  <a:schemeClr val="bg1"/>
                </a:solidFill>
                <a:latin typeface="Berlin Sans FB Demi" pitchFamily="34" charset="0"/>
              </a:rPr>
              <a:t>Company controlled much of India for 100-years</a:t>
            </a:r>
          </a:p>
          <a:p>
            <a:pPr marL="800100" lvl="1" indent="-342900">
              <a:spcBef>
                <a:spcPct val="50000"/>
              </a:spcBef>
              <a:buFontTx/>
              <a:buChar char="•"/>
            </a:pPr>
            <a:r>
              <a:rPr lang="en-US" sz="2300" b="1" u="sng">
                <a:solidFill>
                  <a:schemeClr val="bg1"/>
                </a:solidFill>
                <a:latin typeface="Berlin Sans FB Demi" pitchFamily="34" charset="0"/>
              </a:rPr>
              <a:t>British forced their culture on India</a:t>
            </a:r>
            <a:endParaRPr lang="en-US" sz="2300" b="1" u="sng">
              <a:solidFill>
                <a:schemeClr val="bg1"/>
              </a:solidFill>
              <a:latin typeface="Berlin Sans FB Demi" pitchFamily="34" charset="0"/>
              <a:sym typeface="Wingdings" pitchFamily="2" charset="2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648200" y="4648200"/>
            <a:ext cx="4495800" cy="1565275"/>
          </a:xfrm>
          <a:prstGeom prst="rect">
            <a:avLst/>
          </a:prstGeom>
          <a:solidFill>
            <a:srgbClr val="00FF00"/>
          </a:solidFill>
          <a:ln w="69850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300" b="1">
                <a:solidFill>
                  <a:srgbClr val="602700"/>
                </a:solidFill>
                <a:latin typeface="Baskerville Old Face" pitchFamily="18" charset="0"/>
              </a:rPr>
              <a:t>Prior to 1850, Chinese &amp; Japanese rulers allowed only limited trade with the West.  European powers turned attention on India</a:t>
            </a:r>
          </a:p>
        </p:txBody>
      </p:sp>
      <p:pic>
        <p:nvPicPr>
          <p:cNvPr id="18441" name="Picture 9" descr="800px-Flag_of_the_British_East_India_Company_%281707%2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 descr="800px-Flag_of_the_British_East_India_Company_%281707%2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0"/>
            <a:ext cx="121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8" grpId="0" build="allAtOnce" animBg="1"/>
      <p:bldP spid="184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0000"/>
                </a:solidFill>
              </a:rPr>
              <a:t>LOOKING BACK – Review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4038600" cy="1066800"/>
          </a:xfrm>
          <a:solidFill>
            <a:schemeClr val="bg1"/>
          </a:solidFill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lphaUcParenR"/>
              <a:defRPr/>
            </a:pPr>
            <a:r>
              <a:rPr lang="en-US" sz="2400" smtClean="0"/>
              <a:t>What is required for a nation to industrialize?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572000" y="838200"/>
            <a:ext cx="45720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defRPr/>
            </a:pPr>
            <a:r>
              <a:rPr lang="en-US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B)</a:t>
            </a:r>
            <a:r>
              <a:rPr lang="en-US" sz="2800" b="1" u="sng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 What is the incentive for a nation to industrialize? 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4419600" y="685800"/>
            <a:ext cx="0" cy="6172200"/>
          </a:xfrm>
          <a:prstGeom prst="line">
            <a:avLst/>
          </a:prstGeom>
          <a:noFill/>
          <a:ln w="1238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752600"/>
            <a:ext cx="4191000" cy="434340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defRPr/>
            </a:pPr>
            <a:r>
              <a:rPr lang="en-US" sz="3200" b="1" u="sng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1) </a:t>
            </a:r>
            <a:r>
              <a:rPr lang="en-US" sz="2500" b="1" u="sng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Factors of Production </a:t>
            </a:r>
          </a:p>
          <a:p>
            <a:pPr marL="990600" lvl="1" indent="-533400">
              <a:spcBef>
                <a:spcPct val="20000"/>
              </a:spcBef>
              <a:buFontTx/>
              <a:buChar char="-"/>
              <a:defRPr/>
            </a:pPr>
            <a:r>
              <a:rPr lang="en-US" sz="2400" b="1">
                <a:solidFill>
                  <a:srgbClr val="CC5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Land</a:t>
            </a:r>
          </a:p>
          <a:p>
            <a:pPr marL="990600" lvl="1" indent="-533400">
              <a:spcBef>
                <a:spcPct val="20000"/>
              </a:spcBef>
              <a:buFontTx/>
              <a:buChar char="-"/>
              <a:defRPr/>
            </a:pPr>
            <a:r>
              <a:rPr lang="en-US" sz="2400" b="1">
                <a:solidFill>
                  <a:srgbClr val="CC5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Labor</a:t>
            </a:r>
          </a:p>
          <a:p>
            <a:pPr marL="990600" lvl="1" indent="-533400">
              <a:spcBef>
                <a:spcPct val="20000"/>
              </a:spcBef>
              <a:buFontTx/>
              <a:buChar char="-"/>
              <a:defRPr/>
            </a:pPr>
            <a:r>
              <a:rPr lang="en-US" sz="2400" b="1">
                <a:solidFill>
                  <a:srgbClr val="CC5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Capital </a:t>
            </a:r>
          </a:p>
          <a:p>
            <a:pPr marL="990600" lvl="1" indent="-533400">
              <a:spcBef>
                <a:spcPct val="20000"/>
              </a:spcBef>
              <a:buFontTx/>
              <a:buChar char="-"/>
              <a:defRPr/>
            </a:pPr>
            <a:r>
              <a:rPr lang="en-US" sz="2400" b="1">
                <a:solidFill>
                  <a:srgbClr val="CC5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Entrepreneurs</a:t>
            </a:r>
          </a:p>
          <a:p>
            <a:pPr marL="609600" indent="-609600">
              <a:spcBef>
                <a:spcPct val="20000"/>
              </a:spcBef>
              <a:buFontTx/>
              <a:buAutoNum type="arabicParenR" startAt="2"/>
              <a:defRPr/>
            </a:pPr>
            <a:r>
              <a:rPr lang="en-US" sz="2500" b="1" u="sng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Political Stability</a:t>
            </a:r>
          </a:p>
          <a:p>
            <a:pPr marL="609600" indent="-609600">
              <a:spcBef>
                <a:spcPct val="20000"/>
              </a:spcBef>
              <a:buFontTx/>
              <a:buAutoNum type="arabicParenR" startAt="2"/>
              <a:defRPr/>
            </a:pPr>
            <a:r>
              <a:rPr lang="en-US" sz="2500" b="1" u="sng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Transportation Network</a:t>
            </a:r>
          </a:p>
          <a:p>
            <a:pPr marL="609600" indent="-609600">
              <a:spcBef>
                <a:spcPct val="20000"/>
              </a:spcBef>
              <a:buFontTx/>
              <a:buAutoNum type="arabicParenR" startAt="2"/>
              <a:defRPr/>
            </a:pPr>
            <a:r>
              <a:rPr lang="en-US" sz="2500" b="1" u="sng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Trading Markets 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4724400" y="2362200"/>
            <a:ext cx="4419600" cy="274320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arenR"/>
            </a:pPr>
            <a:r>
              <a:rPr lang="en-US" sz="4000" b="1" u="sng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Wealth</a:t>
            </a:r>
          </a:p>
          <a:p>
            <a:pPr marL="609600" indent="-609600">
              <a:spcBef>
                <a:spcPct val="20000"/>
              </a:spcBef>
              <a:buFontTx/>
              <a:buAutoNum type="arabicParenR"/>
            </a:pPr>
            <a:r>
              <a:rPr lang="en-US" sz="3300" b="1" u="sng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Power &amp; Nationalism </a:t>
            </a:r>
          </a:p>
          <a:p>
            <a:pPr marL="609600" indent="-609600">
              <a:spcBef>
                <a:spcPct val="20000"/>
              </a:spcBef>
              <a:buFontTx/>
              <a:buAutoNum type="arabicParenR"/>
            </a:pPr>
            <a:r>
              <a:rPr lang="en-US" sz="2500" b="1" u="sng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Spreading of Culture </a:t>
            </a:r>
            <a:endParaRPr lang="en-US" sz="3200" b="1" u="sng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  <a:p>
            <a:pPr marL="609600" indent="-609600">
              <a:spcBef>
                <a:spcPct val="20000"/>
              </a:spcBef>
            </a:pPr>
            <a:endParaRPr lang="en-US" sz="3200" b="1" u="sng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/>
              <a:t>INDIA</a:t>
            </a:r>
            <a:r>
              <a:rPr lang="en-US" smtClean="0"/>
              <a:t>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886200" y="609600"/>
            <a:ext cx="5257800" cy="5565775"/>
          </a:xfrm>
          <a:prstGeom prst="rect">
            <a:avLst/>
          </a:prstGeom>
          <a:solidFill>
            <a:srgbClr val="800000"/>
          </a:solidFill>
          <a:ln w="698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3200" b="1" u="sng">
                <a:solidFill>
                  <a:schemeClr val="bg1"/>
                </a:solidFill>
                <a:latin typeface="Baskerville Old Face" pitchFamily="18" charset="0"/>
              </a:rPr>
              <a:t>Sepoy Rebellion (1857)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300" b="1" u="sng">
                <a:solidFill>
                  <a:schemeClr val="bg1"/>
                </a:solidFill>
                <a:latin typeface="Berlin Sans FB Demi" pitchFamily="34" charset="0"/>
                <a:sym typeface="Wingdings" pitchFamily="2" charset="2"/>
              </a:rPr>
              <a:t>Indians felt that British were trying to change their culture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300" b="1" u="sng">
                <a:solidFill>
                  <a:schemeClr val="bg1"/>
                </a:solidFill>
                <a:latin typeface="Berlin Sans FB Demi" pitchFamily="34" charset="0"/>
                <a:sym typeface="Wingdings" pitchFamily="2" charset="2"/>
              </a:rPr>
              <a:t>Economic problems &amp; sense of nationalism increased resentment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300" b="1" u="sng">
                <a:solidFill>
                  <a:schemeClr val="bg1"/>
                </a:solidFill>
                <a:latin typeface="Berlin Sans FB Demi" pitchFamily="34" charset="0"/>
                <a:sym typeface="Wingdings" pitchFamily="2" charset="2"/>
              </a:rPr>
              <a:t>Sepoy soldiers mutinied &amp; refused to accept new rifle 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300" b="1">
                <a:solidFill>
                  <a:schemeClr val="bg1"/>
                </a:solidFill>
                <a:latin typeface="Berlin Sans FB Demi" pitchFamily="34" charset="0"/>
                <a:sym typeface="Wingdings" pitchFamily="2" charset="2"/>
              </a:rPr>
              <a:t>British response  Jail opponents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300" b="1">
                <a:solidFill>
                  <a:schemeClr val="bg1"/>
                </a:solidFill>
                <a:latin typeface="Berlin Sans FB Demi" pitchFamily="34" charset="0"/>
                <a:sym typeface="Wingdings" pitchFamily="2" charset="2"/>
              </a:rPr>
              <a:t>Sepoys united &amp; led a rebellion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300" b="1" u="sng">
                <a:solidFill>
                  <a:schemeClr val="bg1"/>
                </a:solidFill>
                <a:latin typeface="Berlin Sans FB Demi" pitchFamily="34" charset="0"/>
                <a:sym typeface="Wingdings" pitchFamily="2" charset="2"/>
              </a:rPr>
              <a:t>British East India Company &amp; British company united to regain control</a:t>
            </a:r>
            <a:r>
              <a:rPr lang="en-US" sz="2300" b="1">
                <a:solidFill>
                  <a:schemeClr val="bg1"/>
                </a:solidFill>
                <a:latin typeface="Berlin Sans FB Demi" pitchFamily="34" charset="0"/>
                <a:sym typeface="Wingdings" pitchFamily="2" charset="2"/>
              </a:rPr>
              <a:t> 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0" y="5105400"/>
            <a:ext cx="3886200" cy="863600"/>
          </a:xfrm>
          <a:prstGeom prst="rect">
            <a:avLst/>
          </a:prstGeom>
          <a:solidFill>
            <a:srgbClr val="00FF00"/>
          </a:solidFill>
          <a:ln w="69850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300" b="1" u="sng">
                <a:latin typeface="Baskerville Old Face" pitchFamily="18" charset="0"/>
              </a:rPr>
              <a:t>Sepoy</a:t>
            </a:r>
            <a:r>
              <a:rPr lang="en-US" sz="2300" b="1">
                <a:solidFill>
                  <a:srgbClr val="602700"/>
                </a:solidFill>
                <a:latin typeface="Baskerville Old Face" pitchFamily="18" charset="0"/>
              </a:rPr>
              <a:t> </a:t>
            </a:r>
            <a:r>
              <a:rPr lang="en-US" sz="2300" b="1">
                <a:solidFill>
                  <a:srgbClr val="602700"/>
                </a:solidFill>
                <a:latin typeface="Baskerville Old Face" pitchFamily="18" charset="0"/>
                <a:sym typeface="Wingdings" pitchFamily="2" charset="2"/>
              </a:rPr>
              <a:t> Indian soldier in the British Army</a:t>
            </a:r>
            <a:endParaRPr lang="en-US" sz="2300" b="1">
              <a:solidFill>
                <a:srgbClr val="602700"/>
              </a:solidFill>
              <a:latin typeface="Baskerville Old Face" pitchFamily="18" charset="0"/>
            </a:endParaRPr>
          </a:p>
        </p:txBody>
      </p:sp>
      <p:pic>
        <p:nvPicPr>
          <p:cNvPr id="21509" name="Picture 11" descr="sepoy"/>
          <p:cNvPicPr>
            <a:picLocks noChangeAspect="1" noChangeArrowheads="1"/>
          </p:cNvPicPr>
          <p:nvPr/>
        </p:nvPicPr>
        <p:blipFill>
          <a:blip r:embed="rId2" cstate="print"/>
          <a:srcRect l="8475" r="6779"/>
          <a:stretch>
            <a:fillRect/>
          </a:stretch>
        </p:blipFill>
        <p:spPr bwMode="auto">
          <a:xfrm>
            <a:off x="0" y="838200"/>
            <a:ext cx="3810000" cy="3995738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0" grpId="0" build="allAtOnce" animBg="1"/>
      <p:bldP spid="194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/>
              <a:t>INDIA</a:t>
            </a:r>
            <a:r>
              <a:rPr lang="en-US" smtClean="0"/>
              <a:t> 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191000" y="838200"/>
            <a:ext cx="4953000" cy="4489450"/>
          </a:xfrm>
          <a:prstGeom prst="rect">
            <a:avLst/>
          </a:prstGeom>
          <a:solidFill>
            <a:srgbClr val="008000"/>
          </a:solidFill>
          <a:ln w="69850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900" b="1" u="sng">
                <a:latin typeface="Bodoni MT Black" pitchFamily="18" charset="0"/>
              </a:rPr>
              <a:t>Sepoy Rebellion (1857)</a:t>
            </a:r>
          </a:p>
          <a:p>
            <a:pPr marL="342900" indent="-342900">
              <a:spcBef>
                <a:spcPct val="50000"/>
              </a:spcBef>
            </a:pPr>
            <a:r>
              <a:rPr lang="en-US" sz="2200" b="1" u="sng">
                <a:solidFill>
                  <a:schemeClr val="bg1"/>
                </a:solidFill>
                <a:latin typeface="Baskerville Old Face" pitchFamily="18" charset="0"/>
                <a:sym typeface="Wingdings" pitchFamily="2" charset="2"/>
              </a:rPr>
              <a:t>Religious differences &amp; weak leadership doomed India</a:t>
            </a:r>
          </a:p>
          <a:p>
            <a:pPr marL="342900" indent="-342900">
              <a:spcBef>
                <a:spcPct val="50000"/>
              </a:spcBef>
            </a:pPr>
            <a:r>
              <a:rPr lang="en-US" sz="2500" b="1" u="sng">
                <a:solidFill>
                  <a:schemeClr val="bg1"/>
                </a:solidFill>
                <a:latin typeface="Baskerville Old Face" pitchFamily="18" charset="0"/>
                <a:sym typeface="Wingdings" pitchFamily="2" charset="2"/>
              </a:rPr>
              <a:t>OUTCOME 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500" b="1" u="sng">
                <a:solidFill>
                  <a:schemeClr val="bg1"/>
                </a:solidFill>
                <a:latin typeface="Baskerville Old Face" pitchFamily="18" charset="0"/>
                <a:sym typeface="Wingdings" pitchFamily="2" charset="2"/>
              </a:rPr>
              <a:t>British fully controlled India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500" b="1" u="sng">
                <a:solidFill>
                  <a:schemeClr val="bg1"/>
                </a:solidFill>
                <a:latin typeface="Baskerville Old Face" pitchFamily="18" charset="0"/>
                <a:sym typeface="Wingdings" pitchFamily="2" charset="2"/>
              </a:rPr>
              <a:t>Indian nationalist movements begin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500" b="1" u="sng">
                <a:solidFill>
                  <a:schemeClr val="bg1"/>
                </a:solidFill>
                <a:latin typeface="Baskerville Old Face" pitchFamily="18" charset="0"/>
                <a:sym typeface="Wingdings" pitchFamily="2" charset="2"/>
              </a:rPr>
              <a:t>British East India Company removed from power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5356225"/>
            <a:ext cx="9144000" cy="1501775"/>
          </a:xfrm>
          <a:prstGeom prst="rect">
            <a:avLst/>
          </a:prstGeom>
          <a:solidFill>
            <a:srgbClr val="FFFF00"/>
          </a:solidFill>
          <a:ln w="698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200" b="1">
                <a:solidFill>
                  <a:srgbClr val="003300"/>
                </a:solidFill>
                <a:latin typeface="Baskerville Old Face" pitchFamily="18" charset="0"/>
              </a:rPr>
              <a:t>It is this consciousness of the inherent superiority of the European which has won for us India. However well educated and clever a native may be, and however brave he may prove himself, I believe that no rank we can bestow on him would cause him to be considered an equal of the British officer. </a:t>
            </a:r>
          </a:p>
        </p:txBody>
      </p:sp>
      <p:pic>
        <p:nvPicPr>
          <p:cNvPr id="20487" name="Picture 7" descr="10thjatsofficerandsepoysm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37607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allAtOnce" animBg="1"/>
      <p:bldP spid="2048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FF000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Who is this person? </a:t>
            </a: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8550" y="609600"/>
            <a:ext cx="42354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The grandmother of Europe</a:t>
            </a:r>
            <a:endParaRPr lang="en-US" sz="4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52400" y="762000"/>
            <a:ext cx="4648200" cy="5213350"/>
          </a:xfrm>
          <a:prstGeom prst="rect">
            <a:avLst/>
          </a:prstGeom>
          <a:solidFill>
            <a:srgbClr val="0000FF"/>
          </a:solidFill>
          <a:ln w="698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3200" b="1" u="sng">
                <a:solidFill>
                  <a:schemeClr val="bg1"/>
                </a:solidFill>
                <a:latin typeface="Baskerville Old Face" pitchFamily="18" charset="0"/>
              </a:rPr>
              <a:t>Queen Victoria of England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400" u="sng">
                <a:solidFill>
                  <a:schemeClr val="bg1"/>
                </a:solidFill>
                <a:latin typeface="Cooper Black" pitchFamily="18" charset="0"/>
                <a:sym typeface="Wingdings" pitchFamily="2" charset="2"/>
              </a:rPr>
              <a:t>Reign -  June 1837 to January 1901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400" u="sng">
                <a:solidFill>
                  <a:schemeClr val="bg1"/>
                </a:solidFill>
                <a:latin typeface="Cooper Black" pitchFamily="18" charset="0"/>
                <a:sym typeface="Wingdings" pitchFamily="2" charset="2"/>
              </a:rPr>
              <a:t>Period of rule known as the Victorian era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400" u="sng">
                <a:solidFill>
                  <a:schemeClr val="bg1"/>
                </a:solidFill>
                <a:latin typeface="Cooper Black" pitchFamily="18" charset="0"/>
                <a:sym typeface="Wingdings" pitchFamily="2" charset="2"/>
              </a:rPr>
              <a:t>Ruled during peak of Industrial Revolution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400" u="sng">
                <a:solidFill>
                  <a:schemeClr val="bg1"/>
                </a:solidFill>
                <a:latin typeface="Cooper Black" pitchFamily="18" charset="0"/>
                <a:sym typeface="Wingdings" pitchFamily="2" charset="2"/>
              </a:rPr>
              <a:t>Expanded British Empire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400" u="sng">
                <a:solidFill>
                  <a:schemeClr val="bg1"/>
                </a:solidFill>
                <a:latin typeface="Cooper Black" pitchFamily="18" charset="0"/>
                <a:sym typeface="Wingdings" pitchFamily="2" charset="2"/>
              </a:rPr>
              <a:t>Ruled over most powerful nation in the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0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0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nimBg="1"/>
      <p:bldP spid="46088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/>
          <p:cNvPicPr>
            <a:picLocks noChangeAspect="1" noChangeArrowheads="1"/>
          </p:cNvPicPr>
          <p:nvPr/>
        </p:nvPicPr>
        <p:blipFill>
          <a:blip r:embed="rId2" cstate="print">
            <a:lum bright="42000"/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does she have in common with these bad guys? 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8700" y="2209800"/>
            <a:ext cx="30353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447800"/>
            <a:ext cx="40386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121500">
            <a:off x="1905000" y="3962400"/>
            <a:ext cx="25908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62636">
            <a:off x="457200" y="1371600"/>
            <a:ext cx="18938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FF000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000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International Drug Smuggler</a:t>
            </a:r>
            <a:r>
              <a:rPr lang="en-US" sz="4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5334000" cy="5486400"/>
          </a:xfrm>
          <a:solidFill>
            <a:schemeClr val="bg1">
              <a:alpha val="6799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0" smtClean="0"/>
              <a:t>Oversaw a major drug-trafficking criminal organization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0" smtClean="0"/>
              <a:t>Very few current drug cartels can even touch the England of the 19</a:t>
            </a:r>
            <a:r>
              <a:rPr lang="en-US" sz="2800" b="0" baseline="30000" smtClean="0"/>
              <a:t>th</a:t>
            </a:r>
            <a:r>
              <a:rPr lang="en-US" sz="2800" b="0" smtClean="0"/>
              <a:t> Century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0" smtClean="0"/>
              <a:t>England shipped </a:t>
            </a:r>
            <a:r>
              <a:rPr lang="en-US" sz="2800" b="0" i="1" smtClean="0"/>
              <a:t>tons </a:t>
            </a:r>
            <a:r>
              <a:rPr lang="en-US" sz="2800" b="0" smtClean="0"/>
              <a:t>of opium into China, which it traded for Chinese goods and for tea.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0" smtClean="0"/>
              <a:t>Created a nation filled with drug addicts </a:t>
            </a:r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76400"/>
            <a:ext cx="23812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Queen Victoria of England </a:t>
            </a:r>
            <a:endParaRPr lang="en-US" sz="4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91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 flipH="1">
            <a:off x="0" y="31242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4648200" y="0"/>
            <a:ext cx="152400" cy="68580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2895600" y="2971800"/>
            <a:ext cx="3581400" cy="609600"/>
          </a:xfrm>
          <a:solidFill>
            <a:srgbClr val="000000"/>
          </a:solidFill>
          <a:ln w="41275"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sz="380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Opium Wars </a:t>
            </a:r>
            <a:endParaRPr lang="en-US" sz="3300" smtClean="0"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762000"/>
            <a:ext cx="4648200" cy="223520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600" b="1" u="sng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British East India Company smuggled opium into China, ignoring local laws. China fiercely resisted the sale of opium &amp; pleaded for Britain to stop. </a:t>
            </a:r>
          </a:p>
        </p:txBody>
      </p:sp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3505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Causes</a:t>
            </a:r>
          </a:p>
        </p:txBody>
      </p:sp>
      <p:sp>
        <p:nvSpPr>
          <p:cNvPr id="26631" name="WordArt 7"/>
          <p:cNvSpPr>
            <a:spLocks noChangeArrowheads="1" noChangeShapeType="1" noTextEdit="1"/>
          </p:cNvSpPr>
          <p:nvPr/>
        </p:nvSpPr>
        <p:spPr bwMode="auto">
          <a:xfrm>
            <a:off x="5257800" y="228600"/>
            <a:ext cx="3505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Outcomes</a:t>
            </a:r>
          </a:p>
        </p:txBody>
      </p:sp>
      <p:sp>
        <p:nvSpPr>
          <p:cNvPr id="26632" name="WordArt 8"/>
          <p:cNvSpPr>
            <a:spLocks noChangeArrowheads="1" noChangeShapeType="1" noTextEdit="1"/>
          </p:cNvSpPr>
          <p:nvPr/>
        </p:nvSpPr>
        <p:spPr bwMode="auto">
          <a:xfrm>
            <a:off x="228600" y="3200400"/>
            <a:ext cx="2362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Facts </a:t>
            </a:r>
          </a:p>
        </p:txBody>
      </p:sp>
      <p:sp>
        <p:nvSpPr>
          <p:cNvPr id="26633" name="WordArt 9"/>
          <p:cNvSpPr>
            <a:spLocks noChangeArrowheads="1" noChangeShapeType="1" noTextEdit="1"/>
          </p:cNvSpPr>
          <p:nvPr/>
        </p:nvSpPr>
        <p:spPr bwMode="auto">
          <a:xfrm>
            <a:off x="6629400" y="3200400"/>
            <a:ext cx="2514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Visual Representation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4724400" y="609600"/>
            <a:ext cx="4419600" cy="2282825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 b="1"/>
              <a:t>Britain won</a:t>
            </a:r>
          </a:p>
          <a:p>
            <a:pPr>
              <a:buFontTx/>
              <a:buChar char="-"/>
            </a:pPr>
            <a:r>
              <a:rPr lang="en-US" sz="2400" b="1"/>
              <a:t>China forced to give up trading post</a:t>
            </a:r>
          </a:p>
          <a:p>
            <a:pPr>
              <a:buFontTx/>
              <a:buChar char="-"/>
            </a:pPr>
            <a:r>
              <a:rPr lang="en-US" sz="2400" b="1"/>
              <a:t>China unable to hold foreigners accountable under Chinese laws </a:t>
            </a:r>
            <a:endParaRPr lang="en-US" sz="2400" b="1">
              <a:solidFill>
                <a:srgbClr val="800000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3657600"/>
            <a:ext cx="4724400" cy="19177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b="1" u="sng">
                <a:solidFill>
                  <a:srgbClr val="157525"/>
                </a:solidFill>
              </a:rPr>
              <a:t>Two wars fought </a:t>
            </a:r>
          </a:p>
          <a:p>
            <a:pPr>
              <a:buFontTx/>
              <a:buChar char="•"/>
            </a:pPr>
            <a:r>
              <a:rPr lang="en-US" sz="2400" b="1" u="sng">
                <a:solidFill>
                  <a:srgbClr val="157525"/>
                </a:solidFill>
              </a:rPr>
              <a:t>England easily defeated China</a:t>
            </a:r>
          </a:p>
          <a:p>
            <a:pPr>
              <a:buFontTx/>
              <a:buChar char="•"/>
            </a:pPr>
            <a:r>
              <a:rPr lang="en-US" sz="2400" b="1" u="sng">
                <a:solidFill>
                  <a:srgbClr val="157525"/>
                </a:solidFill>
              </a:rPr>
              <a:t>Greatly weakened China  </a:t>
            </a:r>
          </a:p>
          <a:p>
            <a:pPr>
              <a:buFontTx/>
              <a:buChar char="•"/>
            </a:pPr>
            <a:r>
              <a:rPr lang="en-US" sz="2400" b="1" u="sng">
                <a:solidFill>
                  <a:srgbClr val="157525"/>
                </a:solidFill>
              </a:rPr>
              <a:t>Lin Zexu led movement against sale of opium </a:t>
            </a:r>
          </a:p>
        </p:txBody>
      </p:sp>
      <p:pic>
        <p:nvPicPr>
          <p:cNvPr id="4507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581400"/>
            <a:ext cx="36576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5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12"/>
          <p:cNvSpPr>
            <a:spLocks noChangeArrowheads="1"/>
          </p:cNvSpPr>
          <p:nvPr/>
        </p:nvSpPr>
        <p:spPr bwMode="auto">
          <a:xfrm>
            <a:off x="0" y="5867400"/>
            <a:ext cx="9144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66"/>
                </a:solidFill>
              </a:rPr>
              <a:t>Opium War: China v. England </a:t>
            </a: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793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H="1" flipV="1">
            <a:off x="4572000" y="533400"/>
            <a:ext cx="76200" cy="5334000"/>
          </a:xfrm>
          <a:prstGeom prst="line">
            <a:avLst/>
          </a:prstGeom>
          <a:noFill/>
          <a:ln w="79375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WordArt 7"/>
          <p:cNvSpPr>
            <a:spLocks noChangeArrowheads="1" noChangeShapeType="1" noTextEdit="1"/>
          </p:cNvSpPr>
          <p:nvPr/>
        </p:nvSpPr>
        <p:spPr bwMode="auto">
          <a:xfrm>
            <a:off x="990600" y="685800"/>
            <a:ext cx="289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CHINA</a:t>
            </a:r>
          </a:p>
        </p:txBody>
      </p:sp>
      <p:sp>
        <p:nvSpPr>
          <p:cNvPr id="28680" name="WordArt 8"/>
          <p:cNvSpPr>
            <a:spLocks noChangeArrowheads="1" noChangeShapeType="1" noTextEdit="1"/>
          </p:cNvSpPr>
          <p:nvPr/>
        </p:nvSpPr>
        <p:spPr bwMode="auto">
          <a:xfrm>
            <a:off x="5257800" y="685800"/>
            <a:ext cx="32004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ENGLAND</a:t>
            </a:r>
          </a:p>
        </p:txBody>
      </p:sp>
      <p:sp>
        <p:nvSpPr>
          <p:cNvPr id="48137" name="WordArt 9"/>
          <p:cNvSpPr>
            <a:spLocks noChangeArrowheads="1" noChangeShapeType="1" noTextEdit="1"/>
          </p:cNvSpPr>
          <p:nvPr/>
        </p:nvSpPr>
        <p:spPr bwMode="auto">
          <a:xfrm>
            <a:off x="533400" y="5334000"/>
            <a:ext cx="3352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Lin Zexu</a:t>
            </a:r>
          </a:p>
        </p:txBody>
      </p:sp>
      <p:sp>
        <p:nvSpPr>
          <p:cNvPr id="48138" name="WordArt 10"/>
          <p:cNvSpPr>
            <a:spLocks noChangeArrowheads="1" noChangeShapeType="1" noTextEdit="1"/>
          </p:cNvSpPr>
          <p:nvPr/>
        </p:nvSpPr>
        <p:spPr bwMode="auto">
          <a:xfrm>
            <a:off x="2590800" y="5943600"/>
            <a:ext cx="426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58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Exported millions of tons of tea</a:t>
            </a:r>
          </a:p>
        </p:txBody>
      </p:sp>
      <p:sp>
        <p:nvSpPr>
          <p:cNvPr id="48139" name="WordArt 11"/>
          <p:cNvSpPr>
            <a:spLocks noChangeArrowheads="1" noChangeShapeType="1" noTextEdit="1"/>
          </p:cNvSpPr>
          <p:nvPr/>
        </p:nvSpPr>
        <p:spPr bwMode="auto">
          <a:xfrm>
            <a:off x="5181600" y="5334000"/>
            <a:ext cx="3200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Queen Victoria </a:t>
            </a:r>
          </a:p>
        </p:txBody>
      </p:sp>
      <p:sp>
        <p:nvSpPr>
          <p:cNvPr id="48141" name="WordArt 13"/>
          <p:cNvSpPr>
            <a:spLocks noChangeArrowheads="1" noChangeShapeType="1" noTextEdit="1"/>
          </p:cNvSpPr>
          <p:nvPr/>
        </p:nvSpPr>
        <p:spPr bwMode="auto">
          <a:xfrm>
            <a:off x="2743200" y="5943600"/>
            <a:ext cx="419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58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imbalance of trade drained silver supply</a:t>
            </a:r>
          </a:p>
        </p:txBody>
      </p:sp>
      <p:sp>
        <p:nvSpPr>
          <p:cNvPr id="48142" name="WordArt 14"/>
          <p:cNvSpPr>
            <a:spLocks noChangeArrowheads="1" noChangeShapeType="1" noTextEdit="1"/>
          </p:cNvSpPr>
          <p:nvPr/>
        </p:nvSpPr>
        <p:spPr bwMode="auto">
          <a:xfrm>
            <a:off x="2667000" y="5943600"/>
            <a:ext cx="426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58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Benifited from extraterritorial rights</a:t>
            </a:r>
          </a:p>
        </p:txBody>
      </p:sp>
      <p:sp>
        <p:nvSpPr>
          <p:cNvPr id="48143" name="WordArt 15"/>
          <p:cNvSpPr>
            <a:spLocks noChangeArrowheads="1" noChangeShapeType="1" noTextEdit="1"/>
          </p:cNvSpPr>
          <p:nvPr/>
        </p:nvSpPr>
        <p:spPr bwMode="auto">
          <a:xfrm>
            <a:off x="2895600" y="6096000"/>
            <a:ext cx="426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58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Imports greatly outnumbered exports (1820s)</a:t>
            </a:r>
          </a:p>
        </p:txBody>
      </p:sp>
      <p:sp>
        <p:nvSpPr>
          <p:cNvPr id="48144" name="WordArt 16"/>
          <p:cNvSpPr>
            <a:spLocks noChangeArrowheads="1" noChangeShapeType="1" noTextEdit="1"/>
          </p:cNvSpPr>
          <p:nvPr/>
        </p:nvSpPr>
        <p:spPr bwMode="auto">
          <a:xfrm>
            <a:off x="2667000" y="5943600"/>
            <a:ext cx="426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58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Self-sufficient for hundreds of years</a:t>
            </a:r>
          </a:p>
        </p:txBody>
      </p:sp>
      <p:sp>
        <p:nvSpPr>
          <p:cNvPr id="48145" name="WordArt 17"/>
          <p:cNvSpPr>
            <a:spLocks noChangeArrowheads="1" noChangeShapeType="1" noTextEdit="1"/>
          </p:cNvSpPr>
          <p:nvPr/>
        </p:nvSpPr>
        <p:spPr bwMode="auto">
          <a:xfrm>
            <a:off x="2743200" y="5867400"/>
            <a:ext cx="4267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58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Mounting domestic problems</a:t>
            </a:r>
          </a:p>
        </p:txBody>
      </p:sp>
      <p:sp>
        <p:nvSpPr>
          <p:cNvPr id="48146" name="WordArt 18"/>
          <p:cNvSpPr>
            <a:spLocks noChangeArrowheads="1" noChangeShapeType="1" noTextEdit="1"/>
          </p:cNvSpPr>
          <p:nvPr/>
        </p:nvSpPr>
        <p:spPr bwMode="auto">
          <a:xfrm>
            <a:off x="2667000" y="6019800"/>
            <a:ext cx="411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58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Acquired Hong Kong as result of Opium War</a:t>
            </a:r>
          </a:p>
        </p:txBody>
      </p:sp>
      <p:sp>
        <p:nvSpPr>
          <p:cNvPr id="48147" name="WordArt 19"/>
          <p:cNvSpPr>
            <a:spLocks noChangeArrowheads="1" noChangeShapeType="1" noTextEdit="1"/>
          </p:cNvSpPr>
          <p:nvPr/>
        </p:nvSpPr>
        <p:spPr bwMode="auto">
          <a:xfrm>
            <a:off x="2819400" y="5943600"/>
            <a:ext cx="3810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58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Little interest in trade</a:t>
            </a:r>
          </a:p>
        </p:txBody>
      </p:sp>
      <p:sp>
        <p:nvSpPr>
          <p:cNvPr id="48148" name="WordArt 20"/>
          <p:cNvSpPr>
            <a:spLocks noChangeArrowheads="1" noChangeShapeType="1" noTextEdit="1"/>
          </p:cNvSpPr>
          <p:nvPr/>
        </p:nvSpPr>
        <p:spPr bwMode="auto">
          <a:xfrm>
            <a:off x="3276600" y="6019800"/>
            <a:ext cx="3810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58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stable unified government</a:t>
            </a:r>
          </a:p>
        </p:txBody>
      </p:sp>
      <p:sp>
        <p:nvSpPr>
          <p:cNvPr id="48149" name="WordArt 21"/>
          <p:cNvSpPr>
            <a:spLocks noChangeArrowheads="1" noChangeShapeType="1" noTextEdit="1"/>
          </p:cNvSpPr>
          <p:nvPr/>
        </p:nvSpPr>
        <p:spPr bwMode="auto">
          <a:xfrm>
            <a:off x="2362200" y="5867400"/>
            <a:ext cx="3810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58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Outdated Navy</a:t>
            </a:r>
          </a:p>
        </p:txBody>
      </p:sp>
      <p:sp>
        <p:nvSpPr>
          <p:cNvPr id="48150" name="WordArt 22"/>
          <p:cNvSpPr>
            <a:spLocks noChangeArrowheads="1" noChangeShapeType="1" noTextEdit="1"/>
          </p:cNvSpPr>
          <p:nvPr/>
        </p:nvSpPr>
        <p:spPr bwMode="auto">
          <a:xfrm>
            <a:off x="3124200" y="6019800"/>
            <a:ext cx="3810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58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Opium illegal </a:t>
            </a:r>
          </a:p>
        </p:txBody>
      </p:sp>
      <p:sp>
        <p:nvSpPr>
          <p:cNvPr id="48151" name="WordArt 23"/>
          <p:cNvSpPr>
            <a:spLocks noChangeArrowheads="1" noChangeShapeType="1" noTextEdit="1"/>
          </p:cNvSpPr>
          <p:nvPr/>
        </p:nvSpPr>
        <p:spPr bwMode="auto">
          <a:xfrm>
            <a:off x="3124200" y="6019800"/>
            <a:ext cx="3810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58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Opium illegal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5 L -0.275 -0.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5 L 0.2125 -0.6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5 -0.5611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5 L 0.20833 -0.4944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5 L -0.275 -0.5277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5 L -0.28333 -0.4277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5 L 0.23333 -0.3777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5 L -0.26667 -0.3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5 L 0.175 -0.2722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5 L -0.24167 -0.2388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6112 L 0.18333 -0.17223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56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5 L -0.325 -0.1833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 animBg="1"/>
      <p:bldP spid="48138" grpId="0" animBg="1"/>
      <p:bldP spid="48138" grpId="1" animBg="1"/>
      <p:bldP spid="48139" grpId="0" animBg="1"/>
      <p:bldP spid="48141" grpId="0" animBg="1"/>
      <p:bldP spid="48141" grpId="1" animBg="1"/>
      <p:bldP spid="48142" grpId="0" animBg="1"/>
      <p:bldP spid="48142" grpId="1" animBg="1"/>
      <p:bldP spid="48143" grpId="0" animBg="1"/>
      <p:bldP spid="48143" grpId="1" animBg="1"/>
      <p:bldP spid="48144" grpId="0" animBg="1"/>
      <p:bldP spid="48144" grpId="1" animBg="1"/>
      <p:bldP spid="48145" grpId="0" animBg="1"/>
      <p:bldP spid="48145" grpId="1" animBg="1"/>
      <p:bldP spid="48146" grpId="0" animBg="1"/>
      <p:bldP spid="48146" grpId="1" animBg="1"/>
      <p:bldP spid="48147" grpId="0" animBg="1"/>
      <p:bldP spid="48147" grpId="1" animBg="1"/>
      <p:bldP spid="48148" grpId="0" animBg="1"/>
      <p:bldP spid="48148" grpId="1" animBg="1"/>
      <p:bldP spid="48149" grpId="0" animBg="1"/>
      <p:bldP spid="48149" grpId="1" animBg="1"/>
      <p:bldP spid="48150" grpId="0" animBg="1"/>
      <p:bldP spid="48150" grpId="1" animBg="1"/>
      <p:bldP spid="48151" grpId="0" animBg="1"/>
      <p:bldP spid="4815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image002"/>
          <p:cNvPicPr>
            <a:picLocks noChangeAspect="1" noChangeArrowheads="1"/>
          </p:cNvPicPr>
          <p:nvPr/>
        </p:nvPicPr>
        <p:blipFill>
          <a:blip r:embed="rId2" cstate="print">
            <a:lum bright="72000"/>
          </a:blip>
          <a:srcRect b="17265"/>
          <a:stretch>
            <a:fillRect/>
          </a:stretch>
        </p:blipFill>
        <p:spPr bwMode="auto">
          <a:xfrm>
            <a:off x="0" y="609600"/>
            <a:ext cx="91440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008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China Response to Pressure from the West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457200" y="762000"/>
            <a:ext cx="8229600" cy="137318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>
                <a:solidFill>
                  <a:srgbClr val="800000"/>
                </a:solidFill>
                <a:latin typeface="Bodoni MT Black" pitchFamily="18" charset="0"/>
              </a:rPr>
              <a:t>Main Idea –</a:t>
            </a:r>
            <a:r>
              <a:rPr lang="en-US" sz="2800" u="sng">
                <a:solidFill>
                  <a:srgbClr val="000066"/>
                </a:solidFill>
                <a:latin typeface="Bodoni MT Black" pitchFamily="18" charset="0"/>
              </a:rPr>
              <a:t> Western economic and militaristic pressures forced China to open to foreign trade and influence. </a:t>
            </a:r>
          </a:p>
        </p:txBody>
      </p:sp>
      <p:pic>
        <p:nvPicPr>
          <p:cNvPr id="29701" name="Picture 14" descr="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29940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6" descr="744px-China_Qing_Dynasty_Flag_188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CC20"/>
              </a:clrFrom>
              <a:clrTo>
                <a:srgbClr val="FCCC2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4267200"/>
            <a:ext cx="9906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8" descr="SuperStock_463-508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362200"/>
            <a:ext cx="525780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3" descr="map%2520of%2520China"/>
          <p:cNvPicPr>
            <a:picLocks noChangeAspect="1" noChangeArrowheads="1"/>
          </p:cNvPicPr>
          <p:nvPr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CHINA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685800"/>
            <a:ext cx="7391400" cy="3810000"/>
          </a:xfrm>
          <a:solidFill>
            <a:schemeClr val="bg1">
              <a:alpha val="28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u="none" smtClean="0">
                <a:solidFill>
                  <a:srgbClr val="CC5300"/>
                </a:solidFill>
              </a:rPr>
              <a:t>General Background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u="none" smtClean="0"/>
              <a:t>Divided into 2-social classes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Upper &amp; Lower Class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Family most important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Arranged marriages </a:t>
            </a:r>
            <a:endParaRPr lang="en-US" sz="2400" smtClean="0">
              <a:sym typeface="Wingdings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ym typeface="Wingdings" pitchFamily="2" charset="2"/>
              </a:rPr>
              <a:t>First born son looks after parents </a:t>
            </a: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800" u="none" smtClean="0"/>
              <a:t>Great Civilization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u="none" smtClean="0"/>
              <a:t>Produced all of wants and needs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u="none" smtClean="0"/>
              <a:t>Rich in resources</a:t>
            </a:r>
          </a:p>
        </p:txBody>
      </p:sp>
      <p:pic>
        <p:nvPicPr>
          <p:cNvPr id="30725" name="Picture 9" descr="confuciu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1752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1" descr="china-great-wall-of-ch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886200"/>
            <a:ext cx="25717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0" y="5486400"/>
            <a:ext cx="9144000" cy="128270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>
                <a:solidFill>
                  <a:srgbClr val="157525"/>
                </a:solidFill>
                <a:latin typeface="Bodoni MT Black" pitchFamily="18" charset="0"/>
              </a:rPr>
              <a:t>Prior to 1800, China had limited contact with the West and allowed limited trade with foreign powers.  They viewed Western culture as barbaric.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 flipH="1">
            <a:off x="0" y="34290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4648200" y="0"/>
            <a:ext cx="152400" cy="68580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3200400"/>
            <a:ext cx="6400800" cy="609600"/>
          </a:xfrm>
          <a:solidFill>
            <a:srgbClr val="000000"/>
          </a:solidFill>
          <a:ln w="41275"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Industrial Revolution 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04800" y="1066800"/>
            <a:ext cx="4191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800000"/>
                </a:solidFill>
              </a:rPr>
              <a:t>The age of</a:t>
            </a:r>
            <a:r>
              <a:rPr lang="en-US" sz="2800" b="1" u="sng"/>
              <a:t> increased out-put of machine made goods.</a:t>
            </a: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3505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Definition</a:t>
            </a: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5257800" y="228600"/>
            <a:ext cx="3505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Causes</a:t>
            </a: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685800" y="3886200"/>
            <a:ext cx="3505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Examples</a:t>
            </a: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5257800" y="3962400"/>
            <a:ext cx="3505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Visual Representation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4876800" y="1066800"/>
            <a:ext cx="4267200" cy="1552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 b="1">
                <a:solidFill>
                  <a:srgbClr val="800000"/>
                </a:solidFill>
              </a:rPr>
              <a:t> </a:t>
            </a:r>
            <a:r>
              <a:rPr lang="en-US" sz="2400" b="1"/>
              <a:t>Agricultural Revolution</a:t>
            </a:r>
          </a:p>
          <a:p>
            <a:pPr>
              <a:buFontTx/>
              <a:buChar char="-"/>
            </a:pPr>
            <a:r>
              <a:rPr lang="en-US" sz="2400" b="1"/>
              <a:t> Increase demand for goods</a:t>
            </a:r>
          </a:p>
          <a:p>
            <a:pPr>
              <a:buFontTx/>
              <a:buChar char="-"/>
            </a:pPr>
            <a:r>
              <a:rPr lang="en-US" sz="2400" b="1"/>
              <a:t> Inventions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228600" y="4343400"/>
            <a:ext cx="4191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b="1" u="sng"/>
              <a:t>ENGLAND</a:t>
            </a:r>
          </a:p>
          <a:p>
            <a:pPr>
              <a:buFontTx/>
              <a:buChar char="•"/>
            </a:pPr>
            <a:r>
              <a:rPr lang="en-US" sz="2800" b="1" u="sng"/>
              <a:t>U.S.A.</a:t>
            </a:r>
          </a:p>
          <a:p>
            <a:pPr>
              <a:buFontTx/>
              <a:buChar char="•"/>
            </a:pPr>
            <a:r>
              <a:rPr lang="en-US" sz="2800" b="1" u="sng"/>
              <a:t>JAPAN</a:t>
            </a:r>
          </a:p>
          <a:p>
            <a:pPr>
              <a:buFontTx/>
              <a:buChar char="•"/>
            </a:pPr>
            <a:r>
              <a:rPr lang="en-US" sz="2800" b="1" u="sng"/>
              <a:t>GERMANY</a:t>
            </a:r>
          </a:p>
        </p:txBody>
      </p:sp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476750"/>
            <a:ext cx="29718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002"/>
          <p:cNvPicPr>
            <a:picLocks noChangeAspect="1" noChangeArrowheads="1"/>
          </p:cNvPicPr>
          <p:nvPr/>
        </p:nvPicPr>
        <p:blipFill>
          <a:blip r:embed="rId2" cstate="print">
            <a:lum bright="72000"/>
          </a:blip>
          <a:srcRect b="17265"/>
          <a:stretch>
            <a:fillRect/>
          </a:stretch>
        </p:blipFill>
        <p:spPr bwMode="auto">
          <a:xfrm>
            <a:off x="0" y="609600"/>
            <a:ext cx="91440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000080"/>
          </a:solidFill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British look to increase trade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7086600" cy="2667000"/>
          </a:xfrm>
          <a:solidFill>
            <a:schemeClr val="bg1">
              <a:alpha val="28000"/>
            </a:schemeClr>
          </a:solidFill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solidFill>
                  <a:srgbClr val="000066"/>
                </a:solidFill>
              </a:rPr>
              <a:t>1800s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200" u="none" smtClean="0">
                <a:solidFill>
                  <a:srgbClr val="000066"/>
                </a:solidFill>
              </a:rPr>
              <a:t>After years of imbalanced trading with China, England looked to find a product that Chinese were willing to purchase.</a:t>
            </a:r>
            <a:r>
              <a:rPr lang="en-US" sz="1800" u="none" smtClean="0">
                <a:solidFill>
                  <a:srgbClr val="000066"/>
                </a:solidFill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500" smtClean="0">
                <a:solidFill>
                  <a:srgbClr val="000066"/>
                </a:solidFill>
              </a:rPr>
              <a:t>British Traders discovered that Opium Trade </a:t>
            </a:r>
            <a:r>
              <a:rPr lang="en-US" sz="2500" smtClean="0">
                <a:solidFill>
                  <a:srgbClr val="157525"/>
                </a:solidFill>
              </a:rPr>
              <a:t>=</a:t>
            </a:r>
            <a:r>
              <a:rPr lang="en-US" sz="2500" smtClean="0">
                <a:solidFill>
                  <a:srgbClr val="003300"/>
                </a:solidFill>
              </a:rPr>
              <a:t> </a:t>
            </a:r>
            <a:r>
              <a:rPr lang="en-US" sz="2500" smtClean="0">
                <a:solidFill>
                  <a:srgbClr val="000066"/>
                </a:solidFill>
              </a:rPr>
              <a:t>Large Profits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500" smtClean="0">
                <a:solidFill>
                  <a:srgbClr val="000066"/>
                </a:solidFill>
              </a:rPr>
              <a:t>British traded Opium for tea &amp; silk </a:t>
            </a:r>
            <a:r>
              <a:rPr lang="en-US" sz="2500" smtClean="0">
                <a:solidFill>
                  <a:srgbClr val="000066"/>
                </a:solidFill>
                <a:sym typeface="Wingdings" pitchFamily="2" charset="2"/>
              </a:rPr>
              <a:t> </a:t>
            </a:r>
            <a:r>
              <a:rPr lang="en-US" sz="2500" i="1" smtClean="0">
                <a:solidFill>
                  <a:srgbClr val="157525"/>
                </a:solidFill>
                <a:sym typeface="Wingdings" pitchFamily="2" charset="2"/>
              </a:rPr>
              <a:t>LARGE PROFITS</a:t>
            </a:r>
            <a:endParaRPr lang="en-US" sz="2500" i="1" smtClean="0">
              <a:solidFill>
                <a:srgbClr val="157525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500" i="1" smtClean="0">
              <a:solidFill>
                <a:srgbClr val="157525"/>
              </a:solidFill>
            </a:endParaRPr>
          </a:p>
        </p:txBody>
      </p:sp>
      <p:pic>
        <p:nvPicPr>
          <p:cNvPr id="41989" name="Picture 5" descr="Poppy,-Opium-(Seed-head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5500" y="685800"/>
            <a:ext cx="19685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final_html_m21ce4c31"/>
          <p:cNvPicPr>
            <a:picLocks noChangeAspect="1" noChangeArrowheads="1"/>
          </p:cNvPicPr>
          <p:nvPr/>
        </p:nvPicPr>
        <p:blipFill>
          <a:blip r:embed="rId4" cstate="print"/>
          <a:srcRect t="7536" b="13623"/>
          <a:stretch>
            <a:fillRect/>
          </a:stretch>
        </p:blipFill>
        <p:spPr bwMode="auto">
          <a:xfrm>
            <a:off x="3886200" y="3124200"/>
            <a:ext cx="52578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228600" y="3352800"/>
            <a:ext cx="32004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66"/>
                </a:solidFill>
                <a:latin typeface="Bodoni MT Black" pitchFamily="18" charset="0"/>
              </a:rPr>
              <a:t>Chinese officials learned about the dangers of opium &amp; looked to declare it illegal.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" descr="Second_Opium_War-guangzhou"/>
          <p:cNvPicPr>
            <a:picLocks noChangeAspect="1" noChangeArrowheads="1"/>
          </p:cNvPicPr>
          <p:nvPr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0" y="696913"/>
            <a:ext cx="9144000" cy="616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  <a:ln w="34925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7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Response to Pressure from the West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4724400"/>
          </a:xfrm>
          <a:solidFill>
            <a:schemeClr val="bg1">
              <a:alpha val="28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600" u="none" smtClean="0">
                <a:solidFill>
                  <a:srgbClr val="000066"/>
                </a:solidFill>
              </a:rPr>
              <a:t>Warm Up </a:t>
            </a:r>
            <a:r>
              <a:rPr lang="en-US" sz="2600" u="none" smtClean="0">
                <a:solidFill>
                  <a:srgbClr val="000066"/>
                </a:solidFill>
                <a:sym typeface="Wingdings" pitchFamily="2" charset="2"/>
              </a:rPr>
              <a:t></a:t>
            </a:r>
            <a:r>
              <a:rPr lang="en-US" sz="2600" u="none" smtClean="0">
                <a:solidFill>
                  <a:srgbClr val="CC5300"/>
                </a:solidFill>
                <a:sym typeface="Wingdings" pitchFamily="2" charset="2"/>
              </a:rPr>
              <a:t> </a:t>
            </a:r>
            <a:r>
              <a:rPr lang="en-US" sz="2600" u="none" smtClean="0">
                <a:solidFill>
                  <a:srgbClr val="CC0000"/>
                </a:solidFill>
                <a:effectLst/>
              </a:rPr>
              <a:t>A VOICE FROM THE PAST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900" b="0" u="none" smtClean="0">
                <a:solidFill>
                  <a:schemeClr val="tx1"/>
                </a:solidFill>
                <a:effectLst/>
              </a:rPr>
              <a:t>By what right do they [British merchants] . . . use the poisonous drug [opium] to injure the Chinese people? . . . </a:t>
            </a:r>
            <a:r>
              <a:rPr lang="en-US" sz="2900" b="0" smtClean="0">
                <a:solidFill>
                  <a:schemeClr val="tx1"/>
                </a:solidFill>
                <a:effectLst/>
              </a:rPr>
              <a:t>I have heard that the smoking of opium is very strictly forbidden by your country</a:t>
            </a:r>
            <a:r>
              <a:rPr lang="en-US" sz="2900" b="0" u="none" smtClean="0">
                <a:solidFill>
                  <a:schemeClr val="tx1"/>
                </a:solidFill>
                <a:effectLst/>
              </a:rPr>
              <a:t>; that is because the harm caused by opium is clearly understood. </a:t>
            </a:r>
            <a:r>
              <a:rPr lang="en-US" sz="2900" b="0" smtClean="0">
                <a:solidFill>
                  <a:schemeClr val="tx1"/>
                </a:solidFill>
                <a:effectLst/>
              </a:rPr>
              <a:t>Since it is not permitted to do harm to your own country, then even less should you let it be passed on to the harm of other countries.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900" u="none" smtClean="0">
                <a:solidFill>
                  <a:srgbClr val="800000"/>
                </a:solidFill>
                <a:effectLst/>
              </a:rPr>
              <a:t>LIN ZEXU, </a:t>
            </a:r>
            <a:r>
              <a:rPr lang="en-US" sz="2400" b="0" u="none" smtClean="0">
                <a:solidFill>
                  <a:srgbClr val="800000"/>
                </a:solidFill>
                <a:effectLst/>
              </a:rPr>
              <a:t>quoted in </a:t>
            </a:r>
            <a:r>
              <a:rPr lang="en-US" sz="2400" b="0" i="1" u="none" smtClean="0">
                <a:solidFill>
                  <a:srgbClr val="800000"/>
                </a:solidFill>
                <a:effectLst/>
              </a:rPr>
              <a:t>China’s Response to the West</a:t>
            </a:r>
          </a:p>
        </p:txBody>
      </p:sp>
      <p:sp>
        <p:nvSpPr>
          <p:cNvPr id="32773" name="Rectangle 11"/>
          <p:cNvSpPr>
            <a:spLocks noChangeArrowheads="1"/>
          </p:cNvSpPr>
          <p:nvPr/>
        </p:nvSpPr>
        <p:spPr bwMode="auto">
          <a:xfrm>
            <a:off x="0" y="5486400"/>
            <a:ext cx="9144000" cy="10064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 algn="ctr"/>
            <a:r>
              <a:rPr lang="en-US" sz="3300">
                <a:solidFill>
                  <a:schemeClr val="bg1"/>
                </a:solidFill>
                <a:latin typeface="Bodoni MT Black" pitchFamily="18" charset="0"/>
              </a:rPr>
              <a:t>Why did Lin Zexu oppose the Opium trade with Britain? Explain.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age002"/>
          <p:cNvPicPr>
            <a:picLocks noChangeAspect="1" noChangeArrowheads="1"/>
          </p:cNvPicPr>
          <p:nvPr/>
        </p:nvPicPr>
        <p:blipFill>
          <a:blip r:embed="rId2" cstate="print">
            <a:lum bright="72000"/>
          </a:blip>
          <a:srcRect b="17265"/>
          <a:stretch>
            <a:fillRect/>
          </a:stretch>
        </p:blipFill>
        <p:spPr bwMode="auto">
          <a:xfrm>
            <a:off x="0" y="609600"/>
            <a:ext cx="91440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000080"/>
          </a:solidFill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Opium War (1839-1842)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5638800" cy="3657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0" smtClean="0">
                <a:solidFill>
                  <a:srgbClr val="000066"/>
                </a:solidFill>
              </a:rPr>
              <a:t>Chinese banned opium &amp; destroyed shipments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0" smtClean="0">
                <a:solidFill>
                  <a:srgbClr val="000066"/>
                </a:solidFill>
              </a:rPr>
              <a:t>WAR </a:t>
            </a:r>
            <a:r>
              <a:rPr lang="en-US" sz="2800" b="0" smtClean="0">
                <a:solidFill>
                  <a:srgbClr val="000066"/>
                </a:solidFill>
                <a:sym typeface="Wingdings" pitchFamily="2" charset="2"/>
              </a:rPr>
              <a:t> 1839-1842</a:t>
            </a:r>
            <a:endParaRPr lang="en-US" sz="2800" b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0" smtClean="0">
                <a:solidFill>
                  <a:srgbClr val="000066"/>
                </a:solidFill>
              </a:rPr>
              <a:t>England wanted to protect their investment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0" u="none" smtClean="0">
                <a:solidFill>
                  <a:srgbClr val="000066"/>
                </a:solidFill>
              </a:rPr>
              <a:t>China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b="0" smtClean="0"/>
              <a:t>Outnumbered British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b="0" smtClean="0"/>
              <a:t>No cannons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b="0" smtClean="0"/>
              <a:t>Outdated Navy</a:t>
            </a:r>
          </a:p>
        </p:txBody>
      </p:sp>
      <p:pic>
        <p:nvPicPr>
          <p:cNvPr id="33797" name="Picture 7" descr="320px-Opiumw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4038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9" descr="opiumsmokers"/>
          <p:cNvPicPr>
            <a:picLocks noChangeAspect="1" noChangeArrowheads="1"/>
          </p:cNvPicPr>
          <p:nvPr/>
        </p:nvPicPr>
        <p:blipFill>
          <a:blip r:embed="rId4" cstate="print"/>
          <a:srcRect l="4082" t="5927" r="6122" b="5185"/>
          <a:stretch>
            <a:fillRect/>
          </a:stretch>
        </p:blipFill>
        <p:spPr bwMode="auto">
          <a:xfrm>
            <a:off x="5638800" y="685800"/>
            <a:ext cx="32004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114800" y="2819400"/>
            <a:ext cx="5029200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800" u="sng">
                <a:solidFill>
                  <a:srgbClr val="CC0000"/>
                </a:solidFill>
                <a:latin typeface="Bodoni MT Black" pitchFamily="18" charset="0"/>
              </a:rPr>
              <a:t>Outcomes</a:t>
            </a:r>
            <a:r>
              <a:rPr lang="en-US" sz="2800">
                <a:solidFill>
                  <a:srgbClr val="000066"/>
                </a:solidFill>
                <a:latin typeface="Bodoni MT Black" pitchFamily="18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400" u="sng">
                <a:solidFill>
                  <a:srgbClr val="000066"/>
                </a:solidFill>
                <a:latin typeface="Bodoni MT Black" pitchFamily="18" charset="0"/>
              </a:rPr>
              <a:t>British defeated the Chinese 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400" u="sng">
                <a:solidFill>
                  <a:srgbClr val="000066"/>
                </a:solidFill>
                <a:latin typeface="Bodoni MT Black" pitchFamily="18" charset="0"/>
              </a:rPr>
              <a:t>Signaled the end to Chinese self-rule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000066"/>
                </a:solidFill>
                <a:latin typeface="Bodoni MT Black" pitchFamily="18" charset="0"/>
              </a:rPr>
              <a:t> Forced to open more ports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000066"/>
                </a:solidFill>
                <a:latin typeface="Bodoni MT Black" pitchFamily="18" charset="0"/>
              </a:rPr>
              <a:t> </a:t>
            </a:r>
            <a:r>
              <a:rPr lang="en-US" sz="2400" u="sng">
                <a:solidFill>
                  <a:srgbClr val="000066"/>
                </a:solidFill>
                <a:latin typeface="Bodoni MT Black" pitchFamily="18" charset="0"/>
              </a:rPr>
              <a:t>Great Britain gained control of Hong Kong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 descr="opendoor"/>
          <p:cNvPicPr>
            <a:picLocks noChangeAspect="1" noChangeArrowheads="1"/>
          </p:cNvPicPr>
          <p:nvPr/>
        </p:nvPicPr>
        <p:blipFill>
          <a:blip r:embed="rId2" cstate="print">
            <a:lum bright="48000"/>
          </a:blip>
          <a:srcRect l="2000" t="4716" r="2000" b="4716"/>
          <a:stretch>
            <a:fillRect/>
          </a:stretch>
        </p:blipFill>
        <p:spPr bwMode="auto">
          <a:xfrm>
            <a:off x="0" y="628650"/>
            <a:ext cx="91440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000080"/>
          </a:solidFill>
        </p:spPr>
        <p:txBody>
          <a:bodyPr/>
          <a:lstStyle/>
          <a:p>
            <a:pPr eaLnBrk="1" hangingPunct="1">
              <a:tabLst>
                <a:tab pos="6864350" algn="l"/>
              </a:tabLst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Concessions </a:t>
            </a:r>
            <a:r>
              <a:rPr lang="en-US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</a:t>
            </a: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Open Door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534400" cy="6172200"/>
          </a:xfrm>
          <a:solidFill>
            <a:schemeClr val="bg1">
              <a:alpha val="28000"/>
            </a:schemeClr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500" smtClean="0">
                <a:solidFill>
                  <a:srgbClr val="AC4600"/>
                </a:solidFill>
              </a:rPr>
              <a:t>Japan, Russia, Germany, Great Britain, &amp; France</a:t>
            </a:r>
            <a:r>
              <a:rPr lang="en-US" sz="3500" smtClean="0">
                <a:solidFill>
                  <a:srgbClr val="000066"/>
                </a:solidFill>
              </a:rPr>
              <a:t> looked to get special trading rights in China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000066"/>
                </a:solidFill>
              </a:rPr>
              <a:t>China forced to make concessions</a:t>
            </a:r>
          </a:p>
          <a:p>
            <a:pPr lvl="1" eaLnBrk="1" hangingPunct="1"/>
            <a:r>
              <a:rPr lang="en-US" sz="2400" u="sng" smtClean="0"/>
              <a:t>Special Rights Included</a:t>
            </a:r>
          </a:p>
          <a:p>
            <a:pPr lvl="2" eaLnBrk="1" hangingPunct="1"/>
            <a:r>
              <a:rPr lang="en-US" u="sng" smtClean="0"/>
              <a:t>Rights to develop mineral mines</a:t>
            </a:r>
          </a:p>
          <a:p>
            <a:pPr lvl="2" eaLnBrk="1" hangingPunct="1"/>
            <a:r>
              <a:rPr lang="en-US" smtClean="0"/>
              <a:t>Rights to build Railroads</a:t>
            </a:r>
          </a:p>
          <a:p>
            <a:pPr lvl="2" eaLnBrk="1" hangingPunct="1"/>
            <a:r>
              <a:rPr lang="en-US" u="sng" smtClean="0"/>
              <a:t>Rights to establish Navy Bases</a:t>
            </a:r>
          </a:p>
          <a:p>
            <a:pPr lvl="2" eaLnBrk="1" hangingPunct="1"/>
            <a:r>
              <a:rPr lang="en-US" smtClean="0"/>
              <a:t>Leases to port cities </a:t>
            </a:r>
          </a:p>
          <a:p>
            <a:pPr lvl="2" eaLnBrk="1" hangingPunct="1">
              <a:buFontTx/>
              <a:buNone/>
            </a:pPr>
            <a:endParaRPr lang="en-US" smtClean="0">
              <a:solidFill>
                <a:srgbClr val="000066"/>
              </a:solidFill>
            </a:endParaRPr>
          </a:p>
          <a:p>
            <a:pPr lvl="2" eaLnBrk="1" hangingPunct="1">
              <a:buFontTx/>
              <a:buNone/>
            </a:pPr>
            <a:endParaRPr lang="en-US" smtClean="0">
              <a:solidFill>
                <a:srgbClr val="000066"/>
              </a:solidFill>
            </a:endParaRPr>
          </a:p>
          <a:p>
            <a:pPr eaLnBrk="1" hangingPunct="1"/>
            <a:r>
              <a:rPr lang="en-US" sz="3700" u="none" smtClean="0">
                <a:solidFill>
                  <a:srgbClr val="000066"/>
                </a:solidFill>
              </a:rPr>
              <a:t>U.S.A is being left out of CHINA</a:t>
            </a:r>
            <a:endParaRPr lang="en-US" sz="4500" smtClean="0"/>
          </a:p>
        </p:txBody>
      </p:sp>
      <p:pic>
        <p:nvPicPr>
          <p:cNvPr id="26633" name="Picture 9" descr="250px-China_imperialism_cartoon"/>
          <p:cNvPicPr>
            <a:picLocks noChangeAspect="1" noChangeArrowheads="1"/>
          </p:cNvPicPr>
          <p:nvPr/>
        </p:nvPicPr>
        <p:blipFill>
          <a:blip r:embed="rId3" cstate="print"/>
          <a:srcRect b="8434"/>
          <a:stretch>
            <a:fillRect/>
          </a:stretch>
        </p:blipFill>
        <p:spPr bwMode="auto">
          <a:xfrm>
            <a:off x="6324600" y="2895600"/>
            <a:ext cx="26320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opendoor"/>
          <p:cNvPicPr>
            <a:picLocks noChangeAspect="1" noChangeArrowheads="1"/>
          </p:cNvPicPr>
          <p:nvPr/>
        </p:nvPicPr>
        <p:blipFill>
          <a:blip r:embed="rId2" cstate="print">
            <a:lum bright="48000"/>
          </a:blip>
          <a:srcRect l="2000" t="4716" r="2000" b="4716"/>
          <a:stretch>
            <a:fillRect/>
          </a:stretch>
        </p:blipFill>
        <p:spPr bwMode="auto">
          <a:xfrm>
            <a:off x="0" y="628650"/>
            <a:ext cx="91440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000080"/>
          </a:solidFill>
        </p:spPr>
        <p:txBody>
          <a:bodyPr/>
          <a:lstStyle/>
          <a:p>
            <a:pPr eaLnBrk="1" hangingPunct="1">
              <a:tabLst>
                <a:tab pos="6864350" algn="l"/>
              </a:tabLst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Concessions </a:t>
            </a:r>
            <a:r>
              <a:rPr lang="en-US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</a:t>
            </a: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Open Door</a:t>
            </a:r>
          </a:p>
        </p:txBody>
      </p:sp>
      <p:pic>
        <p:nvPicPr>
          <p:cNvPr id="35844" name="Picture 8"/>
          <p:cNvPicPr>
            <a:picLocks noChangeAspect="1" noChangeArrowheads="1"/>
          </p:cNvPicPr>
          <p:nvPr/>
        </p:nvPicPr>
        <p:blipFill>
          <a:blip r:embed="rId3" cstate="print"/>
          <a:srcRect l="8696" t="8643" r="7826" b="9877"/>
          <a:stretch>
            <a:fillRect/>
          </a:stretch>
        </p:blipFill>
        <p:spPr bwMode="auto">
          <a:xfrm>
            <a:off x="152400" y="838200"/>
            <a:ext cx="4267200" cy="5867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4724400" y="990600"/>
            <a:ext cx="441960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0066"/>
                </a:solidFill>
                <a:latin typeface="Bodoni MT Black" pitchFamily="18" charset="0"/>
              </a:rPr>
              <a:t>U.S. felt that their interests were being threatened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800" u="sng">
                <a:solidFill>
                  <a:srgbClr val="000066"/>
                </a:solidFill>
                <a:latin typeface="Bodoni MT Black" pitchFamily="18" charset="0"/>
              </a:rPr>
              <a:t>U.S. Proposes Equal Trading Rights in China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800" u="sng">
                <a:solidFill>
                  <a:srgbClr val="000066"/>
                </a:solidFill>
                <a:latin typeface="Bodoni MT Black" pitchFamily="18" charset="0"/>
              </a:rPr>
              <a:t>Policy called the </a:t>
            </a:r>
            <a:r>
              <a:rPr lang="en-US" sz="2800" u="sng">
                <a:solidFill>
                  <a:srgbClr val="CC0000"/>
                </a:solidFill>
                <a:latin typeface="Bodoni MT Black" pitchFamily="18" charset="0"/>
              </a:rPr>
              <a:t>OPEN DOOR POLICY</a:t>
            </a:r>
            <a:r>
              <a:rPr lang="en-US" sz="2800" u="sng">
                <a:solidFill>
                  <a:srgbClr val="000066"/>
                </a:solidFill>
                <a:latin typeface="Bodoni MT Black" pitchFamily="18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en-US" sz="2800" u="sng">
              <a:solidFill>
                <a:srgbClr val="000066"/>
              </a:solidFill>
              <a:latin typeface="Bodoni MT Black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en-US" sz="2800" u="sng">
              <a:solidFill>
                <a:srgbClr val="000066"/>
              </a:solidFill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opendoor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 l="2000" t="4716" r="2000" b="4716"/>
          <a:stretch>
            <a:fillRect/>
          </a:stretch>
        </p:blipFill>
        <p:spPr bwMode="auto">
          <a:xfrm>
            <a:off x="0" y="685800"/>
            <a:ext cx="91440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000080"/>
          </a:solidFill>
        </p:spPr>
        <p:txBody>
          <a:bodyPr/>
          <a:lstStyle/>
          <a:p>
            <a:pPr eaLnBrk="1" hangingPunct="1">
              <a:tabLst>
                <a:tab pos="6864350" algn="l"/>
              </a:tabLst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Concessions </a:t>
            </a:r>
            <a:r>
              <a:rPr lang="en-US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</a:t>
            </a: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Open Door 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1219200"/>
          </a:xfrm>
          <a:solidFill>
            <a:schemeClr val="bg1">
              <a:alpha val="28000"/>
            </a:schemeClr>
          </a:solidFill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3000" smtClean="0">
                <a:solidFill>
                  <a:srgbClr val="CC0000"/>
                </a:solidFill>
              </a:rPr>
              <a:t>The U.S. proposes Open Door Policy (1900) </a:t>
            </a:r>
          </a:p>
        </p:txBody>
      </p:sp>
      <p:pic>
        <p:nvPicPr>
          <p:cNvPr id="27655" name="Picture 7" descr="USopendoor"/>
          <p:cNvPicPr>
            <a:picLocks noChangeAspect="1" noChangeArrowheads="1"/>
          </p:cNvPicPr>
          <p:nvPr/>
        </p:nvPicPr>
        <p:blipFill>
          <a:blip r:embed="rId3" cstate="print"/>
          <a:srcRect b="4546"/>
          <a:stretch>
            <a:fillRect/>
          </a:stretch>
        </p:blipFill>
        <p:spPr bwMode="auto">
          <a:xfrm>
            <a:off x="4832350" y="1447800"/>
            <a:ext cx="4311650" cy="4953000"/>
          </a:xfrm>
          <a:prstGeom prst="rect">
            <a:avLst/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0" y="1241425"/>
            <a:ext cx="4648200" cy="5616575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500" u="sng">
                <a:solidFill>
                  <a:srgbClr val="000066"/>
                </a:solidFill>
                <a:latin typeface="Bodoni MT Black" pitchFamily="18" charset="0"/>
              </a:rPr>
              <a:t>Major imperial powers agreed to respect trading rights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500">
                <a:solidFill>
                  <a:srgbClr val="000066"/>
                </a:solidFill>
                <a:latin typeface="Bodoni MT Black" pitchFamily="18" charset="0"/>
              </a:rPr>
              <a:t> </a:t>
            </a:r>
            <a:r>
              <a:rPr lang="en-US" sz="2500" u="sng">
                <a:solidFill>
                  <a:srgbClr val="000066"/>
                </a:solidFill>
                <a:latin typeface="Bodoni MT Black" pitchFamily="18" charset="0"/>
              </a:rPr>
              <a:t>Treaties were unequal &amp; unfair to China</a:t>
            </a:r>
            <a:r>
              <a:rPr lang="en-US" sz="2500">
                <a:solidFill>
                  <a:srgbClr val="000066"/>
                </a:solidFill>
                <a:latin typeface="Bodoni MT Black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500">
                <a:solidFill>
                  <a:srgbClr val="000066"/>
                </a:solidFill>
                <a:latin typeface="Bodoni MT Black" pitchFamily="18" charset="0"/>
              </a:rPr>
              <a:t> </a:t>
            </a:r>
            <a:r>
              <a:rPr lang="en-US" sz="2500" u="sng">
                <a:solidFill>
                  <a:srgbClr val="AC4600"/>
                </a:solidFill>
                <a:latin typeface="Bodoni MT Black" pitchFamily="18" charset="0"/>
              </a:rPr>
              <a:t>EFFECTS</a:t>
            </a:r>
            <a:r>
              <a:rPr lang="en-US" sz="2500" u="sng">
                <a:solidFill>
                  <a:srgbClr val="000066"/>
                </a:solidFill>
                <a:latin typeface="Bodoni MT Black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500" u="sng">
                <a:solidFill>
                  <a:srgbClr val="000066"/>
                </a:solidFill>
                <a:latin typeface="Bodoni MT Black" pitchFamily="18" charset="0"/>
                <a:sym typeface="Wingdings" pitchFamily="2" charset="2"/>
              </a:rPr>
              <a:t>Increased foreigners in China</a:t>
            </a:r>
          </a:p>
          <a:p>
            <a:pPr>
              <a:spcBef>
                <a:spcPct val="50000"/>
              </a:spcBef>
            </a:pPr>
            <a:r>
              <a:rPr lang="en-US" sz="2500" u="sng">
                <a:solidFill>
                  <a:srgbClr val="000066"/>
                </a:solidFill>
                <a:latin typeface="Bodoni MT Black" pitchFamily="18" charset="0"/>
                <a:sym typeface="Wingdings" pitchFamily="2" charset="2"/>
              </a:rPr>
              <a:t>China remained “free” from colonial rule</a:t>
            </a:r>
          </a:p>
          <a:p>
            <a:pPr>
              <a:spcBef>
                <a:spcPct val="50000"/>
              </a:spcBef>
            </a:pPr>
            <a:r>
              <a:rPr lang="en-US" sz="2500" u="sng">
                <a:solidFill>
                  <a:srgbClr val="000066"/>
                </a:solidFill>
                <a:latin typeface="Bodoni MT Black" pitchFamily="18" charset="0"/>
                <a:sym typeface="Wingdings" pitchFamily="2" charset="2"/>
              </a:rPr>
              <a:t>Japan eventually ignored Policy (1920s)</a:t>
            </a:r>
            <a:endParaRPr lang="en-US" sz="2500" u="sng">
              <a:solidFill>
                <a:srgbClr val="000066"/>
              </a:solidFill>
              <a:latin typeface="Bodoni MT Black" pitchFamily="18" charset="0"/>
            </a:endParaRPr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447800"/>
            <a:ext cx="434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2" descr="Image:China Qing Dynasty Flag 1889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8000"/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008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Boxer Rebellion (1900)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3352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rgbClr val="800000"/>
                </a:solidFill>
              </a:rPr>
              <a:t>Chinese nationalist movement looked to expel all foreigners</a:t>
            </a:r>
          </a:p>
          <a:p>
            <a:pPr eaLnBrk="1" hangingPunct="1">
              <a:defRPr/>
            </a:pPr>
            <a:r>
              <a:rPr lang="en-US" sz="2800" smtClean="0">
                <a:solidFill>
                  <a:srgbClr val="800000"/>
                </a:solidFill>
              </a:rPr>
              <a:t>International Force of 20,000</a:t>
            </a:r>
          </a:p>
          <a:p>
            <a:pPr lvl="1" eaLnBrk="1" hangingPunct="1">
              <a:defRPr/>
            </a:pPr>
            <a:r>
              <a:rPr lang="en-US" sz="2400" smtClean="0">
                <a:solidFill>
                  <a:srgbClr val="800000"/>
                </a:solidFill>
              </a:rPr>
              <a:t>Soldiers from England, France, Germany, Austria, Italy, Russia, Japan, and the U.S. </a:t>
            </a:r>
          </a:p>
          <a:p>
            <a:pPr lvl="1" eaLnBrk="1" hangingPunct="1">
              <a:defRPr/>
            </a:pPr>
            <a:r>
              <a:rPr lang="en-US" sz="2400" u="sng" smtClean="0">
                <a:solidFill>
                  <a:srgbClr val="003300"/>
                </a:solidFill>
              </a:rPr>
              <a:t>Despite rebellion China remained weak &amp; divided</a:t>
            </a:r>
          </a:p>
          <a:p>
            <a:pPr lvl="1" eaLnBrk="1" hangingPunct="1">
              <a:defRPr/>
            </a:pPr>
            <a:r>
              <a:rPr lang="en-US" sz="2400" u="sng" smtClean="0">
                <a:solidFill>
                  <a:srgbClr val="003300"/>
                </a:solidFill>
              </a:rPr>
              <a:t>Number of foreigners increased</a:t>
            </a:r>
          </a:p>
        </p:txBody>
      </p:sp>
      <p:pic>
        <p:nvPicPr>
          <p:cNvPr id="37893" name="Picture 5" descr="Military of the Powers during the Boxer Rebellion, with their naval flags, from left to right: Italy, United States, France, Austria-Hungary, Japan, Germany, United Kingdom, Russia. Japanese print, 1900.">
            <a:hlinkClick r:id="rId4" tooltip="Military of the Powers during the Boxer Rebellion, with their naval flags, from left to right: Italy, United States, France, Austria-Hungary, Japan, Germany, United Kingdom, Russia. Japanese print, 1900.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35425"/>
            <a:ext cx="40386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8" descr="505px-BoxerSoldier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3429000"/>
            <a:ext cx="26289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WordArt 9"/>
          <p:cNvSpPr>
            <a:spLocks noChangeArrowheads="1" noChangeShapeType="1" noTextEdit="1"/>
          </p:cNvSpPr>
          <p:nvPr/>
        </p:nvSpPr>
        <p:spPr bwMode="auto">
          <a:xfrm>
            <a:off x="0" y="6219825"/>
            <a:ext cx="91440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ill Sans Ultra Bold Condensed"/>
              </a:rPr>
              <a:t>"Death to the foreign devils."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8" descr="Image:China Qing Dynasty Flag 1889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8000"/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008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Boxer Rebellion (1900)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838200"/>
            <a:ext cx="38862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rgbClr val="800000"/>
                </a:solidFill>
              </a:rPr>
              <a:t>Movement failed </a:t>
            </a:r>
            <a:r>
              <a:rPr lang="en-US" sz="2800" u="none" smtClean="0">
                <a:solidFill>
                  <a:srgbClr val="800000"/>
                </a:solidFill>
              </a:rPr>
              <a:t>&amp; China fell almost completely in the control of foreign nations</a:t>
            </a:r>
          </a:p>
          <a:p>
            <a:pPr eaLnBrk="1" hangingPunct="1">
              <a:defRPr/>
            </a:pPr>
            <a:r>
              <a:rPr lang="en-US" sz="2800" smtClean="0">
                <a:solidFill>
                  <a:srgbClr val="800000"/>
                </a:solidFill>
              </a:rPr>
              <a:t>Strong sense of nationalism emerged</a:t>
            </a:r>
          </a:p>
          <a:p>
            <a:pPr eaLnBrk="1" hangingPunct="1">
              <a:defRPr/>
            </a:pPr>
            <a:r>
              <a:rPr lang="en-US" sz="2800" smtClean="0">
                <a:solidFill>
                  <a:srgbClr val="800000"/>
                </a:solidFill>
              </a:rPr>
              <a:t>Qing Dynasty was forced to accept reforms (1911)</a:t>
            </a:r>
          </a:p>
        </p:txBody>
      </p:sp>
      <p:sp>
        <p:nvSpPr>
          <p:cNvPr id="38917" name="WordArt 6"/>
          <p:cNvSpPr>
            <a:spLocks noChangeArrowheads="1" noChangeShapeType="1" noTextEdit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ill Sans Ultra Bold Condensed"/>
              </a:rPr>
              <a:t>Strong foreing presence remained in China until 1947. </a:t>
            </a:r>
          </a:p>
        </p:txBody>
      </p:sp>
      <p:pic>
        <p:nvPicPr>
          <p:cNvPr id="38918" name="Picture 10" descr="box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762000"/>
            <a:ext cx="3810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2" descr="boxer3"/>
          <p:cNvPicPr>
            <a:picLocks noChangeAspect="1" noChangeArrowheads="1"/>
          </p:cNvPicPr>
          <p:nvPr/>
        </p:nvPicPr>
        <p:blipFill>
          <a:blip r:embed="rId5" cstate="print"/>
          <a:srcRect t="17052"/>
          <a:stretch>
            <a:fillRect/>
          </a:stretch>
        </p:blipFill>
        <p:spPr bwMode="auto">
          <a:xfrm>
            <a:off x="228600" y="3810000"/>
            <a:ext cx="39624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Japan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41910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800000"/>
                </a:solidFill>
              </a:rPr>
              <a:t>Goal </a:t>
            </a:r>
            <a:r>
              <a:rPr lang="en-US" smtClean="0">
                <a:solidFill>
                  <a:srgbClr val="800000"/>
                </a:solidFill>
                <a:sym typeface="Wingdings" pitchFamily="2" charset="2"/>
              </a:rPr>
              <a:t> Emulate the West</a:t>
            </a:r>
            <a:endParaRPr lang="en-US" smtClean="0">
              <a:solidFill>
                <a:srgbClr val="8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Impressed by military &amp; industrial strength of the west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Wanted to modernize the nation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Nationalism 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23561" name="Picture 9" descr="Japanese_Emp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8575" y="685800"/>
            <a:ext cx="530542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" descr="Meiji_Emperor"/>
          <p:cNvPicPr>
            <a:picLocks noChangeAspect="1" noChangeArrowheads="1"/>
          </p:cNvPicPr>
          <p:nvPr/>
        </p:nvPicPr>
        <p:blipFill>
          <a:blip r:embed="rId2" cstate="print">
            <a:lum bright="42000"/>
          </a:blip>
          <a:srcRect/>
          <a:stretch>
            <a:fillRect/>
          </a:stretch>
        </p:blipFill>
        <p:spPr bwMode="auto">
          <a:xfrm>
            <a:off x="2133600" y="609600"/>
            <a:ext cx="491648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FF0000"/>
          </a:solidFill>
          <a:ln w="69850"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How did they create an Empire?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534400" cy="45259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800000"/>
                </a:solidFill>
              </a:rPr>
              <a:t>Abolished feudalism </a:t>
            </a:r>
            <a:r>
              <a:rPr lang="en-US" u="none" smtClean="0">
                <a:solidFill>
                  <a:srgbClr val="800000"/>
                </a:solidFill>
                <a:sym typeface="Wingdings" pitchFamily="2" charset="2"/>
              </a:rPr>
              <a:t> focused on industry</a:t>
            </a:r>
            <a:endParaRPr lang="en-US" u="none" smtClean="0">
              <a:solidFill>
                <a:srgbClr val="800000"/>
              </a:solidFill>
            </a:endParaRPr>
          </a:p>
          <a:p>
            <a:pPr eaLnBrk="1" hangingPunct="1"/>
            <a:r>
              <a:rPr lang="en-US" smtClean="0">
                <a:solidFill>
                  <a:srgbClr val="800000"/>
                </a:solidFill>
              </a:rPr>
              <a:t>Restored the power of the Emperor</a:t>
            </a:r>
          </a:p>
          <a:p>
            <a:pPr lvl="1" eaLnBrk="1" hangingPunct="1"/>
            <a:r>
              <a:rPr lang="en-US" smtClean="0">
                <a:solidFill>
                  <a:schemeClr val="tx1"/>
                </a:solidFill>
              </a:rPr>
              <a:t>Established Meiji Restoration</a:t>
            </a:r>
          </a:p>
          <a:p>
            <a:pPr eaLnBrk="1" hangingPunct="1"/>
            <a:r>
              <a:rPr lang="en-US" smtClean="0">
                <a:solidFill>
                  <a:srgbClr val="800000"/>
                </a:solidFill>
              </a:rPr>
              <a:t>“Modernized” Japanese Culture</a:t>
            </a:r>
          </a:p>
          <a:p>
            <a:pPr lvl="1" eaLnBrk="1" hangingPunct="1"/>
            <a:r>
              <a:rPr lang="en-US" smtClean="0">
                <a:solidFill>
                  <a:schemeClr val="tx1"/>
                </a:solidFill>
              </a:rPr>
              <a:t>New Calendar, adopted western clothing</a:t>
            </a:r>
          </a:p>
          <a:p>
            <a:pPr eaLnBrk="1" hangingPunct="1"/>
            <a:r>
              <a:rPr lang="en-US" smtClean="0">
                <a:solidFill>
                  <a:srgbClr val="800000"/>
                </a:solidFill>
              </a:rPr>
              <a:t>Modernized Navy &amp; Army</a:t>
            </a:r>
          </a:p>
          <a:p>
            <a:pPr lvl="1" eaLnBrk="1" hangingPunct="1"/>
            <a:r>
              <a:rPr lang="en-US" smtClean="0">
                <a:solidFill>
                  <a:schemeClr val="tx1"/>
                </a:solidFill>
              </a:rPr>
              <a:t>Removed the samurai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0" y="5761038"/>
            <a:ext cx="9144000" cy="1185862"/>
          </a:xfrm>
          <a:prstGeom prst="rect">
            <a:avLst/>
          </a:prstGeom>
          <a:solidFill>
            <a:srgbClr val="FF0000"/>
          </a:solidFill>
          <a:ln w="889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latin typeface="Cooper Black" pitchFamily="18" charset="0"/>
              </a:rPr>
              <a:t>In less than 30-years, established themselves as a world power</a:t>
            </a:r>
          </a:p>
          <a:p>
            <a:pPr>
              <a:buFontTx/>
              <a:buChar char="-"/>
            </a:pPr>
            <a:r>
              <a:rPr lang="en-US" sz="2200">
                <a:latin typeface="Cooper Black" pitchFamily="18" charset="0"/>
              </a:rPr>
              <a:t>Unequal treaty</a:t>
            </a:r>
          </a:p>
          <a:p>
            <a:pPr>
              <a:buFontTx/>
              <a:buChar char="-"/>
            </a:pPr>
            <a:r>
              <a:rPr lang="en-US" sz="2200">
                <a:latin typeface="Cooper Black" pitchFamily="18" charset="0"/>
              </a:rPr>
              <a:t>Racism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0" y="34290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4648200" y="0"/>
            <a:ext cx="152400" cy="68580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2362200" y="3124200"/>
            <a:ext cx="4876800" cy="609600"/>
          </a:xfrm>
          <a:solidFill>
            <a:srgbClr val="000000"/>
          </a:solidFill>
          <a:ln w="41275"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80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IMPERIALISM</a:t>
            </a:r>
            <a:r>
              <a:rPr lang="en-US" sz="330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838200"/>
            <a:ext cx="4648200" cy="201295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u="sng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policy of setting up colonies &amp; building up empires by dominating another nation politically, economically, &amp; socially 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3505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Definition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5257800" y="228600"/>
            <a:ext cx="3505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Causes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685800" y="3886200"/>
            <a:ext cx="3505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Examples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5257800" y="3810000"/>
            <a:ext cx="3505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Visual Representation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4724400" y="609600"/>
            <a:ext cx="4419600" cy="2468563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 b="1"/>
              <a:t> </a:t>
            </a:r>
            <a:r>
              <a:rPr lang="en-US" sz="2800" b="1">
                <a:solidFill>
                  <a:srgbClr val="800000"/>
                </a:solidFill>
              </a:rPr>
              <a:t>Ambition </a:t>
            </a:r>
          </a:p>
          <a:p>
            <a:pPr>
              <a:buFontTx/>
              <a:buChar char="-"/>
            </a:pPr>
            <a:r>
              <a:rPr lang="en-US" sz="2800" b="1">
                <a:solidFill>
                  <a:srgbClr val="800000"/>
                </a:solidFill>
              </a:rPr>
              <a:t> Industrial Revolution</a:t>
            </a:r>
          </a:p>
          <a:p>
            <a:pPr lvl="1">
              <a:buFontTx/>
              <a:buChar char="-"/>
            </a:pPr>
            <a:r>
              <a:rPr lang="en-US" sz="2800" b="1">
                <a:solidFill>
                  <a:srgbClr val="800000"/>
                </a:solidFill>
              </a:rPr>
              <a:t> </a:t>
            </a:r>
            <a:r>
              <a:rPr lang="en-US" sz="2400" b="1">
                <a:solidFill>
                  <a:srgbClr val="800000"/>
                </a:solidFill>
              </a:rPr>
              <a:t>Need Resources</a:t>
            </a:r>
          </a:p>
          <a:p>
            <a:pPr lvl="1">
              <a:buFontTx/>
              <a:buChar char="-"/>
            </a:pPr>
            <a:r>
              <a:rPr lang="en-US" sz="2400" b="1">
                <a:solidFill>
                  <a:srgbClr val="800000"/>
                </a:solidFill>
              </a:rPr>
              <a:t> Need Trading Markets</a:t>
            </a:r>
          </a:p>
          <a:p>
            <a:pPr>
              <a:buFontTx/>
              <a:buChar char="-"/>
            </a:pPr>
            <a:r>
              <a:rPr lang="en-US" sz="2400" b="1">
                <a:solidFill>
                  <a:srgbClr val="800000"/>
                </a:solidFill>
              </a:rPr>
              <a:t> Religion </a:t>
            </a:r>
          </a:p>
          <a:p>
            <a:pPr>
              <a:buFontTx/>
              <a:buChar char="-"/>
            </a:pPr>
            <a:r>
              <a:rPr lang="en-US" sz="2400" b="1">
                <a:solidFill>
                  <a:srgbClr val="800000"/>
                </a:solidFill>
              </a:rPr>
              <a:t> Nationalism 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228600" y="4343400"/>
            <a:ext cx="1752600" cy="17097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600" b="1" u="sng">
                <a:solidFill>
                  <a:srgbClr val="157525"/>
                </a:solidFill>
              </a:rPr>
              <a:t>England </a:t>
            </a:r>
          </a:p>
          <a:p>
            <a:pPr>
              <a:buFontTx/>
              <a:buChar char="•"/>
            </a:pPr>
            <a:r>
              <a:rPr lang="en-US" sz="2600" b="1" u="sng">
                <a:solidFill>
                  <a:srgbClr val="157525"/>
                </a:solidFill>
              </a:rPr>
              <a:t>Italy </a:t>
            </a:r>
          </a:p>
          <a:p>
            <a:pPr>
              <a:buFontTx/>
              <a:buChar char="•"/>
            </a:pPr>
            <a:r>
              <a:rPr lang="en-US" sz="2600" b="1" u="sng">
                <a:solidFill>
                  <a:srgbClr val="157525"/>
                </a:solidFill>
              </a:rPr>
              <a:t>France</a:t>
            </a:r>
          </a:p>
          <a:p>
            <a:pPr>
              <a:buFontTx/>
              <a:buChar char="•"/>
            </a:pPr>
            <a:r>
              <a:rPr lang="en-US" sz="2600" b="1" u="sng">
                <a:solidFill>
                  <a:srgbClr val="157525"/>
                </a:solidFill>
              </a:rPr>
              <a:t>Germany</a:t>
            </a:r>
            <a:r>
              <a:rPr lang="en-US" sz="2800" b="1" u="sng"/>
              <a:t> </a:t>
            </a:r>
          </a:p>
        </p:txBody>
      </p:sp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146550"/>
            <a:ext cx="3124200" cy="2711450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2514600" y="4419600"/>
            <a:ext cx="1752600" cy="17097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600" b="1" u="sng">
                <a:solidFill>
                  <a:srgbClr val="157525"/>
                </a:solidFill>
              </a:rPr>
              <a:t> U.S.A </a:t>
            </a:r>
          </a:p>
          <a:p>
            <a:pPr>
              <a:buFontTx/>
              <a:buChar char="•"/>
            </a:pPr>
            <a:r>
              <a:rPr lang="en-US" sz="2600" b="1" u="sng">
                <a:solidFill>
                  <a:srgbClr val="157525"/>
                </a:solidFill>
              </a:rPr>
              <a:t> Portugal </a:t>
            </a:r>
          </a:p>
          <a:p>
            <a:pPr>
              <a:buFontTx/>
              <a:buChar char="•"/>
            </a:pPr>
            <a:r>
              <a:rPr lang="en-US" sz="2600" b="1" u="sng">
                <a:solidFill>
                  <a:srgbClr val="157525"/>
                </a:solidFill>
              </a:rPr>
              <a:t> Belgium </a:t>
            </a:r>
          </a:p>
          <a:p>
            <a:endParaRPr lang="en-US" sz="2800" b="1" u="sng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/>
          <p:cNvPicPr>
            <a:picLocks noChangeAspect="1" noChangeArrowheads="1"/>
          </p:cNvPicPr>
          <p:nvPr/>
        </p:nvPicPr>
        <p:blipFill>
          <a:blip r:embed="rId2" cstate="print"/>
          <a:srcRect r="6494"/>
          <a:stretch>
            <a:fillRect/>
          </a:stretch>
        </p:blipFill>
        <p:spPr bwMode="auto">
          <a:xfrm>
            <a:off x="3657600" y="609600"/>
            <a:ext cx="54864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609600"/>
            <a:ext cx="3657600" cy="545465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500" b="1" u="sng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1914 the continent of Africa was almost entirely controlled by European imperial powers.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500" b="1" u="sng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powers looked to control the economy, society, and government of the conquered peoples. 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1400" b="1" u="sng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 u="sng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were European powers able to gain control of most of Africa? </a:t>
            </a:r>
          </a:p>
        </p:txBody>
      </p:sp>
      <p:sp>
        <p:nvSpPr>
          <p:cNvPr id="6148" name="WordArt 17"/>
          <p:cNvSpPr>
            <a:spLocks noChangeArrowheads="1" noChangeShapeType="1" noTextEdit="1"/>
          </p:cNvSpPr>
          <p:nvPr/>
        </p:nvSpPr>
        <p:spPr bwMode="auto">
          <a:xfrm>
            <a:off x="914400" y="0"/>
            <a:ext cx="7239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Imperialism in Africa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27050"/>
          </a:xfrm>
        </p:spPr>
        <p:txBody>
          <a:bodyPr/>
          <a:lstStyle/>
          <a:p>
            <a:pPr eaLnBrk="1" hangingPunct="1">
              <a:defRPr/>
            </a:pPr>
            <a:r>
              <a:rPr lang="en-US" sz="5500" b="0" smtClean="0">
                <a:latin typeface="Algerian" pitchFamily="82" charset="0"/>
              </a:rPr>
              <a:t>What is Imperialism?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05800" cy="5486400"/>
          </a:xfrm>
          <a:solidFill>
            <a:schemeClr val="bg1">
              <a:alpha val="58000"/>
            </a:schemeClr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800" smtClean="0"/>
              <a:t>The policy of setting up colonies &amp; building up empires.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0" i="1" u="none" smtClean="0">
                <a:solidFill>
                  <a:srgbClr val="CC5300"/>
                </a:solidFill>
              </a:rPr>
              <a:t>Countries look to extract resources &amp; spread their culture.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0" i="1" u="none" smtClean="0">
              <a:solidFill>
                <a:srgbClr val="CC5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0" i="1" u="none" smtClean="0">
              <a:solidFill>
                <a:srgbClr val="CC5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0" i="1" u="none" smtClean="0">
              <a:solidFill>
                <a:srgbClr val="CC5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0" i="1" u="none" smtClean="0">
              <a:solidFill>
                <a:srgbClr val="CC53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600" i="1" u="none" smtClean="0">
                <a:solidFill>
                  <a:schemeClr val="tx1"/>
                </a:solidFill>
              </a:rPr>
              <a:t>Imperial nations convinced themselves that what they were doing was positive for everyone involved.</a:t>
            </a:r>
            <a:r>
              <a:rPr lang="en-US" sz="2400" b="0" i="1" u="none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079" name="Picture 7" descr="China_imperialism_cartoon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4648200" y="609600"/>
            <a:ext cx="4495800" cy="6248400"/>
          </a:xfrm>
          <a:prstGeom prst="rect">
            <a:avLst/>
          </a:prstGeom>
          <a:noFill/>
          <a:ln w="50800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3077" name="Picture 5" descr="Imperialism%2520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4648200" cy="6248400"/>
          </a:xfrm>
          <a:prstGeom prst="rect">
            <a:avLst/>
          </a:prstGeom>
          <a:noFill/>
          <a:ln w="50800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0" y="6324600"/>
            <a:ext cx="4343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0C0C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Stencil"/>
              </a:rPr>
              <a:t>Is it all good?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4724400" y="6324600"/>
            <a:ext cx="419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0C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Stencil"/>
              </a:rPr>
              <a:t>Is it all bad?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  <p:bldP spid="30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smtClean="0">
                <a:solidFill>
                  <a:srgbClr val="800000"/>
                </a:solidFill>
              </a:rPr>
              <a:t>Good?    or      Evil?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905000"/>
            <a:ext cx="3962400" cy="3440113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2" name="Picture 4" descr="White-Mans-Burden"/>
          <p:cNvPicPr>
            <a:picLocks noChangeAspect="1" noChangeArrowheads="1"/>
          </p:cNvPicPr>
          <p:nvPr/>
        </p:nvPicPr>
        <p:blipFill>
          <a:blip r:embed="rId3" cstate="print"/>
          <a:srcRect l="1492" r="11940" b="6912"/>
          <a:stretch>
            <a:fillRect/>
          </a:stretch>
        </p:blipFill>
        <p:spPr bwMode="auto">
          <a:xfrm>
            <a:off x="0" y="1828800"/>
            <a:ext cx="4953000" cy="36687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1447800" y="0"/>
            <a:ext cx="6553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Stencil"/>
              </a:rPr>
              <a:t>Imperialism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61963"/>
          </a:xfrm>
        </p:spPr>
        <p:txBody>
          <a:bodyPr/>
          <a:lstStyle/>
          <a:p>
            <a:pPr eaLnBrk="1" hangingPunct="1">
              <a:defRPr/>
            </a:pPr>
            <a:r>
              <a:rPr lang="en-US" sz="5500" i="1" u="sng" smtClean="0"/>
              <a:t>Why did it start?</a:t>
            </a:r>
          </a:p>
        </p:txBody>
      </p:sp>
      <p:sp>
        <p:nvSpPr>
          <p:cNvPr id="4105" name="Oval 9" descr="japan-flag"/>
          <p:cNvSpPr>
            <a:spLocks noChangeArrowheads="1"/>
          </p:cNvSpPr>
          <p:nvPr/>
        </p:nvSpPr>
        <p:spPr bwMode="auto">
          <a:xfrm>
            <a:off x="8077200" y="533400"/>
            <a:ext cx="1066800" cy="685800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Oval 5" descr="usa-flag-photojpg"/>
          <p:cNvSpPr>
            <a:spLocks noChangeArrowheads="1"/>
          </p:cNvSpPr>
          <p:nvPr/>
        </p:nvSpPr>
        <p:spPr bwMode="auto">
          <a:xfrm>
            <a:off x="6248400" y="914400"/>
            <a:ext cx="1828800" cy="8382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Oval 18" descr="untitled"/>
          <p:cNvSpPr>
            <a:spLocks noChangeArrowheads="1"/>
          </p:cNvSpPr>
          <p:nvPr/>
        </p:nvSpPr>
        <p:spPr bwMode="auto">
          <a:xfrm>
            <a:off x="5257800" y="533400"/>
            <a:ext cx="1752600" cy="83820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Oval 8" descr="germany-flag"/>
          <p:cNvSpPr>
            <a:spLocks noChangeArrowheads="1"/>
          </p:cNvSpPr>
          <p:nvPr/>
        </p:nvSpPr>
        <p:spPr bwMode="auto">
          <a:xfrm>
            <a:off x="4114800" y="838200"/>
            <a:ext cx="1676400" cy="8382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Oval 17" descr="p flag"/>
          <p:cNvSpPr>
            <a:spLocks noChangeArrowheads="1"/>
          </p:cNvSpPr>
          <p:nvPr/>
        </p:nvSpPr>
        <p:spPr bwMode="auto">
          <a:xfrm>
            <a:off x="2667000" y="533400"/>
            <a:ext cx="1752600" cy="9144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Oval 7" descr="France flag"/>
          <p:cNvSpPr>
            <a:spLocks noChangeArrowheads="1"/>
          </p:cNvSpPr>
          <p:nvPr/>
        </p:nvSpPr>
        <p:spPr bwMode="auto">
          <a:xfrm>
            <a:off x="1524000" y="838200"/>
            <a:ext cx="1828800" cy="9144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Oval 4" descr="untitled"/>
          <p:cNvSpPr>
            <a:spLocks noChangeArrowheads="1"/>
          </p:cNvSpPr>
          <p:nvPr/>
        </p:nvSpPr>
        <p:spPr bwMode="auto">
          <a:xfrm>
            <a:off x="0" y="533400"/>
            <a:ext cx="1828800" cy="914400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WordArt 21"/>
          <p:cNvSpPr>
            <a:spLocks noChangeArrowheads="1" noChangeShapeType="1" noTextEdit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empus Sans ITC"/>
              </a:rPr>
              <a:t>"The White man's burden"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2362200" y="4724400"/>
            <a:ext cx="4114800" cy="657225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Broadway" pitchFamily="82" charset="0"/>
              </a:rPr>
              <a:t>Nationalism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1828800" y="2895600"/>
            <a:ext cx="5029200" cy="1327150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latin typeface="Broadway" pitchFamily="82" charset="0"/>
              </a:rPr>
              <a:t>Industrial Revolution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2971800" y="5715000"/>
            <a:ext cx="2743200" cy="488950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1">
                <a:latin typeface="Broadway" pitchFamily="82" charset="0"/>
              </a:rPr>
              <a:t>Religion</a:t>
            </a:r>
          </a:p>
        </p:txBody>
      </p:sp>
      <p:sp>
        <p:nvSpPr>
          <p:cNvPr id="9230" name="WordArt 25"/>
          <p:cNvSpPr>
            <a:spLocks noChangeArrowheads="1" noChangeShapeType="1" noTextEdit="1"/>
          </p:cNvSpPr>
          <p:nvPr/>
        </p:nvSpPr>
        <p:spPr bwMode="auto">
          <a:xfrm>
            <a:off x="2133600" y="1905000"/>
            <a:ext cx="441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CAUSES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1" grpId="0" animBg="1"/>
      <p:bldP spid="4114" grpId="0" animBg="1"/>
      <p:bldP spid="4104" grpId="0" animBg="1"/>
      <p:bldP spid="4113" grpId="0" animBg="1"/>
      <p:bldP spid="4103" grpId="0" animBg="1"/>
      <p:bldP spid="4100" grpId="0" animBg="1"/>
      <p:bldP spid="4117" grpId="0" animBg="1"/>
      <p:bldP spid="4118" grpId="0" animBg="1"/>
      <p:bldP spid="4119" grpId="0" animBg="1"/>
      <p:bldP spid="41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61963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i="1" u="sng" smtClean="0"/>
              <a:t>Why did it start?</a:t>
            </a:r>
          </a:p>
        </p:txBody>
      </p:sp>
      <p:sp>
        <p:nvSpPr>
          <p:cNvPr id="7171" name="Oval 3" descr="japan-flag"/>
          <p:cNvSpPr>
            <a:spLocks noChangeArrowheads="1"/>
          </p:cNvSpPr>
          <p:nvPr/>
        </p:nvSpPr>
        <p:spPr bwMode="auto">
          <a:xfrm>
            <a:off x="8077200" y="533400"/>
            <a:ext cx="1066800" cy="685800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Oval 4" descr="usa-flag-photojpg"/>
          <p:cNvSpPr>
            <a:spLocks noChangeArrowheads="1"/>
          </p:cNvSpPr>
          <p:nvPr/>
        </p:nvSpPr>
        <p:spPr bwMode="auto">
          <a:xfrm>
            <a:off x="6248400" y="914400"/>
            <a:ext cx="1828800" cy="8382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Oval 5" descr="untitled"/>
          <p:cNvSpPr>
            <a:spLocks noChangeArrowheads="1"/>
          </p:cNvSpPr>
          <p:nvPr/>
        </p:nvSpPr>
        <p:spPr bwMode="auto">
          <a:xfrm>
            <a:off x="5257800" y="533400"/>
            <a:ext cx="1752600" cy="83820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Oval 6" descr="germany-flag"/>
          <p:cNvSpPr>
            <a:spLocks noChangeArrowheads="1"/>
          </p:cNvSpPr>
          <p:nvPr/>
        </p:nvSpPr>
        <p:spPr bwMode="auto">
          <a:xfrm>
            <a:off x="4114800" y="838200"/>
            <a:ext cx="1676400" cy="8382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 descr="p flag"/>
          <p:cNvSpPr>
            <a:spLocks noChangeArrowheads="1"/>
          </p:cNvSpPr>
          <p:nvPr/>
        </p:nvSpPr>
        <p:spPr bwMode="auto">
          <a:xfrm>
            <a:off x="2667000" y="533400"/>
            <a:ext cx="1752600" cy="9144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Oval 8" descr="France flag"/>
          <p:cNvSpPr>
            <a:spLocks noChangeArrowheads="1"/>
          </p:cNvSpPr>
          <p:nvPr/>
        </p:nvSpPr>
        <p:spPr bwMode="auto">
          <a:xfrm>
            <a:off x="1524000" y="838200"/>
            <a:ext cx="1828800" cy="914400"/>
          </a:xfrm>
          <a:prstGeom prst="ellipse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Oval 9" descr="untitled"/>
          <p:cNvSpPr>
            <a:spLocks noChangeArrowheads="1"/>
          </p:cNvSpPr>
          <p:nvPr/>
        </p:nvSpPr>
        <p:spPr bwMode="auto">
          <a:xfrm>
            <a:off x="0" y="533400"/>
            <a:ext cx="1828800" cy="914400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82" name="Picture 14" descr="IPImp1"/>
          <p:cNvPicPr>
            <a:picLocks noChangeAspect="1" noChangeArrowheads="1"/>
          </p:cNvPicPr>
          <p:nvPr/>
        </p:nvPicPr>
        <p:blipFill>
          <a:blip r:embed="rId9" cstate="print">
            <a:lum bright="42000"/>
          </a:blip>
          <a:srcRect l="4126" t="13327" r="4126" b="16042"/>
          <a:stretch>
            <a:fillRect/>
          </a:stretch>
        </p:blipFill>
        <p:spPr bwMode="auto">
          <a:xfrm>
            <a:off x="3657600" y="3276600"/>
            <a:ext cx="2133600" cy="18303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0251" name="Line 15"/>
          <p:cNvSpPr>
            <a:spLocks noChangeShapeType="1"/>
          </p:cNvSpPr>
          <p:nvPr/>
        </p:nvSpPr>
        <p:spPr bwMode="auto">
          <a:xfrm>
            <a:off x="838200" y="2438400"/>
            <a:ext cx="0" cy="27432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Line 16"/>
          <p:cNvSpPr>
            <a:spLocks noChangeShapeType="1"/>
          </p:cNvSpPr>
          <p:nvPr/>
        </p:nvSpPr>
        <p:spPr bwMode="auto">
          <a:xfrm>
            <a:off x="6705600" y="2514600"/>
            <a:ext cx="0" cy="6858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3" name="Line 17"/>
          <p:cNvSpPr>
            <a:spLocks noChangeShapeType="1"/>
          </p:cNvSpPr>
          <p:nvPr/>
        </p:nvSpPr>
        <p:spPr bwMode="auto">
          <a:xfrm>
            <a:off x="2590800" y="2514600"/>
            <a:ext cx="0" cy="6858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Line 18"/>
          <p:cNvSpPr>
            <a:spLocks noChangeShapeType="1"/>
          </p:cNvSpPr>
          <p:nvPr/>
        </p:nvSpPr>
        <p:spPr bwMode="auto">
          <a:xfrm>
            <a:off x="4648200" y="2514600"/>
            <a:ext cx="76200" cy="26670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5" name="Line 19"/>
          <p:cNvSpPr>
            <a:spLocks noChangeShapeType="1"/>
          </p:cNvSpPr>
          <p:nvPr/>
        </p:nvSpPr>
        <p:spPr bwMode="auto">
          <a:xfrm flipH="1">
            <a:off x="8610600" y="2438400"/>
            <a:ext cx="0" cy="259080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6" name="Text Box 12"/>
          <p:cNvSpPr txBox="1">
            <a:spLocks noChangeArrowheads="1"/>
          </p:cNvSpPr>
          <p:nvPr/>
        </p:nvSpPr>
        <p:spPr bwMode="auto">
          <a:xfrm>
            <a:off x="762000" y="1828800"/>
            <a:ext cx="7924800" cy="717550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latin typeface="Broadway" pitchFamily="82" charset="0"/>
              </a:rPr>
              <a:t>Industrial Revolution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0" y="5334000"/>
            <a:ext cx="2514600" cy="863600"/>
          </a:xfrm>
          <a:prstGeom prst="rect">
            <a:avLst/>
          </a:prstGeom>
          <a:solidFill>
            <a:srgbClr val="008000"/>
          </a:solidFill>
          <a:ln w="412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solidFill>
                  <a:srgbClr val="FFFF00"/>
                </a:solidFill>
                <a:latin typeface="Baskerville Old Face" pitchFamily="18" charset="0"/>
              </a:rPr>
              <a:t>Increased need for Resources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1295400" y="3276600"/>
            <a:ext cx="2590800" cy="1593850"/>
          </a:xfrm>
          <a:prstGeom prst="rect">
            <a:avLst/>
          </a:prstGeom>
          <a:solidFill>
            <a:srgbClr val="FFFF00"/>
          </a:solidFill>
          <a:ln w="4127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Baskerville Old Face" pitchFamily="18" charset="0"/>
              </a:rPr>
              <a:t>Nations did not have enough resources in their own country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3048000" y="5257800"/>
            <a:ext cx="3352800" cy="863600"/>
          </a:xfrm>
          <a:prstGeom prst="rect">
            <a:avLst/>
          </a:prstGeom>
          <a:solidFill>
            <a:srgbClr val="008000"/>
          </a:solidFill>
          <a:ln w="412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solidFill>
                  <a:srgbClr val="FFFF00"/>
                </a:solidFill>
                <a:latin typeface="Baskerville Old Face" pitchFamily="18" charset="0"/>
              </a:rPr>
              <a:t>Forces to look elsewhere for resources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6629400" y="5257800"/>
            <a:ext cx="2514600" cy="1228725"/>
          </a:xfrm>
          <a:prstGeom prst="rect">
            <a:avLst/>
          </a:prstGeom>
          <a:solidFill>
            <a:srgbClr val="008000"/>
          </a:solidFill>
          <a:ln w="412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Baskerville Old Face" pitchFamily="18" charset="0"/>
              </a:rPr>
              <a:t>Nations competed for colonies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5334000" y="3276600"/>
            <a:ext cx="2895600" cy="1593850"/>
          </a:xfrm>
          <a:prstGeom prst="rect">
            <a:avLst/>
          </a:prstGeom>
          <a:solidFill>
            <a:srgbClr val="FFFF00"/>
          </a:solidFill>
          <a:ln w="4127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solidFill>
                  <a:srgbClr val="008000"/>
                </a:solidFill>
                <a:latin typeface="Baskerville Old Face" pitchFamily="18" charset="0"/>
              </a:rPr>
              <a:t>Industrial Nations produced so many goods that they needed new markets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1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71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nimBg="1"/>
      <p:bldP spid="7188" grpId="0" animBg="1"/>
      <p:bldP spid="7189" grpId="0" animBg="1"/>
      <p:bldP spid="7190" grpId="0" animBg="1"/>
      <p:bldP spid="7191" grpId="0" animBg="1"/>
      <p:bldP spid="719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odoni MT Black"/>
        <a:ea typeface=""/>
        <a:cs typeface=""/>
      </a:majorFont>
      <a:minorFont>
        <a:latin typeface="Bodoni MT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7677</TotalTime>
  <Words>1731</Words>
  <Application>Microsoft Office PowerPoint</Application>
  <PresentationFormat>On-screen Show (4:3)</PresentationFormat>
  <Paragraphs>291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Bodoni MT Black</vt:lpstr>
      <vt:lpstr>Calibri</vt:lpstr>
      <vt:lpstr>Algerian</vt:lpstr>
      <vt:lpstr>Broadway</vt:lpstr>
      <vt:lpstr>Baskerville Old Face</vt:lpstr>
      <vt:lpstr>Cooper Black</vt:lpstr>
      <vt:lpstr>Wingdings</vt:lpstr>
      <vt:lpstr>Berlin Sans FB Demi</vt:lpstr>
      <vt:lpstr>Default Design</vt:lpstr>
      <vt:lpstr>Imperialism </vt:lpstr>
      <vt:lpstr>LOOKING BACK – Review </vt:lpstr>
      <vt:lpstr>Industrial Revolution </vt:lpstr>
      <vt:lpstr>IMPERIALISM </vt:lpstr>
      <vt:lpstr>Slide 5</vt:lpstr>
      <vt:lpstr>What is Imperialism?</vt:lpstr>
      <vt:lpstr>Good?    or      Evil?</vt:lpstr>
      <vt:lpstr>Why did it start?</vt:lpstr>
      <vt:lpstr>Why did it start?</vt:lpstr>
      <vt:lpstr>Why did it start?</vt:lpstr>
      <vt:lpstr>Why did it start?</vt:lpstr>
      <vt:lpstr>Industrial Powers race to colonies</vt:lpstr>
      <vt:lpstr>Slide 13</vt:lpstr>
      <vt:lpstr>Slide 14</vt:lpstr>
      <vt:lpstr>Slide 15</vt:lpstr>
      <vt:lpstr>Slide 16</vt:lpstr>
      <vt:lpstr>ASIA</vt:lpstr>
      <vt:lpstr>Slide 18</vt:lpstr>
      <vt:lpstr>INDIA </vt:lpstr>
      <vt:lpstr>INDIA </vt:lpstr>
      <vt:lpstr>INDIA </vt:lpstr>
      <vt:lpstr>Who is this person? </vt:lpstr>
      <vt:lpstr>What does she have in common with these bad guys? </vt:lpstr>
      <vt:lpstr>International Drug Smuggler </vt:lpstr>
      <vt:lpstr>Opium Wars </vt:lpstr>
      <vt:lpstr>Slide 26</vt:lpstr>
      <vt:lpstr>Opium War: China v. England </vt:lpstr>
      <vt:lpstr>China Response to Pressure from the West</vt:lpstr>
      <vt:lpstr>CHINA</vt:lpstr>
      <vt:lpstr>British look to increase trade</vt:lpstr>
      <vt:lpstr> Response to Pressure from the West</vt:lpstr>
      <vt:lpstr>Opium War (1839-1842)</vt:lpstr>
      <vt:lpstr>Concessions to Open Door</vt:lpstr>
      <vt:lpstr>Concessions to Open Door</vt:lpstr>
      <vt:lpstr>Concessions to Open Door </vt:lpstr>
      <vt:lpstr>Boxer Rebellion (1900) </vt:lpstr>
      <vt:lpstr>Boxer Rebellion (1900) </vt:lpstr>
      <vt:lpstr>Japan</vt:lpstr>
      <vt:lpstr>How did they create an Empire?</vt:lpstr>
    </vt:vector>
  </TitlesOfParts>
  <Company>NHU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 </dc:title>
  <dc:creator>aarreola</dc:creator>
  <cp:lastModifiedBy>EISD</cp:lastModifiedBy>
  <cp:revision>125</cp:revision>
  <dcterms:created xsi:type="dcterms:W3CDTF">2006-11-03T17:30:55Z</dcterms:created>
  <dcterms:modified xsi:type="dcterms:W3CDTF">2014-03-28T03:40:13Z</dcterms:modified>
</cp:coreProperties>
</file>