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90" r:id="rId3"/>
    <p:sldId id="391" r:id="rId4"/>
    <p:sldId id="392" r:id="rId5"/>
    <p:sldId id="257" r:id="rId6"/>
    <p:sldId id="258" r:id="rId7"/>
    <p:sldId id="259" r:id="rId8"/>
    <p:sldId id="260" r:id="rId9"/>
    <p:sldId id="261" r:id="rId10"/>
    <p:sldId id="262" r:id="rId11"/>
    <p:sldId id="263" r:id="rId12"/>
    <p:sldId id="265" r:id="rId13"/>
    <p:sldId id="266" r:id="rId14"/>
    <p:sldId id="267" r:id="rId15"/>
    <p:sldId id="268" r:id="rId16"/>
    <p:sldId id="269" r:id="rId17"/>
    <p:sldId id="271" r:id="rId18"/>
    <p:sldId id="270" r:id="rId19"/>
    <p:sldId id="272" r:id="rId20"/>
    <p:sldId id="273" r:id="rId21"/>
    <p:sldId id="275" r:id="rId22"/>
    <p:sldId id="276" r:id="rId23"/>
    <p:sldId id="279" r:id="rId24"/>
    <p:sldId id="280" r:id="rId25"/>
    <p:sldId id="281" r:id="rId26"/>
    <p:sldId id="297" r:id="rId27"/>
    <p:sldId id="298" r:id="rId28"/>
    <p:sldId id="319" r:id="rId29"/>
    <p:sldId id="294" r:id="rId30"/>
    <p:sldId id="295" r:id="rId31"/>
    <p:sldId id="320" r:id="rId32"/>
    <p:sldId id="321" r:id="rId33"/>
    <p:sldId id="323" r:id="rId34"/>
    <p:sldId id="324" r:id="rId35"/>
    <p:sldId id="325" r:id="rId36"/>
    <p:sldId id="326" r:id="rId37"/>
    <p:sldId id="327" r:id="rId38"/>
    <p:sldId id="328" r:id="rId39"/>
    <p:sldId id="330" r:id="rId40"/>
    <p:sldId id="332" r:id="rId41"/>
    <p:sldId id="333" r:id="rId42"/>
    <p:sldId id="374" r:id="rId43"/>
    <p:sldId id="375" r:id="rId44"/>
    <p:sldId id="376" r:id="rId45"/>
    <p:sldId id="378" r:id="rId46"/>
    <p:sldId id="379" r:id="rId47"/>
    <p:sldId id="380" r:id="rId48"/>
    <p:sldId id="381" r:id="rId49"/>
    <p:sldId id="382" r:id="rId50"/>
    <p:sldId id="383" r:id="rId51"/>
    <p:sldId id="384" r:id="rId52"/>
    <p:sldId id="385" r:id="rId53"/>
    <p:sldId id="386" r:id="rId54"/>
    <p:sldId id="387" r:id="rId55"/>
    <p:sldId id="388" r:id="rId56"/>
    <p:sldId id="334" r:id="rId57"/>
    <p:sldId id="335" r:id="rId58"/>
    <p:sldId id="336" r:id="rId59"/>
    <p:sldId id="337" r:id="rId60"/>
    <p:sldId id="338" r:id="rId61"/>
    <p:sldId id="339" r:id="rId62"/>
    <p:sldId id="340" r:id="rId63"/>
    <p:sldId id="341" r:id="rId64"/>
    <p:sldId id="389" r:id="rId65"/>
    <p:sldId id="358" r:id="rId66"/>
    <p:sldId id="359" r:id="rId67"/>
    <p:sldId id="362" r:id="rId68"/>
    <p:sldId id="360" r:id="rId69"/>
    <p:sldId id="361" r:id="rId70"/>
    <p:sldId id="363" r:id="rId71"/>
    <p:sldId id="364" r:id="rId72"/>
    <p:sldId id="365" r:id="rId73"/>
    <p:sldId id="366" r:id="rId74"/>
    <p:sldId id="368" r:id="rId75"/>
    <p:sldId id="369" r:id="rId76"/>
    <p:sldId id="370" r:id="rId77"/>
    <p:sldId id="371" r:id="rId78"/>
  </p:sldIdLst>
  <p:sldSz cx="9144000" cy="6858000" type="screen4x3"/>
  <p:notesSz cx="6858000" cy="9144000"/>
  <p:defaultTextStyle>
    <a:defPPr>
      <a:defRPr lang="en-US"/>
    </a:defPPr>
    <a:lvl1pPr algn="l" rtl="0" fontAlgn="base">
      <a:spcBef>
        <a:spcPct val="0"/>
      </a:spcBef>
      <a:spcAft>
        <a:spcPct val="0"/>
      </a:spcAft>
      <a:defRPr sz="2200" kern="1200">
        <a:solidFill>
          <a:schemeClr val="tx1"/>
        </a:solidFill>
        <a:latin typeface="Comic Sans MS" pitchFamily="66" charset="0"/>
        <a:ea typeface="+mn-ea"/>
        <a:cs typeface="Arial" charset="0"/>
      </a:defRPr>
    </a:lvl1pPr>
    <a:lvl2pPr marL="457200" algn="l" rtl="0" fontAlgn="base">
      <a:spcBef>
        <a:spcPct val="0"/>
      </a:spcBef>
      <a:spcAft>
        <a:spcPct val="0"/>
      </a:spcAft>
      <a:defRPr sz="2200" kern="1200">
        <a:solidFill>
          <a:schemeClr val="tx1"/>
        </a:solidFill>
        <a:latin typeface="Comic Sans MS" pitchFamily="66" charset="0"/>
        <a:ea typeface="+mn-ea"/>
        <a:cs typeface="Arial" charset="0"/>
      </a:defRPr>
    </a:lvl2pPr>
    <a:lvl3pPr marL="914400" algn="l" rtl="0" fontAlgn="base">
      <a:spcBef>
        <a:spcPct val="0"/>
      </a:spcBef>
      <a:spcAft>
        <a:spcPct val="0"/>
      </a:spcAft>
      <a:defRPr sz="2200" kern="1200">
        <a:solidFill>
          <a:schemeClr val="tx1"/>
        </a:solidFill>
        <a:latin typeface="Comic Sans MS" pitchFamily="66" charset="0"/>
        <a:ea typeface="+mn-ea"/>
        <a:cs typeface="Arial" charset="0"/>
      </a:defRPr>
    </a:lvl3pPr>
    <a:lvl4pPr marL="1371600" algn="l" rtl="0" fontAlgn="base">
      <a:spcBef>
        <a:spcPct val="0"/>
      </a:spcBef>
      <a:spcAft>
        <a:spcPct val="0"/>
      </a:spcAft>
      <a:defRPr sz="2200" kern="1200">
        <a:solidFill>
          <a:schemeClr val="tx1"/>
        </a:solidFill>
        <a:latin typeface="Comic Sans MS" pitchFamily="66" charset="0"/>
        <a:ea typeface="+mn-ea"/>
        <a:cs typeface="Arial" charset="0"/>
      </a:defRPr>
    </a:lvl4pPr>
    <a:lvl5pPr marL="1828800" algn="l" rtl="0" fontAlgn="base">
      <a:spcBef>
        <a:spcPct val="0"/>
      </a:spcBef>
      <a:spcAft>
        <a:spcPct val="0"/>
      </a:spcAft>
      <a:defRPr sz="2200" kern="1200">
        <a:solidFill>
          <a:schemeClr val="tx1"/>
        </a:solidFill>
        <a:latin typeface="Comic Sans MS" pitchFamily="66" charset="0"/>
        <a:ea typeface="+mn-ea"/>
        <a:cs typeface="Arial" charset="0"/>
      </a:defRPr>
    </a:lvl5pPr>
    <a:lvl6pPr marL="2286000" algn="l" defTabSz="914400" rtl="0" eaLnBrk="1" latinLnBrk="0" hangingPunct="1">
      <a:defRPr sz="2200" kern="1200">
        <a:solidFill>
          <a:schemeClr val="tx1"/>
        </a:solidFill>
        <a:latin typeface="Comic Sans MS" pitchFamily="66" charset="0"/>
        <a:ea typeface="+mn-ea"/>
        <a:cs typeface="Arial" charset="0"/>
      </a:defRPr>
    </a:lvl6pPr>
    <a:lvl7pPr marL="2743200" algn="l" defTabSz="914400" rtl="0" eaLnBrk="1" latinLnBrk="0" hangingPunct="1">
      <a:defRPr sz="2200" kern="1200">
        <a:solidFill>
          <a:schemeClr val="tx1"/>
        </a:solidFill>
        <a:latin typeface="Comic Sans MS" pitchFamily="66" charset="0"/>
        <a:ea typeface="+mn-ea"/>
        <a:cs typeface="Arial" charset="0"/>
      </a:defRPr>
    </a:lvl7pPr>
    <a:lvl8pPr marL="3200400" algn="l" defTabSz="914400" rtl="0" eaLnBrk="1" latinLnBrk="0" hangingPunct="1">
      <a:defRPr sz="2200" kern="1200">
        <a:solidFill>
          <a:schemeClr val="tx1"/>
        </a:solidFill>
        <a:latin typeface="Comic Sans MS" pitchFamily="66" charset="0"/>
        <a:ea typeface="+mn-ea"/>
        <a:cs typeface="Arial" charset="0"/>
      </a:defRPr>
    </a:lvl8pPr>
    <a:lvl9pPr marL="3657600" algn="l" defTabSz="914400" rtl="0" eaLnBrk="1" latinLnBrk="0" hangingPunct="1">
      <a:defRPr sz="2200" kern="1200">
        <a:solidFill>
          <a:schemeClr val="tx1"/>
        </a:solidFill>
        <a:latin typeface="Comic Sans MS" pitchFamily="66"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043" autoAdjust="0"/>
  </p:normalViewPr>
  <p:slideViewPr>
    <p:cSldViewPr>
      <p:cViewPr>
        <p:scale>
          <a:sx n="63" d="100"/>
          <a:sy n="63" d="100"/>
        </p:scale>
        <p:origin x="-1596" y="-2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11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6.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B366E9B-64F2-43F9-AEC9-86470FA2213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3C53486-3FC1-448C-AD90-6E311FB85761}"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A316FFC-A14C-4A08-8DDF-2F13883CD2AD}"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B999714-E7DB-4586-8AF5-4A914A08560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6A2CA60-F0A8-445A-8A1D-35015EAF2DF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3FDA11A-77F0-4F1E-AD3C-B7AF0AD80F4F}"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DA5AD6B6-A4C0-4BD3-90D7-1C9CD513365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B6C787B3-BBFB-454D-81C4-53A20565F27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C8DA89DC-A605-4F5F-A168-DC8B58BD9526}"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24D720D-9D0A-400B-944C-033821F5080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59CB50B5-DBD5-4C35-A16C-3A83F55E23F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fld id="{1413F484-DF41-40C2-8A30-92A0E962429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jpeg"/><Relationship Id="rId7"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oleObject" Target="../embeddings/oleObject3.bin"/><Relationship Id="rId9"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jpeg"/><Relationship Id="rId7"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8.jpe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oleObject" Target="../embeddings/oleObject4.bin"/><Relationship Id="rId9"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hyperlink" Target="http://en.wikipedia.org/wiki/Tibetan_languag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upload.wikimedia.org/wikipedia/en/b/b6/Sand_mandala._Drongste_Gompa_1994.JPG"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hyperlink" Target="http://upload.wikimedia.org/wikipedia/commons/c/c8/Sanchi2.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hyperlink" Target="http://upload.wikimedia.org/wikipedia/en/4/43/Single_lion_capital.jpg" TargetMode="External"/><Relationship Id="rId7" Type="http://schemas.openxmlformats.org/officeDocument/2006/relationships/image" Target="../media/image68.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3" Type="http://schemas.openxmlformats.org/officeDocument/2006/relationships/hyperlink" Target="http://upload.wikimedia.org/wikipedia/commons/8/84/Ravi_Varma-Rama-breaking-bow.jpg" TargetMode="Externa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hyperlink" Target="http://upload.wikimedia.org/wikipedia/en/3/3f/Gita1.jpg" TargetMode="Externa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hyperlink" Target="http://upload.wikimedia.org/wikipedia/commons/c/c8/Sanchi2.jpg" TargetMode="External"/><Relationship Id="rId7" Type="http://schemas.openxmlformats.org/officeDocument/2006/relationships/image" Target="../media/image80.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9.xml.rels><?xml version="1.0" encoding="UTF-8" standalone="yes"?>
<Relationships xmlns="http://schemas.openxmlformats.org/package/2006/relationships"><Relationship Id="rId3" Type="http://schemas.openxmlformats.org/officeDocument/2006/relationships/hyperlink" Target="http://upload.wikimedia.org/wikipedia/en/d/da/Kumaragupta.JPG" TargetMode="Externa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91.jpeg"/><Relationship Id="rId7" Type="http://schemas.openxmlformats.org/officeDocument/2006/relationships/hyperlink" Target="http://www.metmuseum.org/toah/ho/05/ssa/hob_1991.300.htm" TargetMode="Externa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93.jpeg"/><Relationship Id="rId4" Type="http://schemas.openxmlformats.org/officeDocument/2006/relationships/image" Target="../media/image92.jpeg"/><Relationship Id="rId9" Type="http://schemas.openxmlformats.org/officeDocument/2006/relationships/image" Target="../media/image95.jpeg"/></Relationships>
</file>

<file path=ppt/slides/_rels/slide4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96.png"/><Relationship Id="rId4" Type="http://schemas.openxmlformats.org/officeDocument/2006/relationships/oleObject" Target="../embeddings/oleObject5.bin"/></Relationships>
</file>

<file path=ppt/slides/_rels/slide42.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01.emf"/><Relationship Id="rId4" Type="http://schemas.openxmlformats.org/officeDocument/2006/relationships/image" Target="../media/image100.jpeg"/></Relationships>
</file>

<file path=ppt/slides/_rels/slide45.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4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4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jpeg"/></Relationships>
</file>

<file path=ppt/slides/_rels/slide48.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4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png"/></Relationships>
</file>

<file path=ppt/slides/_rels/slide55.xml.rels><?xml version="1.0" encoding="UTF-8" standalone="yes"?>
<Relationships xmlns="http://schemas.openxmlformats.org/package/2006/relationships"><Relationship Id="rId3" Type="http://schemas.openxmlformats.org/officeDocument/2006/relationships/hyperlink" Target="http://upload.wikimedia.org/wikipedia/commons/a/ac/Silk-worms.jpg" TargetMode="Externa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5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hyperlink" Target="http://en.wikipedia.org/wiki/Image:Qinshihuang2.jp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hyperlink" Target="http://upload.wikimedia.org/wikipedia/en/3/38/GreatWall_2004_Summer_4.jpg" TargetMode="External"/><Relationship Id="rId7" Type="http://schemas.openxmlformats.org/officeDocument/2006/relationships/hyperlink" Target="http://upload.wikimedia.org/wikipedia/commons/f/f8/Greatwall-SA3.jpg" TargetMode="Externa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hyperlink" Target="http://upload.wikimedia.org/wikipedia/commons/1/16/GreatWallNearBeijingWinter.jpg" TargetMode="External"/><Relationship Id="rId4" Type="http://schemas.openxmlformats.org/officeDocument/2006/relationships/image" Target="../media/image139.jpeg"/></Relationships>
</file>

<file path=ppt/slides/_rels/slide71.xml.rels><?xml version="1.0" encoding="UTF-8" standalone="yes"?>
<Relationships xmlns="http://schemas.openxmlformats.org/package/2006/relationships"><Relationship Id="rId3" Type="http://schemas.openxmlformats.org/officeDocument/2006/relationships/hyperlink" Target="http://upload.wikimedia.org/wikipedia/commons/7/7a/Xian_museum.jpg" TargetMode="External"/><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72.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en.wikipedia.org/wiki/Image:HanWuDi.jpg" TargetMode="External"/><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45.jpeg"/><Relationship Id="rId4" Type="http://schemas.openxmlformats.org/officeDocument/2006/relationships/image" Target="../media/image144.jpeg"/></Relationships>
</file>

<file path=ppt/slides/_rels/slide7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75.xml.rels><?xml version="1.0" encoding="UTF-8" standalone="yes"?>
<Relationships xmlns="http://schemas.openxmlformats.org/package/2006/relationships"><Relationship Id="rId3" Type="http://schemas.openxmlformats.org/officeDocument/2006/relationships/hyperlink" Target="http://www.ancientedge.com/product_49.html" TargetMode="External"/><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49.jpeg"/><Relationship Id="rId4" Type="http://schemas.openxmlformats.org/officeDocument/2006/relationships/image" Target="../media/image148.jpeg"/></Relationships>
</file>

<file path=ppt/slides/_rels/slide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7.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hyperlink" Target="http://www.pbase.com/qleap/afghan_1&amp;page=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592480" y="2667000"/>
            <a:ext cx="5551520" cy="1477328"/>
          </a:xfrm>
          <a:prstGeom prst="rect">
            <a:avLst/>
          </a:prstGeom>
          <a:noFill/>
        </p:spPr>
        <p:txBody>
          <a:bodyPr wrap="non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Unit 3</a:t>
            </a:r>
          </a:p>
          <a:p>
            <a:pPr algn="ctr"/>
            <a:r>
              <a:rPr lang="en-US" sz="36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Ancient India and China</a:t>
            </a:r>
            <a:endParaRPr lang="en-US" sz="36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pic>
        <p:nvPicPr>
          <p:cNvPr id="8197" name="Picture 5" descr="RE008065"/>
          <p:cNvPicPr>
            <a:picLocks noChangeAspect="1" noChangeArrowheads="1"/>
          </p:cNvPicPr>
          <p:nvPr/>
        </p:nvPicPr>
        <p:blipFill>
          <a:blip r:embed="rId2" cstate="print"/>
          <a:srcRect/>
          <a:stretch>
            <a:fillRect/>
          </a:stretch>
        </p:blipFill>
        <p:spPr bwMode="auto">
          <a:xfrm>
            <a:off x="346075" y="76200"/>
            <a:ext cx="2473325" cy="3733800"/>
          </a:xfrm>
          <a:prstGeom prst="rect">
            <a:avLst/>
          </a:prstGeom>
          <a:noFill/>
          <a:ln w="9525">
            <a:noFill/>
            <a:miter lim="800000"/>
            <a:headEnd/>
            <a:tailEnd/>
          </a:ln>
        </p:spPr>
      </p:pic>
      <p:pic>
        <p:nvPicPr>
          <p:cNvPr id="8199" name="Picture 7" descr="SP002995"/>
          <p:cNvPicPr>
            <a:picLocks noChangeAspect="1" noChangeArrowheads="1"/>
          </p:cNvPicPr>
          <p:nvPr/>
        </p:nvPicPr>
        <p:blipFill>
          <a:blip r:embed="rId3" cstate="print"/>
          <a:srcRect/>
          <a:stretch>
            <a:fillRect/>
          </a:stretch>
        </p:blipFill>
        <p:spPr bwMode="auto">
          <a:xfrm>
            <a:off x="304800" y="3883025"/>
            <a:ext cx="3962400" cy="2822575"/>
          </a:xfrm>
          <a:prstGeom prst="rect">
            <a:avLst/>
          </a:prstGeom>
          <a:noFill/>
          <a:ln w="9525">
            <a:noFill/>
            <a:miter lim="800000"/>
            <a:headEnd/>
            <a:tailEnd/>
          </a:ln>
        </p:spPr>
      </p:pic>
      <p:sp>
        <p:nvSpPr>
          <p:cNvPr id="8200" name="WordArt 8"/>
          <p:cNvSpPr>
            <a:spLocks noChangeArrowheads="1" noChangeShapeType="1" noTextEdit="1"/>
          </p:cNvSpPr>
          <p:nvPr/>
        </p:nvSpPr>
        <p:spPr bwMode="auto">
          <a:xfrm rot="5400000">
            <a:off x="1676400" y="1676400"/>
            <a:ext cx="3429000" cy="533400"/>
          </a:xfrm>
          <a:prstGeom prst="rect">
            <a:avLst/>
          </a:prstGeom>
        </p:spPr>
        <p:txBody>
          <a:bodyPr vert="wordArtVert" wrap="none" fromWordArt="1">
            <a:prstTxWarp prst="textPlain">
              <a:avLst>
                <a:gd name="adj" fmla="val 50000"/>
              </a:avLst>
            </a:prstTxWarp>
          </a:bodyPr>
          <a:lstStyle/>
          <a:p>
            <a:pPr algn="ctr" fontAlgn="auto"/>
            <a:r>
              <a:rPr lang="en-US" sz="2400" kern="10">
                <a:ln w="9525">
                  <a:solidFill>
                    <a:srgbClr val="000000"/>
                  </a:solidFill>
                  <a:round/>
                  <a:headEnd/>
                  <a:tailEnd/>
                </a:ln>
                <a:solidFill>
                  <a:srgbClr val="000000"/>
                </a:solidFill>
                <a:latin typeface="Comic Sans MS"/>
              </a:rPr>
              <a:t>Indus River</a:t>
            </a:r>
          </a:p>
        </p:txBody>
      </p:sp>
      <p:pic>
        <p:nvPicPr>
          <p:cNvPr id="8204" name="Picture 12" descr="DWF15-704613"/>
          <p:cNvPicPr>
            <a:picLocks noChangeAspect="1" noChangeArrowheads="1"/>
          </p:cNvPicPr>
          <p:nvPr/>
        </p:nvPicPr>
        <p:blipFill>
          <a:blip r:embed="rId4" cstate="print"/>
          <a:srcRect/>
          <a:stretch>
            <a:fillRect/>
          </a:stretch>
        </p:blipFill>
        <p:spPr bwMode="auto">
          <a:xfrm>
            <a:off x="3886200" y="304800"/>
            <a:ext cx="4876800" cy="3246438"/>
          </a:xfrm>
          <a:prstGeom prst="rect">
            <a:avLst/>
          </a:prstGeom>
          <a:noFill/>
          <a:ln w="9525">
            <a:noFill/>
            <a:miter lim="800000"/>
            <a:headEnd/>
            <a:tailEnd/>
          </a:ln>
        </p:spPr>
      </p:pic>
      <p:pic>
        <p:nvPicPr>
          <p:cNvPr id="8206" name="Picture 14" descr="GR013231"/>
          <p:cNvPicPr>
            <a:picLocks noChangeAspect="1" noChangeArrowheads="1"/>
          </p:cNvPicPr>
          <p:nvPr/>
        </p:nvPicPr>
        <p:blipFill>
          <a:blip r:embed="rId5" cstate="print"/>
          <a:srcRect/>
          <a:stretch>
            <a:fillRect/>
          </a:stretch>
        </p:blipFill>
        <p:spPr bwMode="auto">
          <a:xfrm>
            <a:off x="4648200" y="3914775"/>
            <a:ext cx="4114800" cy="2790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00"/>
                                        </p:tgtEl>
                                        <p:attrNameLst>
                                          <p:attrName>style.visibility</p:attrName>
                                        </p:attrNameLst>
                                      </p:cBhvr>
                                      <p:to>
                                        <p:strVal val="visible"/>
                                      </p:to>
                                    </p:set>
                                    <p:anim calcmode="lin" valueType="num">
                                      <p:cBhvr>
                                        <p:cTn id="7" dur="1000" fill="hold"/>
                                        <p:tgtEl>
                                          <p:spTgt spid="8200"/>
                                        </p:tgtEl>
                                        <p:attrNameLst>
                                          <p:attrName>ppt_w</p:attrName>
                                        </p:attrNameLst>
                                      </p:cBhvr>
                                      <p:tavLst>
                                        <p:tav tm="0">
                                          <p:val>
                                            <p:strVal val="#ppt_w*0.70"/>
                                          </p:val>
                                        </p:tav>
                                        <p:tav tm="100000">
                                          <p:val>
                                            <p:strVal val="#ppt_w"/>
                                          </p:val>
                                        </p:tav>
                                      </p:tavLst>
                                    </p:anim>
                                    <p:anim calcmode="lin" valueType="num">
                                      <p:cBhvr>
                                        <p:cTn id="8" dur="1000" fill="hold"/>
                                        <p:tgtEl>
                                          <p:spTgt spid="8200"/>
                                        </p:tgtEl>
                                        <p:attrNameLst>
                                          <p:attrName>ppt_h</p:attrName>
                                        </p:attrNameLst>
                                      </p:cBhvr>
                                      <p:tavLst>
                                        <p:tav tm="0">
                                          <p:val>
                                            <p:strVal val="#ppt_h"/>
                                          </p:val>
                                        </p:tav>
                                        <p:tav tm="100000">
                                          <p:val>
                                            <p:strVal val="#ppt_h"/>
                                          </p:val>
                                        </p:tav>
                                      </p:tavLst>
                                    </p:anim>
                                    <p:animEffect transition="in" filter="fade">
                                      <p:cBhvr>
                                        <p:cTn id="9" dur="1000"/>
                                        <p:tgtEl>
                                          <p:spTgt spid="820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8197"/>
                                        </p:tgtEl>
                                        <p:attrNameLst>
                                          <p:attrName>style.visibility</p:attrName>
                                        </p:attrNameLst>
                                      </p:cBhvr>
                                      <p:to>
                                        <p:strVal val="visible"/>
                                      </p:to>
                                    </p:set>
                                    <p:anim calcmode="lin" valueType="num">
                                      <p:cBhvr>
                                        <p:cTn id="14" dur="1000" fill="hold"/>
                                        <p:tgtEl>
                                          <p:spTgt spid="8197"/>
                                        </p:tgtEl>
                                        <p:attrNameLst>
                                          <p:attrName>ppt_w</p:attrName>
                                        </p:attrNameLst>
                                      </p:cBhvr>
                                      <p:tavLst>
                                        <p:tav tm="0">
                                          <p:val>
                                            <p:strVal val="#ppt_w*0.70"/>
                                          </p:val>
                                        </p:tav>
                                        <p:tav tm="100000">
                                          <p:val>
                                            <p:strVal val="#ppt_w"/>
                                          </p:val>
                                        </p:tav>
                                      </p:tavLst>
                                    </p:anim>
                                    <p:anim calcmode="lin" valueType="num">
                                      <p:cBhvr>
                                        <p:cTn id="15" dur="1000" fill="hold"/>
                                        <p:tgtEl>
                                          <p:spTgt spid="8197"/>
                                        </p:tgtEl>
                                        <p:attrNameLst>
                                          <p:attrName>ppt_h</p:attrName>
                                        </p:attrNameLst>
                                      </p:cBhvr>
                                      <p:tavLst>
                                        <p:tav tm="0">
                                          <p:val>
                                            <p:strVal val="#ppt_h"/>
                                          </p:val>
                                        </p:tav>
                                        <p:tav tm="100000">
                                          <p:val>
                                            <p:strVal val="#ppt_h"/>
                                          </p:val>
                                        </p:tav>
                                      </p:tavLst>
                                    </p:anim>
                                    <p:animEffect transition="in" filter="fade">
                                      <p:cBhvr>
                                        <p:cTn id="16" dur="1000"/>
                                        <p:tgtEl>
                                          <p:spTgt spid="8197"/>
                                        </p:tgtEl>
                                      </p:cBhvr>
                                    </p:animEffect>
                                  </p:childTnLst>
                                </p:cTn>
                              </p:par>
                            </p:childTnLst>
                          </p:cTn>
                        </p:par>
                        <p:par>
                          <p:cTn id="17" fill="hold">
                            <p:stCondLst>
                              <p:cond delay="1000"/>
                            </p:stCondLst>
                            <p:childTnLst>
                              <p:par>
                                <p:cTn id="18" presetID="55" presetClass="entr" presetSubtype="0" fill="hold" nodeType="afterEffect">
                                  <p:stCondLst>
                                    <p:cond delay="0"/>
                                  </p:stCondLst>
                                  <p:childTnLst>
                                    <p:set>
                                      <p:cBhvr>
                                        <p:cTn id="19" dur="1" fill="hold">
                                          <p:stCondLst>
                                            <p:cond delay="0"/>
                                          </p:stCondLst>
                                        </p:cTn>
                                        <p:tgtEl>
                                          <p:spTgt spid="8204"/>
                                        </p:tgtEl>
                                        <p:attrNameLst>
                                          <p:attrName>style.visibility</p:attrName>
                                        </p:attrNameLst>
                                      </p:cBhvr>
                                      <p:to>
                                        <p:strVal val="visible"/>
                                      </p:to>
                                    </p:set>
                                    <p:anim calcmode="lin" valueType="num">
                                      <p:cBhvr>
                                        <p:cTn id="20" dur="1000" fill="hold"/>
                                        <p:tgtEl>
                                          <p:spTgt spid="8204"/>
                                        </p:tgtEl>
                                        <p:attrNameLst>
                                          <p:attrName>ppt_w</p:attrName>
                                        </p:attrNameLst>
                                      </p:cBhvr>
                                      <p:tavLst>
                                        <p:tav tm="0">
                                          <p:val>
                                            <p:strVal val="#ppt_w*0.70"/>
                                          </p:val>
                                        </p:tav>
                                        <p:tav tm="100000">
                                          <p:val>
                                            <p:strVal val="#ppt_w"/>
                                          </p:val>
                                        </p:tav>
                                      </p:tavLst>
                                    </p:anim>
                                    <p:anim calcmode="lin" valueType="num">
                                      <p:cBhvr>
                                        <p:cTn id="21" dur="1000" fill="hold"/>
                                        <p:tgtEl>
                                          <p:spTgt spid="8204"/>
                                        </p:tgtEl>
                                        <p:attrNameLst>
                                          <p:attrName>ppt_h</p:attrName>
                                        </p:attrNameLst>
                                      </p:cBhvr>
                                      <p:tavLst>
                                        <p:tav tm="0">
                                          <p:val>
                                            <p:strVal val="#ppt_h"/>
                                          </p:val>
                                        </p:tav>
                                        <p:tav tm="100000">
                                          <p:val>
                                            <p:strVal val="#ppt_h"/>
                                          </p:val>
                                        </p:tav>
                                      </p:tavLst>
                                    </p:anim>
                                    <p:animEffect transition="in" filter="fade">
                                      <p:cBhvr>
                                        <p:cTn id="22" dur="1000"/>
                                        <p:tgtEl>
                                          <p:spTgt spid="8204"/>
                                        </p:tgtEl>
                                      </p:cBhvr>
                                    </p:animEffect>
                                  </p:childTnLst>
                                </p:cTn>
                              </p:par>
                            </p:childTnLst>
                          </p:cTn>
                        </p:par>
                        <p:par>
                          <p:cTn id="23" fill="hold">
                            <p:stCondLst>
                              <p:cond delay="2000"/>
                            </p:stCondLst>
                            <p:childTnLst>
                              <p:par>
                                <p:cTn id="24" presetID="55" presetClass="entr" presetSubtype="0" fill="hold" nodeType="afterEffect">
                                  <p:stCondLst>
                                    <p:cond delay="0"/>
                                  </p:stCondLst>
                                  <p:childTnLst>
                                    <p:set>
                                      <p:cBhvr>
                                        <p:cTn id="25" dur="1" fill="hold">
                                          <p:stCondLst>
                                            <p:cond delay="0"/>
                                          </p:stCondLst>
                                        </p:cTn>
                                        <p:tgtEl>
                                          <p:spTgt spid="8199"/>
                                        </p:tgtEl>
                                        <p:attrNameLst>
                                          <p:attrName>style.visibility</p:attrName>
                                        </p:attrNameLst>
                                      </p:cBhvr>
                                      <p:to>
                                        <p:strVal val="visible"/>
                                      </p:to>
                                    </p:set>
                                    <p:anim calcmode="lin" valueType="num">
                                      <p:cBhvr>
                                        <p:cTn id="26" dur="1000" fill="hold"/>
                                        <p:tgtEl>
                                          <p:spTgt spid="8199"/>
                                        </p:tgtEl>
                                        <p:attrNameLst>
                                          <p:attrName>ppt_w</p:attrName>
                                        </p:attrNameLst>
                                      </p:cBhvr>
                                      <p:tavLst>
                                        <p:tav tm="0">
                                          <p:val>
                                            <p:strVal val="#ppt_w*0.70"/>
                                          </p:val>
                                        </p:tav>
                                        <p:tav tm="100000">
                                          <p:val>
                                            <p:strVal val="#ppt_w"/>
                                          </p:val>
                                        </p:tav>
                                      </p:tavLst>
                                    </p:anim>
                                    <p:anim calcmode="lin" valueType="num">
                                      <p:cBhvr>
                                        <p:cTn id="27" dur="1000" fill="hold"/>
                                        <p:tgtEl>
                                          <p:spTgt spid="8199"/>
                                        </p:tgtEl>
                                        <p:attrNameLst>
                                          <p:attrName>ppt_h</p:attrName>
                                        </p:attrNameLst>
                                      </p:cBhvr>
                                      <p:tavLst>
                                        <p:tav tm="0">
                                          <p:val>
                                            <p:strVal val="#ppt_h"/>
                                          </p:val>
                                        </p:tav>
                                        <p:tav tm="100000">
                                          <p:val>
                                            <p:strVal val="#ppt_h"/>
                                          </p:val>
                                        </p:tav>
                                      </p:tavLst>
                                    </p:anim>
                                    <p:animEffect transition="in" filter="fade">
                                      <p:cBhvr>
                                        <p:cTn id="28" dur="1000"/>
                                        <p:tgtEl>
                                          <p:spTgt spid="8199"/>
                                        </p:tgtEl>
                                      </p:cBhvr>
                                    </p:animEffect>
                                  </p:childTnLst>
                                </p:cTn>
                              </p:par>
                            </p:childTnLst>
                          </p:cTn>
                        </p:par>
                        <p:par>
                          <p:cTn id="29" fill="hold">
                            <p:stCondLst>
                              <p:cond delay="3000"/>
                            </p:stCondLst>
                            <p:childTnLst>
                              <p:par>
                                <p:cTn id="30" presetID="55" presetClass="entr" presetSubtype="0" fill="hold" nodeType="afterEffect">
                                  <p:stCondLst>
                                    <p:cond delay="0"/>
                                  </p:stCondLst>
                                  <p:childTnLst>
                                    <p:set>
                                      <p:cBhvr>
                                        <p:cTn id="31" dur="1" fill="hold">
                                          <p:stCondLst>
                                            <p:cond delay="0"/>
                                          </p:stCondLst>
                                        </p:cTn>
                                        <p:tgtEl>
                                          <p:spTgt spid="8206"/>
                                        </p:tgtEl>
                                        <p:attrNameLst>
                                          <p:attrName>style.visibility</p:attrName>
                                        </p:attrNameLst>
                                      </p:cBhvr>
                                      <p:to>
                                        <p:strVal val="visible"/>
                                      </p:to>
                                    </p:set>
                                    <p:anim calcmode="lin" valueType="num">
                                      <p:cBhvr>
                                        <p:cTn id="32" dur="1000" fill="hold"/>
                                        <p:tgtEl>
                                          <p:spTgt spid="8206"/>
                                        </p:tgtEl>
                                        <p:attrNameLst>
                                          <p:attrName>ppt_w</p:attrName>
                                        </p:attrNameLst>
                                      </p:cBhvr>
                                      <p:tavLst>
                                        <p:tav tm="0">
                                          <p:val>
                                            <p:strVal val="#ppt_w*0.70"/>
                                          </p:val>
                                        </p:tav>
                                        <p:tav tm="100000">
                                          <p:val>
                                            <p:strVal val="#ppt_w"/>
                                          </p:val>
                                        </p:tav>
                                      </p:tavLst>
                                    </p:anim>
                                    <p:anim calcmode="lin" valueType="num">
                                      <p:cBhvr>
                                        <p:cTn id="33" dur="1000" fill="hold"/>
                                        <p:tgtEl>
                                          <p:spTgt spid="8206"/>
                                        </p:tgtEl>
                                        <p:attrNameLst>
                                          <p:attrName>ppt_h</p:attrName>
                                        </p:attrNameLst>
                                      </p:cBhvr>
                                      <p:tavLst>
                                        <p:tav tm="0">
                                          <p:val>
                                            <p:strVal val="#ppt_h"/>
                                          </p:val>
                                        </p:tav>
                                        <p:tav tm="100000">
                                          <p:val>
                                            <p:strVal val="#ppt_h"/>
                                          </p:val>
                                        </p:tav>
                                      </p:tavLst>
                                    </p:anim>
                                    <p:animEffect transition="in" filter="fade">
                                      <p:cBhvr>
                                        <p:cTn id="34" dur="1000"/>
                                        <p:tgtEl>
                                          <p:spTgt spid="8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pic>
        <p:nvPicPr>
          <p:cNvPr id="9221" name="Picture 5" descr="NT5433775"/>
          <p:cNvPicPr>
            <a:picLocks noChangeAspect="1" noChangeArrowheads="1"/>
          </p:cNvPicPr>
          <p:nvPr/>
        </p:nvPicPr>
        <p:blipFill>
          <a:blip r:embed="rId2" cstate="print"/>
          <a:srcRect/>
          <a:stretch>
            <a:fillRect/>
          </a:stretch>
        </p:blipFill>
        <p:spPr bwMode="auto">
          <a:xfrm>
            <a:off x="4800600" y="3929063"/>
            <a:ext cx="4038600" cy="2700337"/>
          </a:xfrm>
          <a:prstGeom prst="rect">
            <a:avLst/>
          </a:prstGeom>
          <a:noFill/>
          <a:ln w="9525">
            <a:noFill/>
            <a:miter lim="800000"/>
            <a:headEnd/>
            <a:tailEnd/>
          </a:ln>
        </p:spPr>
      </p:pic>
      <p:pic>
        <p:nvPicPr>
          <p:cNvPr id="9223" name="Picture 7" descr="42-16738790"/>
          <p:cNvPicPr>
            <a:picLocks noChangeAspect="1" noChangeArrowheads="1"/>
          </p:cNvPicPr>
          <p:nvPr/>
        </p:nvPicPr>
        <p:blipFill>
          <a:blip r:embed="rId3" cstate="print"/>
          <a:srcRect/>
          <a:stretch>
            <a:fillRect/>
          </a:stretch>
        </p:blipFill>
        <p:spPr bwMode="auto">
          <a:xfrm>
            <a:off x="4572000" y="563563"/>
            <a:ext cx="4419600" cy="2941637"/>
          </a:xfrm>
          <a:prstGeom prst="rect">
            <a:avLst/>
          </a:prstGeom>
          <a:noFill/>
          <a:ln w="9525">
            <a:noFill/>
            <a:miter lim="800000"/>
            <a:headEnd/>
            <a:tailEnd/>
          </a:ln>
        </p:spPr>
      </p:pic>
      <p:pic>
        <p:nvPicPr>
          <p:cNvPr id="9225" name="Picture 9" descr="42-15939123"/>
          <p:cNvPicPr>
            <a:picLocks noChangeAspect="1" noChangeArrowheads="1"/>
          </p:cNvPicPr>
          <p:nvPr/>
        </p:nvPicPr>
        <p:blipFill>
          <a:blip r:embed="rId4" cstate="print"/>
          <a:srcRect/>
          <a:stretch>
            <a:fillRect/>
          </a:stretch>
        </p:blipFill>
        <p:spPr bwMode="auto">
          <a:xfrm>
            <a:off x="152400" y="939800"/>
            <a:ext cx="4343400" cy="2565400"/>
          </a:xfrm>
          <a:prstGeom prst="rect">
            <a:avLst/>
          </a:prstGeom>
          <a:noFill/>
          <a:ln w="9525">
            <a:noFill/>
            <a:miter lim="800000"/>
            <a:headEnd/>
            <a:tailEnd/>
          </a:ln>
        </p:spPr>
      </p:pic>
      <p:pic>
        <p:nvPicPr>
          <p:cNvPr id="9227" name="Picture 11" descr="BD002011"/>
          <p:cNvPicPr>
            <a:picLocks noChangeAspect="1" noChangeArrowheads="1"/>
          </p:cNvPicPr>
          <p:nvPr/>
        </p:nvPicPr>
        <p:blipFill>
          <a:blip r:embed="rId5" cstate="print"/>
          <a:srcRect/>
          <a:stretch>
            <a:fillRect/>
          </a:stretch>
        </p:blipFill>
        <p:spPr bwMode="auto">
          <a:xfrm>
            <a:off x="228600" y="3694113"/>
            <a:ext cx="4419600" cy="2935287"/>
          </a:xfrm>
          <a:prstGeom prst="rect">
            <a:avLst/>
          </a:prstGeom>
          <a:noFill/>
          <a:ln w="9525">
            <a:noFill/>
            <a:miter lim="800000"/>
            <a:headEnd/>
            <a:tailEnd/>
          </a:ln>
        </p:spPr>
      </p:pic>
      <p:sp>
        <p:nvSpPr>
          <p:cNvPr id="9228" name="WordArt 12"/>
          <p:cNvSpPr>
            <a:spLocks noChangeArrowheads="1" noChangeShapeType="1" noTextEdit="1"/>
          </p:cNvSpPr>
          <p:nvPr/>
        </p:nvSpPr>
        <p:spPr bwMode="auto">
          <a:xfrm>
            <a:off x="762000" y="152400"/>
            <a:ext cx="3352800" cy="685800"/>
          </a:xfrm>
          <a:prstGeom prst="rect">
            <a:avLst/>
          </a:prstGeom>
        </p:spPr>
        <p:txBody>
          <a:bodyPr wrap="none" fromWordArt="1">
            <a:prstTxWarp prst="textPlain">
              <a:avLst>
                <a:gd name="adj" fmla="val 50000"/>
              </a:avLst>
            </a:prstTxWarp>
          </a:bodyPr>
          <a:lstStyle/>
          <a:p>
            <a:pPr algn="ctr"/>
            <a:r>
              <a:rPr lang="en-US" sz="2400" kern="10">
                <a:ln w="9525">
                  <a:solidFill>
                    <a:srgbClr val="000000"/>
                  </a:solidFill>
                  <a:round/>
                  <a:headEnd/>
                  <a:tailEnd/>
                </a:ln>
                <a:solidFill>
                  <a:srgbClr val="000000"/>
                </a:solidFill>
                <a:latin typeface="Comic Sans MS"/>
              </a:rPr>
              <a:t>Ganges River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228"/>
                                        </p:tgtEl>
                                        <p:attrNameLst>
                                          <p:attrName>style.visibility</p:attrName>
                                        </p:attrNameLst>
                                      </p:cBhvr>
                                      <p:to>
                                        <p:strVal val="visible"/>
                                      </p:to>
                                    </p:set>
                                    <p:anim calcmode="lin" valueType="num">
                                      <p:cBhvr>
                                        <p:cTn id="7" dur="1000" fill="hold"/>
                                        <p:tgtEl>
                                          <p:spTgt spid="9228"/>
                                        </p:tgtEl>
                                        <p:attrNameLst>
                                          <p:attrName>ppt_w</p:attrName>
                                        </p:attrNameLst>
                                      </p:cBhvr>
                                      <p:tavLst>
                                        <p:tav tm="0">
                                          <p:val>
                                            <p:strVal val="#ppt_w*0.70"/>
                                          </p:val>
                                        </p:tav>
                                        <p:tav tm="100000">
                                          <p:val>
                                            <p:strVal val="#ppt_w"/>
                                          </p:val>
                                        </p:tav>
                                      </p:tavLst>
                                    </p:anim>
                                    <p:anim calcmode="lin" valueType="num">
                                      <p:cBhvr>
                                        <p:cTn id="8" dur="1000" fill="hold"/>
                                        <p:tgtEl>
                                          <p:spTgt spid="9228"/>
                                        </p:tgtEl>
                                        <p:attrNameLst>
                                          <p:attrName>ppt_h</p:attrName>
                                        </p:attrNameLst>
                                      </p:cBhvr>
                                      <p:tavLst>
                                        <p:tav tm="0">
                                          <p:val>
                                            <p:strVal val="#ppt_h"/>
                                          </p:val>
                                        </p:tav>
                                        <p:tav tm="100000">
                                          <p:val>
                                            <p:strVal val="#ppt_h"/>
                                          </p:val>
                                        </p:tav>
                                      </p:tavLst>
                                    </p:anim>
                                    <p:animEffect transition="in" filter="fade">
                                      <p:cBhvr>
                                        <p:cTn id="9" dur="1000"/>
                                        <p:tgtEl>
                                          <p:spTgt spid="922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225"/>
                                        </p:tgtEl>
                                        <p:attrNameLst>
                                          <p:attrName>style.visibility</p:attrName>
                                        </p:attrNameLst>
                                      </p:cBhvr>
                                      <p:to>
                                        <p:strVal val="visible"/>
                                      </p:to>
                                    </p:set>
                                    <p:anim calcmode="lin" valueType="num">
                                      <p:cBhvr>
                                        <p:cTn id="14" dur="1000" fill="hold"/>
                                        <p:tgtEl>
                                          <p:spTgt spid="9225"/>
                                        </p:tgtEl>
                                        <p:attrNameLst>
                                          <p:attrName>ppt_w</p:attrName>
                                        </p:attrNameLst>
                                      </p:cBhvr>
                                      <p:tavLst>
                                        <p:tav tm="0">
                                          <p:val>
                                            <p:strVal val="#ppt_w*0.70"/>
                                          </p:val>
                                        </p:tav>
                                        <p:tav tm="100000">
                                          <p:val>
                                            <p:strVal val="#ppt_w"/>
                                          </p:val>
                                        </p:tav>
                                      </p:tavLst>
                                    </p:anim>
                                    <p:anim calcmode="lin" valueType="num">
                                      <p:cBhvr>
                                        <p:cTn id="15" dur="1000" fill="hold"/>
                                        <p:tgtEl>
                                          <p:spTgt spid="9225"/>
                                        </p:tgtEl>
                                        <p:attrNameLst>
                                          <p:attrName>ppt_h</p:attrName>
                                        </p:attrNameLst>
                                      </p:cBhvr>
                                      <p:tavLst>
                                        <p:tav tm="0">
                                          <p:val>
                                            <p:strVal val="#ppt_h"/>
                                          </p:val>
                                        </p:tav>
                                        <p:tav tm="100000">
                                          <p:val>
                                            <p:strVal val="#ppt_h"/>
                                          </p:val>
                                        </p:tav>
                                      </p:tavLst>
                                    </p:anim>
                                    <p:animEffect transition="in" filter="fade">
                                      <p:cBhvr>
                                        <p:cTn id="16" dur="1000"/>
                                        <p:tgtEl>
                                          <p:spTgt spid="9225"/>
                                        </p:tgtEl>
                                      </p:cBhvr>
                                    </p:animEffect>
                                  </p:childTnLst>
                                </p:cTn>
                              </p:par>
                            </p:childTnLst>
                          </p:cTn>
                        </p:par>
                        <p:par>
                          <p:cTn id="17" fill="hold">
                            <p:stCondLst>
                              <p:cond delay="1000"/>
                            </p:stCondLst>
                            <p:childTnLst>
                              <p:par>
                                <p:cTn id="18" presetID="55" presetClass="entr" presetSubtype="0" fill="hold" nodeType="afterEffect">
                                  <p:stCondLst>
                                    <p:cond delay="0"/>
                                  </p:stCondLst>
                                  <p:childTnLst>
                                    <p:set>
                                      <p:cBhvr>
                                        <p:cTn id="19" dur="1" fill="hold">
                                          <p:stCondLst>
                                            <p:cond delay="0"/>
                                          </p:stCondLst>
                                        </p:cTn>
                                        <p:tgtEl>
                                          <p:spTgt spid="9223"/>
                                        </p:tgtEl>
                                        <p:attrNameLst>
                                          <p:attrName>style.visibility</p:attrName>
                                        </p:attrNameLst>
                                      </p:cBhvr>
                                      <p:to>
                                        <p:strVal val="visible"/>
                                      </p:to>
                                    </p:set>
                                    <p:anim calcmode="lin" valueType="num">
                                      <p:cBhvr>
                                        <p:cTn id="20" dur="1000" fill="hold"/>
                                        <p:tgtEl>
                                          <p:spTgt spid="9223"/>
                                        </p:tgtEl>
                                        <p:attrNameLst>
                                          <p:attrName>ppt_w</p:attrName>
                                        </p:attrNameLst>
                                      </p:cBhvr>
                                      <p:tavLst>
                                        <p:tav tm="0">
                                          <p:val>
                                            <p:strVal val="#ppt_w*0.70"/>
                                          </p:val>
                                        </p:tav>
                                        <p:tav tm="100000">
                                          <p:val>
                                            <p:strVal val="#ppt_w"/>
                                          </p:val>
                                        </p:tav>
                                      </p:tavLst>
                                    </p:anim>
                                    <p:anim calcmode="lin" valueType="num">
                                      <p:cBhvr>
                                        <p:cTn id="21" dur="1000" fill="hold"/>
                                        <p:tgtEl>
                                          <p:spTgt spid="9223"/>
                                        </p:tgtEl>
                                        <p:attrNameLst>
                                          <p:attrName>ppt_h</p:attrName>
                                        </p:attrNameLst>
                                      </p:cBhvr>
                                      <p:tavLst>
                                        <p:tav tm="0">
                                          <p:val>
                                            <p:strVal val="#ppt_h"/>
                                          </p:val>
                                        </p:tav>
                                        <p:tav tm="100000">
                                          <p:val>
                                            <p:strVal val="#ppt_h"/>
                                          </p:val>
                                        </p:tav>
                                      </p:tavLst>
                                    </p:anim>
                                    <p:animEffect transition="in" filter="fade">
                                      <p:cBhvr>
                                        <p:cTn id="22" dur="1000"/>
                                        <p:tgtEl>
                                          <p:spTgt spid="9223"/>
                                        </p:tgtEl>
                                      </p:cBhvr>
                                    </p:animEffect>
                                  </p:childTnLst>
                                </p:cTn>
                              </p:par>
                            </p:childTnLst>
                          </p:cTn>
                        </p:par>
                        <p:par>
                          <p:cTn id="23" fill="hold">
                            <p:stCondLst>
                              <p:cond delay="2000"/>
                            </p:stCondLst>
                            <p:childTnLst>
                              <p:par>
                                <p:cTn id="24" presetID="55" presetClass="entr" presetSubtype="0" fill="hold" nodeType="afterEffect">
                                  <p:stCondLst>
                                    <p:cond delay="0"/>
                                  </p:stCondLst>
                                  <p:childTnLst>
                                    <p:set>
                                      <p:cBhvr>
                                        <p:cTn id="25" dur="1" fill="hold">
                                          <p:stCondLst>
                                            <p:cond delay="0"/>
                                          </p:stCondLst>
                                        </p:cTn>
                                        <p:tgtEl>
                                          <p:spTgt spid="9227"/>
                                        </p:tgtEl>
                                        <p:attrNameLst>
                                          <p:attrName>style.visibility</p:attrName>
                                        </p:attrNameLst>
                                      </p:cBhvr>
                                      <p:to>
                                        <p:strVal val="visible"/>
                                      </p:to>
                                    </p:set>
                                    <p:anim calcmode="lin" valueType="num">
                                      <p:cBhvr>
                                        <p:cTn id="26" dur="1000" fill="hold"/>
                                        <p:tgtEl>
                                          <p:spTgt spid="9227"/>
                                        </p:tgtEl>
                                        <p:attrNameLst>
                                          <p:attrName>ppt_w</p:attrName>
                                        </p:attrNameLst>
                                      </p:cBhvr>
                                      <p:tavLst>
                                        <p:tav tm="0">
                                          <p:val>
                                            <p:strVal val="#ppt_w*0.70"/>
                                          </p:val>
                                        </p:tav>
                                        <p:tav tm="100000">
                                          <p:val>
                                            <p:strVal val="#ppt_w"/>
                                          </p:val>
                                        </p:tav>
                                      </p:tavLst>
                                    </p:anim>
                                    <p:anim calcmode="lin" valueType="num">
                                      <p:cBhvr>
                                        <p:cTn id="27" dur="1000" fill="hold"/>
                                        <p:tgtEl>
                                          <p:spTgt spid="9227"/>
                                        </p:tgtEl>
                                        <p:attrNameLst>
                                          <p:attrName>ppt_h</p:attrName>
                                        </p:attrNameLst>
                                      </p:cBhvr>
                                      <p:tavLst>
                                        <p:tav tm="0">
                                          <p:val>
                                            <p:strVal val="#ppt_h"/>
                                          </p:val>
                                        </p:tav>
                                        <p:tav tm="100000">
                                          <p:val>
                                            <p:strVal val="#ppt_h"/>
                                          </p:val>
                                        </p:tav>
                                      </p:tavLst>
                                    </p:anim>
                                    <p:animEffect transition="in" filter="fade">
                                      <p:cBhvr>
                                        <p:cTn id="28" dur="1000"/>
                                        <p:tgtEl>
                                          <p:spTgt spid="9227"/>
                                        </p:tgtEl>
                                      </p:cBhvr>
                                    </p:animEffect>
                                  </p:childTnLst>
                                </p:cTn>
                              </p:par>
                            </p:childTnLst>
                          </p:cTn>
                        </p:par>
                        <p:par>
                          <p:cTn id="29" fill="hold">
                            <p:stCondLst>
                              <p:cond delay="3000"/>
                            </p:stCondLst>
                            <p:childTnLst>
                              <p:par>
                                <p:cTn id="30" presetID="55" presetClass="entr" presetSubtype="0" fill="hold" nodeType="afterEffect">
                                  <p:stCondLst>
                                    <p:cond delay="0"/>
                                  </p:stCondLst>
                                  <p:childTnLst>
                                    <p:set>
                                      <p:cBhvr>
                                        <p:cTn id="31" dur="1" fill="hold">
                                          <p:stCondLst>
                                            <p:cond delay="0"/>
                                          </p:stCondLst>
                                        </p:cTn>
                                        <p:tgtEl>
                                          <p:spTgt spid="9221"/>
                                        </p:tgtEl>
                                        <p:attrNameLst>
                                          <p:attrName>style.visibility</p:attrName>
                                        </p:attrNameLst>
                                      </p:cBhvr>
                                      <p:to>
                                        <p:strVal val="visible"/>
                                      </p:to>
                                    </p:set>
                                    <p:anim calcmode="lin" valueType="num">
                                      <p:cBhvr>
                                        <p:cTn id="32" dur="1000" fill="hold"/>
                                        <p:tgtEl>
                                          <p:spTgt spid="9221"/>
                                        </p:tgtEl>
                                        <p:attrNameLst>
                                          <p:attrName>ppt_w</p:attrName>
                                        </p:attrNameLst>
                                      </p:cBhvr>
                                      <p:tavLst>
                                        <p:tav tm="0">
                                          <p:val>
                                            <p:strVal val="#ppt_w*0.70"/>
                                          </p:val>
                                        </p:tav>
                                        <p:tav tm="100000">
                                          <p:val>
                                            <p:strVal val="#ppt_w"/>
                                          </p:val>
                                        </p:tav>
                                      </p:tavLst>
                                    </p:anim>
                                    <p:anim calcmode="lin" valueType="num">
                                      <p:cBhvr>
                                        <p:cTn id="33" dur="1000" fill="hold"/>
                                        <p:tgtEl>
                                          <p:spTgt spid="9221"/>
                                        </p:tgtEl>
                                        <p:attrNameLst>
                                          <p:attrName>ppt_h</p:attrName>
                                        </p:attrNameLst>
                                      </p:cBhvr>
                                      <p:tavLst>
                                        <p:tav tm="0">
                                          <p:val>
                                            <p:strVal val="#ppt_h"/>
                                          </p:val>
                                        </p:tav>
                                        <p:tav tm="100000">
                                          <p:val>
                                            <p:strVal val="#ppt_h"/>
                                          </p:val>
                                        </p:tav>
                                      </p:tavLst>
                                    </p:anim>
                                    <p:animEffect transition="in" filter="fade">
                                      <p:cBhvr>
                                        <p:cTn id="34" dur="10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3" cstate="print"/>
          <a:srcRect l="19342" t="2264" r="2155" b="4918"/>
          <a:stretch>
            <a:fillRect/>
          </a:stretch>
        </p:blipFill>
        <p:spPr bwMode="auto">
          <a:xfrm>
            <a:off x="76200" y="304800"/>
            <a:ext cx="6324600" cy="5986463"/>
          </a:xfrm>
          <a:prstGeom prst="rect">
            <a:avLst/>
          </a:prstGeom>
          <a:noFill/>
          <a:ln w="12700">
            <a:solidFill>
              <a:srgbClr val="000000"/>
            </a:solidFill>
            <a:miter lim="800000"/>
            <a:headEnd/>
            <a:tailEnd/>
          </a:ln>
        </p:spPr>
      </p:pic>
      <p:sp>
        <p:nvSpPr>
          <p:cNvPr id="11269" name="Text Box 5"/>
          <p:cNvSpPr txBox="1">
            <a:spLocks noChangeArrowheads="1"/>
          </p:cNvSpPr>
          <p:nvPr/>
        </p:nvSpPr>
        <p:spPr bwMode="auto">
          <a:xfrm>
            <a:off x="6537325" y="223838"/>
            <a:ext cx="2682875" cy="2771775"/>
          </a:xfrm>
          <a:prstGeom prst="rect">
            <a:avLst/>
          </a:prstGeom>
          <a:noFill/>
          <a:ln w="9525">
            <a:noFill/>
            <a:miter lim="800000"/>
            <a:headEnd/>
            <a:tailEnd/>
          </a:ln>
        </p:spPr>
        <p:txBody>
          <a:bodyPr>
            <a:spAutoFit/>
          </a:bodyPr>
          <a:lstStyle/>
          <a:p>
            <a:r>
              <a:rPr lang="en-US" b="1"/>
              <a:t>Monsoons</a:t>
            </a:r>
          </a:p>
          <a:p>
            <a:r>
              <a:rPr lang="en-US"/>
              <a:t>Monsoons are </a:t>
            </a:r>
            <a:r>
              <a:rPr lang="en-US" u="sng"/>
              <a:t>seasonal winds</a:t>
            </a:r>
            <a:r>
              <a:rPr lang="en-US"/>
              <a:t>.  These winds </a:t>
            </a:r>
            <a:r>
              <a:rPr lang="en-US" u="sng"/>
              <a:t>blow from different directions during different times of the year. </a:t>
            </a:r>
          </a:p>
        </p:txBody>
      </p:sp>
      <p:sp>
        <p:nvSpPr>
          <p:cNvPr id="21508" name="Text Box 6"/>
          <p:cNvSpPr txBox="1">
            <a:spLocks noChangeArrowheads="1"/>
          </p:cNvSpPr>
          <p:nvPr/>
        </p:nvSpPr>
        <p:spPr bwMode="auto">
          <a:xfrm>
            <a:off x="1155700" y="3657600"/>
            <a:ext cx="1282700" cy="762000"/>
          </a:xfrm>
          <a:prstGeom prst="rect">
            <a:avLst/>
          </a:prstGeom>
          <a:noFill/>
          <a:ln w="9525">
            <a:noFill/>
            <a:miter lim="800000"/>
            <a:headEnd/>
            <a:tailEnd/>
          </a:ln>
        </p:spPr>
        <p:txBody>
          <a:bodyPr wrap="none">
            <a:spAutoFit/>
          </a:bodyPr>
          <a:lstStyle/>
          <a:p>
            <a:pPr algn="ctr"/>
            <a:r>
              <a:rPr lang="en-US"/>
              <a:t>Arabian </a:t>
            </a:r>
          </a:p>
          <a:p>
            <a:pPr algn="ctr"/>
            <a:r>
              <a:rPr lang="en-US"/>
              <a:t>Sea</a:t>
            </a:r>
          </a:p>
        </p:txBody>
      </p:sp>
      <p:sp>
        <p:nvSpPr>
          <p:cNvPr id="21509" name="Text Box 7"/>
          <p:cNvSpPr txBox="1">
            <a:spLocks noChangeArrowheads="1"/>
          </p:cNvSpPr>
          <p:nvPr/>
        </p:nvSpPr>
        <p:spPr bwMode="auto">
          <a:xfrm>
            <a:off x="4632325" y="4343400"/>
            <a:ext cx="1311275" cy="762000"/>
          </a:xfrm>
          <a:prstGeom prst="rect">
            <a:avLst/>
          </a:prstGeom>
          <a:noFill/>
          <a:ln w="9525">
            <a:noFill/>
            <a:miter lim="800000"/>
            <a:headEnd/>
            <a:tailEnd/>
          </a:ln>
        </p:spPr>
        <p:txBody>
          <a:bodyPr>
            <a:spAutoFit/>
          </a:bodyPr>
          <a:lstStyle/>
          <a:p>
            <a:pPr algn="ctr"/>
            <a:r>
              <a:rPr lang="en-US"/>
              <a:t>Bay of </a:t>
            </a:r>
          </a:p>
          <a:p>
            <a:pPr algn="ctr"/>
            <a:r>
              <a:rPr lang="en-US"/>
              <a:t>Bengal</a:t>
            </a:r>
          </a:p>
        </p:txBody>
      </p:sp>
      <p:sp>
        <p:nvSpPr>
          <p:cNvPr id="21510" name="Text Box 8"/>
          <p:cNvSpPr txBox="1">
            <a:spLocks noChangeArrowheads="1"/>
          </p:cNvSpPr>
          <p:nvPr/>
        </p:nvSpPr>
        <p:spPr bwMode="auto">
          <a:xfrm>
            <a:off x="2286000" y="5943600"/>
            <a:ext cx="1905000" cy="427038"/>
          </a:xfrm>
          <a:prstGeom prst="rect">
            <a:avLst/>
          </a:prstGeom>
          <a:noFill/>
          <a:ln w="9525">
            <a:noFill/>
            <a:miter lim="800000"/>
            <a:headEnd/>
            <a:tailEnd/>
          </a:ln>
        </p:spPr>
        <p:txBody>
          <a:bodyPr wrap="none">
            <a:spAutoFit/>
          </a:bodyPr>
          <a:lstStyle/>
          <a:p>
            <a:r>
              <a:rPr lang="en-US"/>
              <a:t>Indian Ocean</a:t>
            </a:r>
          </a:p>
        </p:txBody>
      </p:sp>
      <p:sp>
        <p:nvSpPr>
          <p:cNvPr id="11273" name="Text Box 9"/>
          <p:cNvSpPr txBox="1">
            <a:spLocks noChangeArrowheads="1"/>
          </p:cNvSpPr>
          <p:nvPr/>
        </p:nvSpPr>
        <p:spPr bwMode="auto">
          <a:xfrm>
            <a:off x="6477000" y="3060700"/>
            <a:ext cx="2819400" cy="2101850"/>
          </a:xfrm>
          <a:prstGeom prst="rect">
            <a:avLst/>
          </a:prstGeom>
          <a:noFill/>
          <a:ln w="9525">
            <a:noFill/>
            <a:miter lim="800000"/>
            <a:headEnd/>
            <a:tailEnd/>
          </a:ln>
        </p:spPr>
        <p:txBody>
          <a:bodyPr>
            <a:spAutoFit/>
          </a:bodyPr>
          <a:lstStyle/>
          <a:p>
            <a:r>
              <a:rPr lang="en-US" b="1"/>
              <a:t>Summer Monsoon</a:t>
            </a:r>
          </a:p>
          <a:p>
            <a:r>
              <a:rPr lang="en-US" u="sng"/>
              <a:t>Blows over the Arabian Sea and Indian Ocean bringing rain to India. </a:t>
            </a:r>
          </a:p>
        </p:txBody>
      </p:sp>
      <p:sp>
        <p:nvSpPr>
          <p:cNvPr id="11274" name="Text Box 10"/>
          <p:cNvSpPr txBox="1">
            <a:spLocks noChangeArrowheads="1"/>
          </p:cNvSpPr>
          <p:nvPr/>
        </p:nvSpPr>
        <p:spPr bwMode="auto">
          <a:xfrm>
            <a:off x="6537325" y="5303838"/>
            <a:ext cx="2378075" cy="1096962"/>
          </a:xfrm>
          <a:prstGeom prst="rect">
            <a:avLst/>
          </a:prstGeom>
          <a:noFill/>
          <a:ln w="9525">
            <a:noFill/>
            <a:miter lim="800000"/>
            <a:headEnd/>
            <a:tailEnd/>
          </a:ln>
        </p:spPr>
        <p:txBody>
          <a:bodyPr>
            <a:spAutoFit/>
          </a:bodyPr>
          <a:lstStyle/>
          <a:p>
            <a:r>
              <a:rPr lang="en-US" b="1"/>
              <a:t>Winter Monsoon</a:t>
            </a:r>
          </a:p>
          <a:p>
            <a:r>
              <a:rPr lang="en-US" u="sng"/>
              <a:t>Blows over land and is dry</a:t>
            </a:r>
            <a:r>
              <a:rPr lang="en-US"/>
              <a:t>.</a:t>
            </a:r>
          </a:p>
        </p:txBody>
      </p:sp>
      <p:sp>
        <p:nvSpPr>
          <p:cNvPr id="11276" name="AutoShape 12"/>
          <p:cNvSpPr>
            <a:spLocks noChangeArrowheads="1"/>
          </p:cNvSpPr>
          <p:nvPr/>
        </p:nvSpPr>
        <p:spPr bwMode="auto">
          <a:xfrm rot="-2927724">
            <a:off x="758825" y="4794250"/>
            <a:ext cx="2362200" cy="304800"/>
          </a:xfrm>
          <a:prstGeom prst="rightArrow">
            <a:avLst>
              <a:gd name="adj1" fmla="val 50000"/>
              <a:gd name="adj2" fmla="val 193750"/>
            </a:avLst>
          </a:prstGeom>
          <a:solidFill>
            <a:srgbClr val="FF5050"/>
          </a:solidFill>
          <a:ln w="9525">
            <a:solidFill>
              <a:schemeClr val="tx1"/>
            </a:solidFill>
            <a:miter lim="800000"/>
            <a:headEnd/>
            <a:tailEnd/>
          </a:ln>
        </p:spPr>
        <p:txBody>
          <a:bodyPr wrap="none" anchor="ctr"/>
          <a:lstStyle/>
          <a:p>
            <a:endParaRPr lang="en-US"/>
          </a:p>
        </p:txBody>
      </p:sp>
      <p:sp>
        <p:nvSpPr>
          <p:cNvPr id="11277" name="AutoShape 13"/>
          <p:cNvSpPr>
            <a:spLocks noChangeArrowheads="1"/>
          </p:cNvSpPr>
          <p:nvPr/>
        </p:nvSpPr>
        <p:spPr bwMode="auto">
          <a:xfrm rot="-2927724">
            <a:off x="1562100" y="4686300"/>
            <a:ext cx="2362200" cy="304800"/>
          </a:xfrm>
          <a:prstGeom prst="rightArrow">
            <a:avLst>
              <a:gd name="adj1" fmla="val 50000"/>
              <a:gd name="adj2" fmla="val 193750"/>
            </a:avLst>
          </a:prstGeom>
          <a:solidFill>
            <a:srgbClr val="FF5050"/>
          </a:solidFill>
          <a:ln w="9525">
            <a:solidFill>
              <a:schemeClr val="tx1"/>
            </a:solidFill>
            <a:miter lim="800000"/>
            <a:headEnd/>
            <a:tailEnd/>
          </a:ln>
        </p:spPr>
        <p:txBody>
          <a:bodyPr wrap="none" anchor="ctr"/>
          <a:lstStyle/>
          <a:p>
            <a:endParaRPr lang="en-US"/>
          </a:p>
        </p:txBody>
      </p:sp>
      <p:sp>
        <p:nvSpPr>
          <p:cNvPr id="11278" name="AutoShape 14"/>
          <p:cNvSpPr>
            <a:spLocks noChangeArrowheads="1"/>
          </p:cNvSpPr>
          <p:nvPr/>
        </p:nvSpPr>
        <p:spPr bwMode="auto">
          <a:xfrm rot="7799913">
            <a:off x="3162300" y="2171700"/>
            <a:ext cx="2362200" cy="304800"/>
          </a:xfrm>
          <a:prstGeom prst="rightArrow">
            <a:avLst>
              <a:gd name="adj1" fmla="val 50000"/>
              <a:gd name="adj2" fmla="val 193750"/>
            </a:avLst>
          </a:prstGeom>
          <a:solidFill>
            <a:srgbClr val="0066FF"/>
          </a:solidFill>
          <a:ln w="9525">
            <a:solidFill>
              <a:schemeClr val="tx1"/>
            </a:solidFill>
            <a:miter lim="800000"/>
            <a:headEnd/>
            <a:tailEnd/>
          </a:ln>
        </p:spPr>
        <p:txBody>
          <a:bodyPr wrap="none" anchor="ctr"/>
          <a:lstStyle/>
          <a:p>
            <a:endParaRPr lang="en-US"/>
          </a:p>
        </p:txBody>
      </p:sp>
      <p:sp>
        <p:nvSpPr>
          <p:cNvPr id="11279" name="AutoShape 15"/>
          <p:cNvSpPr>
            <a:spLocks noChangeArrowheads="1"/>
          </p:cNvSpPr>
          <p:nvPr/>
        </p:nvSpPr>
        <p:spPr bwMode="auto">
          <a:xfrm rot="7799913">
            <a:off x="3238500" y="2781300"/>
            <a:ext cx="2362200" cy="304800"/>
          </a:xfrm>
          <a:prstGeom prst="rightArrow">
            <a:avLst>
              <a:gd name="adj1" fmla="val 50000"/>
              <a:gd name="adj2" fmla="val 193750"/>
            </a:avLst>
          </a:prstGeom>
          <a:solidFill>
            <a:srgbClr val="0066FF"/>
          </a:solidFill>
          <a:ln w="9525">
            <a:solidFill>
              <a:schemeClr val="tx1"/>
            </a:solidFill>
            <a:miter lim="800000"/>
            <a:headEnd/>
            <a:tailEnd/>
          </a:ln>
        </p:spPr>
        <p:txBody>
          <a:bodyPr wrap="none" anchor="ctr"/>
          <a:lstStyle/>
          <a:p>
            <a:endParaRPr lang="en-US"/>
          </a:p>
        </p:txBody>
      </p:sp>
      <p:sp>
        <p:nvSpPr>
          <p:cNvPr id="11280" name="Text Box 16"/>
          <p:cNvSpPr txBox="1">
            <a:spLocks noChangeArrowheads="1"/>
          </p:cNvSpPr>
          <p:nvPr/>
        </p:nvSpPr>
        <p:spPr bwMode="auto">
          <a:xfrm>
            <a:off x="228600" y="4724400"/>
            <a:ext cx="1301750" cy="762000"/>
          </a:xfrm>
          <a:prstGeom prst="rect">
            <a:avLst/>
          </a:prstGeom>
          <a:noFill/>
          <a:ln w="9525">
            <a:noFill/>
            <a:miter lim="800000"/>
            <a:headEnd/>
            <a:tailEnd/>
          </a:ln>
        </p:spPr>
        <p:txBody>
          <a:bodyPr wrap="none">
            <a:spAutoFit/>
          </a:bodyPr>
          <a:lstStyle/>
          <a:p>
            <a:pPr algn="ctr"/>
            <a:r>
              <a:rPr lang="en-US"/>
              <a:t>Summer</a:t>
            </a:r>
          </a:p>
          <a:p>
            <a:pPr algn="ctr"/>
            <a:r>
              <a:rPr lang="en-US"/>
              <a:t>Monsoon</a:t>
            </a:r>
          </a:p>
        </p:txBody>
      </p:sp>
      <p:sp>
        <p:nvSpPr>
          <p:cNvPr id="11281" name="Text Box 17"/>
          <p:cNvSpPr txBox="1">
            <a:spLocks noChangeArrowheads="1"/>
          </p:cNvSpPr>
          <p:nvPr/>
        </p:nvSpPr>
        <p:spPr bwMode="auto">
          <a:xfrm>
            <a:off x="5022850" y="1219200"/>
            <a:ext cx="1301750" cy="762000"/>
          </a:xfrm>
          <a:prstGeom prst="rect">
            <a:avLst/>
          </a:prstGeom>
          <a:noFill/>
          <a:ln w="9525">
            <a:noFill/>
            <a:miter lim="800000"/>
            <a:headEnd/>
            <a:tailEnd/>
          </a:ln>
        </p:spPr>
        <p:txBody>
          <a:bodyPr wrap="none">
            <a:spAutoFit/>
          </a:bodyPr>
          <a:lstStyle/>
          <a:p>
            <a:pPr algn="ctr"/>
            <a:r>
              <a:rPr lang="en-US"/>
              <a:t>Winter</a:t>
            </a:r>
          </a:p>
          <a:p>
            <a:pPr algn="ctr"/>
            <a:r>
              <a:rPr lang="en-US"/>
              <a:t>Monsoon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 calcmode="lin" valueType="num">
                                      <p:cBhvr>
                                        <p:cTn id="7" dur="1000" fill="hold"/>
                                        <p:tgtEl>
                                          <p:spTgt spid="1126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126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26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1269">
                                            <p:txEl>
                                              <p:pRg st="1" end="1"/>
                                            </p:txEl>
                                          </p:spTgt>
                                        </p:tgtEl>
                                        <p:attrNameLst>
                                          <p:attrName>style.visibility</p:attrName>
                                        </p:attrNameLst>
                                      </p:cBhvr>
                                      <p:to>
                                        <p:strVal val="visible"/>
                                      </p:to>
                                    </p:set>
                                    <p:anim calcmode="lin" valueType="num">
                                      <p:cBhvr>
                                        <p:cTn id="14" dur="1000" fill="hold"/>
                                        <p:tgtEl>
                                          <p:spTgt spid="11269">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126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126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1273">
                                            <p:txEl>
                                              <p:pRg st="0" end="0"/>
                                            </p:txEl>
                                          </p:spTgt>
                                        </p:tgtEl>
                                        <p:attrNameLst>
                                          <p:attrName>style.visibility</p:attrName>
                                        </p:attrNameLst>
                                      </p:cBhvr>
                                      <p:to>
                                        <p:strVal val="visible"/>
                                      </p:to>
                                    </p:set>
                                    <p:anim calcmode="lin" valueType="num">
                                      <p:cBhvr>
                                        <p:cTn id="21" dur="1000" fill="hold"/>
                                        <p:tgtEl>
                                          <p:spTgt spid="11273">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11273">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11273">
                                            <p:txEl>
                                              <p:pRg st="0" end="0"/>
                                            </p:txEl>
                                          </p:spTgt>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1277"/>
                                        </p:tgtEl>
                                        <p:attrNameLst>
                                          <p:attrName>style.visibility</p:attrName>
                                        </p:attrNameLst>
                                      </p:cBhvr>
                                      <p:to>
                                        <p:strVal val="visible"/>
                                      </p:to>
                                    </p:set>
                                    <p:anim calcmode="lin" valueType="num">
                                      <p:cBhvr>
                                        <p:cTn id="26" dur="1000" fill="hold"/>
                                        <p:tgtEl>
                                          <p:spTgt spid="11277"/>
                                        </p:tgtEl>
                                        <p:attrNameLst>
                                          <p:attrName>ppt_w</p:attrName>
                                        </p:attrNameLst>
                                      </p:cBhvr>
                                      <p:tavLst>
                                        <p:tav tm="0">
                                          <p:val>
                                            <p:strVal val="#ppt_w*0.70"/>
                                          </p:val>
                                        </p:tav>
                                        <p:tav tm="100000">
                                          <p:val>
                                            <p:strVal val="#ppt_w"/>
                                          </p:val>
                                        </p:tav>
                                      </p:tavLst>
                                    </p:anim>
                                    <p:anim calcmode="lin" valueType="num">
                                      <p:cBhvr>
                                        <p:cTn id="27" dur="1000" fill="hold"/>
                                        <p:tgtEl>
                                          <p:spTgt spid="11277"/>
                                        </p:tgtEl>
                                        <p:attrNameLst>
                                          <p:attrName>ppt_h</p:attrName>
                                        </p:attrNameLst>
                                      </p:cBhvr>
                                      <p:tavLst>
                                        <p:tav tm="0">
                                          <p:val>
                                            <p:strVal val="#ppt_h"/>
                                          </p:val>
                                        </p:tav>
                                        <p:tav tm="100000">
                                          <p:val>
                                            <p:strVal val="#ppt_h"/>
                                          </p:val>
                                        </p:tav>
                                      </p:tavLst>
                                    </p:anim>
                                    <p:animEffect transition="in" filter="fade">
                                      <p:cBhvr>
                                        <p:cTn id="28" dur="1000"/>
                                        <p:tgtEl>
                                          <p:spTgt spid="11277"/>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11276"/>
                                        </p:tgtEl>
                                        <p:attrNameLst>
                                          <p:attrName>style.visibility</p:attrName>
                                        </p:attrNameLst>
                                      </p:cBhvr>
                                      <p:to>
                                        <p:strVal val="visible"/>
                                      </p:to>
                                    </p:set>
                                    <p:anim calcmode="lin" valueType="num">
                                      <p:cBhvr>
                                        <p:cTn id="31" dur="1000" fill="hold"/>
                                        <p:tgtEl>
                                          <p:spTgt spid="11276"/>
                                        </p:tgtEl>
                                        <p:attrNameLst>
                                          <p:attrName>ppt_w</p:attrName>
                                        </p:attrNameLst>
                                      </p:cBhvr>
                                      <p:tavLst>
                                        <p:tav tm="0">
                                          <p:val>
                                            <p:strVal val="#ppt_w*0.70"/>
                                          </p:val>
                                        </p:tav>
                                        <p:tav tm="100000">
                                          <p:val>
                                            <p:strVal val="#ppt_w"/>
                                          </p:val>
                                        </p:tav>
                                      </p:tavLst>
                                    </p:anim>
                                    <p:anim calcmode="lin" valueType="num">
                                      <p:cBhvr>
                                        <p:cTn id="32" dur="1000" fill="hold"/>
                                        <p:tgtEl>
                                          <p:spTgt spid="11276"/>
                                        </p:tgtEl>
                                        <p:attrNameLst>
                                          <p:attrName>ppt_h</p:attrName>
                                        </p:attrNameLst>
                                      </p:cBhvr>
                                      <p:tavLst>
                                        <p:tav tm="0">
                                          <p:val>
                                            <p:strVal val="#ppt_h"/>
                                          </p:val>
                                        </p:tav>
                                        <p:tav tm="100000">
                                          <p:val>
                                            <p:strVal val="#ppt_h"/>
                                          </p:val>
                                        </p:tav>
                                      </p:tavLst>
                                    </p:anim>
                                    <p:animEffect transition="in" filter="fade">
                                      <p:cBhvr>
                                        <p:cTn id="33" dur="1000"/>
                                        <p:tgtEl>
                                          <p:spTgt spid="11276"/>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11280"/>
                                        </p:tgtEl>
                                        <p:attrNameLst>
                                          <p:attrName>style.visibility</p:attrName>
                                        </p:attrNameLst>
                                      </p:cBhvr>
                                      <p:to>
                                        <p:strVal val="visible"/>
                                      </p:to>
                                    </p:set>
                                    <p:anim calcmode="lin" valueType="num">
                                      <p:cBhvr>
                                        <p:cTn id="36" dur="1000" fill="hold"/>
                                        <p:tgtEl>
                                          <p:spTgt spid="11280"/>
                                        </p:tgtEl>
                                        <p:attrNameLst>
                                          <p:attrName>ppt_w</p:attrName>
                                        </p:attrNameLst>
                                      </p:cBhvr>
                                      <p:tavLst>
                                        <p:tav tm="0">
                                          <p:val>
                                            <p:strVal val="#ppt_w*0.70"/>
                                          </p:val>
                                        </p:tav>
                                        <p:tav tm="100000">
                                          <p:val>
                                            <p:strVal val="#ppt_w"/>
                                          </p:val>
                                        </p:tav>
                                      </p:tavLst>
                                    </p:anim>
                                    <p:anim calcmode="lin" valueType="num">
                                      <p:cBhvr>
                                        <p:cTn id="37" dur="1000" fill="hold"/>
                                        <p:tgtEl>
                                          <p:spTgt spid="11280"/>
                                        </p:tgtEl>
                                        <p:attrNameLst>
                                          <p:attrName>ppt_h</p:attrName>
                                        </p:attrNameLst>
                                      </p:cBhvr>
                                      <p:tavLst>
                                        <p:tav tm="0">
                                          <p:val>
                                            <p:strVal val="#ppt_h"/>
                                          </p:val>
                                        </p:tav>
                                        <p:tav tm="100000">
                                          <p:val>
                                            <p:strVal val="#ppt_h"/>
                                          </p:val>
                                        </p:tav>
                                      </p:tavLst>
                                    </p:anim>
                                    <p:animEffect transition="in" filter="fade">
                                      <p:cBhvr>
                                        <p:cTn id="38" dur="1000"/>
                                        <p:tgtEl>
                                          <p:spTgt spid="11280"/>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11273">
                                            <p:txEl>
                                              <p:pRg st="1" end="1"/>
                                            </p:txEl>
                                          </p:spTgt>
                                        </p:tgtEl>
                                        <p:attrNameLst>
                                          <p:attrName>style.visibility</p:attrName>
                                        </p:attrNameLst>
                                      </p:cBhvr>
                                      <p:to>
                                        <p:strVal val="visible"/>
                                      </p:to>
                                    </p:set>
                                    <p:anim calcmode="lin" valueType="num">
                                      <p:cBhvr>
                                        <p:cTn id="43" dur="1000" fill="hold"/>
                                        <p:tgtEl>
                                          <p:spTgt spid="11273">
                                            <p:txEl>
                                              <p:pRg st="1" end="1"/>
                                            </p:txEl>
                                          </p:spTgt>
                                        </p:tgtEl>
                                        <p:attrNameLst>
                                          <p:attrName>ppt_w</p:attrName>
                                        </p:attrNameLst>
                                      </p:cBhvr>
                                      <p:tavLst>
                                        <p:tav tm="0">
                                          <p:val>
                                            <p:strVal val="#ppt_w*0.70"/>
                                          </p:val>
                                        </p:tav>
                                        <p:tav tm="100000">
                                          <p:val>
                                            <p:strVal val="#ppt_w"/>
                                          </p:val>
                                        </p:tav>
                                      </p:tavLst>
                                    </p:anim>
                                    <p:anim calcmode="lin" valueType="num">
                                      <p:cBhvr>
                                        <p:cTn id="44" dur="1000" fill="hold"/>
                                        <p:tgtEl>
                                          <p:spTgt spid="11273">
                                            <p:txEl>
                                              <p:pRg st="1" end="1"/>
                                            </p:txEl>
                                          </p:spTgt>
                                        </p:tgtEl>
                                        <p:attrNameLst>
                                          <p:attrName>ppt_h</p:attrName>
                                        </p:attrNameLst>
                                      </p:cBhvr>
                                      <p:tavLst>
                                        <p:tav tm="0">
                                          <p:val>
                                            <p:strVal val="#ppt_h"/>
                                          </p:val>
                                        </p:tav>
                                        <p:tav tm="100000">
                                          <p:val>
                                            <p:strVal val="#ppt_h"/>
                                          </p:val>
                                        </p:tav>
                                      </p:tavLst>
                                    </p:anim>
                                    <p:animEffect transition="in" filter="fade">
                                      <p:cBhvr>
                                        <p:cTn id="45" dur="1000"/>
                                        <p:tgtEl>
                                          <p:spTgt spid="11273">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11274">
                                            <p:txEl>
                                              <p:pRg st="0" end="0"/>
                                            </p:txEl>
                                          </p:spTgt>
                                        </p:tgtEl>
                                        <p:attrNameLst>
                                          <p:attrName>style.visibility</p:attrName>
                                        </p:attrNameLst>
                                      </p:cBhvr>
                                      <p:to>
                                        <p:strVal val="visible"/>
                                      </p:to>
                                    </p:set>
                                    <p:anim calcmode="lin" valueType="num">
                                      <p:cBhvr>
                                        <p:cTn id="50" dur="1000" fill="hold"/>
                                        <p:tgtEl>
                                          <p:spTgt spid="11274">
                                            <p:txEl>
                                              <p:pRg st="0" end="0"/>
                                            </p:txEl>
                                          </p:spTgt>
                                        </p:tgtEl>
                                        <p:attrNameLst>
                                          <p:attrName>ppt_w</p:attrName>
                                        </p:attrNameLst>
                                      </p:cBhvr>
                                      <p:tavLst>
                                        <p:tav tm="0">
                                          <p:val>
                                            <p:strVal val="#ppt_w*0.70"/>
                                          </p:val>
                                        </p:tav>
                                        <p:tav tm="100000">
                                          <p:val>
                                            <p:strVal val="#ppt_w"/>
                                          </p:val>
                                        </p:tav>
                                      </p:tavLst>
                                    </p:anim>
                                    <p:anim calcmode="lin" valueType="num">
                                      <p:cBhvr>
                                        <p:cTn id="51" dur="1000" fill="hold"/>
                                        <p:tgtEl>
                                          <p:spTgt spid="11274">
                                            <p:txEl>
                                              <p:pRg st="0" end="0"/>
                                            </p:txEl>
                                          </p:spTgt>
                                        </p:tgtEl>
                                        <p:attrNameLst>
                                          <p:attrName>ppt_h</p:attrName>
                                        </p:attrNameLst>
                                      </p:cBhvr>
                                      <p:tavLst>
                                        <p:tav tm="0">
                                          <p:val>
                                            <p:strVal val="#ppt_h"/>
                                          </p:val>
                                        </p:tav>
                                        <p:tav tm="100000">
                                          <p:val>
                                            <p:strVal val="#ppt_h"/>
                                          </p:val>
                                        </p:tav>
                                      </p:tavLst>
                                    </p:anim>
                                    <p:animEffect transition="in" filter="fade">
                                      <p:cBhvr>
                                        <p:cTn id="52" dur="1000"/>
                                        <p:tgtEl>
                                          <p:spTgt spid="11274">
                                            <p:txEl>
                                              <p:pRg st="0" end="0"/>
                                            </p:txEl>
                                          </p:spTgt>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11281"/>
                                        </p:tgtEl>
                                        <p:attrNameLst>
                                          <p:attrName>style.visibility</p:attrName>
                                        </p:attrNameLst>
                                      </p:cBhvr>
                                      <p:to>
                                        <p:strVal val="visible"/>
                                      </p:to>
                                    </p:set>
                                    <p:anim calcmode="lin" valueType="num">
                                      <p:cBhvr>
                                        <p:cTn id="55" dur="1000" fill="hold"/>
                                        <p:tgtEl>
                                          <p:spTgt spid="11281"/>
                                        </p:tgtEl>
                                        <p:attrNameLst>
                                          <p:attrName>ppt_w</p:attrName>
                                        </p:attrNameLst>
                                      </p:cBhvr>
                                      <p:tavLst>
                                        <p:tav tm="0">
                                          <p:val>
                                            <p:strVal val="#ppt_w*0.70"/>
                                          </p:val>
                                        </p:tav>
                                        <p:tav tm="100000">
                                          <p:val>
                                            <p:strVal val="#ppt_w"/>
                                          </p:val>
                                        </p:tav>
                                      </p:tavLst>
                                    </p:anim>
                                    <p:anim calcmode="lin" valueType="num">
                                      <p:cBhvr>
                                        <p:cTn id="56" dur="1000" fill="hold"/>
                                        <p:tgtEl>
                                          <p:spTgt spid="11281"/>
                                        </p:tgtEl>
                                        <p:attrNameLst>
                                          <p:attrName>ppt_h</p:attrName>
                                        </p:attrNameLst>
                                      </p:cBhvr>
                                      <p:tavLst>
                                        <p:tav tm="0">
                                          <p:val>
                                            <p:strVal val="#ppt_h"/>
                                          </p:val>
                                        </p:tav>
                                        <p:tav tm="100000">
                                          <p:val>
                                            <p:strVal val="#ppt_h"/>
                                          </p:val>
                                        </p:tav>
                                      </p:tavLst>
                                    </p:anim>
                                    <p:animEffect transition="in" filter="fade">
                                      <p:cBhvr>
                                        <p:cTn id="57" dur="1000"/>
                                        <p:tgtEl>
                                          <p:spTgt spid="11281"/>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11278"/>
                                        </p:tgtEl>
                                        <p:attrNameLst>
                                          <p:attrName>style.visibility</p:attrName>
                                        </p:attrNameLst>
                                      </p:cBhvr>
                                      <p:to>
                                        <p:strVal val="visible"/>
                                      </p:to>
                                    </p:set>
                                    <p:anim calcmode="lin" valueType="num">
                                      <p:cBhvr>
                                        <p:cTn id="60" dur="1000" fill="hold"/>
                                        <p:tgtEl>
                                          <p:spTgt spid="11278"/>
                                        </p:tgtEl>
                                        <p:attrNameLst>
                                          <p:attrName>ppt_w</p:attrName>
                                        </p:attrNameLst>
                                      </p:cBhvr>
                                      <p:tavLst>
                                        <p:tav tm="0">
                                          <p:val>
                                            <p:strVal val="#ppt_w*0.70"/>
                                          </p:val>
                                        </p:tav>
                                        <p:tav tm="100000">
                                          <p:val>
                                            <p:strVal val="#ppt_w"/>
                                          </p:val>
                                        </p:tav>
                                      </p:tavLst>
                                    </p:anim>
                                    <p:anim calcmode="lin" valueType="num">
                                      <p:cBhvr>
                                        <p:cTn id="61" dur="1000" fill="hold"/>
                                        <p:tgtEl>
                                          <p:spTgt spid="11278"/>
                                        </p:tgtEl>
                                        <p:attrNameLst>
                                          <p:attrName>ppt_h</p:attrName>
                                        </p:attrNameLst>
                                      </p:cBhvr>
                                      <p:tavLst>
                                        <p:tav tm="0">
                                          <p:val>
                                            <p:strVal val="#ppt_h"/>
                                          </p:val>
                                        </p:tav>
                                        <p:tav tm="100000">
                                          <p:val>
                                            <p:strVal val="#ppt_h"/>
                                          </p:val>
                                        </p:tav>
                                      </p:tavLst>
                                    </p:anim>
                                    <p:animEffect transition="in" filter="fade">
                                      <p:cBhvr>
                                        <p:cTn id="62" dur="1000"/>
                                        <p:tgtEl>
                                          <p:spTgt spid="11278"/>
                                        </p:tgtEl>
                                      </p:cBhvr>
                                    </p:animEffect>
                                  </p:childTnLst>
                                </p:cTn>
                              </p:par>
                              <p:par>
                                <p:cTn id="63" presetID="55" presetClass="entr" presetSubtype="0" fill="hold" grpId="0" nodeType="withEffect">
                                  <p:stCondLst>
                                    <p:cond delay="0"/>
                                  </p:stCondLst>
                                  <p:childTnLst>
                                    <p:set>
                                      <p:cBhvr>
                                        <p:cTn id="64" dur="1" fill="hold">
                                          <p:stCondLst>
                                            <p:cond delay="0"/>
                                          </p:stCondLst>
                                        </p:cTn>
                                        <p:tgtEl>
                                          <p:spTgt spid="11279"/>
                                        </p:tgtEl>
                                        <p:attrNameLst>
                                          <p:attrName>style.visibility</p:attrName>
                                        </p:attrNameLst>
                                      </p:cBhvr>
                                      <p:to>
                                        <p:strVal val="visible"/>
                                      </p:to>
                                    </p:set>
                                    <p:anim calcmode="lin" valueType="num">
                                      <p:cBhvr>
                                        <p:cTn id="65" dur="1000" fill="hold"/>
                                        <p:tgtEl>
                                          <p:spTgt spid="11279"/>
                                        </p:tgtEl>
                                        <p:attrNameLst>
                                          <p:attrName>ppt_w</p:attrName>
                                        </p:attrNameLst>
                                      </p:cBhvr>
                                      <p:tavLst>
                                        <p:tav tm="0">
                                          <p:val>
                                            <p:strVal val="#ppt_w*0.70"/>
                                          </p:val>
                                        </p:tav>
                                        <p:tav tm="100000">
                                          <p:val>
                                            <p:strVal val="#ppt_w"/>
                                          </p:val>
                                        </p:tav>
                                      </p:tavLst>
                                    </p:anim>
                                    <p:anim calcmode="lin" valueType="num">
                                      <p:cBhvr>
                                        <p:cTn id="66" dur="1000" fill="hold"/>
                                        <p:tgtEl>
                                          <p:spTgt spid="11279"/>
                                        </p:tgtEl>
                                        <p:attrNameLst>
                                          <p:attrName>ppt_h</p:attrName>
                                        </p:attrNameLst>
                                      </p:cBhvr>
                                      <p:tavLst>
                                        <p:tav tm="0">
                                          <p:val>
                                            <p:strVal val="#ppt_h"/>
                                          </p:val>
                                        </p:tav>
                                        <p:tav tm="100000">
                                          <p:val>
                                            <p:strVal val="#ppt_h"/>
                                          </p:val>
                                        </p:tav>
                                      </p:tavLst>
                                    </p:anim>
                                    <p:animEffect transition="in" filter="fade">
                                      <p:cBhvr>
                                        <p:cTn id="67" dur="1000"/>
                                        <p:tgtEl>
                                          <p:spTgt spid="11279"/>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11274">
                                            <p:txEl>
                                              <p:pRg st="1" end="1"/>
                                            </p:txEl>
                                          </p:spTgt>
                                        </p:tgtEl>
                                        <p:attrNameLst>
                                          <p:attrName>style.visibility</p:attrName>
                                        </p:attrNameLst>
                                      </p:cBhvr>
                                      <p:to>
                                        <p:strVal val="visible"/>
                                      </p:to>
                                    </p:set>
                                    <p:anim calcmode="lin" valueType="num">
                                      <p:cBhvr>
                                        <p:cTn id="72" dur="1000" fill="hold"/>
                                        <p:tgtEl>
                                          <p:spTgt spid="11274">
                                            <p:txEl>
                                              <p:pRg st="1" end="1"/>
                                            </p:txEl>
                                          </p:spTgt>
                                        </p:tgtEl>
                                        <p:attrNameLst>
                                          <p:attrName>ppt_w</p:attrName>
                                        </p:attrNameLst>
                                      </p:cBhvr>
                                      <p:tavLst>
                                        <p:tav tm="0">
                                          <p:val>
                                            <p:strVal val="#ppt_w*0.70"/>
                                          </p:val>
                                        </p:tav>
                                        <p:tav tm="100000">
                                          <p:val>
                                            <p:strVal val="#ppt_w"/>
                                          </p:val>
                                        </p:tav>
                                      </p:tavLst>
                                    </p:anim>
                                    <p:anim calcmode="lin" valueType="num">
                                      <p:cBhvr>
                                        <p:cTn id="73" dur="1000" fill="hold"/>
                                        <p:tgtEl>
                                          <p:spTgt spid="11274">
                                            <p:txEl>
                                              <p:pRg st="1" end="1"/>
                                            </p:txEl>
                                          </p:spTgt>
                                        </p:tgtEl>
                                        <p:attrNameLst>
                                          <p:attrName>ppt_h</p:attrName>
                                        </p:attrNameLst>
                                      </p:cBhvr>
                                      <p:tavLst>
                                        <p:tav tm="0">
                                          <p:val>
                                            <p:strVal val="#ppt_h"/>
                                          </p:val>
                                        </p:tav>
                                        <p:tav tm="100000">
                                          <p:val>
                                            <p:strVal val="#ppt_h"/>
                                          </p:val>
                                        </p:tav>
                                      </p:tavLst>
                                    </p:anim>
                                    <p:animEffect transition="in" filter="fade">
                                      <p:cBhvr>
                                        <p:cTn id="74" dur="1000"/>
                                        <p:tgtEl>
                                          <p:spTgt spid="112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animBg="1"/>
      <p:bldP spid="11277" grpId="0" animBg="1"/>
      <p:bldP spid="11278" grpId="0" animBg="1"/>
      <p:bldP spid="11279" grpId="0" animBg="1"/>
      <p:bldP spid="11280" grpId="0"/>
      <p:bldP spid="1128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graphicFrame>
        <p:nvGraphicFramePr>
          <p:cNvPr id="12292" name="Object 4"/>
          <p:cNvGraphicFramePr>
            <a:graphicFrameLocks noChangeAspect="1"/>
          </p:cNvGraphicFramePr>
          <p:nvPr/>
        </p:nvGraphicFramePr>
        <p:xfrm>
          <a:off x="1263650" y="152400"/>
          <a:ext cx="6508750" cy="6629400"/>
        </p:xfrm>
        <a:graphic>
          <a:graphicData uri="http://schemas.openxmlformats.org/presentationml/2006/ole">
            <mc:AlternateContent xmlns:mc="http://schemas.openxmlformats.org/markup-compatibility/2006">
              <mc:Choice xmlns:v="urn:schemas-microsoft-com:vml" Requires="v">
                <p:oleObj spid="_x0000_s3075" name="Image" r:id="rId3" imgW="4522866" imgH="4605183" progId="">
                  <p:embed/>
                </p:oleObj>
              </mc:Choice>
              <mc:Fallback>
                <p:oleObj name="Image" r:id="rId3" imgW="4522866" imgH="4605183"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650" y="152400"/>
                        <a:ext cx="650875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p:cTn id="7" dur="1000" fill="hold"/>
                                        <p:tgtEl>
                                          <p:spTgt spid="12292"/>
                                        </p:tgtEl>
                                        <p:attrNameLst>
                                          <p:attrName>ppt_w</p:attrName>
                                        </p:attrNameLst>
                                      </p:cBhvr>
                                      <p:tavLst>
                                        <p:tav tm="0">
                                          <p:val>
                                            <p:strVal val="#ppt_w*0.70"/>
                                          </p:val>
                                        </p:tav>
                                        <p:tav tm="100000">
                                          <p:val>
                                            <p:strVal val="#ppt_w"/>
                                          </p:val>
                                        </p:tav>
                                      </p:tavLst>
                                    </p:anim>
                                    <p:anim calcmode="lin" valueType="num">
                                      <p:cBhvr>
                                        <p:cTn id="8" dur="1000" fill="hold"/>
                                        <p:tgtEl>
                                          <p:spTgt spid="12292"/>
                                        </p:tgtEl>
                                        <p:attrNameLst>
                                          <p:attrName>ppt_h</p:attrName>
                                        </p:attrNameLst>
                                      </p:cBhvr>
                                      <p:tavLst>
                                        <p:tav tm="0">
                                          <p:val>
                                            <p:strVal val="#ppt_h"/>
                                          </p:val>
                                        </p:tav>
                                        <p:tav tm="100000">
                                          <p:val>
                                            <p:strVal val="#ppt_h"/>
                                          </p:val>
                                        </p:tav>
                                      </p:tavLst>
                                    </p:anim>
                                    <p:animEffect transition="in" filter="fade">
                                      <p:cBhvr>
                                        <p:cTn id="9" dur="1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3" cstate="print"/>
          <a:srcRect/>
          <a:stretch>
            <a:fillRect/>
          </a:stretch>
        </p:blipFill>
        <p:spPr bwMode="auto">
          <a:xfrm>
            <a:off x="152400" y="152400"/>
            <a:ext cx="2063750" cy="3429000"/>
          </a:xfrm>
          <a:prstGeom prst="rect">
            <a:avLst/>
          </a:prstGeom>
          <a:noFill/>
          <a:ln w="9525">
            <a:noFill/>
            <a:miter lim="800000"/>
            <a:headEnd/>
            <a:tailEnd/>
          </a:ln>
        </p:spPr>
      </p:pic>
      <p:sp>
        <p:nvSpPr>
          <p:cNvPr id="22531" name="Rectangle 6"/>
          <p:cNvSpPr>
            <a:spLocks noChangeArrowheads="1"/>
          </p:cNvSpPr>
          <p:nvPr/>
        </p:nvSpPr>
        <p:spPr bwMode="auto">
          <a:xfrm>
            <a:off x="114300" y="2286000"/>
            <a:ext cx="9144000" cy="0"/>
          </a:xfrm>
          <a:prstGeom prst="rect">
            <a:avLst/>
          </a:prstGeom>
          <a:noFill/>
          <a:ln w="9525">
            <a:noFill/>
            <a:miter lim="800000"/>
            <a:headEnd/>
            <a:tailEnd/>
          </a:ln>
        </p:spPr>
        <p:txBody>
          <a:bodyPr wrap="none" anchor="ctr">
            <a:spAutoFit/>
          </a:bodyPr>
          <a:lstStyle/>
          <a:p>
            <a:endParaRPr lang="en-US" sz="1800">
              <a:latin typeface="Arial" charset="0"/>
            </a:endParaRPr>
          </a:p>
        </p:txBody>
      </p:sp>
      <p:sp>
        <p:nvSpPr>
          <p:cNvPr id="13319" name="Rectangle 7"/>
          <p:cNvSpPr>
            <a:spLocks noChangeArrowheads="1"/>
          </p:cNvSpPr>
          <p:nvPr/>
        </p:nvSpPr>
        <p:spPr bwMode="auto">
          <a:xfrm>
            <a:off x="2209800" y="304800"/>
            <a:ext cx="6934200" cy="3106738"/>
          </a:xfrm>
          <a:prstGeom prst="rect">
            <a:avLst/>
          </a:prstGeom>
          <a:noFill/>
          <a:ln w="9525">
            <a:noFill/>
            <a:miter lim="800000"/>
            <a:headEnd/>
            <a:tailEnd/>
          </a:ln>
        </p:spPr>
        <p:txBody>
          <a:bodyPr anchor="ctr">
            <a:spAutoFit/>
          </a:bodyPr>
          <a:lstStyle/>
          <a:p>
            <a:r>
              <a:rPr lang="en-US" b="1">
                <a:cs typeface="Times New Roman" pitchFamily="18" charset="0"/>
              </a:rPr>
              <a:t>Began in</a:t>
            </a:r>
            <a:r>
              <a:rPr lang="en-US">
                <a:cs typeface="Times New Roman" pitchFamily="18" charset="0"/>
              </a:rPr>
              <a:t>: </a:t>
            </a:r>
            <a:r>
              <a:rPr lang="en-US" u="sng">
                <a:cs typeface="Times New Roman" pitchFamily="18" charset="0"/>
              </a:rPr>
              <a:t>3000 B.C. to 1500 B.C. in the Indus River Valley</a:t>
            </a:r>
            <a:r>
              <a:rPr lang="en-US">
                <a:cs typeface="Times New Roman" pitchFamily="18" charset="0"/>
              </a:rPr>
              <a:t>. It is thought that a civilization existed here that reached hundreds of miles from the Himalaya mountains to the shore of the Arabian Sea. </a:t>
            </a:r>
          </a:p>
          <a:p>
            <a:endParaRPr lang="en-US"/>
          </a:p>
          <a:p>
            <a:pPr eaLnBrk="0" hangingPunct="0"/>
            <a:r>
              <a:rPr lang="en-US" b="1">
                <a:cs typeface="Times New Roman" pitchFamily="18" charset="0"/>
              </a:rPr>
              <a:t>Two main cities found are</a:t>
            </a:r>
            <a:r>
              <a:rPr lang="en-US">
                <a:cs typeface="Times New Roman" pitchFamily="18" charset="0"/>
              </a:rPr>
              <a:t>: </a:t>
            </a:r>
          </a:p>
          <a:p>
            <a:pPr eaLnBrk="0" hangingPunct="0"/>
            <a:r>
              <a:rPr lang="en-US">
                <a:cs typeface="Times New Roman" pitchFamily="18" charset="0"/>
              </a:rPr>
              <a:t>Harappa and Mohenjo-Daro</a:t>
            </a:r>
          </a:p>
          <a:p>
            <a:pPr eaLnBrk="0" hangingPunct="0"/>
            <a:endParaRPr lang="en-US"/>
          </a:p>
          <a:p>
            <a:pPr eaLnBrk="0" hangingPunct="0"/>
            <a:endParaRPr lang="en-US"/>
          </a:p>
        </p:txBody>
      </p:sp>
      <p:sp>
        <p:nvSpPr>
          <p:cNvPr id="13321" name="Rectangle 9"/>
          <p:cNvSpPr>
            <a:spLocks noChangeArrowheads="1"/>
          </p:cNvSpPr>
          <p:nvPr/>
        </p:nvSpPr>
        <p:spPr bwMode="auto">
          <a:xfrm>
            <a:off x="228600" y="3765550"/>
            <a:ext cx="4800600" cy="2101850"/>
          </a:xfrm>
          <a:prstGeom prst="rect">
            <a:avLst/>
          </a:prstGeom>
          <a:noFill/>
          <a:ln w="9525">
            <a:noFill/>
            <a:miter lim="800000"/>
            <a:headEnd/>
            <a:tailEnd/>
          </a:ln>
        </p:spPr>
        <p:txBody>
          <a:bodyPr anchor="ctr">
            <a:spAutoFit/>
          </a:bodyPr>
          <a:lstStyle/>
          <a:p>
            <a:r>
              <a:rPr lang="en-US" b="1">
                <a:cs typeface="Times New Roman" pitchFamily="18" charset="0"/>
              </a:rPr>
              <a:t>Harappa and Mohenjo-Daro</a:t>
            </a:r>
            <a:endParaRPr lang="en-US"/>
          </a:p>
          <a:p>
            <a:pPr eaLnBrk="0" hangingPunct="0"/>
            <a:r>
              <a:rPr lang="en-US" b="1">
                <a:cs typeface="Times New Roman" pitchFamily="18" charset="0"/>
              </a:rPr>
              <a:t>Population</a:t>
            </a:r>
            <a:r>
              <a:rPr lang="en-US">
                <a:cs typeface="Times New Roman" pitchFamily="18" charset="0"/>
              </a:rPr>
              <a:t>: It is thought that </a:t>
            </a:r>
            <a:r>
              <a:rPr lang="en-US" u="sng">
                <a:cs typeface="Times New Roman" pitchFamily="18" charset="0"/>
              </a:rPr>
              <a:t>Harappa had up to 35,000</a:t>
            </a:r>
            <a:r>
              <a:rPr lang="en-US">
                <a:cs typeface="Times New Roman" pitchFamily="18" charset="0"/>
              </a:rPr>
              <a:t> people at its height and that </a:t>
            </a:r>
            <a:r>
              <a:rPr lang="en-US" u="sng">
                <a:cs typeface="Times New Roman" pitchFamily="18" charset="0"/>
              </a:rPr>
              <a:t>Mohenjo-Daro has between 35,000-40,000 people. </a:t>
            </a:r>
            <a:endParaRPr lang="en-US" u="sng"/>
          </a:p>
        </p:txBody>
      </p:sp>
      <p:sp>
        <p:nvSpPr>
          <p:cNvPr id="13322" name="Rectangle 10"/>
          <p:cNvSpPr>
            <a:spLocks noChangeArrowheads="1"/>
          </p:cNvSpPr>
          <p:nvPr/>
        </p:nvSpPr>
        <p:spPr bwMode="auto">
          <a:xfrm>
            <a:off x="228600" y="6126163"/>
            <a:ext cx="8763000" cy="427037"/>
          </a:xfrm>
          <a:prstGeom prst="rect">
            <a:avLst/>
          </a:prstGeom>
          <a:noFill/>
          <a:ln w="9525">
            <a:noFill/>
            <a:miter lim="800000"/>
            <a:headEnd/>
            <a:tailEnd/>
          </a:ln>
        </p:spPr>
        <p:txBody>
          <a:bodyPr anchor="ctr">
            <a:spAutoFit/>
          </a:bodyPr>
          <a:lstStyle/>
          <a:p>
            <a:r>
              <a:rPr lang="en-US" b="1">
                <a:cs typeface="Times New Roman" pitchFamily="18" charset="0"/>
              </a:rPr>
              <a:t>Organization</a:t>
            </a:r>
            <a:r>
              <a:rPr lang="en-US">
                <a:cs typeface="Times New Roman" pitchFamily="18" charset="0"/>
              </a:rPr>
              <a:t>: </a:t>
            </a:r>
            <a:r>
              <a:rPr lang="en-US" u="sng">
                <a:cs typeface="Times New Roman" pitchFamily="18" charset="0"/>
              </a:rPr>
              <a:t>These cities were very carefully planned</a:t>
            </a:r>
            <a:r>
              <a:rPr lang="en-US">
                <a:cs typeface="Times New Roman" pitchFamily="18" charset="0"/>
              </a:rPr>
              <a:t>.  </a:t>
            </a:r>
            <a:endParaRPr lang="en-US"/>
          </a:p>
        </p:txBody>
      </p:sp>
      <p:pic>
        <p:nvPicPr>
          <p:cNvPr id="13324" name="Picture 12" descr="pakistan-Moenjodaro-IndusValleyMap"/>
          <p:cNvPicPr>
            <a:picLocks noChangeAspect="1" noChangeArrowheads="1"/>
          </p:cNvPicPr>
          <p:nvPr/>
        </p:nvPicPr>
        <p:blipFill>
          <a:blip r:embed="rId4" cstate="print"/>
          <a:srcRect/>
          <a:stretch>
            <a:fillRect/>
          </a:stretch>
        </p:blipFill>
        <p:spPr bwMode="auto">
          <a:xfrm>
            <a:off x="4953000" y="2849563"/>
            <a:ext cx="3962400" cy="31829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1000" fill="hold"/>
                                        <p:tgtEl>
                                          <p:spTgt spid="13316"/>
                                        </p:tgtEl>
                                        <p:attrNameLst>
                                          <p:attrName>ppt_w</p:attrName>
                                        </p:attrNameLst>
                                      </p:cBhvr>
                                      <p:tavLst>
                                        <p:tav tm="0">
                                          <p:val>
                                            <p:strVal val="#ppt_w*0.70"/>
                                          </p:val>
                                        </p:tav>
                                        <p:tav tm="100000">
                                          <p:val>
                                            <p:strVal val="#ppt_w"/>
                                          </p:val>
                                        </p:tav>
                                      </p:tavLst>
                                    </p:anim>
                                    <p:anim calcmode="lin" valueType="num">
                                      <p:cBhvr>
                                        <p:cTn id="8" dur="1000" fill="hold"/>
                                        <p:tgtEl>
                                          <p:spTgt spid="13316"/>
                                        </p:tgtEl>
                                        <p:attrNameLst>
                                          <p:attrName>ppt_h</p:attrName>
                                        </p:attrNameLst>
                                      </p:cBhvr>
                                      <p:tavLst>
                                        <p:tav tm="0">
                                          <p:val>
                                            <p:strVal val="#ppt_h"/>
                                          </p:val>
                                        </p:tav>
                                        <p:tav tm="100000">
                                          <p:val>
                                            <p:strVal val="#ppt_h"/>
                                          </p:val>
                                        </p:tav>
                                      </p:tavLst>
                                    </p:anim>
                                    <p:animEffect transition="in" filter="fade">
                                      <p:cBhvr>
                                        <p:cTn id="9" dur="1000"/>
                                        <p:tgtEl>
                                          <p:spTgt spid="1331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3319">
                                            <p:txEl>
                                              <p:pRg st="0" end="0"/>
                                            </p:txEl>
                                          </p:spTgt>
                                        </p:tgtEl>
                                        <p:attrNameLst>
                                          <p:attrName>style.visibility</p:attrName>
                                        </p:attrNameLst>
                                      </p:cBhvr>
                                      <p:to>
                                        <p:strVal val="visible"/>
                                      </p:to>
                                    </p:set>
                                    <p:anim calcmode="lin" valueType="num">
                                      <p:cBhvr>
                                        <p:cTn id="14" dur="1000" fill="hold"/>
                                        <p:tgtEl>
                                          <p:spTgt spid="13319">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13319">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331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3324"/>
                                        </p:tgtEl>
                                        <p:attrNameLst>
                                          <p:attrName>style.visibility</p:attrName>
                                        </p:attrNameLst>
                                      </p:cBhvr>
                                      <p:to>
                                        <p:strVal val="visible"/>
                                      </p:to>
                                    </p:set>
                                    <p:anim calcmode="lin" valueType="num">
                                      <p:cBhvr>
                                        <p:cTn id="21" dur="1000" fill="hold"/>
                                        <p:tgtEl>
                                          <p:spTgt spid="13324"/>
                                        </p:tgtEl>
                                        <p:attrNameLst>
                                          <p:attrName>ppt_w</p:attrName>
                                        </p:attrNameLst>
                                      </p:cBhvr>
                                      <p:tavLst>
                                        <p:tav tm="0">
                                          <p:val>
                                            <p:strVal val="#ppt_w*0.70"/>
                                          </p:val>
                                        </p:tav>
                                        <p:tav tm="100000">
                                          <p:val>
                                            <p:strVal val="#ppt_w"/>
                                          </p:val>
                                        </p:tav>
                                      </p:tavLst>
                                    </p:anim>
                                    <p:anim calcmode="lin" valueType="num">
                                      <p:cBhvr>
                                        <p:cTn id="22" dur="1000" fill="hold"/>
                                        <p:tgtEl>
                                          <p:spTgt spid="13324"/>
                                        </p:tgtEl>
                                        <p:attrNameLst>
                                          <p:attrName>ppt_h</p:attrName>
                                        </p:attrNameLst>
                                      </p:cBhvr>
                                      <p:tavLst>
                                        <p:tav tm="0">
                                          <p:val>
                                            <p:strVal val="#ppt_h"/>
                                          </p:val>
                                        </p:tav>
                                        <p:tav tm="100000">
                                          <p:val>
                                            <p:strVal val="#ppt_h"/>
                                          </p:val>
                                        </p:tav>
                                      </p:tavLst>
                                    </p:anim>
                                    <p:animEffect transition="in" filter="fade">
                                      <p:cBhvr>
                                        <p:cTn id="23" dur="1000"/>
                                        <p:tgtEl>
                                          <p:spTgt spid="13324"/>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3319">
                                            <p:txEl>
                                              <p:pRg st="2" end="2"/>
                                            </p:txEl>
                                          </p:spTgt>
                                        </p:tgtEl>
                                        <p:attrNameLst>
                                          <p:attrName>style.visibility</p:attrName>
                                        </p:attrNameLst>
                                      </p:cBhvr>
                                      <p:to>
                                        <p:strVal val="visible"/>
                                      </p:to>
                                    </p:set>
                                    <p:anim calcmode="lin" valueType="num">
                                      <p:cBhvr>
                                        <p:cTn id="28" dur="1000" fill="hold"/>
                                        <p:tgtEl>
                                          <p:spTgt spid="13319">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13319">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13319">
                                            <p:txEl>
                                              <p:pRg st="2" end="2"/>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13319">
                                            <p:txEl>
                                              <p:pRg st="3" end="3"/>
                                            </p:txEl>
                                          </p:spTgt>
                                        </p:tgtEl>
                                        <p:attrNameLst>
                                          <p:attrName>style.visibility</p:attrName>
                                        </p:attrNameLst>
                                      </p:cBhvr>
                                      <p:to>
                                        <p:strVal val="visible"/>
                                      </p:to>
                                    </p:set>
                                    <p:anim calcmode="lin" valueType="num">
                                      <p:cBhvr>
                                        <p:cTn id="33" dur="1000" fill="hold"/>
                                        <p:tgtEl>
                                          <p:spTgt spid="13319">
                                            <p:txEl>
                                              <p:pRg st="3" end="3"/>
                                            </p:txEl>
                                          </p:spTgt>
                                        </p:tgtEl>
                                        <p:attrNameLst>
                                          <p:attrName>ppt_w</p:attrName>
                                        </p:attrNameLst>
                                      </p:cBhvr>
                                      <p:tavLst>
                                        <p:tav tm="0">
                                          <p:val>
                                            <p:strVal val="#ppt_w*0.70"/>
                                          </p:val>
                                        </p:tav>
                                        <p:tav tm="100000">
                                          <p:val>
                                            <p:strVal val="#ppt_w"/>
                                          </p:val>
                                        </p:tav>
                                      </p:tavLst>
                                    </p:anim>
                                    <p:anim calcmode="lin" valueType="num">
                                      <p:cBhvr>
                                        <p:cTn id="34" dur="1000" fill="hold"/>
                                        <p:tgtEl>
                                          <p:spTgt spid="13319">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13319">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3321"/>
                                        </p:tgtEl>
                                        <p:attrNameLst>
                                          <p:attrName>style.visibility</p:attrName>
                                        </p:attrNameLst>
                                      </p:cBhvr>
                                      <p:to>
                                        <p:strVal val="visible"/>
                                      </p:to>
                                    </p:set>
                                    <p:anim calcmode="lin" valueType="num">
                                      <p:cBhvr>
                                        <p:cTn id="40" dur="1000" fill="hold"/>
                                        <p:tgtEl>
                                          <p:spTgt spid="13321"/>
                                        </p:tgtEl>
                                        <p:attrNameLst>
                                          <p:attrName>ppt_w</p:attrName>
                                        </p:attrNameLst>
                                      </p:cBhvr>
                                      <p:tavLst>
                                        <p:tav tm="0">
                                          <p:val>
                                            <p:strVal val="#ppt_w*0.70"/>
                                          </p:val>
                                        </p:tav>
                                        <p:tav tm="100000">
                                          <p:val>
                                            <p:strVal val="#ppt_w"/>
                                          </p:val>
                                        </p:tav>
                                      </p:tavLst>
                                    </p:anim>
                                    <p:anim calcmode="lin" valueType="num">
                                      <p:cBhvr>
                                        <p:cTn id="41" dur="1000" fill="hold"/>
                                        <p:tgtEl>
                                          <p:spTgt spid="13321"/>
                                        </p:tgtEl>
                                        <p:attrNameLst>
                                          <p:attrName>ppt_h</p:attrName>
                                        </p:attrNameLst>
                                      </p:cBhvr>
                                      <p:tavLst>
                                        <p:tav tm="0">
                                          <p:val>
                                            <p:strVal val="#ppt_h"/>
                                          </p:val>
                                        </p:tav>
                                        <p:tav tm="100000">
                                          <p:val>
                                            <p:strVal val="#ppt_h"/>
                                          </p:val>
                                        </p:tav>
                                      </p:tavLst>
                                    </p:anim>
                                    <p:animEffect transition="in" filter="fade">
                                      <p:cBhvr>
                                        <p:cTn id="42" dur="1000"/>
                                        <p:tgtEl>
                                          <p:spTgt spid="13321"/>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3322"/>
                                        </p:tgtEl>
                                        <p:attrNameLst>
                                          <p:attrName>style.visibility</p:attrName>
                                        </p:attrNameLst>
                                      </p:cBhvr>
                                      <p:to>
                                        <p:strVal val="visible"/>
                                      </p:to>
                                    </p:set>
                                    <p:anim calcmode="lin" valueType="num">
                                      <p:cBhvr>
                                        <p:cTn id="47" dur="1000" fill="hold"/>
                                        <p:tgtEl>
                                          <p:spTgt spid="13322"/>
                                        </p:tgtEl>
                                        <p:attrNameLst>
                                          <p:attrName>ppt_w</p:attrName>
                                        </p:attrNameLst>
                                      </p:cBhvr>
                                      <p:tavLst>
                                        <p:tav tm="0">
                                          <p:val>
                                            <p:strVal val="#ppt_w*0.70"/>
                                          </p:val>
                                        </p:tav>
                                        <p:tav tm="100000">
                                          <p:val>
                                            <p:strVal val="#ppt_w"/>
                                          </p:val>
                                        </p:tav>
                                      </p:tavLst>
                                    </p:anim>
                                    <p:anim calcmode="lin" valueType="num">
                                      <p:cBhvr>
                                        <p:cTn id="48" dur="1000" fill="hold"/>
                                        <p:tgtEl>
                                          <p:spTgt spid="13322"/>
                                        </p:tgtEl>
                                        <p:attrNameLst>
                                          <p:attrName>ppt_h</p:attrName>
                                        </p:attrNameLst>
                                      </p:cBhvr>
                                      <p:tavLst>
                                        <p:tav tm="0">
                                          <p:val>
                                            <p:strVal val="#ppt_h"/>
                                          </p:val>
                                        </p:tav>
                                        <p:tav tm="100000">
                                          <p:val>
                                            <p:strVal val="#ppt_h"/>
                                          </p:val>
                                        </p:tav>
                                      </p:tavLst>
                                    </p:anim>
                                    <p:animEffect transition="in" filter="fade">
                                      <p:cBhvr>
                                        <p:cTn id="49" dur="1000"/>
                                        <p:tgtEl>
                                          <p:spTgt spid="1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1" grpId="0"/>
      <p:bldP spid="133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4340" name="Rectangle 4"/>
          <p:cNvSpPr>
            <a:spLocks noChangeArrowheads="1"/>
          </p:cNvSpPr>
          <p:nvPr/>
        </p:nvSpPr>
        <p:spPr bwMode="auto">
          <a:xfrm>
            <a:off x="228600" y="228600"/>
            <a:ext cx="8763000" cy="2436813"/>
          </a:xfrm>
          <a:prstGeom prst="rect">
            <a:avLst/>
          </a:prstGeom>
          <a:noFill/>
          <a:ln w="9525">
            <a:noFill/>
            <a:miter lim="800000"/>
            <a:headEnd/>
            <a:tailEnd/>
          </a:ln>
        </p:spPr>
        <p:txBody>
          <a:bodyPr>
            <a:spAutoFit/>
          </a:bodyPr>
          <a:lstStyle/>
          <a:p>
            <a:r>
              <a:rPr lang="en-US" b="1"/>
              <a:t>Features</a:t>
            </a:r>
            <a:r>
              <a:rPr lang="en-US"/>
              <a:t>: There is evidence of </a:t>
            </a:r>
            <a:r>
              <a:rPr lang="en-US" u="sng"/>
              <a:t>streets</a:t>
            </a:r>
            <a:r>
              <a:rPr lang="en-US"/>
              <a:t> laid out in grids, walled neighborhoods, multi-story buildings, </a:t>
            </a:r>
            <a:r>
              <a:rPr lang="en-US" u="sng"/>
              <a:t>water and sanitation systems</a:t>
            </a:r>
            <a:r>
              <a:rPr lang="en-US"/>
              <a:t>, garbage chutes that took trash from houses to street-level garbage bins. </a:t>
            </a:r>
          </a:p>
          <a:p>
            <a:endParaRPr lang="en-US"/>
          </a:p>
          <a:p>
            <a:r>
              <a:rPr lang="en-US" u="sng"/>
              <a:t>Houses were made of mud bricks baked in ovens</a:t>
            </a:r>
            <a:r>
              <a:rPr lang="en-US"/>
              <a:t> are were square forming a grid pattern.  </a:t>
            </a:r>
          </a:p>
        </p:txBody>
      </p:sp>
      <p:sp>
        <p:nvSpPr>
          <p:cNvPr id="14341" name="Rectangle 5"/>
          <p:cNvSpPr>
            <a:spLocks noChangeArrowheads="1"/>
          </p:cNvSpPr>
          <p:nvPr/>
        </p:nvSpPr>
        <p:spPr bwMode="auto">
          <a:xfrm>
            <a:off x="228600" y="3062288"/>
            <a:ext cx="8686800" cy="3441700"/>
          </a:xfrm>
          <a:prstGeom prst="rect">
            <a:avLst/>
          </a:prstGeom>
          <a:noFill/>
          <a:ln w="9525">
            <a:noFill/>
            <a:miter lim="800000"/>
            <a:headEnd/>
            <a:tailEnd/>
          </a:ln>
        </p:spPr>
        <p:txBody>
          <a:bodyPr anchor="ctr">
            <a:spAutoFit/>
          </a:bodyPr>
          <a:lstStyle/>
          <a:p>
            <a:r>
              <a:rPr lang="en-US" b="1"/>
              <a:t>Rulers and Economy: </a:t>
            </a:r>
            <a:r>
              <a:rPr lang="en-US" u="sng"/>
              <a:t>Rulers said their powers came from the gods.  It is thought that religious and political life were closely linked</a:t>
            </a:r>
            <a:r>
              <a:rPr lang="en-US"/>
              <a:t>.</a:t>
            </a:r>
          </a:p>
          <a:p>
            <a:endParaRPr lang="en-US"/>
          </a:p>
          <a:p>
            <a:r>
              <a:rPr lang="en-US" u="sng"/>
              <a:t>Their economy was based on agriculture</a:t>
            </a:r>
            <a:r>
              <a:rPr lang="en-US"/>
              <a:t>, including wheat, barely, and peas.  They probably </a:t>
            </a:r>
            <a:r>
              <a:rPr lang="en-US" u="sng"/>
              <a:t>traded with other city states in Mesopotamia</a:t>
            </a:r>
            <a:r>
              <a:rPr lang="en-US"/>
              <a:t> by sailing across the Persian Gulf. They traded copper, lumber, gemstones, and luxury goods for Textiles and food. </a:t>
            </a:r>
            <a:r>
              <a:rPr lang="en-US" b="1"/>
              <a:t> </a:t>
            </a:r>
            <a:r>
              <a:rPr lang="en-US"/>
              <a:t>Trade may have also gone over land through the Khyber pass.</a:t>
            </a:r>
            <a:r>
              <a:rPr lang="en-US" b="1"/>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p:cTn id="7" dur="1000" fill="hold"/>
                                        <p:tgtEl>
                                          <p:spTgt spid="1434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434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434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4340">
                                            <p:txEl>
                                              <p:pRg st="2" end="2"/>
                                            </p:txEl>
                                          </p:spTgt>
                                        </p:tgtEl>
                                        <p:attrNameLst>
                                          <p:attrName>style.visibility</p:attrName>
                                        </p:attrNameLst>
                                      </p:cBhvr>
                                      <p:to>
                                        <p:strVal val="visible"/>
                                      </p:to>
                                    </p:set>
                                    <p:anim calcmode="lin" valueType="num">
                                      <p:cBhvr>
                                        <p:cTn id="14" dur="1000" fill="hold"/>
                                        <p:tgtEl>
                                          <p:spTgt spid="14340">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14340">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1434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4341">
                                            <p:txEl>
                                              <p:pRg st="0" end="0"/>
                                            </p:txEl>
                                          </p:spTgt>
                                        </p:tgtEl>
                                        <p:attrNameLst>
                                          <p:attrName>style.visibility</p:attrName>
                                        </p:attrNameLst>
                                      </p:cBhvr>
                                      <p:to>
                                        <p:strVal val="visible"/>
                                      </p:to>
                                    </p:set>
                                    <p:anim calcmode="lin" valueType="num">
                                      <p:cBhvr>
                                        <p:cTn id="21" dur="1000" fill="hold"/>
                                        <p:tgtEl>
                                          <p:spTgt spid="14341">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14341">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1434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4341">
                                            <p:txEl>
                                              <p:pRg st="2" end="2"/>
                                            </p:txEl>
                                          </p:spTgt>
                                        </p:tgtEl>
                                        <p:attrNameLst>
                                          <p:attrName>style.visibility</p:attrName>
                                        </p:attrNameLst>
                                      </p:cBhvr>
                                      <p:to>
                                        <p:strVal val="visible"/>
                                      </p:to>
                                    </p:set>
                                    <p:anim calcmode="lin" valueType="num">
                                      <p:cBhvr>
                                        <p:cTn id="28" dur="1000" fill="hold"/>
                                        <p:tgtEl>
                                          <p:spTgt spid="14341">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14341">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143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p:bldP spid="1434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15364" name="Object 4"/>
          <p:cNvGraphicFramePr>
            <a:graphicFrameLocks noChangeAspect="1"/>
          </p:cNvGraphicFramePr>
          <p:nvPr/>
        </p:nvGraphicFramePr>
        <p:xfrm>
          <a:off x="381000" y="304800"/>
          <a:ext cx="2057400" cy="603250"/>
        </p:xfrm>
        <a:graphic>
          <a:graphicData uri="http://schemas.openxmlformats.org/presentationml/2006/ole">
            <mc:AlternateContent xmlns:mc="http://schemas.openxmlformats.org/markup-compatibility/2006">
              <mc:Choice xmlns:v="urn:schemas-microsoft-com:vml" Requires="v">
                <p:oleObj spid="_x0000_s4099" name="Image" r:id="rId4" imgW="2057927" imgH="603352" progId="">
                  <p:embed/>
                </p:oleObj>
              </mc:Choice>
              <mc:Fallback>
                <p:oleObj name="Image" r:id="rId4" imgW="2057927" imgH="603352" progId="">
                  <p:embed/>
                  <p:pic>
                    <p:nvPicPr>
                      <p:cNvPr id="0" name="Object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304800"/>
                        <a:ext cx="2057400"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5" name="Picture 5" descr="7"/>
          <p:cNvPicPr>
            <a:picLocks noChangeAspect="1" noChangeArrowheads="1"/>
          </p:cNvPicPr>
          <p:nvPr/>
        </p:nvPicPr>
        <p:blipFill>
          <a:blip r:embed="rId6" cstate="print"/>
          <a:srcRect/>
          <a:stretch>
            <a:fillRect/>
          </a:stretch>
        </p:blipFill>
        <p:spPr bwMode="auto">
          <a:xfrm>
            <a:off x="304800" y="1066800"/>
            <a:ext cx="4419600" cy="2908300"/>
          </a:xfrm>
          <a:prstGeom prst="rect">
            <a:avLst/>
          </a:prstGeom>
          <a:noFill/>
          <a:ln w="9525">
            <a:noFill/>
            <a:miter lim="800000"/>
            <a:headEnd/>
            <a:tailEnd/>
          </a:ln>
        </p:spPr>
      </p:pic>
      <p:pic>
        <p:nvPicPr>
          <p:cNvPr id="15367" name="Picture 7" descr="22"/>
          <p:cNvPicPr>
            <a:picLocks noChangeAspect="1" noChangeArrowheads="1"/>
          </p:cNvPicPr>
          <p:nvPr/>
        </p:nvPicPr>
        <p:blipFill>
          <a:blip r:embed="rId7" cstate="print"/>
          <a:srcRect/>
          <a:stretch>
            <a:fillRect/>
          </a:stretch>
        </p:blipFill>
        <p:spPr bwMode="auto">
          <a:xfrm>
            <a:off x="4876800" y="609600"/>
            <a:ext cx="3962400" cy="2524125"/>
          </a:xfrm>
          <a:prstGeom prst="rect">
            <a:avLst/>
          </a:prstGeom>
          <a:noFill/>
          <a:ln w="9525">
            <a:noFill/>
            <a:miter lim="800000"/>
            <a:headEnd/>
            <a:tailEnd/>
          </a:ln>
        </p:spPr>
      </p:pic>
      <p:sp>
        <p:nvSpPr>
          <p:cNvPr id="15368" name="Rectangle 8"/>
          <p:cNvSpPr>
            <a:spLocks noChangeArrowheads="1"/>
          </p:cNvSpPr>
          <p:nvPr/>
        </p:nvSpPr>
        <p:spPr bwMode="auto">
          <a:xfrm>
            <a:off x="4800600" y="3276600"/>
            <a:ext cx="4114800" cy="336550"/>
          </a:xfrm>
          <a:prstGeom prst="rect">
            <a:avLst/>
          </a:prstGeom>
          <a:noFill/>
          <a:ln w="9525">
            <a:noFill/>
            <a:miter lim="800000"/>
            <a:headEnd/>
            <a:tailEnd/>
          </a:ln>
        </p:spPr>
        <p:txBody>
          <a:bodyPr anchor="ctr">
            <a:spAutoFit/>
          </a:bodyPr>
          <a:lstStyle/>
          <a:p>
            <a:pPr algn="ctr"/>
            <a:r>
              <a:rPr lang="en-US" sz="1600" b="1"/>
              <a:t>One of 8 public wells found so far</a:t>
            </a:r>
          </a:p>
        </p:txBody>
      </p:sp>
      <p:pic>
        <p:nvPicPr>
          <p:cNvPr id="15370" name="Picture 10" descr="18"/>
          <p:cNvPicPr>
            <a:picLocks noChangeAspect="1" noChangeArrowheads="1"/>
          </p:cNvPicPr>
          <p:nvPr/>
        </p:nvPicPr>
        <p:blipFill>
          <a:blip r:embed="rId8" cstate="print"/>
          <a:srcRect/>
          <a:stretch>
            <a:fillRect/>
          </a:stretch>
        </p:blipFill>
        <p:spPr bwMode="auto">
          <a:xfrm>
            <a:off x="381000" y="4114800"/>
            <a:ext cx="4191000" cy="2493963"/>
          </a:xfrm>
          <a:prstGeom prst="rect">
            <a:avLst/>
          </a:prstGeom>
          <a:noFill/>
          <a:ln w="9525">
            <a:noFill/>
            <a:miter lim="800000"/>
            <a:headEnd/>
            <a:tailEnd/>
          </a:ln>
        </p:spPr>
      </p:pic>
      <p:pic>
        <p:nvPicPr>
          <p:cNvPr id="15372" name="Picture 12" descr="27"/>
          <p:cNvPicPr>
            <a:picLocks noChangeAspect="1" noChangeArrowheads="1"/>
          </p:cNvPicPr>
          <p:nvPr/>
        </p:nvPicPr>
        <p:blipFill>
          <a:blip r:embed="rId9" cstate="print"/>
          <a:srcRect/>
          <a:stretch>
            <a:fillRect/>
          </a:stretch>
        </p:blipFill>
        <p:spPr bwMode="auto">
          <a:xfrm>
            <a:off x="4819650" y="4094163"/>
            <a:ext cx="4019550" cy="25352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p:cTn id="7" dur="1000" fill="hold"/>
                                        <p:tgtEl>
                                          <p:spTgt spid="15364"/>
                                        </p:tgtEl>
                                        <p:attrNameLst>
                                          <p:attrName>ppt_w</p:attrName>
                                        </p:attrNameLst>
                                      </p:cBhvr>
                                      <p:tavLst>
                                        <p:tav tm="0">
                                          <p:val>
                                            <p:strVal val="#ppt_w*0.70"/>
                                          </p:val>
                                        </p:tav>
                                        <p:tav tm="100000">
                                          <p:val>
                                            <p:strVal val="#ppt_w"/>
                                          </p:val>
                                        </p:tav>
                                      </p:tavLst>
                                    </p:anim>
                                    <p:anim calcmode="lin" valueType="num">
                                      <p:cBhvr>
                                        <p:cTn id="8" dur="1000" fill="hold"/>
                                        <p:tgtEl>
                                          <p:spTgt spid="15364"/>
                                        </p:tgtEl>
                                        <p:attrNameLst>
                                          <p:attrName>ppt_h</p:attrName>
                                        </p:attrNameLst>
                                      </p:cBhvr>
                                      <p:tavLst>
                                        <p:tav tm="0">
                                          <p:val>
                                            <p:strVal val="#ppt_h"/>
                                          </p:val>
                                        </p:tav>
                                        <p:tav tm="100000">
                                          <p:val>
                                            <p:strVal val="#ppt_h"/>
                                          </p:val>
                                        </p:tav>
                                      </p:tavLst>
                                    </p:anim>
                                    <p:animEffect transition="in" filter="fade">
                                      <p:cBhvr>
                                        <p:cTn id="9" dur="1000"/>
                                        <p:tgtEl>
                                          <p:spTgt spid="1536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5365"/>
                                        </p:tgtEl>
                                        <p:attrNameLst>
                                          <p:attrName>style.visibility</p:attrName>
                                        </p:attrNameLst>
                                      </p:cBhvr>
                                      <p:to>
                                        <p:strVal val="visible"/>
                                      </p:to>
                                    </p:set>
                                    <p:anim calcmode="lin" valueType="num">
                                      <p:cBhvr>
                                        <p:cTn id="14" dur="1000" fill="hold"/>
                                        <p:tgtEl>
                                          <p:spTgt spid="15365"/>
                                        </p:tgtEl>
                                        <p:attrNameLst>
                                          <p:attrName>ppt_w</p:attrName>
                                        </p:attrNameLst>
                                      </p:cBhvr>
                                      <p:tavLst>
                                        <p:tav tm="0">
                                          <p:val>
                                            <p:strVal val="#ppt_w*0.70"/>
                                          </p:val>
                                        </p:tav>
                                        <p:tav tm="100000">
                                          <p:val>
                                            <p:strVal val="#ppt_w"/>
                                          </p:val>
                                        </p:tav>
                                      </p:tavLst>
                                    </p:anim>
                                    <p:anim calcmode="lin" valueType="num">
                                      <p:cBhvr>
                                        <p:cTn id="15" dur="1000" fill="hold"/>
                                        <p:tgtEl>
                                          <p:spTgt spid="15365"/>
                                        </p:tgtEl>
                                        <p:attrNameLst>
                                          <p:attrName>ppt_h</p:attrName>
                                        </p:attrNameLst>
                                      </p:cBhvr>
                                      <p:tavLst>
                                        <p:tav tm="0">
                                          <p:val>
                                            <p:strVal val="#ppt_h"/>
                                          </p:val>
                                        </p:tav>
                                        <p:tav tm="100000">
                                          <p:val>
                                            <p:strVal val="#ppt_h"/>
                                          </p:val>
                                        </p:tav>
                                      </p:tavLst>
                                    </p:anim>
                                    <p:animEffect transition="in" filter="fade">
                                      <p:cBhvr>
                                        <p:cTn id="16" dur="1000"/>
                                        <p:tgtEl>
                                          <p:spTgt spid="15365"/>
                                        </p:tgtEl>
                                      </p:cBhvr>
                                    </p:animEffect>
                                  </p:childTnLst>
                                </p:cTn>
                              </p:par>
                            </p:childTnLst>
                          </p:cTn>
                        </p:par>
                        <p:par>
                          <p:cTn id="17" fill="hold">
                            <p:stCondLst>
                              <p:cond delay="1000"/>
                            </p:stCondLst>
                            <p:childTnLst>
                              <p:par>
                                <p:cTn id="18" presetID="55" presetClass="entr" presetSubtype="0" fill="hold" nodeType="afterEffect">
                                  <p:stCondLst>
                                    <p:cond delay="0"/>
                                  </p:stCondLst>
                                  <p:childTnLst>
                                    <p:set>
                                      <p:cBhvr>
                                        <p:cTn id="19" dur="1" fill="hold">
                                          <p:stCondLst>
                                            <p:cond delay="0"/>
                                          </p:stCondLst>
                                        </p:cTn>
                                        <p:tgtEl>
                                          <p:spTgt spid="15367"/>
                                        </p:tgtEl>
                                        <p:attrNameLst>
                                          <p:attrName>style.visibility</p:attrName>
                                        </p:attrNameLst>
                                      </p:cBhvr>
                                      <p:to>
                                        <p:strVal val="visible"/>
                                      </p:to>
                                    </p:set>
                                    <p:anim calcmode="lin" valueType="num">
                                      <p:cBhvr>
                                        <p:cTn id="20" dur="1000" fill="hold"/>
                                        <p:tgtEl>
                                          <p:spTgt spid="15367"/>
                                        </p:tgtEl>
                                        <p:attrNameLst>
                                          <p:attrName>ppt_w</p:attrName>
                                        </p:attrNameLst>
                                      </p:cBhvr>
                                      <p:tavLst>
                                        <p:tav tm="0">
                                          <p:val>
                                            <p:strVal val="#ppt_w*0.70"/>
                                          </p:val>
                                        </p:tav>
                                        <p:tav tm="100000">
                                          <p:val>
                                            <p:strVal val="#ppt_w"/>
                                          </p:val>
                                        </p:tav>
                                      </p:tavLst>
                                    </p:anim>
                                    <p:anim calcmode="lin" valueType="num">
                                      <p:cBhvr>
                                        <p:cTn id="21" dur="1000" fill="hold"/>
                                        <p:tgtEl>
                                          <p:spTgt spid="15367"/>
                                        </p:tgtEl>
                                        <p:attrNameLst>
                                          <p:attrName>ppt_h</p:attrName>
                                        </p:attrNameLst>
                                      </p:cBhvr>
                                      <p:tavLst>
                                        <p:tav tm="0">
                                          <p:val>
                                            <p:strVal val="#ppt_h"/>
                                          </p:val>
                                        </p:tav>
                                        <p:tav tm="100000">
                                          <p:val>
                                            <p:strVal val="#ppt_h"/>
                                          </p:val>
                                        </p:tav>
                                      </p:tavLst>
                                    </p:anim>
                                    <p:animEffect transition="in" filter="fade">
                                      <p:cBhvr>
                                        <p:cTn id="22" dur="1000"/>
                                        <p:tgtEl>
                                          <p:spTgt spid="15367"/>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5368"/>
                                        </p:tgtEl>
                                        <p:attrNameLst>
                                          <p:attrName>style.visibility</p:attrName>
                                        </p:attrNameLst>
                                      </p:cBhvr>
                                      <p:to>
                                        <p:strVal val="visible"/>
                                      </p:to>
                                    </p:set>
                                    <p:anim calcmode="lin" valueType="num">
                                      <p:cBhvr>
                                        <p:cTn id="25" dur="1000" fill="hold"/>
                                        <p:tgtEl>
                                          <p:spTgt spid="15368"/>
                                        </p:tgtEl>
                                        <p:attrNameLst>
                                          <p:attrName>ppt_w</p:attrName>
                                        </p:attrNameLst>
                                      </p:cBhvr>
                                      <p:tavLst>
                                        <p:tav tm="0">
                                          <p:val>
                                            <p:strVal val="#ppt_w*0.70"/>
                                          </p:val>
                                        </p:tav>
                                        <p:tav tm="100000">
                                          <p:val>
                                            <p:strVal val="#ppt_w"/>
                                          </p:val>
                                        </p:tav>
                                      </p:tavLst>
                                    </p:anim>
                                    <p:anim calcmode="lin" valueType="num">
                                      <p:cBhvr>
                                        <p:cTn id="26" dur="1000" fill="hold"/>
                                        <p:tgtEl>
                                          <p:spTgt spid="15368"/>
                                        </p:tgtEl>
                                        <p:attrNameLst>
                                          <p:attrName>ppt_h</p:attrName>
                                        </p:attrNameLst>
                                      </p:cBhvr>
                                      <p:tavLst>
                                        <p:tav tm="0">
                                          <p:val>
                                            <p:strVal val="#ppt_h"/>
                                          </p:val>
                                        </p:tav>
                                        <p:tav tm="100000">
                                          <p:val>
                                            <p:strVal val="#ppt_h"/>
                                          </p:val>
                                        </p:tav>
                                      </p:tavLst>
                                    </p:anim>
                                    <p:animEffect transition="in" filter="fade">
                                      <p:cBhvr>
                                        <p:cTn id="27" dur="1000"/>
                                        <p:tgtEl>
                                          <p:spTgt spid="15368"/>
                                        </p:tgtEl>
                                      </p:cBhvr>
                                    </p:animEffect>
                                  </p:childTnLst>
                                </p:cTn>
                              </p:par>
                            </p:childTnLst>
                          </p:cTn>
                        </p:par>
                        <p:par>
                          <p:cTn id="28" fill="hold">
                            <p:stCondLst>
                              <p:cond delay="2000"/>
                            </p:stCondLst>
                            <p:childTnLst>
                              <p:par>
                                <p:cTn id="29" presetID="55" presetClass="entr" presetSubtype="0" fill="hold" nodeType="afterEffect">
                                  <p:stCondLst>
                                    <p:cond delay="0"/>
                                  </p:stCondLst>
                                  <p:childTnLst>
                                    <p:set>
                                      <p:cBhvr>
                                        <p:cTn id="30" dur="1" fill="hold">
                                          <p:stCondLst>
                                            <p:cond delay="0"/>
                                          </p:stCondLst>
                                        </p:cTn>
                                        <p:tgtEl>
                                          <p:spTgt spid="15370"/>
                                        </p:tgtEl>
                                        <p:attrNameLst>
                                          <p:attrName>style.visibility</p:attrName>
                                        </p:attrNameLst>
                                      </p:cBhvr>
                                      <p:to>
                                        <p:strVal val="visible"/>
                                      </p:to>
                                    </p:set>
                                    <p:anim calcmode="lin" valueType="num">
                                      <p:cBhvr>
                                        <p:cTn id="31" dur="1000" fill="hold"/>
                                        <p:tgtEl>
                                          <p:spTgt spid="15370"/>
                                        </p:tgtEl>
                                        <p:attrNameLst>
                                          <p:attrName>ppt_w</p:attrName>
                                        </p:attrNameLst>
                                      </p:cBhvr>
                                      <p:tavLst>
                                        <p:tav tm="0">
                                          <p:val>
                                            <p:strVal val="#ppt_w*0.70"/>
                                          </p:val>
                                        </p:tav>
                                        <p:tav tm="100000">
                                          <p:val>
                                            <p:strVal val="#ppt_w"/>
                                          </p:val>
                                        </p:tav>
                                      </p:tavLst>
                                    </p:anim>
                                    <p:anim calcmode="lin" valueType="num">
                                      <p:cBhvr>
                                        <p:cTn id="32" dur="1000" fill="hold"/>
                                        <p:tgtEl>
                                          <p:spTgt spid="15370"/>
                                        </p:tgtEl>
                                        <p:attrNameLst>
                                          <p:attrName>ppt_h</p:attrName>
                                        </p:attrNameLst>
                                      </p:cBhvr>
                                      <p:tavLst>
                                        <p:tav tm="0">
                                          <p:val>
                                            <p:strVal val="#ppt_h"/>
                                          </p:val>
                                        </p:tav>
                                        <p:tav tm="100000">
                                          <p:val>
                                            <p:strVal val="#ppt_h"/>
                                          </p:val>
                                        </p:tav>
                                      </p:tavLst>
                                    </p:anim>
                                    <p:animEffect transition="in" filter="fade">
                                      <p:cBhvr>
                                        <p:cTn id="33" dur="1000"/>
                                        <p:tgtEl>
                                          <p:spTgt spid="15370"/>
                                        </p:tgtEl>
                                      </p:cBhvr>
                                    </p:animEffect>
                                  </p:childTnLst>
                                </p:cTn>
                              </p:par>
                            </p:childTnLst>
                          </p:cTn>
                        </p:par>
                        <p:par>
                          <p:cTn id="34" fill="hold">
                            <p:stCondLst>
                              <p:cond delay="3000"/>
                            </p:stCondLst>
                            <p:childTnLst>
                              <p:par>
                                <p:cTn id="35" presetID="55" presetClass="entr" presetSubtype="0" fill="hold" nodeType="afterEffect">
                                  <p:stCondLst>
                                    <p:cond delay="0"/>
                                  </p:stCondLst>
                                  <p:childTnLst>
                                    <p:set>
                                      <p:cBhvr>
                                        <p:cTn id="36" dur="1" fill="hold">
                                          <p:stCondLst>
                                            <p:cond delay="0"/>
                                          </p:stCondLst>
                                        </p:cTn>
                                        <p:tgtEl>
                                          <p:spTgt spid="15372"/>
                                        </p:tgtEl>
                                        <p:attrNameLst>
                                          <p:attrName>style.visibility</p:attrName>
                                        </p:attrNameLst>
                                      </p:cBhvr>
                                      <p:to>
                                        <p:strVal val="visible"/>
                                      </p:to>
                                    </p:set>
                                    <p:anim calcmode="lin" valueType="num">
                                      <p:cBhvr>
                                        <p:cTn id="37" dur="1000" fill="hold"/>
                                        <p:tgtEl>
                                          <p:spTgt spid="15372"/>
                                        </p:tgtEl>
                                        <p:attrNameLst>
                                          <p:attrName>ppt_w</p:attrName>
                                        </p:attrNameLst>
                                      </p:cBhvr>
                                      <p:tavLst>
                                        <p:tav tm="0">
                                          <p:val>
                                            <p:strVal val="#ppt_w*0.70"/>
                                          </p:val>
                                        </p:tav>
                                        <p:tav tm="100000">
                                          <p:val>
                                            <p:strVal val="#ppt_w"/>
                                          </p:val>
                                        </p:tav>
                                      </p:tavLst>
                                    </p:anim>
                                    <p:anim calcmode="lin" valueType="num">
                                      <p:cBhvr>
                                        <p:cTn id="38" dur="1000" fill="hold"/>
                                        <p:tgtEl>
                                          <p:spTgt spid="15372"/>
                                        </p:tgtEl>
                                        <p:attrNameLst>
                                          <p:attrName>ppt_h</p:attrName>
                                        </p:attrNameLst>
                                      </p:cBhvr>
                                      <p:tavLst>
                                        <p:tav tm="0">
                                          <p:val>
                                            <p:strVal val="#ppt_h"/>
                                          </p:val>
                                        </p:tav>
                                        <p:tav tm="100000">
                                          <p:val>
                                            <p:strVal val="#ppt_h"/>
                                          </p:val>
                                        </p:tav>
                                      </p:tavLst>
                                    </p:anim>
                                    <p:animEffect transition="in" filter="fade">
                                      <p:cBhvr>
                                        <p:cTn id="39" dur="1000"/>
                                        <p:tgtEl>
                                          <p:spTgt spid="15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7413" name="Picture 5" descr="LL002112"/>
          <p:cNvPicPr>
            <a:picLocks noChangeAspect="1" noChangeArrowheads="1"/>
          </p:cNvPicPr>
          <p:nvPr/>
        </p:nvPicPr>
        <p:blipFill>
          <a:blip r:embed="rId3" cstate="print"/>
          <a:srcRect/>
          <a:stretch>
            <a:fillRect/>
          </a:stretch>
        </p:blipFill>
        <p:spPr bwMode="auto">
          <a:xfrm>
            <a:off x="228600" y="838200"/>
            <a:ext cx="3505200" cy="2514600"/>
          </a:xfrm>
          <a:prstGeom prst="rect">
            <a:avLst/>
          </a:prstGeom>
          <a:noFill/>
          <a:ln w="9525">
            <a:noFill/>
            <a:miter lim="800000"/>
            <a:headEnd/>
            <a:tailEnd/>
          </a:ln>
        </p:spPr>
      </p:pic>
      <p:pic>
        <p:nvPicPr>
          <p:cNvPr id="17415" name="Picture 7" descr="RW004678"/>
          <p:cNvPicPr>
            <a:picLocks noChangeAspect="1" noChangeArrowheads="1"/>
          </p:cNvPicPr>
          <p:nvPr/>
        </p:nvPicPr>
        <p:blipFill>
          <a:blip r:embed="rId4" cstate="print"/>
          <a:srcRect/>
          <a:stretch>
            <a:fillRect/>
          </a:stretch>
        </p:blipFill>
        <p:spPr bwMode="auto">
          <a:xfrm>
            <a:off x="3886200" y="533400"/>
            <a:ext cx="2778125" cy="2819400"/>
          </a:xfrm>
          <a:prstGeom prst="rect">
            <a:avLst/>
          </a:prstGeom>
          <a:noFill/>
          <a:ln w="9525">
            <a:noFill/>
            <a:miter lim="800000"/>
            <a:headEnd/>
            <a:tailEnd/>
          </a:ln>
        </p:spPr>
      </p:pic>
      <p:pic>
        <p:nvPicPr>
          <p:cNvPr id="17417" name="Picture 9" descr="LL002094"/>
          <p:cNvPicPr>
            <a:picLocks noChangeAspect="1" noChangeArrowheads="1"/>
          </p:cNvPicPr>
          <p:nvPr/>
        </p:nvPicPr>
        <p:blipFill>
          <a:blip r:embed="rId5" cstate="print"/>
          <a:srcRect/>
          <a:stretch>
            <a:fillRect/>
          </a:stretch>
        </p:blipFill>
        <p:spPr bwMode="auto">
          <a:xfrm>
            <a:off x="6781800" y="609600"/>
            <a:ext cx="2079625" cy="3200400"/>
          </a:xfrm>
          <a:prstGeom prst="rect">
            <a:avLst/>
          </a:prstGeom>
          <a:noFill/>
          <a:ln w="9525">
            <a:noFill/>
            <a:miter lim="800000"/>
            <a:headEnd/>
            <a:tailEnd/>
          </a:ln>
        </p:spPr>
      </p:pic>
      <p:pic>
        <p:nvPicPr>
          <p:cNvPr id="17419" name="Picture 11" descr="Indus Valley Figurines: Slide #1"/>
          <p:cNvPicPr>
            <a:picLocks noChangeAspect="1" noChangeArrowheads="1"/>
          </p:cNvPicPr>
          <p:nvPr/>
        </p:nvPicPr>
        <p:blipFill>
          <a:blip r:embed="rId6" cstate="print"/>
          <a:srcRect/>
          <a:stretch>
            <a:fillRect/>
          </a:stretch>
        </p:blipFill>
        <p:spPr bwMode="auto">
          <a:xfrm>
            <a:off x="152400" y="4098925"/>
            <a:ext cx="3505200" cy="2454275"/>
          </a:xfrm>
          <a:prstGeom prst="rect">
            <a:avLst/>
          </a:prstGeom>
          <a:noFill/>
          <a:ln w="9525">
            <a:noFill/>
            <a:miter lim="800000"/>
            <a:headEnd/>
            <a:tailEnd/>
          </a:ln>
        </p:spPr>
      </p:pic>
      <p:pic>
        <p:nvPicPr>
          <p:cNvPr id="17421" name="Picture 13" descr="Indus Valley Figurines: Slide #5"/>
          <p:cNvPicPr>
            <a:picLocks noChangeAspect="1" noChangeArrowheads="1"/>
          </p:cNvPicPr>
          <p:nvPr/>
        </p:nvPicPr>
        <p:blipFill>
          <a:blip r:embed="rId7" cstate="print">
            <a:lum bright="6000"/>
          </a:blip>
          <a:srcRect/>
          <a:stretch>
            <a:fillRect/>
          </a:stretch>
        </p:blipFill>
        <p:spPr bwMode="auto">
          <a:xfrm>
            <a:off x="3733800" y="4038600"/>
            <a:ext cx="1708150" cy="2438400"/>
          </a:xfrm>
          <a:prstGeom prst="rect">
            <a:avLst/>
          </a:prstGeom>
          <a:noFill/>
          <a:ln w="9525">
            <a:noFill/>
            <a:miter lim="800000"/>
            <a:headEnd/>
            <a:tailEnd/>
          </a:ln>
        </p:spPr>
      </p:pic>
      <p:pic>
        <p:nvPicPr>
          <p:cNvPr id="17423" name="Picture 15" descr="Indus Valley Figurines: Slide #2"/>
          <p:cNvPicPr>
            <a:picLocks noChangeAspect="1" noChangeArrowheads="1"/>
          </p:cNvPicPr>
          <p:nvPr/>
        </p:nvPicPr>
        <p:blipFill>
          <a:blip r:embed="rId8" cstate="print"/>
          <a:srcRect/>
          <a:stretch>
            <a:fillRect/>
          </a:stretch>
        </p:blipFill>
        <p:spPr bwMode="auto">
          <a:xfrm>
            <a:off x="5562600" y="4229100"/>
            <a:ext cx="3429000" cy="2400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p:cTn id="7" dur="1000" fill="hold"/>
                                        <p:tgtEl>
                                          <p:spTgt spid="17413"/>
                                        </p:tgtEl>
                                        <p:attrNameLst>
                                          <p:attrName>ppt_w</p:attrName>
                                        </p:attrNameLst>
                                      </p:cBhvr>
                                      <p:tavLst>
                                        <p:tav tm="0">
                                          <p:val>
                                            <p:strVal val="#ppt_w*0.70"/>
                                          </p:val>
                                        </p:tav>
                                        <p:tav tm="100000">
                                          <p:val>
                                            <p:strVal val="#ppt_w"/>
                                          </p:val>
                                        </p:tav>
                                      </p:tavLst>
                                    </p:anim>
                                    <p:anim calcmode="lin" valueType="num">
                                      <p:cBhvr>
                                        <p:cTn id="8" dur="1000" fill="hold"/>
                                        <p:tgtEl>
                                          <p:spTgt spid="17413"/>
                                        </p:tgtEl>
                                        <p:attrNameLst>
                                          <p:attrName>ppt_h</p:attrName>
                                        </p:attrNameLst>
                                      </p:cBhvr>
                                      <p:tavLst>
                                        <p:tav tm="0">
                                          <p:val>
                                            <p:strVal val="#ppt_h"/>
                                          </p:val>
                                        </p:tav>
                                        <p:tav tm="100000">
                                          <p:val>
                                            <p:strVal val="#ppt_h"/>
                                          </p:val>
                                        </p:tav>
                                      </p:tavLst>
                                    </p:anim>
                                    <p:animEffect transition="in" filter="fade">
                                      <p:cBhvr>
                                        <p:cTn id="9" dur="1000"/>
                                        <p:tgtEl>
                                          <p:spTgt spid="17413"/>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7415"/>
                                        </p:tgtEl>
                                        <p:attrNameLst>
                                          <p:attrName>style.visibility</p:attrName>
                                        </p:attrNameLst>
                                      </p:cBhvr>
                                      <p:to>
                                        <p:strVal val="visible"/>
                                      </p:to>
                                    </p:set>
                                    <p:anim calcmode="lin" valueType="num">
                                      <p:cBhvr>
                                        <p:cTn id="13" dur="1000" fill="hold"/>
                                        <p:tgtEl>
                                          <p:spTgt spid="17415"/>
                                        </p:tgtEl>
                                        <p:attrNameLst>
                                          <p:attrName>ppt_w</p:attrName>
                                        </p:attrNameLst>
                                      </p:cBhvr>
                                      <p:tavLst>
                                        <p:tav tm="0">
                                          <p:val>
                                            <p:strVal val="#ppt_w*0.70"/>
                                          </p:val>
                                        </p:tav>
                                        <p:tav tm="100000">
                                          <p:val>
                                            <p:strVal val="#ppt_w"/>
                                          </p:val>
                                        </p:tav>
                                      </p:tavLst>
                                    </p:anim>
                                    <p:anim calcmode="lin" valueType="num">
                                      <p:cBhvr>
                                        <p:cTn id="14" dur="1000" fill="hold"/>
                                        <p:tgtEl>
                                          <p:spTgt spid="17415"/>
                                        </p:tgtEl>
                                        <p:attrNameLst>
                                          <p:attrName>ppt_h</p:attrName>
                                        </p:attrNameLst>
                                      </p:cBhvr>
                                      <p:tavLst>
                                        <p:tav tm="0">
                                          <p:val>
                                            <p:strVal val="#ppt_h"/>
                                          </p:val>
                                        </p:tav>
                                        <p:tav tm="100000">
                                          <p:val>
                                            <p:strVal val="#ppt_h"/>
                                          </p:val>
                                        </p:tav>
                                      </p:tavLst>
                                    </p:anim>
                                    <p:animEffect transition="in" filter="fade">
                                      <p:cBhvr>
                                        <p:cTn id="15" dur="1000"/>
                                        <p:tgtEl>
                                          <p:spTgt spid="17415"/>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17417"/>
                                        </p:tgtEl>
                                        <p:attrNameLst>
                                          <p:attrName>style.visibility</p:attrName>
                                        </p:attrNameLst>
                                      </p:cBhvr>
                                      <p:to>
                                        <p:strVal val="visible"/>
                                      </p:to>
                                    </p:set>
                                    <p:anim calcmode="lin" valueType="num">
                                      <p:cBhvr>
                                        <p:cTn id="19" dur="1000" fill="hold"/>
                                        <p:tgtEl>
                                          <p:spTgt spid="17417"/>
                                        </p:tgtEl>
                                        <p:attrNameLst>
                                          <p:attrName>ppt_w</p:attrName>
                                        </p:attrNameLst>
                                      </p:cBhvr>
                                      <p:tavLst>
                                        <p:tav tm="0">
                                          <p:val>
                                            <p:strVal val="#ppt_w*0.70"/>
                                          </p:val>
                                        </p:tav>
                                        <p:tav tm="100000">
                                          <p:val>
                                            <p:strVal val="#ppt_w"/>
                                          </p:val>
                                        </p:tav>
                                      </p:tavLst>
                                    </p:anim>
                                    <p:anim calcmode="lin" valueType="num">
                                      <p:cBhvr>
                                        <p:cTn id="20" dur="1000" fill="hold"/>
                                        <p:tgtEl>
                                          <p:spTgt spid="17417"/>
                                        </p:tgtEl>
                                        <p:attrNameLst>
                                          <p:attrName>ppt_h</p:attrName>
                                        </p:attrNameLst>
                                      </p:cBhvr>
                                      <p:tavLst>
                                        <p:tav tm="0">
                                          <p:val>
                                            <p:strVal val="#ppt_h"/>
                                          </p:val>
                                        </p:tav>
                                        <p:tav tm="100000">
                                          <p:val>
                                            <p:strVal val="#ppt_h"/>
                                          </p:val>
                                        </p:tav>
                                      </p:tavLst>
                                    </p:anim>
                                    <p:animEffect transition="in" filter="fade">
                                      <p:cBhvr>
                                        <p:cTn id="21" dur="1000"/>
                                        <p:tgtEl>
                                          <p:spTgt spid="17417"/>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17419"/>
                                        </p:tgtEl>
                                        <p:attrNameLst>
                                          <p:attrName>style.visibility</p:attrName>
                                        </p:attrNameLst>
                                      </p:cBhvr>
                                      <p:to>
                                        <p:strVal val="visible"/>
                                      </p:to>
                                    </p:set>
                                    <p:anim calcmode="lin" valueType="num">
                                      <p:cBhvr>
                                        <p:cTn id="25" dur="1000" fill="hold"/>
                                        <p:tgtEl>
                                          <p:spTgt spid="17419"/>
                                        </p:tgtEl>
                                        <p:attrNameLst>
                                          <p:attrName>ppt_w</p:attrName>
                                        </p:attrNameLst>
                                      </p:cBhvr>
                                      <p:tavLst>
                                        <p:tav tm="0">
                                          <p:val>
                                            <p:strVal val="#ppt_w*0.70"/>
                                          </p:val>
                                        </p:tav>
                                        <p:tav tm="100000">
                                          <p:val>
                                            <p:strVal val="#ppt_w"/>
                                          </p:val>
                                        </p:tav>
                                      </p:tavLst>
                                    </p:anim>
                                    <p:anim calcmode="lin" valueType="num">
                                      <p:cBhvr>
                                        <p:cTn id="26" dur="1000" fill="hold"/>
                                        <p:tgtEl>
                                          <p:spTgt spid="17419"/>
                                        </p:tgtEl>
                                        <p:attrNameLst>
                                          <p:attrName>ppt_h</p:attrName>
                                        </p:attrNameLst>
                                      </p:cBhvr>
                                      <p:tavLst>
                                        <p:tav tm="0">
                                          <p:val>
                                            <p:strVal val="#ppt_h"/>
                                          </p:val>
                                        </p:tav>
                                        <p:tav tm="100000">
                                          <p:val>
                                            <p:strVal val="#ppt_h"/>
                                          </p:val>
                                        </p:tav>
                                      </p:tavLst>
                                    </p:anim>
                                    <p:animEffect transition="in" filter="fade">
                                      <p:cBhvr>
                                        <p:cTn id="27" dur="1000"/>
                                        <p:tgtEl>
                                          <p:spTgt spid="17419"/>
                                        </p:tgtEl>
                                      </p:cBhvr>
                                    </p:animEffect>
                                  </p:childTnLst>
                                </p:cTn>
                              </p:par>
                            </p:childTnLst>
                          </p:cTn>
                        </p:par>
                        <p:par>
                          <p:cTn id="28" fill="hold">
                            <p:stCondLst>
                              <p:cond delay="4000"/>
                            </p:stCondLst>
                            <p:childTnLst>
                              <p:par>
                                <p:cTn id="29" presetID="55" presetClass="entr" presetSubtype="0" fill="hold" nodeType="afterEffect">
                                  <p:stCondLst>
                                    <p:cond delay="0"/>
                                  </p:stCondLst>
                                  <p:childTnLst>
                                    <p:set>
                                      <p:cBhvr>
                                        <p:cTn id="30" dur="1" fill="hold">
                                          <p:stCondLst>
                                            <p:cond delay="0"/>
                                          </p:stCondLst>
                                        </p:cTn>
                                        <p:tgtEl>
                                          <p:spTgt spid="17421"/>
                                        </p:tgtEl>
                                        <p:attrNameLst>
                                          <p:attrName>style.visibility</p:attrName>
                                        </p:attrNameLst>
                                      </p:cBhvr>
                                      <p:to>
                                        <p:strVal val="visible"/>
                                      </p:to>
                                    </p:set>
                                    <p:anim calcmode="lin" valueType="num">
                                      <p:cBhvr>
                                        <p:cTn id="31" dur="1000" fill="hold"/>
                                        <p:tgtEl>
                                          <p:spTgt spid="17421"/>
                                        </p:tgtEl>
                                        <p:attrNameLst>
                                          <p:attrName>ppt_w</p:attrName>
                                        </p:attrNameLst>
                                      </p:cBhvr>
                                      <p:tavLst>
                                        <p:tav tm="0">
                                          <p:val>
                                            <p:strVal val="#ppt_w*0.70"/>
                                          </p:val>
                                        </p:tav>
                                        <p:tav tm="100000">
                                          <p:val>
                                            <p:strVal val="#ppt_w"/>
                                          </p:val>
                                        </p:tav>
                                      </p:tavLst>
                                    </p:anim>
                                    <p:anim calcmode="lin" valueType="num">
                                      <p:cBhvr>
                                        <p:cTn id="32" dur="1000" fill="hold"/>
                                        <p:tgtEl>
                                          <p:spTgt spid="17421"/>
                                        </p:tgtEl>
                                        <p:attrNameLst>
                                          <p:attrName>ppt_h</p:attrName>
                                        </p:attrNameLst>
                                      </p:cBhvr>
                                      <p:tavLst>
                                        <p:tav tm="0">
                                          <p:val>
                                            <p:strVal val="#ppt_h"/>
                                          </p:val>
                                        </p:tav>
                                        <p:tav tm="100000">
                                          <p:val>
                                            <p:strVal val="#ppt_h"/>
                                          </p:val>
                                        </p:tav>
                                      </p:tavLst>
                                    </p:anim>
                                    <p:animEffect transition="in" filter="fade">
                                      <p:cBhvr>
                                        <p:cTn id="33" dur="1000"/>
                                        <p:tgtEl>
                                          <p:spTgt spid="17421"/>
                                        </p:tgtEl>
                                      </p:cBhvr>
                                    </p:animEffect>
                                  </p:childTnLst>
                                </p:cTn>
                              </p:par>
                            </p:childTnLst>
                          </p:cTn>
                        </p:par>
                        <p:par>
                          <p:cTn id="34" fill="hold">
                            <p:stCondLst>
                              <p:cond delay="5000"/>
                            </p:stCondLst>
                            <p:childTnLst>
                              <p:par>
                                <p:cTn id="35" presetID="55" presetClass="entr" presetSubtype="0" fill="hold" nodeType="afterEffect">
                                  <p:stCondLst>
                                    <p:cond delay="0"/>
                                  </p:stCondLst>
                                  <p:childTnLst>
                                    <p:set>
                                      <p:cBhvr>
                                        <p:cTn id="36" dur="1" fill="hold">
                                          <p:stCondLst>
                                            <p:cond delay="0"/>
                                          </p:stCondLst>
                                        </p:cTn>
                                        <p:tgtEl>
                                          <p:spTgt spid="17423"/>
                                        </p:tgtEl>
                                        <p:attrNameLst>
                                          <p:attrName>style.visibility</p:attrName>
                                        </p:attrNameLst>
                                      </p:cBhvr>
                                      <p:to>
                                        <p:strVal val="visible"/>
                                      </p:to>
                                    </p:set>
                                    <p:anim calcmode="lin" valueType="num">
                                      <p:cBhvr>
                                        <p:cTn id="37" dur="1000" fill="hold"/>
                                        <p:tgtEl>
                                          <p:spTgt spid="17423"/>
                                        </p:tgtEl>
                                        <p:attrNameLst>
                                          <p:attrName>ppt_w</p:attrName>
                                        </p:attrNameLst>
                                      </p:cBhvr>
                                      <p:tavLst>
                                        <p:tav tm="0">
                                          <p:val>
                                            <p:strVal val="#ppt_w*0.70"/>
                                          </p:val>
                                        </p:tav>
                                        <p:tav tm="100000">
                                          <p:val>
                                            <p:strVal val="#ppt_w"/>
                                          </p:val>
                                        </p:tav>
                                      </p:tavLst>
                                    </p:anim>
                                    <p:anim calcmode="lin" valueType="num">
                                      <p:cBhvr>
                                        <p:cTn id="38" dur="1000" fill="hold"/>
                                        <p:tgtEl>
                                          <p:spTgt spid="17423"/>
                                        </p:tgtEl>
                                        <p:attrNameLst>
                                          <p:attrName>ppt_h</p:attrName>
                                        </p:attrNameLst>
                                      </p:cBhvr>
                                      <p:tavLst>
                                        <p:tav tm="0">
                                          <p:val>
                                            <p:strVal val="#ppt_h"/>
                                          </p:val>
                                        </p:tav>
                                        <p:tav tm="100000">
                                          <p:val>
                                            <p:strVal val="#ppt_h"/>
                                          </p:val>
                                        </p:tav>
                                      </p:tavLst>
                                    </p:anim>
                                    <p:animEffect transition="in" filter="fade">
                                      <p:cBhvr>
                                        <p:cTn id="39" dur="1000"/>
                                        <p:tgtEl>
                                          <p:spTgt spid="17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16388" name="Object 4"/>
          <p:cNvGraphicFramePr>
            <a:graphicFrameLocks noChangeAspect="1"/>
          </p:cNvGraphicFramePr>
          <p:nvPr/>
        </p:nvGraphicFramePr>
        <p:xfrm>
          <a:off x="533400" y="219075"/>
          <a:ext cx="3494088" cy="695325"/>
        </p:xfrm>
        <a:graphic>
          <a:graphicData uri="http://schemas.openxmlformats.org/presentationml/2006/ole">
            <mc:AlternateContent xmlns:mc="http://schemas.openxmlformats.org/markup-compatibility/2006">
              <mc:Choice xmlns:v="urn:schemas-microsoft-com:vml" Requires="v">
                <p:oleObj spid="_x0000_s5123" name="Image" r:id="rId4" imgW="3493902" imgH="694769" progId="">
                  <p:embed/>
                </p:oleObj>
              </mc:Choice>
              <mc:Fallback>
                <p:oleObj name="Image" r:id="rId4" imgW="3493902" imgH="694769" progId="">
                  <p:embed/>
                  <p:pic>
                    <p:nvPicPr>
                      <p:cNvPr id="0" name="Object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219075"/>
                        <a:ext cx="3494088"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392" name="Picture 8" descr="Mohenjo-daro Bath"/>
          <p:cNvPicPr>
            <a:picLocks noChangeAspect="1" noChangeArrowheads="1"/>
          </p:cNvPicPr>
          <p:nvPr/>
        </p:nvPicPr>
        <p:blipFill>
          <a:blip r:embed="rId6" cstate="print"/>
          <a:srcRect/>
          <a:stretch>
            <a:fillRect/>
          </a:stretch>
        </p:blipFill>
        <p:spPr bwMode="auto">
          <a:xfrm>
            <a:off x="381000" y="987425"/>
            <a:ext cx="3810000" cy="2662238"/>
          </a:xfrm>
          <a:prstGeom prst="rect">
            <a:avLst/>
          </a:prstGeom>
          <a:noFill/>
          <a:ln w="9525">
            <a:noFill/>
            <a:miter lim="800000"/>
            <a:headEnd/>
            <a:tailEnd/>
          </a:ln>
        </p:spPr>
      </p:pic>
      <p:pic>
        <p:nvPicPr>
          <p:cNvPr id="16394" name="Picture 10" descr="GZ001756"/>
          <p:cNvPicPr>
            <a:picLocks noChangeAspect="1" noChangeArrowheads="1"/>
          </p:cNvPicPr>
          <p:nvPr/>
        </p:nvPicPr>
        <p:blipFill>
          <a:blip r:embed="rId7" cstate="print"/>
          <a:srcRect/>
          <a:stretch>
            <a:fillRect/>
          </a:stretch>
        </p:blipFill>
        <p:spPr bwMode="auto">
          <a:xfrm>
            <a:off x="4419600" y="533400"/>
            <a:ext cx="4419600" cy="2879725"/>
          </a:xfrm>
          <a:prstGeom prst="rect">
            <a:avLst/>
          </a:prstGeom>
          <a:noFill/>
          <a:ln w="9525">
            <a:noFill/>
            <a:miter lim="800000"/>
            <a:headEnd/>
            <a:tailEnd/>
          </a:ln>
        </p:spPr>
      </p:pic>
      <p:pic>
        <p:nvPicPr>
          <p:cNvPr id="16396" name="Picture 12" descr="AL027969"/>
          <p:cNvPicPr>
            <a:picLocks noChangeAspect="1" noChangeArrowheads="1"/>
          </p:cNvPicPr>
          <p:nvPr/>
        </p:nvPicPr>
        <p:blipFill>
          <a:blip r:embed="rId8" cstate="print"/>
          <a:srcRect/>
          <a:stretch>
            <a:fillRect/>
          </a:stretch>
        </p:blipFill>
        <p:spPr bwMode="auto">
          <a:xfrm>
            <a:off x="6019800" y="3733800"/>
            <a:ext cx="2843213" cy="2814638"/>
          </a:xfrm>
          <a:prstGeom prst="rect">
            <a:avLst/>
          </a:prstGeom>
          <a:noFill/>
          <a:ln w="9525">
            <a:noFill/>
            <a:miter lim="800000"/>
            <a:headEnd/>
            <a:tailEnd/>
          </a:ln>
        </p:spPr>
      </p:pic>
      <p:pic>
        <p:nvPicPr>
          <p:cNvPr id="16398" name="Picture 14" descr="AL027972"/>
          <p:cNvPicPr>
            <a:picLocks noChangeAspect="1" noChangeArrowheads="1"/>
          </p:cNvPicPr>
          <p:nvPr/>
        </p:nvPicPr>
        <p:blipFill>
          <a:blip r:embed="rId9" cstate="print"/>
          <a:srcRect/>
          <a:stretch>
            <a:fillRect/>
          </a:stretch>
        </p:blipFill>
        <p:spPr bwMode="auto">
          <a:xfrm>
            <a:off x="381000" y="3962400"/>
            <a:ext cx="2568575" cy="2590800"/>
          </a:xfrm>
          <a:prstGeom prst="rect">
            <a:avLst/>
          </a:prstGeom>
          <a:noFill/>
          <a:ln w="9525">
            <a:noFill/>
            <a:miter lim="800000"/>
            <a:headEnd/>
            <a:tailEnd/>
          </a:ln>
        </p:spPr>
      </p:pic>
      <p:pic>
        <p:nvPicPr>
          <p:cNvPr id="16400" name="Picture 16" descr="CJ004990"/>
          <p:cNvPicPr>
            <a:picLocks noChangeAspect="1" noChangeArrowheads="1"/>
          </p:cNvPicPr>
          <p:nvPr/>
        </p:nvPicPr>
        <p:blipFill>
          <a:blip r:embed="rId10" cstate="print"/>
          <a:srcRect t="11667" b="8333"/>
          <a:stretch>
            <a:fillRect/>
          </a:stretch>
        </p:blipFill>
        <p:spPr bwMode="auto">
          <a:xfrm>
            <a:off x="3313113" y="3733800"/>
            <a:ext cx="2493962" cy="2971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p:cTn id="7" dur="1000" fill="hold"/>
                                        <p:tgtEl>
                                          <p:spTgt spid="16388"/>
                                        </p:tgtEl>
                                        <p:attrNameLst>
                                          <p:attrName>ppt_w</p:attrName>
                                        </p:attrNameLst>
                                      </p:cBhvr>
                                      <p:tavLst>
                                        <p:tav tm="0">
                                          <p:val>
                                            <p:strVal val="#ppt_w*0.70"/>
                                          </p:val>
                                        </p:tav>
                                        <p:tav tm="100000">
                                          <p:val>
                                            <p:strVal val="#ppt_w"/>
                                          </p:val>
                                        </p:tav>
                                      </p:tavLst>
                                    </p:anim>
                                    <p:anim calcmode="lin" valueType="num">
                                      <p:cBhvr>
                                        <p:cTn id="8" dur="1000" fill="hold"/>
                                        <p:tgtEl>
                                          <p:spTgt spid="16388"/>
                                        </p:tgtEl>
                                        <p:attrNameLst>
                                          <p:attrName>ppt_h</p:attrName>
                                        </p:attrNameLst>
                                      </p:cBhvr>
                                      <p:tavLst>
                                        <p:tav tm="0">
                                          <p:val>
                                            <p:strVal val="#ppt_h"/>
                                          </p:val>
                                        </p:tav>
                                        <p:tav tm="100000">
                                          <p:val>
                                            <p:strVal val="#ppt_h"/>
                                          </p:val>
                                        </p:tav>
                                      </p:tavLst>
                                    </p:anim>
                                    <p:animEffect transition="in" filter="fade">
                                      <p:cBhvr>
                                        <p:cTn id="9" dur="1000"/>
                                        <p:tgtEl>
                                          <p:spTgt spid="16388"/>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6392"/>
                                        </p:tgtEl>
                                        <p:attrNameLst>
                                          <p:attrName>style.visibility</p:attrName>
                                        </p:attrNameLst>
                                      </p:cBhvr>
                                      <p:to>
                                        <p:strVal val="visible"/>
                                      </p:to>
                                    </p:set>
                                    <p:anim calcmode="lin" valueType="num">
                                      <p:cBhvr>
                                        <p:cTn id="13" dur="1000" fill="hold"/>
                                        <p:tgtEl>
                                          <p:spTgt spid="16392"/>
                                        </p:tgtEl>
                                        <p:attrNameLst>
                                          <p:attrName>ppt_w</p:attrName>
                                        </p:attrNameLst>
                                      </p:cBhvr>
                                      <p:tavLst>
                                        <p:tav tm="0">
                                          <p:val>
                                            <p:strVal val="#ppt_w*0.70"/>
                                          </p:val>
                                        </p:tav>
                                        <p:tav tm="100000">
                                          <p:val>
                                            <p:strVal val="#ppt_w"/>
                                          </p:val>
                                        </p:tav>
                                      </p:tavLst>
                                    </p:anim>
                                    <p:anim calcmode="lin" valueType="num">
                                      <p:cBhvr>
                                        <p:cTn id="14" dur="1000" fill="hold"/>
                                        <p:tgtEl>
                                          <p:spTgt spid="16392"/>
                                        </p:tgtEl>
                                        <p:attrNameLst>
                                          <p:attrName>ppt_h</p:attrName>
                                        </p:attrNameLst>
                                      </p:cBhvr>
                                      <p:tavLst>
                                        <p:tav tm="0">
                                          <p:val>
                                            <p:strVal val="#ppt_h"/>
                                          </p:val>
                                        </p:tav>
                                        <p:tav tm="100000">
                                          <p:val>
                                            <p:strVal val="#ppt_h"/>
                                          </p:val>
                                        </p:tav>
                                      </p:tavLst>
                                    </p:anim>
                                    <p:animEffect transition="in" filter="fade">
                                      <p:cBhvr>
                                        <p:cTn id="15" dur="1000"/>
                                        <p:tgtEl>
                                          <p:spTgt spid="16392"/>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16394"/>
                                        </p:tgtEl>
                                        <p:attrNameLst>
                                          <p:attrName>style.visibility</p:attrName>
                                        </p:attrNameLst>
                                      </p:cBhvr>
                                      <p:to>
                                        <p:strVal val="visible"/>
                                      </p:to>
                                    </p:set>
                                    <p:anim calcmode="lin" valueType="num">
                                      <p:cBhvr>
                                        <p:cTn id="19" dur="1000" fill="hold"/>
                                        <p:tgtEl>
                                          <p:spTgt spid="16394"/>
                                        </p:tgtEl>
                                        <p:attrNameLst>
                                          <p:attrName>ppt_w</p:attrName>
                                        </p:attrNameLst>
                                      </p:cBhvr>
                                      <p:tavLst>
                                        <p:tav tm="0">
                                          <p:val>
                                            <p:strVal val="#ppt_w*0.70"/>
                                          </p:val>
                                        </p:tav>
                                        <p:tav tm="100000">
                                          <p:val>
                                            <p:strVal val="#ppt_w"/>
                                          </p:val>
                                        </p:tav>
                                      </p:tavLst>
                                    </p:anim>
                                    <p:anim calcmode="lin" valueType="num">
                                      <p:cBhvr>
                                        <p:cTn id="20" dur="1000" fill="hold"/>
                                        <p:tgtEl>
                                          <p:spTgt spid="16394"/>
                                        </p:tgtEl>
                                        <p:attrNameLst>
                                          <p:attrName>ppt_h</p:attrName>
                                        </p:attrNameLst>
                                      </p:cBhvr>
                                      <p:tavLst>
                                        <p:tav tm="0">
                                          <p:val>
                                            <p:strVal val="#ppt_h"/>
                                          </p:val>
                                        </p:tav>
                                        <p:tav tm="100000">
                                          <p:val>
                                            <p:strVal val="#ppt_h"/>
                                          </p:val>
                                        </p:tav>
                                      </p:tavLst>
                                    </p:anim>
                                    <p:animEffect transition="in" filter="fade">
                                      <p:cBhvr>
                                        <p:cTn id="21" dur="1000"/>
                                        <p:tgtEl>
                                          <p:spTgt spid="16394"/>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16398"/>
                                        </p:tgtEl>
                                        <p:attrNameLst>
                                          <p:attrName>style.visibility</p:attrName>
                                        </p:attrNameLst>
                                      </p:cBhvr>
                                      <p:to>
                                        <p:strVal val="visible"/>
                                      </p:to>
                                    </p:set>
                                    <p:anim calcmode="lin" valueType="num">
                                      <p:cBhvr>
                                        <p:cTn id="25" dur="1000" fill="hold"/>
                                        <p:tgtEl>
                                          <p:spTgt spid="16398"/>
                                        </p:tgtEl>
                                        <p:attrNameLst>
                                          <p:attrName>ppt_w</p:attrName>
                                        </p:attrNameLst>
                                      </p:cBhvr>
                                      <p:tavLst>
                                        <p:tav tm="0">
                                          <p:val>
                                            <p:strVal val="#ppt_w*0.70"/>
                                          </p:val>
                                        </p:tav>
                                        <p:tav tm="100000">
                                          <p:val>
                                            <p:strVal val="#ppt_w"/>
                                          </p:val>
                                        </p:tav>
                                      </p:tavLst>
                                    </p:anim>
                                    <p:anim calcmode="lin" valueType="num">
                                      <p:cBhvr>
                                        <p:cTn id="26" dur="1000" fill="hold"/>
                                        <p:tgtEl>
                                          <p:spTgt spid="16398"/>
                                        </p:tgtEl>
                                        <p:attrNameLst>
                                          <p:attrName>ppt_h</p:attrName>
                                        </p:attrNameLst>
                                      </p:cBhvr>
                                      <p:tavLst>
                                        <p:tav tm="0">
                                          <p:val>
                                            <p:strVal val="#ppt_h"/>
                                          </p:val>
                                        </p:tav>
                                        <p:tav tm="100000">
                                          <p:val>
                                            <p:strVal val="#ppt_h"/>
                                          </p:val>
                                        </p:tav>
                                      </p:tavLst>
                                    </p:anim>
                                    <p:animEffect transition="in" filter="fade">
                                      <p:cBhvr>
                                        <p:cTn id="27" dur="1000"/>
                                        <p:tgtEl>
                                          <p:spTgt spid="16398"/>
                                        </p:tgtEl>
                                      </p:cBhvr>
                                    </p:animEffect>
                                  </p:childTnLst>
                                </p:cTn>
                              </p:par>
                            </p:childTnLst>
                          </p:cTn>
                        </p:par>
                        <p:par>
                          <p:cTn id="28" fill="hold">
                            <p:stCondLst>
                              <p:cond delay="4000"/>
                            </p:stCondLst>
                            <p:childTnLst>
                              <p:par>
                                <p:cTn id="29" presetID="55" presetClass="entr" presetSubtype="0" fill="hold" nodeType="afterEffect">
                                  <p:stCondLst>
                                    <p:cond delay="0"/>
                                  </p:stCondLst>
                                  <p:childTnLst>
                                    <p:set>
                                      <p:cBhvr>
                                        <p:cTn id="30" dur="1" fill="hold">
                                          <p:stCondLst>
                                            <p:cond delay="0"/>
                                          </p:stCondLst>
                                        </p:cTn>
                                        <p:tgtEl>
                                          <p:spTgt spid="16400"/>
                                        </p:tgtEl>
                                        <p:attrNameLst>
                                          <p:attrName>style.visibility</p:attrName>
                                        </p:attrNameLst>
                                      </p:cBhvr>
                                      <p:to>
                                        <p:strVal val="visible"/>
                                      </p:to>
                                    </p:set>
                                    <p:anim calcmode="lin" valueType="num">
                                      <p:cBhvr>
                                        <p:cTn id="31" dur="1000" fill="hold"/>
                                        <p:tgtEl>
                                          <p:spTgt spid="16400"/>
                                        </p:tgtEl>
                                        <p:attrNameLst>
                                          <p:attrName>ppt_w</p:attrName>
                                        </p:attrNameLst>
                                      </p:cBhvr>
                                      <p:tavLst>
                                        <p:tav tm="0">
                                          <p:val>
                                            <p:strVal val="#ppt_w*0.70"/>
                                          </p:val>
                                        </p:tav>
                                        <p:tav tm="100000">
                                          <p:val>
                                            <p:strVal val="#ppt_w"/>
                                          </p:val>
                                        </p:tav>
                                      </p:tavLst>
                                    </p:anim>
                                    <p:anim calcmode="lin" valueType="num">
                                      <p:cBhvr>
                                        <p:cTn id="32" dur="1000" fill="hold"/>
                                        <p:tgtEl>
                                          <p:spTgt spid="16400"/>
                                        </p:tgtEl>
                                        <p:attrNameLst>
                                          <p:attrName>ppt_h</p:attrName>
                                        </p:attrNameLst>
                                      </p:cBhvr>
                                      <p:tavLst>
                                        <p:tav tm="0">
                                          <p:val>
                                            <p:strVal val="#ppt_h"/>
                                          </p:val>
                                        </p:tav>
                                        <p:tav tm="100000">
                                          <p:val>
                                            <p:strVal val="#ppt_h"/>
                                          </p:val>
                                        </p:tav>
                                      </p:tavLst>
                                    </p:anim>
                                    <p:animEffect transition="in" filter="fade">
                                      <p:cBhvr>
                                        <p:cTn id="33" dur="1000"/>
                                        <p:tgtEl>
                                          <p:spTgt spid="16400"/>
                                        </p:tgtEl>
                                      </p:cBhvr>
                                    </p:animEffect>
                                  </p:childTnLst>
                                </p:cTn>
                              </p:par>
                            </p:childTnLst>
                          </p:cTn>
                        </p:par>
                        <p:par>
                          <p:cTn id="34" fill="hold">
                            <p:stCondLst>
                              <p:cond delay="5000"/>
                            </p:stCondLst>
                            <p:childTnLst>
                              <p:par>
                                <p:cTn id="35" presetID="55" presetClass="entr" presetSubtype="0" fill="hold" nodeType="afterEffect">
                                  <p:stCondLst>
                                    <p:cond delay="0"/>
                                  </p:stCondLst>
                                  <p:childTnLst>
                                    <p:set>
                                      <p:cBhvr>
                                        <p:cTn id="36" dur="1" fill="hold">
                                          <p:stCondLst>
                                            <p:cond delay="0"/>
                                          </p:stCondLst>
                                        </p:cTn>
                                        <p:tgtEl>
                                          <p:spTgt spid="16396"/>
                                        </p:tgtEl>
                                        <p:attrNameLst>
                                          <p:attrName>style.visibility</p:attrName>
                                        </p:attrNameLst>
                                      </p:cBhvr>
                                      <p:to>
                                        <p:strVal val="visible"/>
                                      </p:to>
                                    </p:set>
                                    <p:anim calcmode="lin" valueType="num">
                                      <p:cBhvr>
                                        <p:cTn id="37" dur="1000" fill="hold"/>
                                        <p:tgtEl>
                                          <p:spTgt spid="16396"/>
                                        </p:tgtEl>
                                        <p:attrNameLst>
                                          <p:attrName>ppt_w</p:attrName>
                                        </p:attrNameLst>
                                      </p:cBhvr>
                                      <p:tavLst>
                                        <p:tav tm="0">
                                          <p:val>
                                            <p:strVal val="#ppt_w*0.70"/>
                                          </p:val>
                                        </p:tav>
                                        <p:tav tm="100000">
                                          <p:val>
                                            <p:strVal val="#ppt_w"/>
                                          </p:val>
                                        </p:tav>
                                      </p:tavLst>
                                    </p:anim>
                                    <p:anim calcmode="lin" valueType="num">
                                      <p:cBhvr>
                                        <p:cTn id="38" dur="1000" fill="hold"/>
                                        <p:tgtEl>
                                          <p:spTgt spid="16396"/>
                                        </p:tgtEl>
                                        <p:attrNameLst>
                                          <p:attrName>ppt_h</p:attrName>
                                        </p:attrNameLst>
                                      </p:cBhvr>
                                      <p:tavLst>
                                        <p:tav tm="0">
                                          <p:val>
                                            <p:strVal val="#ppt_h"/>
                                          </p:val>
                                        </p:tav>
                                        <p:tav tm="100000">
                                          <p:val>
                                            <p:strVal val="#ppt_h"/>
                                          </p:val>
                                        </p:tav>
                                      </p:tavLst>
                                    </p:anim>
                                    <p:animEffect transition="in" filter="fade">
                                      <p:cBhvr>
                                        <p:cTn id="39" dur="1000"/>
                                        <p:tgtEl>
                                          <p:spTgt spid="16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8437" name="Picture 5" descr="LL002186"/>
          <p:cNvPicPr>
            <a:picLocks noChangeAspect="1" noChangeArrowheads="1"/>
          </p:cNvPicPr>
          <p:nvPr/>
        </p:nvPicPr>
        <p:blipFill>
          <a:blip r:embed="rId3" cstate="print"/>
          <a:srcRect/>
          <a:stretch>
            <a:fillRect/>
          </a:stretch>
        </p:blipFill>
        <p:spPr bwMode="auto">
          <a:xfrm>
            <a:off x="447675" y="304800"/>
            <a:ext cx="2143125" cy="3276600"/>
          </a:xfrm>
          <a:prstGeom prst="rect">
            <a:avLst/>
          </a:prstGeom>
          <a:noFill/>
          <a:ln w="9525">
            <a:noFill/>
            <a:miter lim="800000"/>
            <a:headEnd/>
            <a:tailEnd/>
          </a:ln>
        </p:spPr>
      </p:pic>
      <p:pic>
        <p:nvPicPr>
          <p:cNvPr id="18439" name="Picture 7" descr="CJ004991"/>
          <p:cNvPicPr>
            <a:picLocks noChangeAspect="1" noChangeArrowheads="1"/>
          </p:cNvPicPr>
          <p:nvPr/>
        </p:nvPicPr>
        <p:blipFill>
          <a:blip r:embed="rId4" cstate="print"/>
          <a:srcRect l="17445" r="10280"/>
          <a:stretch>
            <a:fillRect/>
          </a:stretch>
        </p:blipFill>
        <p:spPr bwMode="auto">
          <a:xfrm>
            <a:off x="2819400" y="1066800"/>
            <a:ext cx="2098675" cy="4343400"/>
          </a:xfrm>
          <a:prstGeom prst="rect">
            <a:avLst/>
          </a:prstGeom>
          <a:noFill/>
          <a:ln w="9525">
            <a:noFill/>
            <a:miter lim="800000"/>
            <a:headEnd/>
            <a:tailEnd/>
          </a:ln>
        </p:spPr>
      </p:pic>
      <p:pic>
        <p:nvPicPr>
          <p:cNvPr id="18441" name="Picture 9" descr="CS005370"/>
          <p:cNvPicPr>
            <a:picLocks noChangeAspect="1" noChangeArrowheads="1"/>
          </p:cNvPicPr>
          <p:nvPr/>
        </p:nvPicPr>
        <p:blipFill>
          <a:blip r:embed="rId5" cstate="print"/>
          <a:srcRect/>
          <a:stretch>
            <a:fillRect/>
          </a:stretch>
        </p:blipFill>
        <p:spPr bwMode="auto">
          <a:xfrm>
            <a:off x="304800" y="3657600"/>
            <a:ext cx="2395538" cy="2971800"/>
          </a:xfrm>
          <a:prstGeom prst="rect">
            <a:avLst/>
          </a:prstGeom>
          <a:noFill/>
          <a:ln w="9525">
            <a:noFill/>
            <a:miter lim="800000"/>
            <a:headEnd/>
            <a:tailEnd/>
          </a:ln>
        </p:spPr>
      </p:pic>
      <p:pic>
        <p:nvPicPr>
          <p:cNvPr id="18443" name="Picture 11" descr="Indus Well HR Area"/>
          <p:cNvPicPr>
            <a:picLocks noChangeAspect="1" noChangeArrowheads="1"/>
          </p:cNvPicPr>
          <p:nvPr/>
        </p:nvPicPr>
        <p:blipFill>
          <a:blip r:embed="rId6" cstate="print"/>
          <a:srcRect/>
          <a:stretch>
            <a:fillRect/>
          </a:stretch>
        </p:blipFill>
        <p:spPr bwMode="auto">
          <a:xfrm>
            <a:off x="5105400" y="685800"/>
            <a:ext cx="3619500" cy="2406650"/>
          </a:xfrm>
          <a:prstGeom prst="rect">
            <a:avLst/>
          </a:prstGeom>
          <a:noFill/>
          <a:ln w="9525">
            <a:noFill/>
            <a:miter lim="800000"/>
            <a:headEnd/>
            <a:tailEnd/>
          </a:ln>
        </p:spPr>
      </p:pic>
      <p:pic>
        <p:nvPicPr>
          <p:cNvPr id="18445" name="Picture 13" descr="Ancient Indian Ringstone"/>
          <p:cNvPicPr>
            <a:picLocks noChangeAspect="1" noChangeArrowheads="1"/>
          </p:cNvPicPr>
          <p:nvPr/>
        </p:nvPicPr>
        <p:blipFill>
          <a:blip r:embed="rId7" cstate="print"/>
          <a:srcRect/>
          <a:stretch>
            <a:fillRect/>
          </a:stretch>
        </p:blipFill>
        <p:spPr bwMode="auto">
          <a:xfrm>
            <a:off x="5105400" y="3429000"/>
            <a:ext cx="3657600" cy="2432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p:cTn id="7" dur="1000" fill="hold"/>
                                        <p:tgtEl>
                                          <p:spTgt spid="18437"/>
                                        </p:tgtEl>
                                        <p:attrNameLst>
                                          <p:attrName>ppt_w</p:attrName>
                                        </p:attrNameLst>
                                      </p:cBhvr>
                                      <p:tavLst>
                                        <p:tav tm="0">
                                          <p:val>
                                            <p:strVal val="#ppt_w*0.70"/>
                                          </p:val>
                                        </p:tav>
                                        <p:tav tm="100000">
                                          <p:val>
                                            <p:strVal val="#ppt_w"/>
                                          </p:val>
                                        </p:tav>
                                      </p:tavLst>
                                    </p:anim>
                                    <p:anim calcmode="lin" valueType="num">
                                      <p:cBhvr>
                                        <p:cTn id="8" dur="1000" fill="hold"/>
                                        <p:tgtEl>
                                          <p:spTgt spid="18437"/>
                                        </p:tgtEl>
                                        <p:attrNameLst>
                                          <p:attrName>ppt_h</p:attrName>
                                        </p:attrNameLst>
                                      </p:cBhvr>
                                      <p:tavLst>
                                        <p:tav tm="0">
                                          <p:val>
                                            <p:strVal val="#ppt_h"/>
                                          </p:val>
                                        </p:tav>
                                        <p:tav tm="100000">
                                          <p:val>
                                            <p:strVal val="#ppt_h"/>
                                          </p:val>
                                        </p:tav>
                                      </p:tavLst>
                                    </p:anim>
                                    <p:animEffect transition="in" filter="fade">
                                      <p:cBhvr>
                                        <p:cTn id="9" dur="1000"/>
                                        <p:tgtEl>
                                          <p:spTgt spid="18437"/>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8441"/>
                                        </p:tgtEl>
                                        <p:attrNameLst>
                                          <p:attrName>style.visibility</p:attrName>
                                        </p:attrNameLst>
                                      </p:cBhvr>
                                      <p:to>
                                        <p:strVal val="visible"/>
                                      </p:to>
                                    </p:set>
                                    <p:anim calcmode="lin" valueType="num">
                                      <p:cBhvr>
                                        <p:cTn id="13" dur="1000" fill="hold"/>
                                        <p:tgtEl>
                                          <p:spTgt spid="18441"/>
                                        </p:tgtEl>
                                        <p:attrNameLst>
                                          <p:attrName>ppt_w</p:attrName>
                                        </p:attrNameLst>
                                      </p:cBhvr>
                                      <p:tavLst>
                                        <p:tav tm="0">
                                          <p:val>
                                            <p:strVal val="#ppt_w*0.70"/>
                                          </p:val>
                                        </p:tav>
                                        <p:tav tm="100000">
                                          <p:val>
                                            <p:strVal val="#ppt_w"/>
                                          </p:val>
                                        </p:tav>
                                      </p:tavLst>
                                    </p:anim>
                                    <p:anim calcmode="lin" valueType="num">
                                      <p:cBhvr>
                                        <p:cTn id="14" dur="1000" fill="hold"/>
                                        <p:tgtEl>
                                          <p:spTgt spid="18441"/>
                                        </p:tgtEl>
                                        <p:attrNameLst>
                                          <p:attrName>ppt_h</p:attrName>
                                        </p:attrNameLst>
                                      </p:cBhvr>
                                      <p:tavLst>
                                        <p:tav tm="0">
                                          <p:val>
                                            <p:strVal val="#ppt_h"/>
                                          </p:val>
                                        </p:tav>
                                        <p:tav tm="100000">
                                          <p:val>
                                            <p:strVal val="#ppt_h"/>
                                          </p:val>
                                        </p:tav>
                                      </p:tavLst>
                                    </p:anim>
                                    <p:animEffect transition="in" filter="fade">
                                      <p:cBhvr>
                                        <p:cTn id="15" dur="1000"/>
                                        <p:tgtEl>
                                          <p:spTgt spid="18441"/>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18439"/>
                                        </p:tgtEl>
                                        <p:attrNameLst>
                                          <p:attrName>style.visibility</p:attrName>
                                        </p:attrNameLst>
                                      </p:cBhvr>
                                      <p:to>
                                        <p:strVal val="visible"/>
                                      </p:to>
                                    </p:set>
                                    <p:anim calcmode="lin" valueType="num">
                                      <p:cBhvr>
                                        <p:cTn id="19" dur="1000" fill="hold"/>
                                        <p:tgtEl>
                                          <p:spTgt spid="18439"/>
                                        </p:tgtEl>
                                        <p:attrNameLst>
                                          <p:attrName>ppt_w</p:attrName>
                                        </p:attrNameLst>
                                      </p:cBhvr>
                                      <p:tavLst>
                                        <p:tav tm="0">
                                          <p:val>
                                            <p:strVal val="#ppt_w*0.70"/>
                                          </p:val>
                                        </p:tav>
                                        <p:tav tm="100000">
                                          <p:val>
                                            <p:strVal val="#ppt_w"/>
                                          </p:val>
                                        </p:tav>
                                      </p:tavLst>
                                    </p:anim>
                                    <p:anim calcmode="lin" valueType="num">
                                      <p:cBhvr>
                                        <p:cTn id="20" dur="1000" fill="hold"/>
                                        <p:tgtEl>
                                          <p:spTgt spid="18439"/>
                                        </p:tgtEl>
                                        <p:attrNameLst>
                                          <p:attrName>ppt_h</p:attrName>
                                        </p:attrNameLst>
                                      </p:cBhvr>
                                      <p:tavLst>
                                        <p:tav tm="0">
                                          <p:val>
                                            <p:strVal val="#ppt_h"/>
                                          </p:val>
                                        </p:tav>
                                        <p:tav tm="100000">
                                          <p:val>
                                            <p:strVal val="#ppt_h"/>
                                          </p:val>
                                        </p:tav>
                                      </p:tavLst>
                                    </p:anim>
                                    <p:animEffect transition="in" filter="fade">
                                      <p:cBhvr>
                                        <p:cTn id="21" dur="1000"/>
                                        <p:tgtEl>
                                          <p:spTgt spid="18439"/>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18443"/>
                                        </p:tgtEl>
                                        <p:attrNameLst>
                                          <p:attrName>style.visibility</p:attrName>
                                        </p:attrNameLst>
                                      </p:cBhvr>
                                      <p:to>
                                        <p:strVal val="visible"/>
                                      </p:to>
                                    </p:set>
                                    <p:anim calcmode="lin" valueType="num">
                                      <p:cBhvr>
                                        <p:cTn id="25" dur="1000" fill="hold"/>
                                        <p:tgtEl>
                                          <p:spTgt spid="18443"/>
                                        </p:tgtEl>
                                        <p:attrNameLst>
                                          <p:attrName>ppt_w</p:attrName>
                                        </p:attrNameLst>
                                      </p:cBhvr>
                                      <p:tavLst>
                                        <p:tav tm="0">
                                          <p:val>
                                            <p:strVal val="#ppt_w*0.70"/>
                                          </p:val>
                                        </p:tav>
                                        <p:tav tm="100000">
                                          <p:val>
                                            <p:strVal val="#ppt_w"/>
                                          </p:val>
                                        </p:tav>
                                      </p:tavLst>
                                    </p:anim>
                                    <p:anim calcmode="lin" valueType="num">
                                      <p:cBhvr>
                                        <p:cTn id="26" dur="1000" fill="hold"/>
                                        <p:tgtEl>
                                          <p:spTgt spid="18443"/>
                                        </p:tgtEl>
                                        <p:attrNameLst>
                                          <p:attrName>ppt_h</p:attrName>
                                        </p:attrNameLst>
                                      </p:cBhvr>
                                      <p:tavLst>
                                        <p:tav tm="0">
                                          <p:val>
                                            <p:strVal val="#ppt_h"/>
                                          </p:val>
                                        </p:tav>
                                        <p:tav tm="100000">
                                          <p:val>
                                            <p:strVal val="#ppt_h"/>
                                          </p:val>
                                        </p:tav>
                                      </p:tavLst>
                                    </p:anim>
                                    <p:animEffect transition="in" filter="fade">
                                      <p:cBhvr>
                                        <p:cTn id="27" dur="1000"/>
                                        <p:tgtEl>
                                          <p:spTgt spid="18443"/>
                                        </p:tgtEl>
                                      </p:cBhvr>
                                    </p:animEffect>
                                  </p:childTnLst>
                                </p:cTn>
                              </p:par>
                            </p:childTnLst>
                          </p:cTn>
                        </p:par>
                        <p:par>
                          <p:cTn id="28" fill="hold">
                            <p:stCondLst>
                              <p:cond delay="4000"/>
                            </p:stCondLst>
                            <p:childTnLst>
                              <p:par>
                                <p:cTn id="29" presetID="55" presetClass="entr" presetSubtype="0" fill="hold" nodeType="afterEffect">
                                  <p:stCondLst>
                                    <p:cond delay="0"/>
                                  </p:stCondLst>
                                  <p:childTnLst>
                                    <p:set>
                                      <p:cBhvr>
                                        <p:cTn id="30" dur="1" fill="hold">
                                          <p:stCondLst>
                                            <p:cond delay="0"/>
                                          </p:stCondLst>
                                        </p:cTn>
                                        <p:tgtEl>
                                          <p:spTgt spid="18445"/>
                                        </p:tgtEl>
                                        <p:attrNameLst>
                                          <p:attrName>style.visibility</p:attrName>
                                        </p:attrNameLst>
                                      </p:cBhvr>
                                      <p:to>
                                        <p:strVal val="visible"/>
                                      </p:to>
                                    </p:set>
                                    <p:anim calcmode="lin" valueType="num">
                                      <p:cBhvr>
                                        <p:cTn id="31" dur="1000" fill="hold"/>
                                        <p:tgtEl>
                                          <p:spTgt spid="18445"/>
                                        </p:tgtEl>
                                        <p:attrNameLst>
                                          <p:attrName>ppt_w</p:attrName>
                                        </p:attrNameLst>
                                      </p:cBhvr>
                                      <p:tavLst>
                                        <p:tav tm="0">
                                          <p:val>
                                            <p:strVal val="#ppt_w*0.70"/>
                                          </p:val>
                                        </p:tav>
                                        <p:tav tm="100000">
                                          <p:val>
                                            <p:strVal val="#ppt_w"/>
                                          </p:val>
                                        </p:tav>
                                      </p:tavLst>
                                    </p:anim>
                                    <p:anim calcmode="lin" valueType="num">
                                      <p:cBhvr>
                                        <p:cTn id="32" dur="1000" fill="hold"/>
                                        <p:tgtEl>
                                          <p:spTgt spid="18445"/>
                                        </p:tgtEl>
                                        <p:attrNameLst>
                                          <p:attrName>ppt_h</p:attrName>
                                        </p:attrNameLst>
                                      </p:cBhvr>
                                      <p:tavLst>
                                        <p:tav tm="0">
                                          <p:val>
                                            <p:strVal val="#ppt_h"/>
                                          </p:val>
                                        </p:tav>
                                        <p:tav tm="100000">
                                          <p:val>
                                            <p:strVal val="#ppt_h"/>
                                          </p:val>
                                        </p:tav>
                                      </p:tavLst>
                                    </p:anim>
                                    <p:animEffect transition="in" filter="fade">
                                      <p:cBhvr>
                                        <p:cTn id="33" dur="1000"/>
                                        <p:tgtEl>
                                          <p:spTgt spid="18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228600" y="304800"/>
            <a:ext cx="8763000" cy="6124575"/>
          </a:xfrm>
          <a:prstGeom prst="rect">
            <a:avLst/>
          </a:prstGeom>
          <a:noFill/>
        </p:spPr>
        <p:txBody>
          <a:bodyPr>
            <a:spAutoFit/>
          </a:bodyPr>
          <a:lstStyle/>
          <a:p>
            <a:r>
              <a:rPr lang="en-US" sz="1400" b="1"/>
              <a:t>STANDARD WHI.3a</a:t>
            </a:r>
          </a:p>
          <a:p>
            <a:r>
              <a:rPr lang="en-US" sz="1400" b="1"/>
              <a:t>The student will demonstrate knowledge of ancient river valley civilizations, including Egypt, Mesopotamia, the Indus River Valley, and China, and the civilizations of the Hebrews, Phoenicians, and Kush, by</a:t>
            </a:r>
          </a:p>
          <a:p>
            <a:pPr>
              <a:buFontTx/>
              <a:buAutoNum type="alphaLcParenR"/>
            </a:pPr>
            <a:r>
              <a:rPr lang="en-US" sz="1400" b="1"/>
              <a:t>locating these civilizations in time and place.</a:t>
            </a:r>
          </a:p>
          <a:p>
            <a:r>
              <a:rPr lang="en-US" sz="1400"/>
              <a:t>Indian civilization—Indus River Valley (South Asia)</a:t>
            </a:r>
          </a:p>
          <a:p>
            <a:r>
              <a:rPr lang="en-US" sz="1400"/>
              <a:t>• Chinese civilization—Huang He Valley (East Asia)</a:t>
            </a:r>
          </a:p>
          <a:p>
            <a:r>
              <a:rPr lang="en-US" sz="1400"/>
              <a:t>These river valleys offered rich soils for agriculture, and they tended to be in locations easily protected from invasion by nomadic peoples.</a:t>
            </a:r>
          </a:p>
          <a:p>
            <a:r>
              <a:rPr lang="en-US" sz="1400" b="1"/>
              <a:t>b) describing the development of social, political, and economic patterns, including slavery.</a:t>
            </a:r>
          </a:p>
          <a:p>
            <a:r>
              <a:rPr lang="en-US" sz="1400"/>
              <a:t>• Hereditary rulers (dynasties of kings, pharaohs)</a:t>
            </a:r>
          </a:p>
          <a:p>
            <a:r>
              <a:rPr lang="en-US" sz="1400"/>
              <a:t>• Rigid class system, where slavery was accepted</a:t>
            </a:r>
          </a:p>
          <a:p>
            <a:r>
              <a:rPr lang="en-US" sz="1400" b="1"/>
              <a:t>Development of political patterns</a:t>
            </a:r>
          </a:p>
          <a:p>
            <a:r>
              <a:rPr lang="en-US" sz="1400"/>
              <a:t>• World’s first states (city-states, kingdoms, empires)</a:t>
            </a:r>
          </a:p>
          <a:p>
            <a:r>
              <a:rPr lang="en-US" sz="1400"/>
              <a:t>• Centralized government (often based on religious authority)</a:t>
            </a:r>
          </a:p>
          <a:p>
            <a:r>
              <a:rPr lang="en-US" sz="1400"/>
              <a:t>• Written law codes (Ten Commandments, Code of Hammurabi)</a:t>
            </a:r>
          </a:p>
          <a:p>
            <a:r>
              <a:rPr lang="en-US" sz="1400" b="1"/>
              <a:t>Development of economic patterns</a:t>
            </a:r>
          </a:p>
          <a:p>
            <a:r>
              <a:rPr lang="en-US" sz="1400"/>
              <a:t>• Metal tools and weapons (bronze, iron)</a:t>
            </a:r>
          </a:p>
          <a:p>
            <a:r>
              <a:rPr lang="en-US" sz="1400"/>
              <a:t>• Increasing agricultural surplus (better tools, plows, irrigation)</a:t>
            </a:r>
          </a:p>
          <a:p>
            <a:r>
              <a:rPr lang="en-US" sz="1400"/>
              <a:t>• Increasing trade along rivers and by sea (Phoenicians)</a:t>
            </a:r>
          </a:p>
          <a:p>
            <a:r>
              <a:rPr lang="en-US" sz="1400"/>
              <a:t>• Development of the world’s first cities</a:t>
            </a:r>
          </a:p>
          <a:p>
            <a:r>
              <a:rPr lang="en-US" sz="1400"/>
              <a:t>• Specialization of labor</a:t>
            </a:r>
          </a:p>
          <a:p>
            <a:r>
              <a:rPr lang="en-US" sz="1400" b="1"/>
              <a:t>c) explaining the development of religious traditions.</a:t>
            </a:r>
          </a:p>
          <a:p>
            <a:r>
              <a:rPr lang="en-US" sz="1400" b="1"/>
              <a:t>Development of religious traditions</a:t>
            </a:r>
          </a:p>
          <a:p>
            <a:r>
              <a:rPr lang="en-US" sz="1400"/>
              <a:t>• Polytheism was practiced by most early civilizations.</a:t>
            </a:r>
          </a:p>
          <a:p>
            <a:r>
              <a:rPr lang="en-US" sz="1400" b="1"/>
              <a:t>e) explaining the development of language and writing.</a:t>
            </a:r>
          </a:p>
          <a:p>
            <a:r>
              <a:rPr lang="en-US" sz="1400"/>
              <a:t>• Pictograms (earliest written symbols)</a:t>
            </a:r>
          </a:p>
          <a:p>
            <a:endParaRPr lang="en-US" sz="1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9460" name="Rectangle 4"/>
          <p:cNvSpPr>
            <a:spLocks noChangeArrowheads="1"/>
          </p:cNvSpPr>
          <p:nvPr/>
        </p:nvSpPr>
        <p:spPr bwMode="auto">
          <a:xfrm>
            <a:off x="228600" y="152400"/>
            <a:ext cx="5791200" cy="2436813"/>
          </a:xfrm>
          <a:prstGeom prst="rect">
            <a:avLst/>
          </a:prstGeom>
          <a:noFill/>
          <a:ln w="9525">
            <a:noFill/>
            <a:miter lim="800000"/>
            <a:headEnd/>
            <a:tailEnd/>
          </a:ln>
        </p:spPr>
        <p:txBody>
          <a:bodyPr anchor="ctr">
            <a:spAutoFit/>
          </a:bodyPr>
          <a:lstStyle/>
          <a:p>
            <a:r>
              <a:rPr lang="en-US" b="1"/>
              <a:t>The Aryan Invasion Theory of India</a:t>
            </a:r>
          </a:p>
          <a:p>
            <a:r>
              <a:rPr lang="en-US" u="sng"/>
              <a:t>Historians are not exactly sure what brought an end to the Indus Valley Civilizations</a:t>
            </a:r>
            <a:r>
              <a:rPr lang="en-US"/>
              <a:t>.  It may have been a natural disaster, climate change or a change in the course of the Indus River. </a:t>
            </a:r>
          </a:p>
          <a:p>
            <a:endParaRPr lang="en-US"/>
          </a:p>
        </p:txBody>
      </p:sp>
      <p:pic>
        <p:nvPicPr>
          <p:cNvPr id="19462" name="Picture 6" descr="AryanInvasion-India"/>
          <p:cNvPicPr>
            <a:picLocks noChangeAspect="1" noChangeArrowheads="1"/>
          </p:cNvPicPr>
          <p:nvPr/>
        </p:nvPicPr>
        <p:blipFill>
          <a:blip r:embed="rId3" cstate="print"/>
          <a:srcRect/>
          <a:stretch>
            <a:fillRect/>
          </a:stretch>
        </p:blipFill>
        <p:spPr bwMode="auto">
          <a:xfrm>
            <a:off x="5943600" y="76200"/>
            <a:ext cx="3124200" cy="2343150"/>
          </a:xfrm>
          <a:prstGeom prst="rect">
            <a:avLst/>
          </a:prstGeom>
          <a:noFill/>
          <a:ln w="9525">
            <a:noFill/>
            <a:miter lim="800000"/>
            <a:headEnd/>
            <a:tailEnd/>
          </a:ln>
        </p:spPr>
      </p:pic>
      <p:sp>
        <p:nvSpPr>
          <p:cNvPr id="19463" name="Rectangle 7"/>
          <p:cNvSpPr>
            <a:spLocks noChangeArrowheads="1"/>
          </p:cNvSpPr>
          <p:nvPr/>
        </p:nvSpPr>
        <p:spPr bwMode="auto">
          <a:xfrm>
            <a:off x="228600" y="2487613"/>
            <a:ext cx="8686800" cy="4141787"/>
          </a:xfrm>
          <a:prstGeom prst="rect">
            <a:avLst/>
          </a:prstGeom>
          <a:noFill/>
          <a:ln w="9525">
            <a:noFill/>
            <a:miter lim="800000"/>
            <a:headEnd/>
            <a:tailEnd/>
          </a:ln>
        </p:spPr>
        <p:txBody>
          <a:bodyPr>
            <a:spAutoFit/>
          </a:bodyPr>
          <a:lstStyle/>
          <a:p>
            <a:r>
              <a:rPr lang="en-US" b="1"/>
              <a:t>1500 B.C</a:t>
            </a:r>
            <a:r>
              <a:rPr lang="en-US"/>
              <a:t>.: In this year many historians believe a group of </a:t>
            </a:r>
            <a:r>
              <a:rPr lang="en-US" u="sng"/>
              <a:t>Indo-European nomads began to move out of C. Asia.  These people were known as the </a:t>
            </a:r>
            <a:r>
              <a:rPr lang="en-US" b="1" u="sng"/>
              <a:t>Aryans</a:t>
            </a:r>
            <a:r>
              <a:rPr lang="en-US" u="sng"/>
              <a:t>.</a:t>
            </a:r>
          </a:p>
          <a:p>
            <a:r>
              <a:rPr lang="en-US"/>
              <a:t>It is thought that they </a:t>
            </a:r>
            <a:r>
              <a:rPr lang="en-US" u="sng"/>
              <a:t>migrated south through the Hindu Kush using the Khyber pass. </a:t>
            </a:r>
          </a:p>
          <a:p>
            <a:endParaRPr lang="en-US" sz="1200" u="sng"/>
          </a:p>
          <a:p>
            <a:r>
              <a:rPr lang="en-US" b="1"/>
              <a:t>Arrival in India</a:t>
            </a:r>
            <a:r>
              <a:rPr lang="en-US"/>
              <a:t>: </a:t>
            </a:r>
            <a:r>
              <a:rPr lang="en-US" u="sng"/>
              <a:t>Advanced East from the Indus Valley, eventually occupying almost all of India. </a:t>
            </a:r>
            <a:r>
              <a:rPr lang="en-US"/>
              <a:t>Some theorize that the </a:t>
            </a:r>
            <a:r>
              <a:rPr lang="en-US" b="1" u="sng"/>
              <a:t>Dravidians (The original people of India)</a:t>
            </a:r>
            <a:r>
              <a:rPr lang="en-US"/>
              <a:t> recognized the advanced technology of the Aryans and eventually assimilated into Aryan culture and were not forced to migrate south.</a:t>
            </a:r>
            <a:endParaRPr lang="en-US" u="sng"/>
          </a:p>
          <a:p>
            <a:endParaRPr lang="en-US" sz="1200" u="sng"/>
          </a:p>
          <a:p>
            <a:r>
              <a:rPr lang="en-US" b="1"/>
              <a:t>Warfare</a:t>
            </a:r>
            <a:r>
              <a:rPr lang="en-US"/>
              <a:t>: </a:t>
            </a:r>
            <a:r>
              <a:rPr lang="en-US" u="sng"/>
              <a:t>Were advanced fighters</a:t>
            </a:r>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1000" fill="hold"/>
                                        <p:tgtEl>
                                          <p:spTgt spid="19460"/>
                                        </p:tgtEl>
                                        <p:attrNameLst>
                                          <p:attrName>ppt_w</p:attrName>
                                        </p:attrNameLst>
                                      </p:cBhvr>
                                      <p:tavLst>
                                        <p:tav tm="0">
                                          <p:val>
                                            <p:strVal val="#ppt_w*0.70"/>
                                          </p:val>
                                        </p:tav>
                                        <p:tav tm="100000">
                                          <p:val>
                                            <p:strVal val="#ppt_w"/>
                                          </p:val>
                                        </p:tav>
                                      </p:tavLst>
                                    </p:anim>
                                    <p:anim calcmode="lin" valueType="num">
                                      <p:cBhvr>
                                        <p:cTn id="8" dur="1000" fill="hold"/>
                                        <p:tgtEl>
                                          <p:spTgt spid="19460"/>
                                        </p:tgtEl>
                                        <p:attrNameLst>
                                          <p:attrName>ppt_h</p:attrName>
                                        </p:attrNameLst>
                                      </p:cBhvr>
                                      <p:tavLst>
                                        <p:tav tm="0">
                                          <p:val>
                                            <p:strVal val="#ppt_h"/>
                                          </p:val>
                                        </p:tav>
                                        <p:tav tm="100000">
                                          <p:val>
                                            <p:strVal val="#ppt_h"/>
                                          </p:val>
                                        </p:tav>
                                      </p:tavLst>
                                    </p:anim>
                                    <p:animEffect transition="in" filter="fade">
                                      <p:cBhvr>
                                        <p:cTn id="9" dur="1000"/>
                                        <p:tgtEl>
                                          <p:spTgt spid="19460"/>
                                        </p:tgtEl>
                                      </p:cBhvr>
                                    </p:animEffect>
                                  </p:childTnLst>
                                </p:cTn>
                              </p:par>
                              <p:par>
                                <p:cTn id="10" presetID="55" presetClass="entr" presetSubtype="0" fill="hold" nodeType="withEffect">
                                  <p:stCondLst>
                                    <p:cond delay="0"/>
                                  </p:stCondLst>
                                  <p:childTnLst>
                                    <p:set>
                                      <p:cBhvr>
                                        <p:cTn id="11" dur="1" fill="hold">
                                          <p:stCondLst>
                                            <p:cond delay="0"/>
                                          </p:stCondLst>
                                        </p:cTn>
                                        <p:tgtEl>
                                          <p:spTgt spid="19462"/>
                                        </p:tgtEl>
                                        <p:attrNameLst>
                                          <p:attrName>style.visibility</p:attrName>
                                        </p:attrNameLst>
                                      </p:cBhvr>
                                      <p:to>
                                        <p:strVal val="visible"/>
                                      </p:to>
                                    </p:set>
                                    <p:anim calcmode="lin" valueType="num">
                                      <p:cBhvr>
                                        <p:cTn id="12" dur="1000" fill="hold"/>
                                        <p:tgtEl>
                                          <p:spTgt spid="19462"/>
                                        </p:tgtEl>
                                        <p:attrNameLst>
                                          <p:attrName>ppt_w</p:attrName>
                                        </p:attrNameLst>
                                      </p:cBhvr>
                                      <p:tavLst>
                                        <p:tav tm="0">
                                          <p:val>
                                            <p:strVal val="#ppt_w*0.70"/>
                                          </p:val>
                                        </p:tav>
                                        <p:tav tm="100000">
                                          <p:val>
                                            <p:strVal val="#ppt_w"/>
                                          </p:val>
                                        </p:tav>
                                      </p:tavLst>
                                    </p:anim>
                                    <p:anim calcmode="lin" valueType="num">
                                      <p:cBhvr>
                                        <p:cTn id="13" dur="1000" fill="hold"/>
                                        <p:tgtEl>
                                          <p:spTgt spid="19462"/>
                                        </p:tgtEl>
                                        <p:attrNameLst>
                                          <p:attrName>ppt_h</p:attrName>
                                        </p:attrNameLst>
                                      </p:cBhvr>
                                      <p:tavLst>
                                        <p:tav tm="0">
                                          <p:val>
                                            <p:strVal val="#ppt_h"/>
                                          </p:val>
                                        </p:tav>
                                        <p:tav tm="100000">
                                          <p:val>
                                            <p:strVal val="#ppt_h"/>
                                          </p:val>
                                        </p:tav>
                                      </p:tavLst>
                                    </p:anim>
                                    <p:animEffect transition="in" filter="fade">
                                      <p:cBhvr>
                                        <p:cTn id="14" dur="1000"/>
                                        <p:tgtEl>
                                          <p:spTgt spid="1946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9463">
                                            <p:txEl>
                                              <p:pRg st="0" end="0"/>
                                            </p:txEl>
                                          </p:spTgt>
                                        </p:tgtEl>
                                        <p:attrNameLst>
                                          <p:attrName>style.visibility</p:attrName>
                                        </p:attrNameLst>
                                      </p:cBhvr>
                                      <p:to>
                                        <p:strVal val="visible"/>
                                      </p:to>
                                    </p:set>
                                    <p:anim calcmode="lin" valueType="num">
                                      <p:cBhvr>
                                        <p:cTn id="19" dur="1000" fill="hold"/>
                                        <p:tgtEl>
                                          <p:spTgt spid="19463">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19463">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1946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9463">
                                            <p:txEl>
                                              <p:pRg st="1" end="1"/>
                                            </p:txEl>
                                          </p:spTgt>
                                        </p:tgtEl>
                                        <p:attrNameLst>
                                          <p:attrName>style.visibility</p:attrName>
                                        </p:attrNameLst>
                                      </p:cBhvr>
                                      <p:to>
                                        <p:strVal val="visible"/>
                                      </p:to>
                                    </p:set>
                                    <p:anim calcmode="lin" valueType="num">
                                      <p:cBhvr>
                                        <p:cTn id="26" dur="1000" fill="hold"/>
                                        <p:tgtEl>
                                          <p:spTgt spid="19463">
                                            <p:txEl>
                                              <p:pRg st="1" end="1"/>
                                            </p:txEl>
                                          </p:spTgt>
                                        </p:tgtEl>
                                        <p:attrNameLst>
                                          <p:attrName>ppt_w</p:attrName>
                                        </p:attrNameLst>
                                      </p:cBhvr>
                                      <p:tavLst>
                                        <p:tav tm="0">
                                          <p:val>
                                            <p:strVal val="#ppt_w*0.70"/>
                                          </p:val>
                                        </p:tav>
                                        <p:tav tm="100000">
                                          <p:val>
                                            <p:strVal val="#ppt_w"/>
                                          </p:val>
                                        </p:tav>
                                      </p:tavLst>
                                    </p:anim>
                                    <p:anim calcmode="lin" valueType="num">
                                      <p:cBhvr>
                                        <p:cTn id="27" dur="1000" fill="hold"/>
                                        <p:tgtEl>
                                          <p:spTgt spid="19463">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1946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9463">
                                            <p:txEl>
                                              <p:pRg st="3" end="3"/>
                                            </p:txEl>
                                          </p:spTgt>
                                        </p:tgtEl>
                                        <p:attrNameLst>
                                          <p:attrName>style.visibility</p:attrName>
                                        </p:attrNameLst>
                                      </p:cBhvr>
                                      <p:to>
                                        <p:strVal val="visible"/>
                                      </p:to>
                                    </p:set>
                                    <p:anim calcmode="lin" valueType="num">
                                      <p:cBhvr>
                                        <p:cTn id="33" dur="1000" fill="hold"/>
                                        <p:tgtEl>
                                          <p:spTgt spid="19463">
                                            <p:txEl>
                                              <p:pRg st="3" end="3"/>
                                            </p:txEl>
                                          </p:spTgt>
                                        </p:tgtEl>
                                        <p:attrNameLst>
                                          <p:attrName>ppt_w</p:attrName>
                                        </p:attrNameLst>
                                      </p:cBhvr>
                                      <p:tavLst>
                                        <p:tav tm="0">
                                          <p:val>
                                            <p:strVal val="#ppt_w*0.70"/>
                                          </p:val>
                                        </p:tav>
                                        <p:tav tm="100000">
                                          <p:val>
                                            <p:strVal val="#ppt_w"/>
                                          </p:val>
                                        </p:tav>
                                      </p:tavLst>
                                    </p:anim>
                                    <p:anim calcmode="lin" valueType="num">
                                      <p:cBhvr>
                                        <p:cTn id="34" dur="1000" fill="hold"/>
                                        <p:tgtEl>
                                          <p:spTgt spid="19463">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1946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9463">
                                            <p:txEl>
                                              <p:pRg st="5" end="5"/>
                                            </p:txEl>
                                          </p:spTgt>
                                        </p:tgtEl>
                                        <p:attrNameLst>
                                          <p:attrName>style.visibility</p:attrName>
                                        </p:attrNameLst>
                                      </p:cBhvr>
                                      <p:to>
                                        <p:strVal val="visible"/>
                                      </p:to>
                                    </p:set>
                                    <p:anim calcmode="lin" valueType="num">
                                      <p:cBhvr>
                                        <p:cTn id="40" dur="1000" fill="hold"/>
                                        <p:tgtEl>
                                          <p:spTgt spid="19463">
                                            <p:txEl>
                                              <p:pRg st="5" end="5"/>
                                            </p:txEl>
                                          </p:spTgt>
                                        </p:tgtEl>
                                        <p:attrNameLst>
                                          <p:attrName>ppt_w</p:attrName>
                                        </p:attrNameLst>
                                      </p:cBhvr>
                                      <p:tavLst>
                                        <p:tav tm="0">
                                          <p:val>
                                            <p:strVal val="#ppt_w*0.70"/>
                                          </p:val>
                                        </p:tav>
                                        <p:tav tm="100000">
                                          <p:val>
                                            <p:strVal val="#ppt_w"/>
                                          </p:val>
                                        </p:tav>
                                      </p:tavLst>
                                    </p:anim>
                                    <p:anim calcmode="lin" valueType="num">
                                      <p:cBhvr>
                                        <p:cTn id="41" dur="1000" fill="hold"/>
                                        <p:tgtEl>
                                          <p:spTgt spid="19463">
                                            <p:txEl>
                                              <p:pRg st="5" end="5"/>
                                            </p:txEl>
                                          </p:spTgt>
                                        </p:tgtEl>
                                        <p:attrNameLst>
                                          <p:attrName>ppt_h</p:attrName>
                                        </p:attrNameLst>
                                      </p:cBhvr>
                                      <p:tavLst>
                                        <p:tav tm="0">
                                          <p:val>
                                            <p:strVal val="#ppt_h"/>
                                          </p:val>
                                        </p:tav>
                                        <p:tav tm="100000">
                                          <p:val>
                                            <p:strVal val="#ppt_h"/>
                                          </p:val>
                                        </p:tav>
                                      </p:tavLst>
                                    </p:anim>
                                    <p:animEffect transition="in" filter="fade">
                                      <p:cBhvr>
                                        <p:cTn id="42" dur="1000"/>
                                        <p:tgtEl>
                                          <p:spTgt spid="194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P spid="1946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1509" name="Rectangle 5"/>
          <p:cNvSpPr>
            <a:spLocks noChangeArrowheads="1"/>
          </p:cNvSpPr>
          <p:nvPr/>
        </p:nvSpPr>
        <p:spPr bwMode="auto">
          <a:xfrm>
            <a:off x="228600" y="228600"/>
            <a:ext cx="8686800" cy="2681288"/>
          </a:xfrm>
          <a:prstGeom prst="rect">
            <a:avLst/>
          </a:prstGeom>
          <a:noFill/>
          <a:ln w="9525">
            <a:noFill/>
            <a:miter lim="800000"/>
            <a:headEnd/>
            <a:tailEnd/>
          </a:ln>
        </p:spPr>
        <p:txBody>
          <a:bodyPr anchor="ctr">
            <a:spAutoFit/>
          </a:bodyPr>
          <a:lstStyle/>
          <a:p>
            <a:r>
              <a:rPr lang="en-US" b="1">
                <a:cs typeface="Times New Roman" pitchFamily="18" charset="0"/>
              </a:rPr>
              <a:t>Influence of Iron</a:t>
            </a:r>
            <a:r>
              <a:rPr lang="en-US">
                <a:cs typeface="Times New Roman" pitchFamily="18" charset="0"/>
              </a:rPr>
              <a:t>: </a:t>
            </a:r>
            <a:r>
              <a:rPr lang="en-US" u="sng">
                <a:cs typeface="Times New Roman" pitchFamily="18" charset="0"/>
              </a:rPr>
              <a:t>Iron tools</a:t>
            </a:r>
            <a:r>
              <a:rPr lang="en-US">
                <a:cs typeface="Times New Roman" pitchFamily="18" charset="0"/>
              </a:rPr>
              <a:t> allowed for improvements in Agriculture including the </a:t>
            </a:r>
            <a:r>
              <a:rPr lang="en-US" u="sng">
                <a:cs typeface="Times New Roman" pitchFamily="18" charset="0"/>
              </a:rPr>
              <a:t>plow</a:t>
            </a:r>
            <a:r>
              <a:rPr lang="en-US">
                <a:cs typeface="Times New Roman" pitchFamily="18" charset="0"/>
              </a:rPr>
              <a:t>.</a:t>
            </a:r>
          </a:p>
          <a:p>
            <a:endParaRPr lang="en-US" sz="800"/>
          </a:p>
          <a:p>
            <a:pPr eaLnBrk="0" hangingPunct="0"/>
            <a:r>
              <a:rPr lang="en-US" b="1">
                <a:cs typeface="Times New Roman" pitchFamily="18" charset="0"/>
              </a:rPr>
              <a:t>Agriculture</a:t>
            </a:r>
            <a:r>
              <a:rPr lang="en-US">
                <a:cs typeface="Times New Roman" pitchFamily="18" charset="0"/>
              </a:rPr>
              <a:t>: Tools and irrigation made it possible for the people to </a:t>
            </a:r>
            <a:r>
              <a:rPr lang="en-US" u="sng">
                <a:cs typeface="Times New Roman" pitchFamily="18" charset="0"/>
              </a:rPr>
              <a:t>clear the jungle around the Ganges and create a rich farming region.</a:t>
            </a:r>
          </a:p>
          <a:p>
            <a:pPr eaLnBrk="0" hangingPunct="0"/>
            <a:endParaRPr lang="en-US" sz="800" u="sng">
              <a:cs typeface="Times New Roman" pitchFamily="18" charset="0"/>
            </a:endParaRPr>
          </a:p>
          <a:p>
            <a:pPr eaLnBrk="0" hangingPunct="0"/>
            <a:r>
              <a:rPr lang="en-US" u="sng">
                <a:cs typeface="Times New Roman" pitchFamily="18" charset="0"/>
              </a:rPr>
              <a:t>Basic crops</a:t>
            </a:r>
            <a:r>
              <a:rPr lang="en-US">
                <a:cs typeface="Times New Roman" pitchFamily="18" charset="0"/>
              </a:rPr>
              <a:t> in the </a:t>
            </a:r>
            <a:r>
              <a:rPr lang="en-US" u="sng">
                <a:cs typeface="Times New Roman" pitchFamily="18" charset="0"/>
              </a:rPr>
              <a:t>north</a:t>
            </a:r>
            <a:r>
              <a:rPr lang="en-US">
                <a:cs typeface="Times New Roman" pitchFamily="18" charset="0"/>
              </a:rPr>
              <a:t> were </a:t>
            </a:r>
            <a:r>
              <a:rPr lang="en-US" u="sng">
                <a:cs typeface="Times New Roman" pitchFamily="18" charset="0"/>
              </a:rPr>
              <a:t>grains</a:t>
            </a:r>
            <a:r>
              <a:rPr lang="en-US">
                <a:cs typeface="Times New Roman" pitchFamily="18" charset="0"/>
              </a:rPr>
              <a:t>, and in the </a:t>
            </a:r>
            <a:r>
              <a:rPr lang="en-US" u="sng">
                <a:cs typeface="Times New Roman" pitchFamily="18" charset="0"/>
              </a:rPr>
              <a:t>south rice</a:t>
            </a:r>
            <a:r>
              <a:rPr lang="en-US">
                <a:cs typeface="Times New Roman" pitchFamily="18" charset="0"/>
              </a:rPr>
              <a:t> was common. People also began to grow </a:t>
            </a:r>
            <a:r>
              <a:rPr lang="en-US" u="sng">
                <a:cs typeface="Times New Roman" pitchFamily="18" charset="0"/>
              </a:rPr>
              <a:t>cotton and spices</a:t>
            </a:r>
            <a:r>
              <a:rPr lang="en-US">
                <a:cs typeface="Times New Roman" pitchFamily="18" charset="0"/>
              </a:rPr>
              <a:t>. </a:t>
            </a:r>
            <a:endParaRPr lang="en-US"/>
          </a:p>
        </p:txBody>
      </p:sp>
      <p:sp>
        <p:nvSpPr>
          <p:cNvPr id="21510" name="Rectangle 6"/>
          <p:cNvSpPr>
            <a:spLocks noChangeArrowheads="1"/>
          </p:cNvSpPr>
          <p:nvPr/>
        </p:nvSpPr>
        <p:spPr bwMode="auto">
          <a:xfrm>
            <a:off x="228600" y="3117850"/>
            <a:ext cx="5181600" cy="3441700"/>
          </a:xfrm>
          <a:prstGeom prst="rect">
            <a:avLst/>
          </a:prstGeom>
          <a:noFill/>
          <a:ln w="9525">
            <a:noFill/>
            <a:miter lim="800000"/>
            <a:headEnd/>
            <a:tailEnd/>
          </a:ln>
        </p:spPr>
        <p:txBody>
          <a:bodyPr anchor="ctr">
            <a:spAutoFit/>
          </a:bodyPr>
          <a:lstStyle/>
          <a:p>
            <a:r>
              <a:rPr lang="en-US" b="1">
                <a:cs typeface="Times New Roman" pitchFamily="18" charset="0"/>
              </a:rPr>
              <a:t>Sanskrit: 1000 B.C: </a:t>
            </a:r>
            <a:r>
              <a:rPr lang="en-US" u="sng">
                <a:cs typeface="Times New Roman" pitchFamily="18" charset="0"/>
              </a:rPr>
              <a:t>The written language known as Sanskrit enabled the peoples to write down their stories and religious chants and rituals</a:t>
            </a:r>
            <a:r>
              <a:rPr lang="en-US" b="1">
                <a:cs typeface="Times New Roman" pitchFamily="18" charset="0"/>
              </a:rPr>
              <a:t>. </a:t>
            </a:r>
            <a:r>
              <a:rPr lang="en-US">
                <a:cs typeface="Times New Roman" pitchFamily="18" charset="0"/>
              </a:rPr>
              <a:t>These eventually became the </a:t>
            </a:r>
            <a:r>
              <a:rPr lang="en-US" u="sng">
                <a:cs typeface="Times New Roman" pitchFamily="18" charset="0"/>
              </a:rPr>
              <a:t>sacred texts of Hinduism, the </a:t>
            </a:r>
            <a:r>
              <a:rPr lang="en-US" i="1" u="sng">
                <a:cs typeface="Times New Roman" pitchFamily="18" charset="0"/>
              </a:rPr>
              <a:t>Vedas</a:t>
            </a:r>
            <a:r>
              <a:rPr lang="en-US" u="sng">
                <a:cs typeface="Times New Roman" pitchFamily="18" charset="0"/>
              </a:rPr>
              <a:t>.</a:t>
            </a:r>
            <a:r>
              <a:rPr lang="en-US">
                <a:cs typeface="Times New Roman" pitchFamily="18" charset="0"/>
              </a:rPr>
              <a:t> </a:t>
            </a:r>
            <a:endParaRPr lang="en-US"/>
          </a:p>
          <a:p>
            <a:pPr eaLnBrk="0" hangingPunct="0"/>
            <a:endParaRPr lang="en-US">
              <a:cs typeface="Times New Roman" pitchFamily="18" charset="0"/>
            </a:endParaRPr>
          </a:p>
          <a:p>
            <a:pPr eaLnBrk="0" hangingPunct="0"/>
            <a:r>
              <a:rPr lang="en-US" b="1">
                <a:cs typeface="Times New Roman" pitchFamily="18" charset="0"/>
              </a:rPr>
              <a:t>Rajas: </a:t>
            </a:r>
            <a:r>
              <a:rPr lang="en-US" u="sng">
                <a:cs typeface="Times New Roman" pitchFamily="18" charset="0"/>
              </a:rPr>
              <a:t>Princes of the Aryans, </a:t>
            </a:r>
            <a:r>
              <a:rPr lang="en-US">
                <a:cs typeface="Times New Roman" pitchFamily="18" charset="0"/>
              </a:rPr>
              <a:t>warring chieftains who fought each other seizing territory and prisoners. </a:t>
            </a:r>
            <a:endParaRPr lang="en-US"/>
          </a:p>
        </p:txBody>
      </p:sp>
      <p:pic>
        <p:nvPicPr>
          <p:cNvPr id="21512" name="Picture 8" descr="Image:Kashmir Sharada MS.jpg"/>
          <p:cNvPicPr>
            <a:picLocks noChangeAspect="1" noChangeArrowheads="1"/>
          </p:cNvPicPr>
          <p:nvPr/>
        </p:nvPicPr>
        <p:blipFill>
          <a:blip r:embed="rId3" cstate="print"/>
          <a:srcRect/>
          <a:stretch>
            <a:fillRect/>
          </a:stretch>
        </p:blipFill>
        <p:spPr bwMode="auto">
          <a:xfrm>
            <a:off x="5334000" y="3200400"/>
            <a:ext cx="3657600" cy="1930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 calcmode="lin" valueType="num">
                                      <p:cBhvr>
                                        <p:cTn id="7" dur="1000" fill="hold"/>
                                        <p:tgtEl>
                                          <p:spTgt spid="2150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150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150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1509">
                                            <p:txEl>
                                              <p:pRg st="2" end="2"/>
                                            </p:txEl>
                                          </p:spTgt>
                                        </p:tgtEl>
                                        <p:attrNameLst>
                                          <p:attrName>style.visibility</p:attrName>
                                        </p:attrNameLst>
                                      </p:cBhvr>
                                      <p:to>
                                        <p:strVal val="visible"/>
                                      </p:to>
                                    </p:set>
                                    <p:anim calcmode="lin" valueType="num">
                                      <p:cBhvr>
                                        <p:cTn id="14" dur="1000" fill="hold"/>
                                        <p:tgtEl>
                                          <p:spTgt spid="21509">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1509">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150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1509">
                                            <p:txEl>
                                              <p:pRg st="4" end="4"/>
                                            </p:txEl>
                                          </p:spTgt>
                                        </p:tgtEl>
                                        <p:attrNameLst>
                                          <p:attrName>style.visibility</p:attrName>
                                        </p:attrNameLst>
                                      </p:cBhvr>
                                      <p:to>
                                        <p:strVal val="visible"/>
                                      </p:to>
                                    </p:set>
                                    <p:anim calcmode="lin" valueType="num">
                                      <p:cBhvr>
                                        <p:cTn id="21" dur="1000" fill="hold"/>
                                        <p:tgtEl>
                                          <p:spTgt spid="21509">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21509">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21509">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1510">
                                            <p:txEl>
                                              <p:pRg st="0" end="0"/>
                                            </p:txEl>
                                          </p:spTgt>
                                        </p:tgtEl>
                                        <p:attrNameLst>
                                          <p:attrName>style.visibility</p:attrName>
                                        </p:attrNameLst>
                                      </p:cBhvr>
                                      <p:to>
                                        <p:strVal val="visible"/>
                                      </p:to>
                                    </p:set>
                                    <p:anim calcmode="lin" valueType="num">
                                      <p:cBhvr>
                                        <p:cTn id="28" dur="1000" fill="hold"/>
                                        <p:tgtEl>
                                          <p:spTgt spid="21510">
                                            <p:txEl>
                                              <p:pRg st="0" end="0"/>
                                            </p:txEl>
                                          </p:spTgt>
                                        </p:tgtEl>
                                        <p:attrNameLst>
                                          <p:attrName>ppt_w</p:attrName>
                                        </p:attrNameLst>
                                      </p:cBhvr>
                                      <p:tavLst>
                                        <p:tav tm="0">
                                          <p:val>
                                            <p:strVal val="#ppt_w*0.70"/>
                                          </p:val>
                                        </p:tav>
                                        <p:tav tm="100000">
                                          <p:val>
                                            <p:strVal val="#ppt_w"/>
                                          </p:val>
                                        </p:tav>
                                      </p:tavLst>
                                    </p:anim>
                                    <p:anim calcmode="lin" valueType="num">
                                      <p:cBhvr>
                                        <p:cTn id="29" dur="1000" fill="hold"/>
                                        <p:tgtEl>
                                          <p:spTgt spid="21510">
                                            <p:txEl>
                                              <p:pRg st="0" end="0"/>
                                            </p:txEl>
                                          </p:spTgt>
                                        </p:tgtEl>
                                        <p:attrNameLst>
                                          <p:attrName>ppt_h</p:attrName>
                                        </p:attrNameLst>
                                      </p:cBhvr>
                                      <p:tavLst>
                                        <p:tav tm="0">
                                          <p:val>
                                            <p:strVal val="#ppt_h"/>
                                          </p:val>
                                        </p:tav>
                                        <p:tav tm="100000">
                                          <p:val>
                                            <p:strVal val="#ppt_h"/>
                                          </p:val>
                                        </p:tav>
                                      </p:tavLst>
                                    </p:anim>
                                    <p:animEffect transition="in" filter="fade">
                                      <p:cBhvr>
                                        <p:cTn id="30" dur="1000"/>
                                        <p:tgtEl>
                                          <p:spTgt spid="21510">
                                            <p:txEl>
                                              <p:pRg st="0" end="0"/>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21512"/>
                                        </p:tgtEl>
                                        <p:attrNameLst>
                                          <p:attrName>style.visibility</p:attrName>
                                        </p:attrNameLst>
                                      </p:cBhvr>
                                      <p:to>
                                        <p:strVal val="visible"/>
                                      </p:to>
                                    </p:set>
                                    <p:anim calcmode="lin" valueType="num">
                                      <p:cBhvr>
                                        <p:cTn id="33" dur="1000" fill="hold"/>
                                        <p:tgtEl>
                                          <p:spTgt spid="21512"/>
                                        </p:tgtEl>
                                        <p:attrNameLst>
                                          <p:attrName>ppt_w</p:attrName>
                                        </p:attrNameLst>
                                      </p:cBhvr>
                                      <p:tavLst>
                                        <p:tav tm="0">
                                          <p:val>
                                            <p:strVal val="#ppt_w*0.70"/>
                                          </p:val>
                                        </p:tav>
                                        <p:tav tm="100000">
                                          <p:val>
                                            <p:strVal val="#ppt_w"/>
                                          </p:val>
                                        </p:tav>
                                      </p:tavLst>
                                    </p:anim>
                                    <p:anim calcmode="lin" valueType="num">
                                      <p:cBhvr>
                                        <p:cTn id="34" dur="1000" fill="hold"/>
                                        <p:tgtEl>
                                          <p:spTgt spid="21512"/>
                                        </p:tgtEl>
                                        <p:attrNameLst>
                                          <p:attrName>ppt_h</p:attrName>
                                        </p:attrNameLst>
                                      </p:cBhvr>
                                      <p:tavLst>
                                        <p:tav tm="0">
                                          <p:val>
                                            <p:strVal val="#ppt_h"/>
                                          </p:val>
                                        </p:tav>
                                        <p:tav tm="100000">
                                          <p:val>
                                            <p:strVal val="#ppt_h"/>
                                          </p:val>
                                        </p:tav>
                                      </p:tavLst>
                                    </p:anim>
                                    <p:animEffect transition="in" filter="fade">
                                      <p:cBhvr>
                                        <p:cTn id="35" dur="1000"/>
                                        <p:tgtEl>
                                          <p:spTgt spid="21512"/>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21510">
                                            <p:txEl>
                                              <p:pRg st="2" end="2"/>
                                            </p:txEl>
                                          </p:spTgt>
                                        </p:tgtEl>
                                        <p:attrNameLst>
                                          <p:attrName>style.visibility</p:attrName>
                                        </p:attrNameLst>
                                      </p:cBhvr>
                                      <p:to>
                                        <p:strVal val="visible"/>
                                      </p:to>
                                    </p:set>
                                    <p:anim calcmode="lin" valueType="num">
                                      <p:cBhvr>
                                        <p:cTn id="40" dur="1000" fill="hold"/>
                                        <p:tgtEl>
                                          <p:spTgt spid="21510">
                                            <p:txEl>
                                              <p:pRg st="2" end="2"/>
                                            </p:txEl>
                                          </p:spTgt>
                                        </p:tgtEl>
                                        <p:attrNameLst>
                                          <p:attrName>ppt_w</p:attrName>
                                        </p:attrNameLst>
                                      </p:cBhvr>
                                      <p:tavLst>
                                        <p:tav tm="0">
                                          <p:val>
                                            <p:strVal val="#ppt_w*0.70"/>
                                          </p:val>
                                        </p:tav>
                                        <p:tav tm="100000">
                                          <p:val>
                                            <p:strVal val="#ppt_w"/>
                                          </p:val>
                                        </p:tav>
                                      </p:tavLst>
                                    </p:anim>
                                    <p:anim calcmode="lin" valueType="num">
                                      <p:cBhvr>
                                        <p:cTn id="41" dur="1000" fill="hold"/>
                                        <p:tgtEl>
                                          <p:spTgt spid="21510">
                                            <p:txEl>
                                              <p:pRg st="2" end="2"/>
                                            </p:txEl>
                                          </p:spTgt>
                                        </p:tgtEl>
                                        <p:attrNameLst>
                                          <p:attrName>ppt_h</p:attrName>
                                        </p:attrNameLst>
                                      </p:cBhvr>
                                      <p:tavLst>
                                        <p:tav tm="0">
                                          <p:val>
                                            <p:strVal val="#ppt_h"/>
                                          </p:val>
                                        </p:tav>
                                        <p:tav tm="100000">
                                          <p:val>
                                            <p:strVal val="#ppt_h"/>
                                          </p:val>
                                        </p:tav>
                                      </p:tavLst>
                                    </p:anim>
                                    <p:animEffect transition="in" filter="fade">
                                      <p:cBhvr>
                                        <p:cTn id="42" dur="1000"/>
                                        <p:tgtEl>
                                          <p:spTgt spid="215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2532" name="Rectangle 4"/>
          <p:cNvSpPr>
            <a:spLocks noChangeArrowheads="1"/>
          </p:cNvSpPr>
          <p:nvPr/>
        </p:nvSpPr>
        <p:spPr bwMode="auto">
          <a:xfrm>
            <a:off x="304800" y="4040188"/>
            <a:ext cx="5181600" cy="2436812"/>
          </a:xfrm>
          <a:prstGeom prst="rect">
            <a:avLst/>
          </a:prstGeom>
          <a:noFill/>
          <a:ln w="9525">
            <a:noFill/>
            <a:miter lim="800000"/>
            <a:headEnd/>
            <a:tailEnd/>
          </a:ln>
        </p:spPr>
        <p:txBody>
          <a:bodyPr anchor="ctr">
            <a:spAutoFit/>
          </a:bodyPr>
          <a:lstStyle/>
          <a:p>
            <a:r>
              <a:rPr lang="en-US" b="1"/>
              <a:t>Status of Women</a:t>
            </a:r>
            <a:r>
              <a:rPr lang="en-US"/>
              <a:t>: Women had very </a:t>
            </a:r>
            <a:r>
              <a:rPr lang="en-US" u="sng"/>
              <a:t>low social status</a:t>
            </a:r>
            <a:r>
              <a:rPr lang="en-US"/>
              <a:t>.</a:t>
            </a:r>
          </a:p>
          <a:p>
            <a:r>
              <a:rPr lang="en-US"/>
              <a:t>There was a ritual of </a:t>
            </a:r>
            <a:r>
              <a:rPr lang="en-US" b="1" u="sng"/>
              <a:t>Suttee (Sati)</a:t>
            </a:r>
            <a:r>
              <a:rPr lang="en-US"/>
              <a:t> where </a:t>
            </a:r>
            <a:r>
              <a:rPr lang="en-US" u="sng"/>
              <a:t>women were expected to throw themselves on the crematory fires of their dead husbands.  </a:t>
            </a:r>
          </a:p>
          <a:p>
            <a:r>
              <a:rPr lang="en-US"/>
              <a:t>If they refused they were disgraced. </a:t>
            </a:r>
            <a:endParaRPr lang="en-US" sz="1800">
              <a:latin typeface="Arial" charset="0"/>
            </a:endParaRPr>
          </a:p>
        </p:txBody>
      </p:sp>
      <p:pic>
        <p:nvPicPr>
          <p:cNvPr id="22534" name="Picture 6" descr="HT010241"/>
          <p:cNvPicPr>
            <a:picLocks noChangeAspect="1" noChangeArrowheads="1"/>
          </p:cNvPicPr>
          <p:nvPr/>
        </p:nvPicPr>
        <p:blipFill>
          <a:blip r:embed="rId3" cstate="print"/>
          <a:srcRect/>
          <a:stretch>
            <a:fillRect/>
          </a:stretch>
        </p:blipFill>
        <p:spPr bwMode="auto">
          <a:xfrm>
            <a:off x="5638800" y="3962400"/>
            <a:ext cx="3352800" cy="2430463"/>
          </a:xfrm>
          <a:prstGeom prst="rect">
            <a:avLst/>
          </a:prstGeom>
          <a:noFill/>
          <a:ln w="9525">
            <a:noFill/>
            <a:miter lim="800000"/>
            <a:headEnd/>
            <a:tailEnd/>
          </a:ln>
        </p:spPr>
      </p:pic>
      <p:sp>
        <p:nvSpPr>
          <p:cNvPr id="22535" name="Rectangle 7"/>
          <p:cNvSpPr>
            <a:spLocks noChangeArrowheads="1"/>
          </p:cNvSpPr>
          <p:nvPr/>
        </p:nvSpPr>
        <p:spPr bwMode="auto">
          <a:xfrm>
            <a:off x="228600" y="304800"/>
            <a:ext cx="8686800" cy="3441700"/>
          </a:xfrm>
          <a:prstGeom prst="rect">
            <a:avLst/>
          </a:prstGeom>
          <a:noFill/>
          <a:ln w="9525">
            <a:noFill/>
            <a:miter lim="800000"/>
            <a:headEnd/>
            <a:tailEnd/>
          </a:ln>
        </p:spPr>
        <p:txBody>
          <a:bodyPr>
            <a:spAutoFit/>
          </a:bodyPr>
          <a:lstStyle/>
          <a:p>
            <a:r>
              <a:rPr lang="en-US" b="1"/>
              <a:t>Family Life in Ancient India</a:t>
            </a:r>
          </a:p>
          <a:p>
            <a:r>
              <a:rPr lang="en-US" u="sng"/>
              <a:t>Family was the most basic unit of Indian society</a:t>
            </a:r>
            <a:r>
              <a:rPr lang="en-US"/>
              <a:t>.  There was an ideal of an </a:t>
            </a:r>
            <a:r>
              <a:rPr lang="en-US" u="sng"/>
              <a:t>extended family</a:t>
            </a:r>
            <a:r>
              <a:rPr lang="en-US"/>
              <a:t> including multiple generations living together.</a:t>
            </a:r>
            <a:r>
              <a:rPr lang="en-US" b="1"/>
              <a:t> </a:t>
            </a:r>
          </a:p>
          <a:p>
            <a:endParaRPr lang="en-US"/>
          </a:p>
          <a:p>
            <a:r>
              <a:rPr lang="en-US" b="1"/>
              <a:t>Patriarchal</a:t>
            </a:r>
            <a:r>
              <a:rPr lang="en-US"/>
              <a:t>: Indian society was </a:t>
            </a:r>
            <a:r>
              <a:rPr lang="en-US" u="sng"/>
              <a:t>male dominated</a:t>
            </a:r>
            <a:r>
              <a:rPr lang="en-US"/>
              <a:t>. Only men could inherit property and </a:t>
            </a:r>
            <a:r>
              <a:rPr lang="en-US" u="sng"/>
              <a:t>only boys were educated</a:t>
            </a:r>
            <a:r>
              <a:rPr lang="en-US"/>
              <a:t>. </a:t>
            </a:r>
          </a:p>
          <a:p>
            <a:endParaRPr lang="en-US"/>
          </a:p>
          <a:p>
            <a:r>
              <a:rPr lang="en-US" b="1"/>
              <a:t>Arranged Marriages: </a:t>
            </a:r>
            <a:r>
              <a:rPr lang="en-US"/>
              <a:t>Parents usually arranged marriages for political and economic reasons when children were very young.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535">
                                            <p:txEl>
                                              <p:pRg st="0" end="0"/>
                                            </p:txEl>
                                          </p:spTgt>
                                        </p:tgtEl>
                                        <p:attrNameLst>
                                          <p:attrName>style.visibility</p:attrName>
                                        </p:attrNameLst>
                                      </p:cBhvr>
                                      <p:to>
                                        <p:strVal val="visible"/>
                                      </p:to>
                                    </p:set>
                                    <p:anim calcmode="lin" valueType="num">
                                      <p:cBhvr>
                                        <p:cTn id="7" dur="1000" fill="hold"/>
                                        <p:tgtEl>
                                          <p:spTgt spid="2253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253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253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2535">
                                            <p:txEl>
                                              <p:pRg st="1" end="1"/>
                                            </p:txEl>
                                          </p:spTgt>
                                        </p:tgtEl>
                                        <p:attrNameLst>
                                          <p:attrName>style.visibility</p:attrName>
                                        </p:attrNameLst>
                                      </p:cBhvr>
                                      <p:to>
                                        <p:strVal val="visible"/>
                                      </p:to>
                                    </p:set>
                                    <p:anim calcmode="lin" valueType="num">
                                      <p:cBhvr>
                                        <p:cTn id="14" dur="1000" fill="hold"/>
                                        <p:tgtEl>
                                          <p:spTgt spid="2253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253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253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2535">
                                            <p:txEl>
                                              <p:pRg st="3" end="3"/>
                                            </p:txEl>
                                          </p:spTgt>
                                        </p:tgtEl>
                                        <p:attrNameLst>
                                          <p:attrName>style.visibility</p:attrName>
                                        </p:attrNameLst>
                                      </p:cBhvr>
                                      <p:to>
                                        <p:strVal val="visible"/>
                                      </p:to>
                                    </p:set>
                                    <p:anim calcmode="lin" valueType="num">
                                      <p:cBhvr>
                                        <p:cTn id="21" dur="1000" fill="hold"/>
                                        <p:tgtEl>
                                          <p:spTgt spid="22535">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22535">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2253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2535">
                                            <p:txEl>
                                              <p:pRg st="5" end="5"/>
                                            </p:txEl>
                                          </p:spTgt>
                                        </p:tgtEl>
                                        <p:attrNameLst>
                                          <p:attrName>style.visibility</p:attrName>
                                        </p:attrNameLst>
                                      </p:cBhvr>
                                      <p:to>
                                        <p:strVal val="visible"/>
                                      </p:to>
                                    </p:set>
                                    <p:anim calcmode="lin" valueType="num">
                                      <p:cBhvr>
                                        <p:cTn id="28" dur="1000" fill="hold"/>
                                        <p:tgtEl>
                                          <p:spTgt spid="22535">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22535">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2253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2532"/>
                                        </p:tgtEl>
                                        <p:attrNameLst>
                                          <p:attrName>style.visibility</p:attrName>
                                        </p:attrNameLst>
                                      </p:cBhvr>
                                      <p:to>
                                        <p:strVal val="visible"/>
                                      </p:to>
                                    </p:set>
                                    <p:anim calcmode="lin" valueType="num">
                                      <p:cBhvr>
                                        <p:cTn id="35" dur="1000" fill="hold"/>
                                        <p:tgtEl>
                                          <p:spTgt spid="22532"/>
                                        </p:tgtEl>
                                        <p:attrNameLst>
                                          <p:attrName>ppt_w</p:attrName>
                                        </p:attrNameLst>
                                      </p:cBhvr>
                                      <p:tavLst>
                                        <p:tav tm="0">
                                          <p:val>
                                            <p:strVal val="#ppt_w*0.70"/>
                                          </p:val>
                                        </p:tav>
                                        <p:tav tm="100000">
                                          <p:val>
                                            <p:strVal val="#ppt_w"/>
                                          </p:val>
                                        </p:tav>
                                      </p:tavLst>
                                    </p:anim>
                                    <p:anim calcmode="lin" valueType="num">
                                      <p:cBhvr>
                                        <p:cTn id="36" dur="1000" fill="hold"/>
                                        <p:tgtEl>
                                          <p:spTgt spid="22532"/>
                                        </p:tgtEl>
                                        <p:attrNameLst>
                                          <p:attrName>ppt_h</p:attrName>
                                        </p:attrNameLst>
                                      </p:cBhvr>
                                      <p:tavLst>
                                        <p:tav tm="0">
                                          <p:val>
                                            <p:strVal val="#ppt_h"/>
                                          </p:val>
                                        </p:tav>
                                        <p:tav tm="100000">
                                          <p:val>
                                            <p:strVal val="#ppt_h"/>
                                          </p:val>
                                        </p:tav>
                                      </p:tavLst>
                                    </p:anim>
                                    <p:animEffect transition="in" filter="fade">
                                      <p:cBhvr>
                                        <p:cTn id="37" dur="1000"/>
                                        <p:tgtEl>
                                          <p:spTgt spid="22532"/>
                                        </p:tgtEl>
                                      </p:cBhvr>
                                    </p:animEffect>
                                  </p:childTnLst>
                                </p:cTn>
                              </p:par>
                              <p:par>
                                <p:cTn id="38" presetID="55" presetClass="entr" presetSubtype="0" fill="hold" nodeType="withEffect">
                                  <p:stCondLst>
                                    <p:cond delay="0"/>
                                  </p:stCondLst>
                                  <p:childTnLst>
                                    <p:set>
                                      <p:cBhvr>
                                        <p:cTn id="39" dur="1" fill="hold">
                                          <p:stCondLst>
                                            <p:cond delay="0"/>
                                          </p:stCondLst>
                                        </p:cTn>
                                        <p:tgtEl>
                                          <p:spTgt spid="22534"/>
                                        </p:tgtEl>
                                        <p:attrNameLst>
                                          <p:attrName>style.visibility</p:attrName>
                                        </p:attrNameLst>
                                      </p:cBhvr>
                                      <p:to>
                                        <p:strVal val="visible"/>
                                      </p:to>
                                    </p:set>
                                    <p:anim calcmode="lin" valueType="num">
                                      <p:cBhvr>
                                        <p:cTn id="40" dur="1000" fill="hold"/>
                                        <p:tgtEl>
                                          <p:spTgt spid="22534"/>
                                        </p:tgtEl>
                                        <p:attrNameLst>
                                          <p:attrName>ppt_w</p:attrName>
                                        </p:attrNameLst>
                                      </p:cBhvr>
                                      <p:tavLst>
                                        <p:tav tm="0">
                                          <p:val>
                                            <p:strVal val="#ppt_w*0.70"/>
                                          </p:val>
                                        </p:tav>
                                        <p:tav tm="100000">
                                          <p:val>
                                            <p:strVal val="#ppt_w"/>
                                          </p:val>
                                        </p:tav>
                                      </p:tavLst>
                                    </p:anim>
                                    <p:anim calcmode="lin" valueType="num">
                                      <p:cBhvr>
                                        <p:cTn id="41" dur="1000" fill="hold"/>
                                        <p:tgtEl>
                                          <p:spTgt spid="22534"/>
                                        </p:tgtEl>
                                        <p:attrNameLst>
                                          <p:attrName>ppt_h</p:attrName>
                                        </p:attrNameLst>
                                      </p:cBhvr>
                                      <p:tavLst>
                                        <p:tav tm="0">
                                          <p:val>
                                            <p:strVal val="#ppt_h"/>
                                          </p:val>
                                        </p:tav>
                                        <p:tav tm="100000">
                                          <p:val>
                                            <p:strVal val="#ppt_h"/>
                                          </p:val>
                                        </p:tav>
                                      </p:tavLst>
                                    </p:anim>
                                    <p:animEffect transition="in" filter="fade">
                                      <p:cBhvr>
                                        <p:cTn id="42" dur="10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P spid="2253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5604" name="Text Box 4"/>
          <p:cNvSpPr txBox="1">
            <a:spLocks noChangeArrowheads="1"/>
          </p:cNvSpPr>
          <p:nvPr/>
        </p:nvSpPr>
        <p:spPr bwMode="auto">
          <a:xfrm>
            <a:off x="152400" y="228600"/>
            <a:ext cx="8915400" cy="3168650"/>
          </a:xfrm>
          <a:prstGeom prst="rect">
            <a:avLst/>
          </a:prstGeom>
          <a:noFill/>
          <a:ln w="9525">
            <a:noFill/>
            <a:miter lim="800000"/>
            <a:headEnd/>
            <a:tailEnd/>
          </a:ln>
        </p:spPr>
        <p:txBody>
          <a:bodyPr>
            <a:spAutoFit/>
          </a:bodyPr>
          <a:lstStyle/>
          <a:p>
            <a:pPr algn="ctr"/>
            <a:r>
              <a:rPr lang="en-US" sz="2600" b="1" u="sng"/>
              <a:t>Yoga</a:t>
            </a:r>
          </a:p>
          <a:p>
            <a:pPr algn="ctr"/>
            <a:r>
              <a:rPr lang="en-US"/>
              <a:t>Was developed as a method of </a:t>
            </a:r>
            <a:r>
              <a:rPr lang="en-US" u="sng"/>
              <a:t>training the body to achieve oneness with Brahman. </a:t>
            </a:r>
          </a:p>
          <a:p>
            <a:pPr algn="ctr"/>
            <a:r>
              <a:rPr lang="en-US" u="sng"/>
              <a:t>It is a form of meditation</a:t>
            </a:r>
          </a:p>
          <a:p>
            <a:pPr algn="ctr"/>
            <a:r>
              <a:rPr lang="en-US"/>
              <a:t>Yoga entails mastery over the body, mind, and emotional self, and transcendence of desire. According to the followers, the Yogi eventually reaches the enlightened state (</a:t>
            </a:r>
            <a:r>
              <a:rPr lang="en-US" i="1"/>
              <a:t>Moksha</a:t>
            </a:r>
            <a:r>
              <a:rPr lang="en-US"/>
              <a:t>) where there is a cessation of thought and an experience of blissful union. </a:t>
            </a:r>
          </a:p>
          <a:p>
            <a:pPr algn="ctr"/>
            <a:r>
              <a:rPr lang="en-US"/>
              <a:t>(Wikipedia)</a:t>
            </a:r>
          </a:p>
        </p:txBody>
      </p:sp>
      <p:pic>
        <p:nvPicPr>
          <p:cNvPr id="25606" name="Picture 6" descr="DA001064"/>
          <p:cNvPicPr>
            <a:picLocks noChangeAspect="1" noChangeArrowheads="1"/>
          </p:cNvPicPr>
          <p:nvPr/>
        </p:nvPicPr>
        <p:blipFill>
          <a:blip r:embed="rId3" cstate="print"/>
          <a:srcRect/>
          <a:stretch>
            <a:fillRect/>
          </a:stretch>
        </p:blipFill>
        <p:spPr bwMode="auto">
          <a:xfrm>
            <a:off x="457200" y="3854450"/>
            <a:ext cx="4114800" cy="2701925"/>
          </a:xfrm>
          <a:prstGeom prst="rect">
            <a:avLst/>
          </a:prstGeom>
          <a:noFill/>
          <a:ln w="9525">
            <a:noFill/>
            <a:miter lim="800000"/>
            <a:headEnd/>
            <a:tailEnd/>
          </a:ln>
        </p:spPr>
      </p:pic>
      <p:pic>
        <p:nvPicPr>
          <p:cNvPr id="25608" name="Picture 8" descr="CJ001919"/>
          <p:cNvPicPr>
            <a:picLocks noChangeAspect="1" noChangeArrowheads="1"/>
          </p:cNvPicPr>
          <p:nvPr/>
        </p:nvPicPr>
        <p:blipFill>
          <a:blip r:embed="rId4" cstate="print"/>
          <a:srcRect/>
          <a:stretch>
            <a:fillRect/>
          </a:stretch>
        </p:blipFill>
        <p:spPr bwMode="auto">
          <a:xfrm>
            <a:off x="4724400" y="3810000"/>
            <a:ext cx="4114800" cy="2784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 calcmode="lin" valueType="num">
                                      <p:cBhvr>
                                        <p:cTn id="7" dur="1000" fill="hold"/>
                                        <p:tgtEl>
                                          <p:spTgt spid="2560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560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560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5604">
                                            <p:txEl>
                                              <p:pRg st="1" end="1"/>
                                            </p:txEl>
                                          </p:spTgt>
                                        </p:tgtEl>
                                        <p:attrNameLst>
                                          <p:attrName>style.visibility</p:attrName>
                                        </p:attrNameLst>
                                      </p:cBhvr>
                                      <p:to>
                                        <p:strVal val="visible"/>
                                      </p:to>
                                    </p:set>
                                    <p:anim calcmode="lin" valueType="num">
                                      <p:cBhvr>
                                        <p:cTn id="14" dur="1000" fill="hold"/>
                                        <p:tgtEl>
                                          <p:spTgt spid="25604">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560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560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5604">
                                            <p:txEl>
                                              <p:pRg st="2" end="2"/>
                                            </p:txEl>
                                          </p:spTgt>
                                        </p:tgtEl>
                                        <p:attrNameLst>
                                          <p:attrName>style.visibility</p:attrName>
                                        </p:attrNameLst>
                                      </p:cBhvr>
                                      <p:to>
                                        <p:strVal val="visible"/>
                                      </p:to>
                                    </p:set>
                                    <p:anim calcmode="lin" valueType="num">
                                      <p:cBhvr>
                                        <p:cTn id="21" dur="1000" fill="hold"/>
                                        <p:tgtEl>
                                          <p:spTgt spid="25604">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5604">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560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5604">
                                            <p:txEl>
                                              <p:pRg st="3" end="3"/>
                                            </p:txEl>
                                          </p:spTgt>
                                        </p:tgtEl>
                                        <p:attrNameLst>
                                          <p:attrName>style.visibility</p:attrName>
                                        </p:attrNameLst>
                                      </p:cBhvr>
                                      <p:to>
                                        <p:strVal val="visible"/>
                                      </p:to>
                                    </p:set>
                                    <p:anim calcmode="lin" valueType="num">
                                      <p:cBhvr>
                                        <p:cTn id="28" dur="1000" fill="hold"/>
                                        <p:tgtEl>
                                          <p:spTgt spid="25604">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25604">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2560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5604">
                                            <p:txEl>
                                              <p:pRg st="4" end="4"/>
                                            </p:txEl>
                                          </p:spTgt>
                                        </p:tgtEl>
                                        <p:attrNameLst>
                                          <p:attrName>style.visibility</p:attrName>
                                        </p:attrNameLst>
                                      </p:cBhvr>
                                      <p:to>
                                        <p:strVal val="visible"/>
                                      </p:to>
                                    </p:set>
                                    <p:anim calcmode="lin" valueType="num">
                                      <p:cBhvr>
                                        <p:cTn id="35" dur="1000" fill="hold"/>
                                        <p:tgtEl>
                                          <p:spTgt spid="25604">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25604">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25604">
                                            <p:txEl>
                                              <p:pRg st="4" end="4"/>
                                            </p:txEl>
                                          </p:spTgt>
                                        </p:tgtEl>
                                      </p:cBhvr>
                                    </p:animEffect>
                                  </p:childTnLst>
                                </p:cTn>
                              </p:par>
                              <p:par>
                                <p:cTn id="38" presetID="55" presetClass="entr" presetSubtype="0" fill="hold" nodeType="withEffect">
                                  <p:stCondLst>
                                    <p:cond delay="0"/>
                                  </p:stCondLst>
                                  <p:childTnLst>
                                    <p:set>
                                      <p:cBhvr>
                                        <p:cTn id="39" dur="1" fill="hold">
                                          <p:stCondLst>
                                            <p:cond delay="0"/>
                                          </p:stCondLst>
                                        </p:cTn>
                                        <p:tgtEl>
                                          <p:spTgt spid="25606"/>
                                        </p:tgtEl>
                                        <p:attrNameLst>
                                          <p:attrName>style.visibility</p:attrName>
                                        </p:attrNameLst>
                                      </p:cBhvr>
                                      <p:to>
                                        <p:strVal val="visible"/>
                                      </p:to>
                                    </p:set>
                                    <p:anim calcmode="lin" valueType="num">
                                      <p:cBhvr>
                                        <p:cTn id="40" dur="1000" fill="hold"/>
                                        <p:tgtEl>
                                          <p:spTgt spid="25606"/>
                                        </p:tgtEl>
                                        <p:attrNameLst>
                                          <p:attrName>ppt_w</p:attrName>
                                        </p:attrNameLst>
                                      </p:cBhvr>
                                      <p:tavLst>
                                        <p:tav tm="0">
                                          <p:val>
                                            <p:strVal val="#ppt_w*0.70"/>
                                          </p:val>
                                        </p:tav>
                                        <p:tav tm="100000">
                                          <p:val>
                                            <p:strVal val="#ppt_w"/>
                                          </p:val>
                                        </p:tav>
                                      </p:tavLst>
                                    </p:anim>
                                    <p:anim calcmode="lin" valueType="num">
                                      <p:cBhvr>
                                        <p:cTn id="41" dur="1000" fill="hold"/>
                                        <p:tgtEl>
                                          <p:spTgt spid="25606"/>
                                        </p:tgtEl>
                                        <p:attrNameLst>
                                          <p:attrName>ppt_h</p:attrName>
                                        </p:attrNameLst>
                                      </p:cBhvr>
                                      <p:tavLst>
                                        <p:tav tm="0">
                                          <p:val>
                                            <p:strVal val="#ppt_h"/>
                                          </p:val>
                                        </p:tav>
                                        <p:tav tm="100000">
                                          <p:val>
                                            <p:strVal val="#ppt_h"/>
                                          </p:val>
                                        </p:tav>
                                      </p:tavLst>
                                    </p:anim>
                                    <p:animEffect transition="in" filter="fade">
                                      <p:cBhvr>
                                        <p:cTn id="42" dur="1000"/>
                                        <p:tgtEl>
                                          <p:spTgt spid="25606"/>
                                        </p:tgtEl>
                                      </p:cBhvr>
                                    </p:animEffect>
                                  </p:childTnLst>
                                </p:cTn>
                              </p:par>
                              <p:par>
                                <p:cTn id="43" presetID="55" presetClass="entr" presetSubtype="0" fill="hold" nodeType="withEffect">
                                  <p:stCondLst>
                                    <p:cond delay="0"/>
                                  </p:stCondLst>
                                  <p:childTnLst>
                                    <p:set>
                                      <p:cBhvr>
                                        <p:cTn id="44" dur="1" fill="hold">
                                          <p:stCondLst>
                                            <p:cond delay="0"/>
                                          </p:stCondLst>
                                        </p:cTn>
                                        <p:tgtEl>
                                          <p:spTgt spid="25608"/>
                                        </p:tgtEl>
                                        <p:attrNameLst>
                                          <p:attrName>style.visibility</p:attrName>
                                        </p:attrNameLst>
                                      </p:cBhvr>
                                      <p:to>
                                        <p:strVal val="visible"/>
                                      </p:to>
                                    </p:set>
                                    <p:anim calcmode="lin" valueType="num">
                                      <p:cBhvr>
                                        <p:cTn id="45" dur="1000" fill="hold"/>
                                        <p:tgtEl>
                                          <p:spTgt spid="25608"/>
                                        </p:tgtEl>
                                        <p:attrNameLst>
                                          <p:attrName>ppt_w</p:attrName>
                                        </p:attrNameLst>
                                      </p:cBhvr>
                                      <p:tavLst>
                                        <p:tav tm="0">
                                          <p:val>
                                            <p:strVal val="#ppt_w*0.70"/>
                                          </p:val>
                                        </p:tav>
                                        <p:tav tm="100000">
                                          <p:val>
                                            <p:strVal val="#ppt_w"/>
                                          </p:val>
                                        </p:tav>
                                      </p:tavLst>
                                    </p:anim>
                                    <p:anim calcmode="lin" valueType="num">
                                      <p:cBhvr>
                                        <p:cTn id="46" dur="1000" fill="hold"/>
                                        <p:tgtEl>
                                          <p:spTgt spid="25608"/>
                                        </p:tgtEl>
                                        <p:attrNameLst>
                                          <p:attrName>ppt_h</p:attrName>
                                        </p:attrNameLst>
                                      </p:cBhvr>
                                      <p:tavLst>
                                        <p:tav tm="0">
                                          <p:val>
                                            <p:strVal val="#ppt_h"/>
                                          </p:val>
                                        </p:tav>
                                        <p:tav tm="100000">
                                          <p:val>
                                            <p:strVal val="#ppt_h"/>
                                          </p:val>
                                        </p:tav>
                                      </p:tavLst>
                                    </p:anim>
                                    <p:animEffect transition="in" filter="fade">
                                      <p:cBhvr>
                                        <p:cTn id="47" dur="10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6628" name="Text Box 4"/>
          <p:cNvSpPr txBox="1">
            <a:spLocks noChangeArrowheads="1"/>
          </p:cNvSpPr>
          <p:nvPr/>
        </p:nvSpPr>
        <p:spPr bwMode="auto">
          <a:xfrm>
            <a:off x="0" y="152400"/>
            <a:ext cx="9144000" cy="1616075"/>
          </a:xfrm>
          <a:prstGeom prst="rect">
            <a:avLst/>
          </a:prstGeom>
          <a:noFill/>
          <a:ln w="9525">
            <a:noFill/>
            <a:miter lim="800000"/>
            <a:headEnd/>
            <a:tailEnd/>
          </a:ln>
        </p:spPr>
        <p:txBody>
          <a:bodyPr>
            <a:spAutoFit/>
          </a:bodyPr>
          <a:lstStyle/>
          <a:p>
            <a:pPr algn="ctr"/>
            <a:r>
              <a:rPr lang="en-US" sz="2000" b="1"/>
              <a:t>The Caste System</a:t>
            </a:r>
          </a:p>
          <a:p>
            <a:pPr algn="ctr"/>
            <a:r>
              <a:rPr lang="en-US" sz="2000"/>
              <a:t>The Caste System is a </a:t>
            </a:r>
            <a:r>
              <a:rPr lang="en-US" sz="2000" u="sng"/>
              <a:t>system of social division in India.</a:t>
            </a:r>
          </a:p>
          <a:p>
            <a:pPr algn="ctr"/>
            <a:r>
              <a:rPr lang="en-US" sz="2000"/>
              <a:t>There is some debate as to it origins, but it is made up of four main castes and several sub-castes.  </a:t>
            </a:r>
            <a:r>
              <a:rPr lang="en-US" sz="2000" u="sng"/>
              <a:t>You are born into your caste and may not change your caste within your lifetime</a:t>
            </a:r>
            <a:r>
              <a:rPr lang="en-US" sz="2000"/>
              <a:t>. </a:t>
            </a:r>
          </a:p>
        </p:txBody>
      </p:sp>
      <p:sp>
        <p:nvSpPr>
          <p:cNvPr id="26629" name="Text Box 5"/>
          <p:cNvSpPr txBox="1">
            <a:spLocks noChangeArrowheads="1"/>
          </p:cNvSpPr>
          <p:nvPr/>
        </p:nvSpPr>
        <p:spPr bwMode="auto">
          <a:xfrm>
            <a:off x="304800" y="1600200"/>
            <a:ext cx="4800600" cy="1006475"/>
          </a:xfrm>
          <a:prstGeom prst="rect">
            <a:avLst/>
          </a:prstGeom>
          <a:noFill/>
          <a:ln w="9525">
            <a:noFill/>
            <a:miter lim="800000"/>
            <a:headEnd/>
            <a:tailEnd/>
          </a:ln>
        </p:spPr>
        <p:txBody>
          <a:bodyPr>
            <a:spAutoFit/>
          </a:bodyPr>
          <a:lstStyle/>
          <a:p>
            <a:r>
              <a:rPr lang="en-US" sz="2000" b="1"/>
              <a:t>Brahmins</a:t>
            </a:r>
            <a:endParaRPr lang="en-US" sz="2000"/>
          </a:p>
          <a:p>
            <a:r>
              <a:rPr lang="en-US" sz="2000"/>
              <a:t> </a:t>
            </a:r>
            <a:r>
              <a:rPr lang="en-US" sz="2000" u="sng"/>
              <a:t>The top caste, the priests</a:t>
            </a:r>
            <a:r>
              <a:rPr lang="en-US" sz="2000"/>
              <a:t>.  They are the </a:t>
            </a:r>
            <a:r>
              <a:rPr lang="en-US" sz="2000" u="sng"/>
              <a:t>closest to Brahman</a:t>
            </a:r>
          </a:p>
        </p:txBody>
      </p:sp>
      <p:sp>
        <p:nvSpPr>
          <p:cNvPr id="26630" name="Text Box 6"/>
          <p:cNvSpPr txBox="1">
            <a:spLocks noChangeArrowheads="1"/>
          </p:cNvSpPr>
          <p:nvPr/>
        </p:nvSpPr>
        <p:spPr bwMode="auto">
          <a:xfrm>
            <a:off x="269875" y="2667000"/>
            <a:ext cx="4911725" cy="1006475"/>
          </a:xfrm>
          <a:prstGeom prst="rect">
            <a:avLst/>
          </a:prstGeom>
          <a:noFill/>
          <a:ln w="9525">
            <a:noFill/>
            <a:miter lim="800000"/>
            <a:headEnd/>
            <a:tailEnd/>
          </a:ln>
        </p:spPr>
        <p:txBody>
          <a:bodyPr>
            <a:spAutoFit/>
          </a:bodyPr>
          <a:lstStyle/>
          <a:p>
            <a:r>
              <a:rPr lang="en-US" sz="2000" b="1"/>
              <a:t>Kshatryias</a:t>
            </a:r>
          </a:p>
          <a:p>
            <a:r>
              <a:rPr lang="en-US" sz="2000"/>
              <a:t>Second Caste, the </a:t>
            </a:r>
          </a:p>
          <a:p>
            <a:r>
              <a:rPr lang="en-US" sz="2000" u="sng"/>
              <a:t>warriors and princes</a:t>
            </a:r>
          </a:p>
        </p:txBody>
      </p:sp>
      <p:sp>
        <p:nvSpPr>
          <p:cNvPr id="26631" name="Rectangle 7"/>
          <p:cNvSpPr>
            <a:spLocks noChangeArrowheads="1"/>
          </p:cNvSpPr>
          <p:nvPr/>
        </p:nvSpPr>
        <p:spPr bwMode="auto">
          <a:xfrm>
            <a:off x="228600" y="3717925"/>
            <a:ext cx="4495800" cy="1006475"/>
          </a:xfrm>
          <a:prstGeom prst="rect">
            <a:avLst/>
          </a:prstGeom>
          <a:noFill/>
          <a:ln w="9525">
            <a:noFill/>
            <a:miter lim="800000"/>
            <a:headEnd/>
            <a:tailEnd/>
          </a:ln>
        </p:spPr>
        <p:txBody>
          <a:bodyPr anchor="ctr">
            <a:spAutoFit/>
          </a:bodyPr>
          <a:lstStyle/>
          <a:p>
            <a:r>
              <a:rPr lang="en-US" sz="2000" b="1"/>
              <a:t>Vaishya</a:t>
            </a:r>
          </a:p>
          <a:p>
            <a:r>
              <a:rPr lang="en-US" sz="2000" u="sng"/>
              <a:t>Merchants, artisans and landowners</a:t>
            </a:r>
          </a:p>
          <a:p>
            <a:r>
              <a:rPr lang="en-US" sz="2000" u="sng"/>
              <a:t>(Skilled workers) </a:t>
            </a:r>
          </a:p>
        </p:txBody>
      </p:sp>
      <p:sp>
        <p:nvSpPr>
          <p:cNvPr id="26632" name="Rectangle 8"/>
          <p:cNvSpPr>
            <a:spLocks noChangeArrowheads="1"/>
          </p:cNvSpPr>
          <p:nvPr/>
        </p:nvSpPr>
        <p:spPr bwMode="auto">
          <a:xfrm>
            <a:off x="228600" y="4708525"/>
            <a:ext cx="3898900" cy="1006475"/>
          </a:xfrm>
          <a:prstGeom prst="rect">
            <a:avLst/>
          </a:prstGeom>
          <a:noFill/>
          <a:ln w="9525">
            <a:noFill/>
            <a:miter lim="800000"/>
            <a:headEnd/>
            <a:tailEnd/>
          </a:ln>
        </p:spPr>
        <p:txBody>
          <a:bodyPr anchor="ctr">
            <a:spAutoFit/>
          </a:bodyPr>
          <a:lstStyle/>
          <a:p>
            <a:r>
              <a:rPr lang="en-US" sz="2000" b="1"/>
              <a:t>Shudra</a:t>
            </a:r>
          </a:p>
          <a:p>
            <a:r>
              <a:rPr lang="en-US" sz="2000" u="sng"/>
              <a:t>The workers, the lowest caste.</a:t>
            </a:r>
          </a:p>
          <a:p>
            <a:r>
              <a:rPr lang="en-US" sz="2000" u="sng"/>
              <a:t>(unskilled workers</a:t>
            </a:r>
            <a:r>
              <a:rPr lang="en-US" sz="2000"/>
              <a:t>) </a:t>
            </a:r>
          </a:p>
        </p:txBody>
      </p:sp>
      <p:sp>
        <p:nvSpPr>
          <p:cNvPr id="26633" name="Text Box 9"/>
          <p:cNvSpPr txBox="1">
            <a:spLocks noChangeArrowheads="1"/>
          </p:cNvSpPr>
          <p:nvPr/>
        </p:nvSpPr>
        <p:spPr bwMode="auto">
          <a:xfrm>
            <a:off x="0" y="5851525"/>
            <a:ext cx="9144000" cy="1006475"/>
          </a:xfrm>
          <a:prstGeom prst="rect">
            <a:avLst/>
          </a:prstGeom>
          <a:noFill/>
          <a:ln w="9525">
            <a:noFill/>
            <a:miter lim="800000"/>
            <a:headEnd/>
            <a:tailEnd/>
          </a:ln>
        </p:spPr>
        <p:txBody>
          <a:bodyPr>
            <a:spAutoFit/>
          </a:bodyPr>
          <a:lstStyle/>
          <a:p>
            <a:pPr algn="ctr"/>
            <a:r>
              <a:rPr lang="en-US" sz="2000" u="sng"/>
              <a:t>Each caste has its own Dharma, or duty</a:t>
            </a:r>
            <a:r>
              <a:rPr lang="en-US" sz="2000"/>
              <a:t>.  You </a:t>
            </a:r>
            <a:r>
              <a:rPr lang="en-US" sz="2000" u="sng"/>
              <a:t>must obey the dharma of your caste to earn good Karma and be able to be reincarnated at a higher caste in the next life. </a:t>
            </a:r>
          </a:p>
        </p:txBody>
      </p:sp>
      <p:pic>
        <p:nvPicPr>
          <p:cNvPr id="38914" name="Picture 2" descr="http://atrocitynews.files.wordpress.com/2007/07/caste2.jpg"/>
          <p:cNvPicPr>
            <a:picLocks noChangeAspect="1" noChangeArrowheads="1"/>
          </p:cNvPicPr>
          <p:nvPr/>
        </p:nvPicPr>
        <p:blipFill>
          <a:blip r:embed="rId3" cstate="print"/>
          <a:srcRect/>
          <a:stretch>
            <a:fillRect/>
          </a:stretch>
        </p:blipFill>
        <p:spPr bwMode="auto">
          <a:xfrm>
            <a:off x="4648200" y="2209800"/>
            <a:ext cx="4495800" cy="2743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1000" fill="hold"/>
                                        <p:tgtEl>
                                          <p:spTgt spid="26628"/>
                                        </p:tgtEl>
                                        <p:attrNameLst>
                                          <p:attrName>ppt_w</p:attrName>
                                        </p:attrNameLst>
                                      </p:cBhvr>
                                      <p:tavLst>
                                        <p:tav tm="0">
                                          <p:val>
                                            <p:strVal val="#ppt_w*0.70"/>
                                          </p:val>
                                        </p:tav>
                                        <p:tav tm="100000">
                                          <p:val>
                                            <p:strVal val="#ppt_w"/>
                                          </p:val>
                                        </p:tav>
                                      </p:tavLst>
                                    </p:anim>
                                    <p:anim calcmode="lin" valueType="num">
                                      <p:cBhvr>
                                        <p:cTn id="8" dur="1000" fill="hold"/>
                                        <p:tgtEl>
                                          <p:spTgt spid="26628"/>
                                        </p:tgtEl>
                                        <p:attrNameLst>
                                          <p:attrName>ppt_h</p:attrName>
                                        </p:attrNameLst>
                                      </p:cBhvr>
                                      <p:tavLst>
                                        <p:tav tm="0">
                                          <p:val>
                                            <p:strVal val="#ppt_h"/>
                                          </p:val>
                                        </p:tav>
                                        <p:tav tm="100000">
                                          <p:val>
                                            <p:strVal val="#ppt_h"/>
                                          </p:val>
                                        </p:tav>
                                      </p:tavLst>
                                    </p:anim>
                                    <p:animEffect transition="in" filter="fade">
                                      <p:cBhvr>
                                        <p:cTn id="9" dur="1000"/>
                                        <p:tgtEl>
                                          <p:spTgt spid="2662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6629"/>
                                        </p:tgtEl>
                                        <p:attrNameLst>
                                          <p:attrName>style.visibility</p:attrName>
                                        </p:attrNameLst>
                                      </p:cBhvr>
                                      <p:to>
                                        <p:strVal val="visible"/>
                                      </p:to>
                                    </p:set>
                                    <p:anim calcmode="lin" valueType="num">
                                      <p:cBhvr>
                                        <p:cTn id="14" dur="1000" fill="hold"/>
                                        <p:tgtEl>
                                          <p:spTgt spid="26629"/>
                                        </p:tgtEl>
                                        <p:attrNameLst>
                                          <p:attrName>ppt_w</p:attrName>
                                        </p:attrNameLst>
                                      </p:cBhvr>
                                      <p:tavLst>
                                        <p:tav tm="0">
                                          <p:val>
                                            <p:strVal val="#ppt_w*0.70"/>
                                          </p:val>
                                        </p:tav>
                                        <p:tav tm="100000">
                                          <p:val>
                                            <p:strVal val="#ppt_w"/>
                                          </p:val>
                                        </p:tav>
                                      </p:tavLst>
                                    </p:anim>
                                    <p:anim calcmode="lin" valueType="num">
                                      <p:cBhvr>
                                        <p:cTn id="15" dur="1000" fill="hold"/>
                                        <p:tgtEl>
                                          <p:spTgt spid="26629"/>
                                        </p:tgtEl>
                                        <p:attrNameLst>
                                          <p:attrName>ppt_h</p:attrName>
                                        </p:attrNameLst>
                                      </p:cBhvr>
                                      <p:tavLst>
                                        <p:tav tm="0">
                                          <p:val>
                                            <p:strVal val="#ppt_h"/>
                                          </p:val>
                                        </p:tav>
                                        <p:tav tm="100000">
                                          <p:val>
                                            <p:strVal val="#ppt_h"/>
                                          </p:val>
                                        </p:tav>
                                      </p:tavLst>
                                    </p:anim>
                                    <p:animEffect transition="in" filter="fade">
                                      <p:cBhvr>
                                        <p:cTn id="16" dur="1000"/>
                                        <p:tgtEl>
                                          <p:spTgt spid="26629"/>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6630"/>
                                        </p:tgtEl>
                                        <p:attrNameLst>
                                          <p:attrName>style.visibility</p:attrName>
                                        </p:attrNameLst>
                                      </p:cBhvr>
                                      <p:to>
                                        <p:strVal val="visible"/>
                                      </p:to>
                                    </p:set>
                                    <p:anim calcmode="lin" valueType="num">
                                      <p:cBhvr>
                                        <p:cTn id="21" dur="1000" fill="hold"/>
                                        <p:tgtEl>
                                          <p:spTgt spid="26630"/>
                                        </p:tgtEl>
                                        <p:attrNameLst>
                                          <p:attrName>ppt_w</p:attrName>
                                        </p:attrNameLst>
                                      </p:cBhvr>
                                      <p:tavLst>
                                        <p:tav tm="0">
                                          <p:val>
                                            <p:strVal val="#ppt_w*0.70"/>
                                          </p:val>
                                        </p:tav>
                                        <p:tav tm="100000">
                                          <p:val>
                                            <p:strVal val="#ppt_w"/>
                                          </p:val>
                                        </p:tav>
                                      </p:tavLst>
                                    </p:anim>
                                    <p:anim calcmode="lin" valueType="num">
                                      <p:cBhvr>
                                        <p:cTn id="22" dur="1000" fill="hold"/>
                                        <p:tgtEl>
                                          <p:spTgt spid="26630"/>
                                        </p:tgtEl>
                                        <p:attrNameLst>
                                          <p:attrName>ppt_h</p:attrName>
                                        </p:attrNameLst>
                                      </p:cBhvr>
                                      <p:tavLst>
                                        <p:tav tm="0">
                                          <p:val>
                                            <p:strVal val="#ppt_h"/>
                                          </p:val>
                                        </p:tav>
                                        <p:tav tm="100000">
                                          <p:val>
                                            <p:strVal val="#ppt_h"/>
                                          </p:val>
                                        </p:tav>
                                      </p:tavLst>
                                    </p:anim>
                                    <p:animEffect transition="in" filter="fade">
                                      <p:cBhvr>
                                        <p:cTn id="23" dur="1000"/>
                                        <p:tgtEl>
                                          <p:spTgt spid="2663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6631"/>
                                        </p:tgtEl>
                                        <p:attrNameLst>
                                          <p:attrName>style.visibility</p:attrName>
                                        </p:attrNameLst>
                                      </p:cBhvr>
                                      <p:to>
                                        <p:strVal val="visible"/>
                                      </p:to>
                                    </p:set>
                                    <p:anim calcmode="lin" valueType="num">
                                      <p:cBhvr>
                                        <p:cTn id="28" dur="1000" fill="hold"/>
                                        <p:tgtEl>
                                          <p:spTgt spid="26631"/>
                                        </p:tgtEl>
                                        <p:attrNameLst>
                                          <p:attrName>ppt_w</p:attrName>
                                        </p:attrNameLst>
                                      </p:cBhvr>
                                      <p:tavLst>
                                        <p:tav tm="0">
                                          <p:val>
                                            <p:strVal val="#ppt_w*0.70"/>
                                          </p:val>
                                        </p:tav>
                                        <p:tav tm="100000">
                                          <p:val>
                                            <p:strVal val="#ppt_w"/>
                                          </p:val>
                                        </p:tav>
                                      </p:tavLst>
                                    </p:anim>
                                    <p:anim calcmode="lin" valueType="num">
                                      <p:cBhvr>
                                        <p:cTn id="29" dur="1000" fill="hold"/>
                                        <p:tgtEl>
                                          <p:spTgt spid="26631"/>
                                        </p:tgtEl>
                                        <p:attrNameLst>
                                          <p:attrName>ppt_h</p:attrName>
                                        </p:attrNameLst>
                                      </p:cBhvr>
                                      <p:tavLst>
                                        <p:tav tm="0">
                                          <p:val>
                                            <p:strVal val="#ppt_h"/>
                                          </p:val>
                                        </p:tav>
                                        <p:tav tm="100000">
                                          <p:val>
                                            <p:strVal val="#ppt_h"/>
                                          </p:val>
                                        </p:tav>
                                      </p:tavLst>
                                    </p:anim>
                                    <p:animEffect transition="in" filter="fade">
                                      <p:cBhvr>
                                        <p:cTn id="30" dur="1000"/>
                                        <p:tgtEl>
                                          <p:spTgt spid="26631"/>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6632"/>
                                        </p:tgtEl>
                                        <p:attrNameLst>
                                          <p:attrName>style.visibility</p:attrName>
                                        </p:attrNameLst>
                                      </p:cBhvr>
                                      <p:to>
                                        <p:strVal val="visible"/>
                                      </p:to>
                                    </p:set>
                                    <p:anim calcmode="lin" valueType="num">
                                      <p:cBhvr>
                                        <p:cTn id="35" dur="1000" fill="hold"/>
                                        <p:tgtEl>
                                          <p:spTgt spid="26632"/>
                                        </p:tgtEl>
                                        <p:attrNameLst>
                                          <p:attrName>ppt_w</p:attrName>
                                        </p:attrNameLst>
                                      </p:cBhvr>
                                      <p:tavLst>
                                        <p:tav tm="0">
                                          <p:val>
                                            <p:strVal val="#ppt_w*0.70"/>
                                          </p:val>
                                        </p:tav>
                                        <p:tav tm="100000">
                                          <p:val>
                                            <p:strVal val="#ppt_w"/>
                                          </p:val>
                                        </p:tav>
                                      </p:tavLst>
                                    </p:anim>
                                    <p:anim calcmode="lin" valueType="num">
                                      <p:cBhvr>
                                        <p:cTn id="36" dur="1000" fill="hold"/>
                                        <p:tgtEl>
                                          <p:spTgt spid="26632"/>
                                        </p:tgtEl>
                                        <p:attrNameLst>
                                          <p:attrName>ppt_h</p:attrName>
                                        </p:attrNameLst>
                                      </p:cBhvr>
                                      <p:tavLst>
                                        <p:tav tm="0">
                                          <p:val>
                                            <p:strVal val="#ppt_h"/>
                                          </p:val>
                                        </p:tav>
                                        <p:tav tm="100000">
                                          <p:val>
                                            <p:strVal val="#ppt_h"/>
                                          </p:val>
                                        </p:tav>
                                      </p:tavLst>
                                    </p:anim>
                                    <p:animEffect transition="in" filter="fade">
                                      <p:cBhvr>
                                        <p:cTn id="37" dur="1000"/>
                                        <p:tgtEl>
                                          <p:spTgt spid="26632"/>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6633"/>
                                        </p:tgtEl>
                                        <p:attrNameLst>
                                          <p:attrName>style.visibility</p:attrName>
                                        </p:attrNameLst>
                                      </p:cBhvr>
                                      <p:to>
                                        <p:strVal val="visible"/>
                                      </p:to>
                                    </p:set>
                                    <p:anim calcmode="lin" valueType="num">
                                      <p:cBhvr>
                                        <p:cTn id="42" dur="1000" fill="hold"/>
                                        <p:tgtEl>
                                          <p:spTgt spid="26633"/>
                                        </p:tgtEl>
                                        <p:attrNameLst>
                                          <p:attrName>ppt_w</p:attrName>
                                        </p:attrNameLst>
                                      </p:cBhvr>
                                      <p:tavLst>
                                        <p:tav tm="0">
                                          <p:val>
                                            <p:strVal val="#ppt_w*0.70"/>
                                          </p:val>
                                        </p:tav>
                                        <p:tav tm="100000">
                                          <p:val>
                                            <p:strVal val="#ppt_w"/>
                                          </p:val>
                                        </p:tav>
                                      </p:tavLst>
                                    </p:anim>
                                    <p:anim calcmode="lin" valueType="num">
                                      <p:cBhvr>
                                        <p:cTn id="43" dur="1000" fill="hold"/>
                                        <p:tgtEl>
                                          <p:spTgt spid="26633"/>
                                        </p:tgtEl>
                                        <p:attrNameLst>
                                          <p:attrName>ppt_h</p:attrName>
                                        </p:attrNameLst>
                                      </p:cBhvr>
                                      <p:tavLst>
                                        <p:tav tm="0">
                                          <p:val>
                                            <p:strVal val="#ppt_h"/>
                                          </p:val>
                                        </p:tav>
                                        <p:tav tm="100000">
                                          <p:val>
                                            <p:strVal val="#ppt_h"/>
                                          </p:val>
                                        </p:tav>
                                      </p:tavLst>
                                    </p:anim>
                                    <p:animEffect transition="in" filter="fade">
                                      <p:cBhvr>
                                        <p:cTn id="44" dur="1000"/>
                                        <p:tgtEl>
                                          <p:spTgt spid="26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26629" grpId="0"/>
      <p:bldP spid="26630" grpId="0"/>
      <p:bldP spid="26631" grpId="0"/>
      <p:bldP spid="26632" grpId="0"/>
      <p:bldP spid="2663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7652" name="Text Box 4"/>
          <p:cNvSpPr txBox="1">
            <a:spLocks noChangeArrowheads="1"/>
          </p:cNvSpPr>
          <p:nvPr/>
        </p:nvSpPr>
        <p:spPr bwMode="auto">
          <a:xfrm>
            <a:off x="228600" y="76200"/>
            <a:ext cx="8839200" cy="4260850"/>
          </a:xfrm>
          <a:prstGeom prst="rect">
            <a:avLst/>
          </a:prstGeom>
          <a:noFill/>
          <a:ln w="9525">
            <a:noFill/>
            <a:miter lim="800000"/>
            <a:headEnd/>
            <a:tailEnd/>
          </a:ln>
        </p:spPr>
        <p:txBody>
          <a:bodyPr>
            <a:spAutoFit/>
          </a:bodyPr>
          <a:lstStyle/>
          <a:p>
            <a:pPr algn="ctr"/>
            <a:r>
              <a:rPr lang="en-US" sz="2100" b="1"/>
              <a:t>Untouchables</a:t>
            </a:r>
            <a:r>
              <a:rPr lang="en-US" sz="2100"/>
              <a:t> </a:t>
            </a:r>
          </a:p>
          <a:p>
            <a:pPr algn="ctr"/>
            <a:r>
              <a:rPr lang="en-US" sz="2100"/>
              <a:t>These people were the </a:t>
            </a:r>
            <a:r>
              <a:rPr lang="en-US" sz="2100" u="sng"/>
              <a:t>bottom of Hindu society</a:t>
            </a:r>
            <a:r>
              <a:rPr lang="en-US" sz="2100"/>
              <a:t>, they are </a:t>
            </a:r>
            <a:r>
              <a:rPr lang="en-US" sz="2100" u="sng"/>
              <a:t>not considered part of the caste system. </a:t>
            </a:r>
          </a:p>
          <a:p>
            <a:pPr algn="ctr"/>
            <a:r>
              <a:rPr lang="en-US" sz="2100"/>
              <a:t>About 5% of the population of India.  They are </a:t>
            </a:r>
            <a:r>
              <a:rPr lang="en-US" sz="2100" u="sng"/>
              <a:t>required to perform the dirtiest jobs dealing with trash, human waste, and death.</a:t>
            </a:r>
          </a:p>
          <a:p>
            <a:pPr algn="ctr"/>
            <a:r>
              <a:rPr lang="en-US" sz="2100"/>
              <a:t>People of other castes refuse to do these jobs because they may damage their Karma.</a:t>
            </a:r>
          </a:p>
          <a:p>
            <a:pPr algn="ctr"/>
            <a:r>
              <a:rPr lang="en-US" sz="2100"/>
              <a:t>In the past Untouchables were not allowed to associate with people of other castes.  They were even required to carry of noisemaker to warn people of the approach so they would not accidentally run into someone. </a:t>
            </a:r>
          </a:p>
          <a:p>
            <a:pPr algn="ctr"/>
            <a:r>
              <a:rPr lang="en-US" sz="2100"/>
              <a:t>Discrimination against them continues today, even though the caste system has been declared illegal.</a:t>
            </a:r>
          </a:p>
        </p:txBody>
      </p:sp>
      <p:pic>
        <p:nvPicPr>
          <p:cNvPr id="27654" name="Picture 6" descr="Indian rescue workers cremate the dead body of a tsunami victim in Nagapattinam.. ABC News Online"/>
          <p:cNvPicPr>
            <a:picLocks noChangeAspect="1" noChangeArrowheads="1"/>
          </p:cNvPicPr>
          <p:nvPr/>
        </p:nvPicPr>
        <p:blipFill>
          <a:blip r:embed="rId3" cstate="print"/>
          <a:srcRect/>
          <a:stretch>
            <a:fillRect/>
          </a:stretch>
        </p:blipFill>
        <p:spPr bwMode="auto">
          <a:xfrm>
            <a:off x="609600" y="4378325"/>
            <a:ext cx="3581400" cy="2327275"/>
          </a:xfrm>
          <a:prstGeom prst="rect">
            <a:avLst/>
          </a:prstGeom>
          <a:noFill/>
          <a:ln w="9525">
            <a:noFill/>
            <a:miter lim="800000"/>
            <a:headEnd/>
            <a:tailEnd/>
          </a:ln>
        </p:spPr>
      </p:pic>
      <p:pic>
        <p:nvPicPr>
          <p:cNvPr id="27656" name="Picture 8" descr="Untouchables in Vārānasi, India"/>
          <p:cNvPicPr>
            <a:picLocks noChangeAspect="1" noChangeArrowheads="1"/>
          </p:cNvPicPr>
          <p:nvPr/>
        </p:nvPicPr>
        <p:blipFill>
          <a:blip r:embed="rId4" cstate="print"/>
          <a:srcRect/>
          <a:stretch>
            <a:fillRect/>
          </a:stretch>
        </p:blipFill>
        <p:spPr bwMode="auto">
          <a:xfrm>
            <a:off x="5029200" y="4403725"/>
            <a:ext cx="3595688" cy="2301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anim calcmode="lin" valueType="num">
                                      <p:cBhvr>
                                        <p:cTn id="7" dur="1000" fill="hold"/>
                                        <p:tgtEl>
                                          <p:spTgt spid="2765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765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765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7652">
                                            <p:txEl>
                                              <p:pRg st="1" end="1"/>
                                            </p:txEl>
                                          </p:spTgt>
                                        </p:tgtEl>
                                        <p:attrNameLst>
                                          <p:attrName>style.visibility</p:attrName>
                                        </p:attrNameLst>
                                      </p:cBhvr>
                                      <p:to>
                                        <p:strVal val="visible"/>
                                      </p:to>
                                    </p:set>
                                    <p:anim calcmode="lin" valueType="num">
                                      <p:cBhvr>
                                        <p:cTn id="14" dur="1000" fill="hold"/>
                                        <p:tgtEl>
                                          <p:spTgt spid="2765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765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765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7652">
                                            <p:txEl>
                                              <p:pRg st="2" end="2"/>
                                            </p:txEl>
                                          </p:spTgt>
                                        </p:tgtEl>
                                        <p:attrNameLst>
                                          <p:attrName>style.visibility</p:attrName>
                                        </p:attrNameLst>
                                      </p:cBhvr>
                                      <p:to>
                                        <p:strVal val="visible"/>
                                      </p:to>
                                    </p:set>
                                    <p:anim calcmode="lin" valueType="num">
                                      <p:cBhvr>
                                        <p:cTn id="21" dur="1000" fill="hold"/>
                                        <p:tgtEl>
                                          <p:spTgt spid="2765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765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765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7652">
                                            <p:txEl>
                                              <p:pRg st="3" end="3"/>
                                            </p:txEl>
                                          </p:spTgt>
                                        </p:tgtEl>
                                        <p:attrNameLst>
                                          <p:attrName>style.visibility</p:attrName>
                                        </p:attrNameLst>
                                      </p:cBhvr>
                                      <p:to>
                                        <p:strVal val="visible"/>
                                      </p:to>
                                    </p:set>
                                    <p:anim calcmode="lin" valueType="num">
                                      <p:cBhvr>
                                        <p:cTn id="28" dur="1000" fill="hold"/>
                                        <p:tgtEl>
                                          <p:spTgt spid="27652">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27652">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2765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7652">
                                            <p:txEl>
                                              <p:pRg st="4" end="4"/>
                                            </p:txEl>
                                          </p:spTgt>
                                        </p:tgtEl>
                                        <p:attrNameLst>
                                          <p:attrName>style.visibility</p:attrName>
                                        </p:attrNameLst>
                                      </p:cBhvr>
                                      <p:to>
                                        <p:strVal val="visible"/>
                                      </p:to>
                                    </p:set>
                                    <p:anim calcmode="lin" valueType="num">
                                      <p:cBhvr>
                                        <p:cTn id="35" dur="1000" fill="hold"/>
                                        <p:tgtEl>
                                          <p:spTgt spid="27652">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27652">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2765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7652">
                                            <p:txEl>
                                              <p:pRg st="5" end="5"/>
                                            </p:txEl>
                                          </p:spTgt>
                                        </p:tgtEl>
                                        <p:attrNameLst>
                                          <p:attrName>style.visibility</p:attrName>
                                        </p:attrNameLst>
                                      </p:cBhvr>
                                      <p:to>
                                        <p:strVal val="visible"/>
                                      </p:to>
                                    </p:set>
                                    <p:anim calcmode="lin" valueType="num">
                                      <p:cBhvr>
                                        <p:cTn id="42" dur="1000" fill="hold"/>
                                        <p:tgtEl>
                                          <p:spTgt spid="27652">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27652">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27652">
                                            <p:txEl>
                                              <p:pRg st="5" end="5"/>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27654"/>
                                        </p:tgtEl>
                                        <p:attrNameLst>
                                          <p:attrName>style.visibility</p:attrName>
                                        </p:attrNameLst>
                                      </p:cBhvr>
                                      <p:to>
                                        <p:strVal val="visible"/>
                                      </p:to>
                                    </p:set>
                                    <p:anim calcmode="lin" valueType="num">
                                      <p:cBhvr>
                                        <p:cTn id="47" dur="1000" fill="hold"/>
                                        <p:tgtEl>
                                          <p:spTgt spid="27654"/>
                                        </p:tgtEl>
                                        <p:attrNameLst>
                                          <p:attrName>ppt_w</p:attrName>
                                        </p:attrNameLst>
                                      </p:cBhvr>
                                      <p:tavLst>
                                        <p:tav tm="0">
                                          <p:val>
                                            <p:strVal val="#ppt_w*0.70"/>
                                          </p:val>
                                        </p:tav>
                                        <p:tav tm="100000">
                                          <p:val>
                                            <p:strVal val="#ppt_w"/>
                                          </p:val>
                                        </p:tav>
                                      </p:tavLst>
                                    </p:anim>
                                    <p:anim calcmode="lin" valueType="num">
                                      <p:cBhvr>
                                        <p:cTn id="48" dur="1000" fill="hold"/>
                                        <p:tgtEl>
                                          <p:spTgt spid="27654"/>
                                        </p:tgtEl>
                                        <p:attrNameLst>
                                          <p:attrName>ppt_h</p:attrName>
                                        </p:attrNameLst>
                                      </p:cBhvr>
                                      <p:tavLst>
                                        <p:tav tm="0">
                                          <p:val>
                                            <p:strVal val="#ppt_h"/>
                                          </p:val>
                                        </p:tav>
                                        <p:tav tm="100000">
                                          <p:val>
                                            <p:strVal val="#ppt_h"/>
                                          </p:val>
                                        </p:tav>
                                      </p:tavLst>
                                    </p:anim>
                                    <p:animEffect transition="in" filter="fade">
                                      <p:cBhvr>
                                        <p:cTn id="49" dur="1000"/>
                                        <p:tgtEl>
                                          <p:spTgt spid="27654"/>
                                        </p:tgtEl>
                                      </p:cBhvr>
                                    </p:animEffect>
                                  </p:childTnLst>
                                </p:cTn>
                              </p:par>
                              <p:par>
                                <p:cTn id="50" presetID="55" presetClass="entr" presetSubtype="0" fill="hold" nodeType="withEffect">
                                  <p:stCondLst>
                                    <p:cond delay="0"/>
                                  </p:stCondLst>
                                  <p:childTnLst>
                                    <p:set>
                                      <p:cBhvr>
                                        <p:cTn id="51" dur="1" fill="hold">
                                          <p:stCondLst>
                                            <p:cond delay="0"/>
                                          </p:stCondLst>
                                        </p:cTn>
                                        <p:tgtEl>
                                          <p:spTgt spid="27656"/>
                                        </p:tgtEl>
                                        <p:attrNameLst>
                                          <p:attrName>style.visibility</p:attrName>
                                        </p:attrNameLst>
                                      </p:cBhvr>
                                      <p:to>
                                        <p:strVal val="visible"/>
                                      </p:to>
                                    </p:set>
                                    <p:anim calcmode="lin" valueType="num">
                                      <p:cBhvr>
                                        <p:cTn id="52" dur="1000" fill="hold"/>
                                        <p:tgtEl>
                                          <p:spTgt spid="27656"/>
                                        </p:tgtEl>
                                        <p:attrNameLst>
                                          <p:attrName>ppt_w</p:attrName>
                                        </p:attrNameLst>
                                      </p:cBhvr>
                                      <p:tavLst>
                                        <p:tav tm="0">
                                          <p:val>
                                            <p:strVal val="#ppt_w*0.70"/>
                                          </p:val>
                                        </p:tav>
                                        <p:tav tm="100000">
                                          <p:val>
                                            <p:strVal val="#ppt_w"/>
                                          </p:val>
                                        </p:tav>
                                      </p:tavLst>
                                    </p:anim>
                                    <p:anim calcmode="lin" valueType="num">
                                      <p:cBhvr>
                                        <p:cTn id="53" dur="1000" fill="hold"/>
                                        <p:tgtEl>
                                          <p:spTgt spid="27656"/>
                                        </p:tgtEl>
                                        <p:attrNameLst>
                                          <p:attrName>ppt_h</p:attrName>
                                        </p:attrNameLst>
                                      </p:cBhvr>
                                      <p:tavLst>
                                        <p:tav tm="0">
                                          <p:val>
                                            <p:strVal val="#ppt_h"/>
                                          </p:val>
                                        </p:tav>
                                        <p:tav tm="100000">
                                          <p:val>
                                            <p:strVal val="#ppt_h"/>
                                          </p:val>
                                        </p:tav>
                                      </p:tavLst>
                                    </p:anim>
                                    <p:animEffect transition="in" filter="fade">
                                      <p:cBhvr>
                                        <p:cTn id="54" dur="10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44037" name="Picture 5" descr="Kalachakra_sand_mandala"/>
          <p:cNvPicPr>
            <a:picLocks noChangeAspect="1" noChangeArrowheads="1"/>
          </p:cNvPicPr>
          <p:nvPr/>
        </p:nvPicPr>
        <p:blipFill>
          <a:blip r:embed="rId3" cstate="print"/>
          <a:srcRect/>
          <a:stretch>
            <a:fillRect/>
          </a:stretch>
        </p:blipFill>
        <p:spPr bwMode="auto">
          <a:xfrm>
            <a:off x="2819400" y="533400"/>
            <a:ext cx="5934075" cy="5915025"/>
          </a:xfrm>
          <a:prstGeom prst="rect">
            <a:avLst/>
          </a:prstGeom>
          <a:noFill/>
          <a:ln w="9525">
            <a:noFill/>
            <a:miter lim="800000"/>
            <a:headEnd/>
            <a:tailEnd/>
          </a:ln>
        </p:spPr>
      </p:pic>
      <p:sp>
        <p:nvSpPr>
          <p:cNvPr id="44038" name="Rectangle 6"/>
          <p:cNvSpPr>
            <a:spLocks noChangeArrowheads="1"/>
          </p:cNvSpPr>
          <p:nvPr/>
        </p:nvSpPr>
        <p:spPr bwMode="auto">
          <a:xfrm>
            <a:off x="228600" y="136525"/>
            <a:ext cx="2438400" cy="6492875"/>
          </a:xfrm>
          <a:prstGeom prst="rect">
            <a:avLst/>
          </a:prstGeom>
          <a:noFill/>
          <a:ln w="9525">
            <a:noFill/>
            <a:miter lim="800000"/>
            <a:headEnd/>
            <a:tailEnd/>
          </a:ln>
        </p:spPr>
        <p:txBody>
          <a:bodyPr anchor="ctr">
            <a:spAutoFit/>
          </a:bodyPr>
          <a:lstStyle/>
          <a:p>
            <a:r>
              <a:rPr lang="en-US" sz="2000"/>
              <a:t>The </a:t>
            </a:r>
            <a:r>
              <a:rPr lang="en-US" sz="2000" b="1"/>
              <a:t>Sand Mandala</a:t>
            </a:r>
            <a:r>
              <a:rPr lang="en-US" sz="2000"/>
              <a:t> (</a:t>
            </a:r>
            <a:r>
              <a:rPr lang="en-US" sz="2000">
                <a:hlinkClick r:id="rId4" tooltip="Tibetan language"/>
              </a:rPr>
              <a:t>tib</a:t>
            </a:r>
            <a:r>
              <a:rPr lang="en-US" sz="2000"/>
              <a:t>: </a:t>
            </a:r>
            <a:r>
              <a:rPr lang="en-US" sz="2000" i="1"/>
              <a:t>kilkhor</a:t>
            </a:r>
            <a:r>
              <a:rPr lang="en-US" sz="2000"/>
              <a:t>) is a Tibetan Buddhist tradition which symbolizes the transitory nature of things. As part of Buddhist canon, all things material are seen as transitory. A sand mandala is an example of this, being that once it has been built and its accompanying ceremonies and viewing are finished, it is systematically destroyed.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4038"/>
                                        </p:tgtEl>
                                        <p:attrNameLst>
                                          <p:attrName>style.visibility</p:attrName>
                                        </p:attrNameLst>
                                      </p:cBhvr>
                                      <p:to>
                                        <p:strVal val="visible"/>
                                      </p:to>
                                    </p:set>
                                    <p:anim calcmode="lin" valueType="num">
                                      <p:cBhvr>
                                        <p:cTn id="7" dur="1000" fill="hold"/>
                                        <p:tgtEl>
                                          <p:spTgt spid="44038"/>
                                        </p:tgtEl>
                                        <p:attrNameLst>
                                          <p:attrName>ppt_w</p:attrName>
                                        </p:attrNameLst>
                                      </p:cBhvr>
                                      <p:tavLst>
                                        <p:tav tm="0">
                                          <p:val>
                                            <p:strVal val="#ppt_w*0.70"/>
                                          </p:val>
                                        </p:tav>
                                        <p:tav tm="100000">
                                          <p:val>
                                            <p:strVal val="#ppt_w"/>
                                          </p:val>
                                        </p:tav>
                                      </p:tavLst>
                                    </p:anim>
                                    <p:anim calcmode="lin" valueType="num">
                                      <p:cBhvr>
                                        <p:cTn id="8" dur="1000" fill="hold"/>
                                        <p:tgtEl>
                                          <p:spTgt spid="44038"/>
                                        </p:tgtEl>
                                        <p:attrNameLst>
                                          <p:attrName>ppt_h</p:attrName>
                                        </p:attrNameLst>
                                      </p:cBhvr>
                                      <p:tavLst>
                                        <p:tav tm="0">
                                          <p:val>
                                            <p:strVal val="#ppt_h"/>
                                          </p:val>
                                        </p:tav>
                                        <p:tav tm="100000">
                                          <p:val>
                                            <p:strVal val="#ppt_h"/>
                                          </p:val>
                                        </p:tav>
                                      </p:tavLst>
                                    </p:anim>
                                    <p:animEffect transition="in" filter="fade">
                                      <p:cBhvr>
                                        <p:cTn id="9" dur="1000"/>
                                        <p:tgtEl>
                                          <p:spTgt spid="4403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4037"/>
                                        </p:tgtEl>
                                        <p:attrNameLst>
                                          <p:attrName>style.visibility</p:attrName>
                                        </p:attrNameLst>
                                      </p:cBhvr>
                                      <p:to>
                                        <p:strVal val="visible"/>
                                      </p:to>
                                    </p:set>
                                    <p:anim calcmode="lin" valueType="num">
                                      <p:cBhvr>
                                        <p:cTn id="14" dur="1000" fill="hold"/>
                                        <p:tgtEl>
                                          <p:spTgt spid="44037"/>
                                        </p:tgtEl>
                                        <p:attrNameLst>
                                          <p:attrName>ppt_w</p:attrName>
                                        </p:attrNameLst>
                                      </p:cBhvr>
                                      <p:tavLst>
                                        <p:tav tm="0">
                                          <p:val>
                                            <p:strVal val="#ppt_w*0.70"/>
                                          </p:val>
                                        </p:tav>
                                        <p:tav tm="100000">
                                          <p:val>
                                            <p:strVal val="#ppt_w"/>
                                          </p:val>
                                        </p:tav>
                                      </p:tavLst>
                                    </p:anim>
                                    <p:anim calcmode="lin" valueType="num">
                                      <p:cBhvr>
                                        <p:cTn id="15" dur="1000" fill="hold"/>
                                        <p:tgtEl>
                                          <p:spTgt spid="44037"/>
                                        </p:tgtEl>
                                        <p:attrNameLst>
                                          <p:attrName>ppt_h</p:attrName>
                                        </p:attrNameLst>
                                      </p:cBhvr>
                                      <p:tavLst>
                                        <p:tav tm="0">
                                          <p:val>
                                            <p:strVal val="#ppt_h"/>
                                          </p:val>
                                        </p:tav>
                                        <p:tav tm="100000">
                                          <p:val>
                                            <p:strVal val="#ppt_h"/>
                                          </p:val>
                                        </p:tav>
                                      </p:tavLst>
                                    </p:anim>
                                    <p:animEffect transition="in" filter="fade">
                                      <p:cBhvr>
                                        <p:cTn id="16" dur="10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061" name="Picture 5" descr="Image:Sand mandala. Drongste Gompa 1994.JPG">
            <a:hlinkClick r:id="rId2"/>
          </p:cNvPr>
          <p:cNvPicPr>
            <a:picLocks noChangeAspect="1" noChangeArrowheads="1"/>
          </p:cNvPicPr>
          <p:nvPr/>
        </p:nvPicPr>
        <p:blipFill>
          <a:blip r:embed="rId3" cstate="print"/>
          <a:srcRect/>
          <a:stretch>
            <a:fillRect/>
          </a:stretch>
        </p:blipFill>
        <p:spPr bwMode="auto">
          <a:xfrm>
            <a:off x="838200" y="914400"/>
            <a:ext cx="7620000" cy="5019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5061"/>
                                        </p:tgtEl>
                                        <p:attrNameLst>
                                          <p:attrName>style.visibility</p:attrName>
                                        </p:attrNameLst>
                                      </p:cBhvr>
                                      <p:to>
                                        <p:strVal val="visible"/>
                                      </p:to>
                                    </p:set>
                                    <p:anim calcmode="lin" valueType="num">
                                      <p:cBhvr>
                                        <p:cTn id="7" dur="1000" fill="hold"/>
                                        <p:tgtEl>
                                          <p:spTgt spid="45061"/>
                                        </p:tgtEl>
                                        <p:attrNameLst>
                                          <p:attrName>ppt_w</p:attrName>
                                        </p:attrNameLst>
                                      </p:cBhvr>
                                      <p:tavLst>
                                        <p:tav tm="0">
                                          <p:val>
                                            <p:strVal val="#ppt_w*0.70"/>
                                          </p:val>
                                        </p:tav>
                                        <p:tav tm="100000">
                                          <p:val>
                                            <p:strVal val="#ppt_w"/>
                                          </p:val>
                                        </p:tav>
                                      </p:tavLst>
                                    </p:anim>
                                    <p:anim calcmode="lin" valueType="num">
                                      <p:cBhvr>
                                        <p:cTn id="8" dur="1000" fill="hold"/>
                                        <p:tgtEl>
                                          <p:spTgt spid="45061"/>
                                        </p:tgtEl>
                                        <p:attrNameLst>
                                          <p:attrName>ppt_h</p:attrName>
                                        </p:attrNameLst>
                                      </p:cBhvr>
                                      <p:tavLst>
                                        <p:tav tm="0">
                                          <p:val>
                                            <p:strVal val="#ppt_h"/>
                                          </p:val>
                                        </p:tav>
                                        <p:tav tm="100000">
                                          <p:val>
                                            <p:strVal val="#ppt_h"/>
                                          </p:val>
                                        </p:tav>
                                      </p:tavLst>
                                    </p:anim>
                                    <p:animEffect transition="in" filter="fade">
                                      <p:cBhvr>
                                        <p:cTn id="9" dur="1000"/>
                                        <p:tgtEl>
                                          <p:spTgt spid="45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565" name="Picture 5" descr="June 8, 2001"/>
          <p:cNvPicPr>
            <a:picLocks noChangeAspect="1" noChangeArrowheads="1"/>
          </p:cNvPicPr>
          <p:nvPr/>
        </p:nvPicPr>
        <p:blipFill>
          <a:blip r:embed="rId2" cstate="print"/>
          <a:srcRect/>
          <a:stretch>
            <a:fillRect/>
          </a:stretch>
        </p:blipFill>
        <p:spPr bwMode="auto">
          <a:xfrm>
            <a:off x="304800" y="228600"/>
            <a:ext cx="4762500" cy="3571875"/>
          </a:xfrm>
          <a:prstGeom prst="rect">
            <a:avLst/>
          </a:prstGeom>
          <a:noFill/>
          <a:ln w="9525">
            <a:noFill/>
            <a:miter lim="800000"/>
            <a:headEnd/>
            <a:tailEnd/>
          </a:ln>
        </p:spPr>
      </p:pic>
      <p:pic>
        <p:nvPicPr>
          <p:cNvPr id="66567" name="Picture 7" descr="June 8, 2001"/>
          <p:cNvPicPr>
            <a:picLocks noChangeAspect="1" noChangeArrowheads="1"/>
          </p:cNvPicPr>
          <p:nvPr/>
        </p:nvPicPr>
        <p:blipFill>
          <a:blip r:embed="rId3" cstate="print"/>
          <a:srcRect/>
          <a:stretch>
            <a:fillRect/>
          </a:stretch>
        </p:blipFill>
        <p:spPr bwMode="auto">
          <a:xfrm>
            <a:off x="4114800" y="3048000"/>
            <a:ext cx="4762500" cy="3571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6565"/>
                                        </p:tgtEl>
                                        <p:attrNameLst>
                                          <p:attrName>style.visibility</p:attrName>
                                        </p:attrNameLst>
                                      </p:cBhvr>
                                      <p:to>
                                        <p:strVal val="visible"/>
                                      </p:to>
                                    </p:set>
                                    <p:anim calcmode="lin" valueType="num">
                                      <p:cBhvr>
                                        <p:cTn id="7" dur="1000" fill="hold"/>
                                        <p:tgtEl>
                                          <p:spTgt spid="66565"/>
                                        </p:tgtEl>
                                        <p:attrNameLst>
                                          <p:attrName>ppt_w</p:attrName>
                                        </p:attrNameLst>
                                      </p:cBhvr>
                                      <p:tavLst>
                                        <p:tav tm="0">
                                          <p:val>
                                            <p:strVal val="#ppt_w*0.70"/>
                                          </p:val>
                                        </p:tav>
                                        <p:tav tm="100000">
                                          <p:val>
                                            <p:strVal val="#ppt_w"/>
                                          </p:val>
                                        </p:tav>
                                      </p:tavLst>
                                    </p:anim>
                                    <p:anim calcmode="lin" valueType="num">
                                      <p:cBhvr>
                                        <p:cTn id="8" dur="1000" fill="hold"/>
                                        <p:tgtEl>
                                          <p:spTgt spid="66565"/>
                                        </p:tgtEl>
                                        <p:attrNameLst>
                                          <p:attrName>ppt_h</p:attrName>
                                        </p:attrNameLst>
                                      </p:cBhvr>
                                      <p:tavLst>
                                        <p:tav tm="0">
                                          <p:val>
                                            <p:strVal val="#ppt_h"/>
                                          </p:val>
                                        </p:tav>
                                        <p:tav tm="100000">
                                          <p:val>
                                            <p:strVal val="#ppt_h"/>
                                          </p:val>
                                        </p:tav>
                                      </p:tavLst>
                                    </p:anim>
                                    <p:animEffect transition="in" filter="fade">
                                      <p:cBhvr>
                                        <p:cTn id="9" dur="1000"/>
                                        <p:tgtEl>
                                          <p:spTgt spid="66565"/>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66567"/>
                                        </p:tgtEl>
                                        <p:attrNameLst>
                                          <p:attrName>style.visibility</p:attrName>
                                        </p:attrNameLst>
                                      </p:cBhvr>
                                      <p:to>
                                        <p:strVal val="visible"/>
                                      </p:to>
                                    </p:set>
                                    <p:anim calcmode="lin" valueType="num">
                                      <p:cBhvr>
                                        <p:cTn id="13" dur="1000" fill="hold"/>
                                        <p:tgtEl>
                                          <p:spTgt spid="66567"/>
                                        </p:tgtEl>
                                        <p:attrNameLst>
                                          <p:attrName>ppt_w</p:attrName>
                                        </p:attrNameLst>
                                      </p:cBhvr>
                                      <p:tavLst>
                                        <p:tav tm="0">
                                          <p:val>
                                            <p:strVal val="#ppt_w*0.70"/>
                                          </p:val>
                                        </p:tav>
                                        <p:tav tm="100000">
                                          <p:val>
                                            <p:strVal val="#ppt_w"/>
                                          </p:val>
                                        </p:tav>
                                      </p:tavLst>
                                    </p:anim>
                                    <p:anim calcmode="lin" valueType="num">
                                      <p:cBhvr>
                                        <p:cTn id="14" dur="1000" fill="hold"/>
                                        <p:tgtEl>
                                          <p:spTgt spid="66567"/>
                                        </p:tgtEl>
                                        <p:attrNameLst>
                                          <p:attrName>ppt_h</p:attrName>
                                        </p:attrNameLst>
                                      </p:cBhvr>
                                      <p:tavLst>
                                        <p:tav tm="0">
                                          <p:val>
                                            <p:strVal val="#ppt_h"/>
                                          </p:val>
                                        </p:tav>
                                        <p:tav tm="100000">
                                          <p:val>
                                            <p:strVal val="#ppt_h"/>
                                          </p:val>
                                        </p:tav>
                                      </p:tavLst>
                                    </p:anim>
                                    <p:animEffect transition="in" filter="fade">
                                      <p:cBhvr>
                                        <p:cTn id="15" dur="1000"/>
                                        <p:tgtEl>
                                          <p:spTgt spid="66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7586" name="Rectangle 5"/>
          <p:cNvSpPr>
            <a:spLocks noChangeArrowheads="1"/>
          </p:cNvSpPr>
          <p:nvPr/>
        </p:nvSpPr>
        <p:spPr bwMode="auto">
          <a:xfrm>
            <a:off x="0" y="2400300"/>
            <a:ext cx="9144000" cy="0"/>
          </a:xfrm>
          <a:prstGeom prst="rect">
            <a:avLst/>
          </a:prstGeom>
          <a:noFill/>
          <a:ln w="9525">
            <a:noFill/>
            <a:miter lim="800000"/>
            <a:headEnd/>
            <a:tailEnd/>
          </a:ln>
        </p:spPr>
        <p:txBody>
          <a:bodyPr wrap="none" anchor="ctr">
            <a:spAutoFit/>
          </a:bodyPr>
          <a:lstStyle/>
          <a:p>
            <a:endParaRPr lang="en-US"/>
          </a:p>
        </p:txBody>
      </p:sp>
      <p:sp>
        <p:nvSpPr>
          <p:cNvPr id="40966" name="Rectangle 6"/>
          <p:cNvSpPr>
            <a:spLocks noChangeArrowheads="1"/>
          </p:cNvSpPr>
          <p:nvPr/>
        </p:nvSpPr>
        <p:spPr bwMode="auto">
          <a:xfrm>
            <a:off x="228600" y="427038"/>
            <a:ext cx="4876800" cy="5846762"/>
          </a:xfrm>
          <a:prstGeom prst="rect">
            <a:avLst/>
          </a:prstGeom>
          <a:noFill/>
          <a:ln w="9525">
            <a:noFill/>
            <a:miter lim="800000"/>
            <a:headEnd/>
            <a:tailEnd/>
          </a:ln>
        </p:spPr>
        <p:txBody>
          <a:bodyPr anchor="ctr">
            <a:spAutoFit/>
          </a:bodyPr>
          <a:lstStyle/>
          <a:p>
            <a:r>
              <a:rPr lang="en-US" sz="2400" b="1">
                <a:cs typeface="Times New Roman" pitchFamily="18" charset="0"/>
              </a:rPr>
              <a:t>Section 2</a:t>
            </a:r>
          </a:p>
          <a:p>
            <a:endParaRPr lang="en-US" sz="2400"/>
          </a:p>
          <a:p>
            <a:pPr eaLnBrk="0" hangingPunct="0"/>
            <a:r>
              <a:rPr lang="en-US" b="1">
                <a:cs typeface="Times New Roman" pitchFamily="18" charset="0"/>
              </a:rPr>
              <a:t>Mauryan Dynasty</a:t>
            </a:r>
          </a:p>
          <a:p>
            <a:pPr eaLnBrk="0" hangingPunct="0"/>
            <a:endParaRPr lang="en-US" b="1">
              <a:cs typeface="Times New Roman" pitchFamily="18" charset="0"/>
            </a:endParaRPr>
          </a:p>
          <a:p>
            <a:pPr eaLnBrk="0" hangingPunct="0"/>
            <a:r>
              <a:rPr lang="en-US" b="1">
                <a:cs typeface="Times New Roman" pitchFamily="18" charset="0"/>
              </a:rPr>
              <a:t>Aryan Influence</a:t>
            </a:r>
            <a:r>
              <a:rPr lang="en-US">
                <a:cs typeface="Times New Roman" pitchFamily="18" charset="0"/>
              </a:rPr>
              <a:t>: </a:t>
            </a:r>
            <a:r>
              <a:rPr lang="en-US" u="sng">
                <a:cs typeface="Times New Roman" pitchFamily="18" charset="0"/>
              </a:rPr>
              <a:t>Aryans influenced the language and social structure of Indian Society.</a:t>
            </a:r>
          </a:p>
          <a:p>
            <a:pPr eaLnBrk="0" hangingPunct="0"/>
            <a:endParaRPr lang="en-US" u="sng">
              <a:cs typeface="Times New Roman" pitchFamily="18" charset="0"/>
            </a:endParaRPr>
          </a:p>
          <a:p>
            <a:pPr eaLnBrk="0" hangingPunct="0"/>
            <a:r>
              <a:rPr lang="en-US">
                <a:cs typeface="Times New Roman" pitchFamily="18" charset="0"/>
              </a:rPr>
              <a:t>Aryan influence also </a:t>
            </a:r>
            <a:r>
              <a:rPr lang="en-US" u="sng">
                <a:cs typeface="Times New Roman" pitchFamily="18" charset="0"/>
              </a:rPr>
              <a:t>led to the development of Hinduism and Buddhism. </a:t>
            </a:r>
          </a:p>
          <a:p>
            <a:pPr eaLnBrk="0" hangingPunct="0"/>
            <a:endParaRPr lang="en-US" u="sng"/>
          </a:p>
          <a:p>
            <a:pPr eaLnBrk="0" hangingPunct="0"/>
            <a:r>
              <a:rPr lang="en-US" b="1">
                <a:cs typeface="Times New Roman" pitchFamily="18" charset="0"/>
              </a:rPr>
              <a:t>Later Invasions</a:t>
            </a:r>
            <a:r>
              <a:rPr lang="en-US">
                <a:cs typeface="Times New Roman" pitchFamily="18" charset="0"/>
              </a:rPr>
              <a:t>: </a:t>
            </a:r>
            <a:r>
              <a:rPr lang="en-US" u="sng">
                <a:cs typeface="Times New Roman" pitchFamily="18" charset="0"/>
              </a:rPr>
              <a:t>Alexander the Great</a:t>
            </a:r>
            <a:r>
              <a:rPr lang="en-US">
                <a:cs typeface="Times New Roman" pitchFamily="18" charset="0"/>
              </a:rPr>
              <a:t> eventually spread into India in 327 B.C., but his soldiers couldn’t deal with the Monsoon rains and so they forced him to turn back. </a:t>
            </a:r>
            <a:endParaRPr lang="en-US"/>
          </a:p>
        </p:txBody>
      </p:sp>
      <p:pic>
        <p:nvPicPr>
          <p:cNvPr id="40973" name="Picture 13" descr="get_image"/>
          <p:cNvPicPr>
            <a:picLocks noChangeAspect="1" noChangeArrowheads="1"/>
          </p:cNvPicPr>
          <p:nvPr/>
        </p:nvPicPr>
        <p:blipFill>
          <a:blip r:embed="rId3" cstate="print"/>
          <a:srcRect/>
          <a:stretch>
            <a:fillRect/>
          </a:stretch>
        </p:blipFill>
        <p:spPr bwMode="auto">
          <a:xfrm>
            <a:off x="5486400" y="533400"/>
            <a:ext cx="3135313" cy="5410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0966">
                                            <p:txEl>
                                              <p:pRg st="0" end="0"/>
                                            </p:txEl>
                                          </p:spTgt>
                                        </p:tgtEl>
                                        <p:attrNameLst>
                                          <p:attrName>style.visibility</p:attrName>
                                        </p:attrNameLst>
                                      </p:cBhvr>
                                      <p:to>
                                        <p:strVal val="visible"/>
                                      </p:to>
                                    </p:set>
                                    <p:anim calcmode="lin" valueType="num">
                                      <p:cBhvr>
                                        <p:cTn id="7" dur="1000" fill="hold"/>
                                        <p:tgtEl>
                                          <p:spTgt spid="4096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096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096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0966">
                                            <p:txEl>
                                              <p:pRg st="2" end="2"/>
                                            </p:txEl>
                                          </p:spTgt>
                                        </p:tgtEl>
                                        <p:attrNameLst>
                                          <p:attrName>style.visibility</p:attrName>
                                        </p:attrNameLst>
                                      </p:cBhvr>
                                      <p:to>
                                        <p:strVal val="visible"/>
                                      </p:to>
                                    </p:set>
                                    <p:anim calcmode="lin" valueType="num">
                                      <p:cBhvr>
                                        <p:cTn id="14" dur="1000" fill="hold"/>
                                        <p:tgtEl>
                                          <p:spTgt spid="40966">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40966">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4096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0966">
                                            <p:txEl>
                                              <p:pRg st="4" end="4"/>
                                            </p:txEl>
                                          </p:spTgt>
                                        </p:tgtEl>
                                        <p:attrNameLst>
                                          <p:attrName>style.visibility</p:attrName>
                                        </p:attrNameLst>
                                      </p:cBhvr>
                                      <p:to>
                                        <p:strVal val="visible"/>
                                      </p:to>
                                    </p:set>
                                    <p:anim calcmode="lin" valueType="num">
                                      <p:cBhvr>
                                        <p:cTn id="21" dur="1000" fill="hold"/>
                                        <p:tgtEl>
                                          <p:spTgt spid="40966">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40966">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4096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0966">
                                            <p:txEl>
                                              <p:pRg st="6" end="6"/>
                                            </p:txEl>
                                          </p:spTgt>
                                        </p:tgtEl>
                                        <p:attrNameLst>
                                          <p:attrName>style.visibility</p:attrName>
                                        </p:attrNameLst>
                                      </p:cBhvr>
                                      <p:to>
                                        <p:strVal val="visible"/>
                                      </p:to>
                                    </p:set>
                                    <p:anim calcmode="lin" valueType="num">
                                      <p:cBhvr>
                                        <p:cTn id="28" dur="1000" fill="hold"/>
                                        <p:tgtEl>
                                          <p:spTgt spid="40966">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40966">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40966">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40966">
                                            <p:txEl>
                                              <p:pRg st="8" end="8"/>
                                            </p:txEl>
                                          </p:spTgt>
                                        </p:tgtEl>
                                        <p:attrNameLst>
                                          <p:attrName>style.visibility</p:attrName>
                                        </p:attrNameLst>
                                      </p:cBhvr>
                                      <p:to>
                                        <p:strVal val="visible"/>
                                      </p:to>
                                    </p:set>
                                    <p:anim calcmode="lin" valueType="num">
                                      <p:cBhvr>
                                        <p:cTn id="35" dur="1000" fill="hold"/>
                                        <p:tgtEl>
                                          <p:spTgt spid="40966">
                                            <p:txEl>
                                              <p:pRg st="8" end="8"/>
                                            </p:txEl>
                                          </p:spTgt>
                                        </p:tgtEl>
                                        <p:attrNameLst>
                                          <p:attrName>ppt_w</p:attrName>
                                        </p:attrNameLst>
                                      </p:cBhvr>
                                      <p:tavLst>
                                        <p:tav tm="0">
                                          <p:val>
                                            <p:strVal val="#ppt_w*0.70"/>
                                          </p:val>
                                        </p:tav>
                                        <p:tav tm="100000">
                                          <p:val>
                                            <p:strVal val="#ppt_w"/>
                                          </p:val>
                                        </p:tav>
                                      </p:tavLst>
                                    </p:anim>
                                    <p:anim calcmode="lin" valueType="num">
                                      <p:cBhvr>
                                        <p:cTn id="36" dur="1000" fill="hold"/>
                                        <p:tgtEl>
                                          <p:spTgt spid="40966">
                                            <p:txEl>
                                              <p:pRg st="8" end="8"/>
                                            </p:txEl>
                                          </p:spTgt>
                                        </p:tgtEl>
                                        <p:attrNameLst>
                                          <p:attrName>ppt_h</p:attrName>
                                        </p:attrNameLst>
                                      </p:cBhvr>
                                      <p:tavLst>
                                        <p:tav tm="0">
                                          <p:val>
                                            <p:strVal val="#ppt_h"/>
                                          </p:val>
                                        </p:tav>
                                        <p:tav tm="100000">
                                          <p:val>
                                            <p:strVal val="#ppt_h"/>
                                          </p:val>
                                        </p:tav>
                                      </p:tavLst>
                                    </p:anim>
                                    <p:animEffect transition="in" filter="fade">
                                      <p:cBhvr>
                                        <p:cTn id="37" dur="1000"/>
                                        <p:tgtEl>
                                          <p:spTgt spid="40966">
                                            <p:txEl>
                                              <p:pRg st="8" end="8"/>
                                            </p:txEl>
                                          </p:spTgt>
                                        </p:tgtEl>
                                      </p:cBhvr>
                                    </p:animEffect>
                                  </p:childTnLst>
                                </p:cTn>
                              </p:par>
                              <p:par>
                                <p:cTn id="38" presetID="55" presetClass="entr" presetSubtype="0" fill="hold" nodeType="withEffect">
                                  <p:stCondLst>
                                    <p:cond delay="0"/>
                                  </p:stCondLst>
                                  <p:childTnLst>
                                    <p:set>
                                      <p:cBhvr>
                                        <p:cTn id="39" dur="1" fill="hold">
                                          <p:stCondLst>
                                            <p:cond delay="0"/>
                                          </p:stCondLst>
                                        </p:cTn>
                                        <p:tgtEl>
                                          <p:spTgt spid="40973"/>
                                        </p:tgtEl>
                                        <p:attrNameLst>
                                          <p:attrName>style.visibility</p:attrName>
                                        </p:attrNameLst>
                                      </p:cBhvr>
                                      <p:to>
                                        <p:strVal val="visible"/>
                                      </p:to>
                                    </p:set>
                                    <p:anim calcmode="lin" valueType="num">
                                      <p:cBhvr>
                                        <p:cTn id="40" dur="1000" fill="hold"/>
                                        <p:tgtEl>
                                          <p:spTgt spid="40973"/>
                                        </p:tgtEl>
                                        <p:attrNameLst>
                                          <p:attrName>ppt_w</p:attrName>
                                        </p:attrNameLst>
                                      </p:cBhvr>
                                      <p:tavLst>
                                        <p:tav tm="0">
                                          <p:val>
                                            <p:strVal val="#ppt_w*0.70"/>
                                          </p:val>
                                        </p:tav>
                                        <p:tav tm="100000">
                                          <p:val>
                                            <p:strVal val="#ppt_w"/>
                                          </p:val>
                                        </p:tav>
                                      </p:tavLst>
                                    </p:anim>
                                    <p:anim calcmode="lin" valueType="num">
                                      <p:cBhvr>
                                        <p:cTn id="41" dur="1000" fill="hold"/>
                                        <p:tgtEl>
                                          <p:spTgt spid="40973"/>
                                        </p:tgtEl>
                                        <p:attrNameLst>
                                          <p:attrName>ppt_h</p:attrName>
                                        </p:attrNameLst>
                                      </p:cBhvr>
                                      <p:tavLst>
                                        <p:tav tm="0">
                                          <p:val>
                                            <p:strVal val="#ppt_h"/>
                                          </p:val>
                                        </p:tav>
                                        <p:tav tm="100000">
                                          <p:val>
                                            <p:strVal val="#ppt_h"/>
                                          </p:val>
                                        </p:tav>
                                      </p:tavLst>
                                    </p:anim>
                                    <p:animEffect transition="in" filter="fade">
                                      <p:cBhvr>
                                        <p:cTn id="42" dur="1000"/>
                                        <p:tgtEl>
                                          <p:spTgt spid="40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2290" name="TextBox 1"/>
          <p:cNvSpPr txBox="1">
            <a:spLocks noChangeArrowheads="1"/>
          </p:cNvSpPr>
          <p:nvPr/>
        </p:nvSpPr>
        <p:spPr bwMode="auto">
          <a:xfrm>
            <a:off x="76200" y="228600"/>
            <a:ext cx="8991600" cy="6340475"/>
          </a:xfrm>
          <a:prstGeom prst="rect">
            <a:avLst/>
          </a:prstGeom>
          <a:noFill/>
          <a:ln w="9525">
            <a:noFill/>
            <a:miter lim="800000"/>
            <a:headEnd/>
            <a:tailEnd/>
          </a:ln>
        </p:spPr>
        <p:txBody>
          <a:bodyPr>
            <a:spAutoFit/>
          </a:bodyPr>
          <a:lstStyle/>
          <a:p>
            <a:r>
              <a:rPr lang="en-US" sz="1400" b="1"/>
              <a:t>STANDARD WHI.4b</a:t>
            </a:r>
          </a:p>
          <a:p>
            <a:r>
              <a:rPr lang="en-US" sz="1400" b="1"/>
              <a:t>The student will demonstrate knowledge of the civilizations of Persia, India, and China in terms of chronology, geography, social structures, government,</a:t>
            </a:r>
          </a:p>
          <a:p>
            <a:r>
              <a:rPr lang="en-US" sz="1400" b="1"/>
              <a:t>economy, religion, and contributions to later civilizations by</a:t>
            </a:r>
          </a:p>
          <a:p>
            <a:r>
              <a:rPr lang="en-US" sz="1400" b="1"/>
              <a:t>b) describing India, with emphasis on the Aryan migrations and the caste system.</a:t>
            </a:r>
          </a:p>
          <a:p>
            <a:r>
              <a:rPr lang="en-US" sz="1400"/>
              <a:t>Physical barriers such as the Himalayas, the Hindu Kush, and the Indian Ocean</a:t>
            </a:r>
          </a:p>
          <a:p>
            <a:r>
              <a:rPr lang="en-US" sz="1400"/>
              <a:t>made invasion more difficult.</a:t>
            </a:r>
          </a:p>
          <a:p>
            <a:r>
              <a:rPr lang="en-US" sz="1400"/>
              <a:t>Mountain passes in the Hindu Kush provided invasion routes into the Indian subcontinent.</a:t>
            </a:r>
          </a:p>
          <a:p>
            <a:r>
              <a:rPr lang="en-US" sz="1400"/>
              <a:t>The Indus and Ganges were the most important rivers in the Indian subcontinent.</a:t>
            </a:r>
          </a:p>
          <a:p>
            <a:r>
              <a:rPr lang="en-US" sz="1400" b="1"/>
              <a:t>Aryans (Indo-Aryans)</a:t>
            </a:r>
          </a:p>
          <a:p>
            <a:r>
              <a:rPr lang="en-US" sz="1400"/>
              <a:t>• Migration, assertion of dominance</a:t>
            </a:r>
          </a:p>
          <a:p>
            <a:r>
              <a:rPr lang="en-US" sz="1400"/>
              <a:t>• Rigid caste system (hereditary), which influenced all social interactions and choices of occupations</a:t>
            </a:r>
          </a:p>
          <a:p>
            <a:r>
              <a:rPr lang="en-US" sz="1400" b="1"/>
              <a:t>Gupta empire</a:t>
            </a:r>
          </a:p>
          <a:p>
            <a:r>
              <a:rPr lang="en-US" sz="1400"/>
              <a:t>• Golden age of classical Indian culture</a:t>
            </a:r>
          </a:p>
          <a:p>
            <a:r>
              <a:rPr lang="en-US" sz="1400"/>
              <a:t>• Contributions—mathematics, new textiles, literature</a:t>
            </a:r>
          </a:p>
          <a:p>
            <a:r>
              <a:rPr lang="en-US" sz="1400" b="1"/>
              <a:t>c) describing the origins, beliefs, traditions, customs, and spread of Hinduism.</a:t>
            </a:r>
          </a:p>
          <a:p>
            <a:r>
              <a:rPr lang="en-US" sz="1400" b="1"/>
              <a:t>Hinduism</a:t>
            </a:r>
          </a:p>
          <a:p>
            <a:r>
              <a:rPr lang="en-US" sz="1400"/>
              <a:t>• Caste system in religious law based on occupations</a:t>
            </a:r>
          </a:p>
          <a:p>
            <a:r>
              <a:rPr lang="en-US" sz="1400"/>
              <a:t>• Belief in many forms of one major deity</a:t>
            </a:r>
          </a:p>
          <a:p>
            <a:r>
              <a:rPr lang="en-US" sz="1400"/>
              <a:t>• Reincarnation: Cycles of rebirth</a:t>
            </a:r>
          </a:p>
          <a:p>
            <a:r>
              <a:rPr lang="en-US" sz="1400"/>
              <a:t>• Karma: Future reincarnation based on present behavior</a:t>
            </a:r>
          </a:p>
          <a:p>
            <a:r>
              <a:rPr lang="en-US" sz="1400"/>
              <a:t>• </a:t>
            </a:r>
            <a:r>
              <a:rPr lang="en-US" sz="1400" i="1"/>
              <a:t>Vedas and Upanishads: Sacred </a:t>
            </a:r>
            <a:r>
              <a:rPr lang="en-US" sz="1400"/>
              <a:t>writings</a:t>
            </a:r>
          </a:p>
          <a:p>
            <a:r>
              <a:rPr lang="en-US" sz="1400" b="1"/>
              <a:t>d) describing the origins, beliefs, traditions, customs, and spread of Buddhism.</a:t>
            </a:r>
          </a:p>
          <a:p>
            <a:r>
              <a:rPr lang="en-US" sz="1400" b="1"/>
              <a:t>Buddhism</a:t>
            </a:r>
          </a:p>
          <a:p>
            <a:r>
              <a:rPr lang="en-US" sz="1400"/>
              <a:t>• Founder: Siddhartha Gautama (Buddha)</a:t>
            </a:r>
          </a:p>
          <a:p>
            <a:r>
              <a:rPr lang="en-US" sz="1400"/>
              <a:t>• Four Noble Truths</a:t>
            </a:r>
          </a:p>
          <a:p>
            <a:r>
              <a:rPr lang="en-US" sz="1400"/>
              <a:t>• Eightfold Path to Enlightenment</a:t>
            </a:r>
          </a:p>
          <a:p>
            <a:r>
              <a:rPr lang="en-US" sz="1400"/>
              <a:t>Asoka’s missionaries and their writings spread Buddhism from India to China and other parts of Asia.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1991" name="Rectangle 7"/>
          <p:cNvSpPr>
            <a:spLocks noChangeArrowheads="1"/>
          </p:cNvSpPr>
          <p:nvPr/>
        </p:nvSpPr>
        <p:spPr bwMode="auto">
          <a:xfrm>
            <a:off x="228600" y="381000"/>
            <a:ext cx="4876800" cy="3609975"/>
          </a:xfrm>
          <a:prstGeom prst="rect">
            <a:avLst/>
          </a:prstGeom>
          <a:noFill/>
          <a:ln w="9525">
            <a:noFill/>
            <a:miter lim="800000"/>
            <a:headEnd/>
            <a:tailEnd/>
          </a:ln>
        </p:spPr>
        <p:txBody>
          <a:bodyPr>
            <a:spAutoFit/>
          </a:bodyPr>
          <a:lstStyle/>
          <a:p>
            <a:r>
              <a:rPr lang="en-US" b="1"/>
              <a:t>Founding of the Mauryan Dynasty</a:t>
            </a:r>
          </a:p>
          <a:p>
            <a:r>
              <a:rPr lang="en-US"/>
              <a:t>Founded by </a:t>
            </a:r>
            <a:r>
              <a:rPr lang="en-US" u="sng"/>
              <a:t>Chandragupta Maurya</a:t>
            </a:r>
            <a:r>
              <a:rPr lang="en-US"/>
              <a:t>, who ruled from 324 to 301 B.C.</a:t>
            </a:r>
          </a:p>
          <a:p>
            <a:endParaRPr lang="en-US"/>
          </a:p>
          <a:p>
            <a:r>
              <a:rPr lang="en-US" b="1"/>
              <a:t>Organization</a:t>
            </a:r>
          </a:p>
          <a:p>
            <a:r>
              <a:rPr lang="en-US"/>
              <a:t>The King </a:t>
            </a:r>
            <a:r>
              <a:rPr lang="en-US" u="sng"/>
              <a:t>set up his government with governors and secret police</a:t>
            </a:r>
            <a:r>
              <a:rPr lang="en-US"/>
              <a:t>.  He feared being poisoned and so had people taste all of his food. </a:t>
            </a:r>
          </a:p>
          <a:p>
            <a:pPr eaLnBrk="0" hangingPunct="0">
              <a:spcBef>
                <a:spcPct val="50000"/>
              </a:spcBef>
            </a:pPr>
            <a:endParaRPr lang="en-US"/>
          </a:p>
        </p:txBody>
      </p:sp>
      <p:pic>
        <p:nvPicPr>
          <p:cNvPr id="41992" name="Picture 8" descr="Image:Mauryan map.gif"/>
          <p:cNvPicPr>
            <a:picLocks noChangeAspect="1" noChangeArrowheads="1"/>
          </p:cNvPicPr>
          <p:nvPr/>
        </p:nvPicPr>
        <p:blipFill>
          <a:blip r:embed="rId3" cstate="print"/>
          <a:srcRect/>
          <a:stretch>
            <a:fillRect/>
          </a:stretch>
        </p:blipFill>
        <p:spPr bwMode="auto">
          <a:xfrm>
            <a:off x="5391150" y="228600"/>
            <a:ext cx="3524250" cy="2814638"/>
          </a:xfrm>
          <a:prstGeom prst="rect">
            <a:avLst/>
          </a:prstGeom>
          <a:noFill/>
          <a:ln w="9525">
            <a:noFill/>
            <a:miter lim="800000"/>
            <a:headEnd/>
            <a:tailEnd/>
          </a:ln>
        </p:spPr>
      </p:pic>
      <p:pic>
        <p:nvPicPr>
          <p:cNvPr id="41994" name="Picture 10" descr="Image:Sanchi2.jpg">
            <a:hlinkClick r:id="rId4"/>
          </p:cNvPr>
          <p:cNvPicPr>
            <a:picLocks noChangeAspect="1" noChangeArrowheads="1"/>
          </p:cNvPicPr>
          <p:nvPr/>
        </p:nvPicPr>
        <p:blipFill>
          <a:blip r:embed="rId5" cstate="print"/>
          <a:srcRect/>
          <a:stretch>
            <a:fillRect/>
          </a:stretch>
        </p:blipFill>
        <p:spPr bwMode="auto">
          <a:xfrm>
            <a:off x="2590800" y="3730625"/>
            <a:ext cx="4114800" cy="2746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1991">
                                            <p:txEl>
                                              <p:pRg st="0" end="0"/>
                                            </p:txEl>
                                          </p:spTgt>
                                        </p:tgtEl>
                                        <p:attrNameLst>
                                          <p:attrName>style.visibility</p:attrName>
                                        </p:attrNameLst>
                                      </p:cBhvr>
                                      <p:to>
                                        <p:strVal val="visible"/>
                                      </p:to>
                                    </p:set>
                                    <p:anim calcmode="lin" valueType="num">
                                      <p:cBhvr>
                                        <p:cTn id="7" dur="1000" fill="hold"/>
                                        <p:tgtEl>
                                          <p:spTgt spid="41991">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199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199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1991">
                                            <p:txEl>
                                              <p:pRg st="1" end="1"/>
                                            </p:txEl>
                                          </p:spTgt>
                                        </p:tgtEl>
                                        <p:attrNameLst>
                                          <p:attrName>style.visibility</p:attrName>
                                        </p:attrNameLst>
                                      </p:cBhvr>
                                      <p:to>
                                        <p:strVal val="visible"/>
                                      </p:to>
                                    </p:set>
                                    <p:anim calcmode="lin" valueType="num">
                                      <p:cBhvr>
                                        <p:cTn id="14" dur="1000" fill="hold"/>
                                        <p:tgtEl>
                                          <p:spTgt spid="41991">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41991">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199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1991">
                                            <p:txEl>
                                              <p:pRg st="3" end="3"/>
                                            </p:txEl>
                                          </p:spTgt>
                                        </p:tgtEl>
                                        <p:attrNameLst>
                                          <p:attrName>style.visibility</p:attrName>
                                        </p:attrNameLst>
                                      </p:cBhvr>
                                      <p:to>
                                        <p:strVal val="visible"/>
                                      </p:to>
                                    </p:set>
                                    <p:anim calcmode="lin" valueType="num">
                                      <p:cBhvr>
                                        <p:cTn id="21" dur="1000" fill="hold"/>
                                        <p:tgtEl>
                                          <p:spTgt spid="41991">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41991">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41991">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1991">
                                            <p:txEl>
                                              <p:pRg st="4" end="4"/>
                                            </p:txEl>
                                          </p:spTgt>
                                        </p:tgtEl>
                                        <p:attrNameLst>
                                          <p:attrName>style.visibility</p:attrName>
                                        </p:attrNameLst>
                                      </p:cBhvr>
                                      <p:to>
                                        <p:strVal val="visible"/>
                                      </p:to>
                                    </p:set>
                                    <p:anim calcmode="lin" valueType="num">
                                      <p:cBhvr>
                                        <p:cTn id="28" dur="1000" fill="hold"/>
                                        <p:tgtEl>
                                          <p:spTgt spid="41991">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41991">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41991">
                                            <p:txEl>
                                              <p:pRg st="4" end="4"/>
                                            </p:txEl>
                                          </p:spTgt>
                                        </p:tgtEl>
                                      </p:cBhvr>
                                    </p:animEffect>
                                  </p:childTnLst>
                                </p:cTn>
                              </p:par>
                            </p:childTnLst>
                          </p:cTn>
                        </p:par>
                        <p:par>
                          <p:cTn id="31" fill="hold">
                            <p:stCondLst>
                              <p:cond delay="1000"/>
                            </p:stCondLst>
                            <p:childTnLst>
                              <p:par>
                                <p:cTn id="32" presetID="55" presetClass="entr" presetSubtype="0" fill="hold" nodeType="afterEffect">
                                  <p:stCondLst>
                                    <p:cond delay="0"/>
                                  </p:stCondLst>
                                  <p:childTnLst>
                                    <p:set>
                                      <p:cBhvr>
                                        <p:cTn id="33" dur="1" fill="hold">
                                          <p:stCondLst>
                                            <p:cond delay="0"/>
                                          </p:stCondLst>
                                        </p:cTn>
                                        <p:tgtEl>
                                          <p:spTgt spid="41992"/>
                                        </p:tgtEl>
                                        <p:attrNameLst>
                                          <p:attrName>style.visibility</p:attrName>
                                        </p:attrNameLst>
                                      </p:cBhvr>
                                      <p:to>
                                        <p:strVal val="visible"/>
                                      </p:to>
                                    </p:set>
                                    <p:anim calcmode="lin" valueType="num">
                                      <p:cBhvr>
                                        <p:cTn id="34" dur="1000" fill="hold"/>
                                        <p:tgtEl>
                                          <p:spTgt spid="41992"/>
                                        </p:tgtEl>
                                        <p:attrNameLst>
                                          <p:attrName>ppt_w</p:attrName>
                                        </p:attrNameLst>
                                      </p:cBhvr>
                                      <p:tavLst>
                                        <p:tav tm="0">
                                          <p:val>
                                            <p:strVal val="#ppt_w*0.70"/>
                                          </p:val>
                                        </p:tav>
                                        <p:tav tm="100000">
                                          <p:val>
                                            <p:strVal val="#ppt_w"/>
                                          </p:val>
                                        </p:tav>
                                      </p:tavLst>
                                    </p:anim>
                                    <p:anim calcmode="lin" valueType="num">
                                      <p:cBhvr>
                                        <p:cTn id="35" dur="1000" fill="hold"/>
                                        <p:tgtEl>
                                          <p:spTgt spid="41992"/>
                                        </p:tgtEl>
                                        <p:attrNameLst>
                                          <p:attrName>ppt_h</p:attrName>
                                        </p:attrNameLst>
                                      </p:cBhvr>
                                      <p:tavLst>
                                        <p:tav tm="0">
                                          <p:val>
                                            <p:strVal val="#ppt_h"/>
                                          </p:val>
                                        </p:tav>
                                        <p:tav tm="100000">
                                          <p:val>
                                            <p:strVal val="#ppt_h"/>
                                          </p:val>
                                        </p:tav>
                                      </p:tavLst>
                                    </p:anim>
                                    <p:animEffect transition="in" filter="fade">
                                      <p:cBhvr>
                                        <p:cTn id="36" dur="1000"/>
                                        <p:tgtEl>
                                          <p:spTgt spid="41992"/>
                                        </p:tgtEl>
                                      </p:cBhvr>
                                    </p:animEffect>
                                  </p:childTnLst>
                                </p:cTn>
                              </p:par>
                            </p:childTnLst>
                          </p:cTn>
                        </p:par>
                        <p:par>
                          <p:cTn id="37" fill="hold">
                            <p:stCondLst>
                              <p:cond delay="2000"/>
                            </p:stCondLst>
                            <p:childTnLst>
                              <p:par>
                                <p:cTn id="38" presetID="55" presetClass="entr" presetSubtype="0" fill="hold" nodeType="afterEffect">
                                  <p:stCondLst>
                                    <p:cond delay="0"/>
                                  </p:stCondLst>
                                  <p:childTnLst>
                                    <p:set>
                                      <p:cBhvr>
                                        <p:cTn id="39" dur="1" fill="hold">
                                          <p:stCondLst>
                                            <p:cond delay="0"/>
                                          </p:stCondLst>
                                        </p:cTn>
                                        <p:tgtEl>
                                          <p:spTgt spid="41994"/>
                                        </p:tgtEl>
                                        <p:attrNameLst>
                                          <p:attrName>style.visibility</p:attrName>
                                        </p:attrNameLst>
                                      </p:cBhvr>
                                      <p:to>
                                        <p:strVal val="visible"/>
                                      </p:to>
                                    </p:set>
                                    <p:anim calcmode="lin" valueType="num">
                                      <p:cBhvr>
                                        <p:cTn id="40" dur="1000" fill="hold"/>
                                        <p:tgtEl>
                                          <p:spTgt spid="41994"/>
                                        </p:tgtEl>
                                        <p:attrNameLst>
                                          <p:attrName>ppt_w</p:attrName>
                                        </p:attrNameLst>
                                      </p:cBhvr>
                                      <p:tavLst>
                                        <p:tav tm="0">
                                          <p:val>
                                            <p:strVal val="#ppt_w*0.70"/>
                                          </p:val>
                                        </p:tav>
                                        <p:tav tm="100000">
                                          <p:val>
                                            <p:strVal val="#ppt_w"/>
                                          </p:val>
                                        </p:tav>
                                      </p:tavLst>
                                    </p:anim>
                                    <p:anim calcmode="lin" valueType="num">
                                      <p:cBhvr>
                                        <p:cTn id="41" dur="1000" fill="hold"/>
                                        <p:tgtEl>
                                          <p:spTgt spid="41994"/>
                                        </p:tgtEl>
                                        <p:attrNameLst>
                                          <p:attrName>ppt_h</p:attrName>
                                        </p:attrNameLst>
                                      </p:cBhvr>
                                      <p:tavLst>
                                        <p:tav tm="0">
                                          <p:val>
                                            <p:strVal val="#ppt_h"/>
                                          </p:val>
                                        </p:tav>
                                        <p:tav tm="100000">
                                          <p:val>
                                            <p:strVal val="#ppt_h"/>
                                          </p:val>
                                        </p:tav>
                                      </p:tavLst>
                                    </p:anim>
                                    <p:animEffect transition="in" filter="fade">
                                      <p:cBhvr>
                                        <p:cTn id="42" dur="1000"/>
                                        <p:tgtEl>
                                          <p:spTgt spid="41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7588" name="Rectangle 4"/>
          <p:cNvSpPr>
            <a:spLocks noChangeArrowheads="1"/>
          </p:cNvSpPr>
          <p:nvPr/>
        </p:nvSpPr>
        <p:spPr bwMode="auto">
          <a:xfrm>
            <a:off x="228600" y="214988"/>
            <a:ext cx="8153400" cy="6524863"/>
          </a:xfrm>
          <a:prstGeom prst="rect">
            <a:avLst/>
          </a:prstGeom>
          <a:noFill/>
          <a:ln w="9525">
            <a:noFill/>
            <a:miter lim="800000"/>
            <a:headEnd/>
            <a:tailEnd/>
          </a:ln>
        </p:spPr>
        <p:txBody>
          <a:bodyPr anchor="ctr">
            <a:spAutoFit/>
          </a:bodyPr>
          <a:lstStyle/>
          <a:p>
            <a:r>
              <a:rPr lang="en-US" b="1" dirty="0"/>
              <a:t>Asoka (</a:t>
            </a:r>
            <a:r>
              <a:rPr lang="en-US" b="1" dirty="0" err="1"/>
              <a:t>Ashoka</a:t>
            </a:r>
            <a:r>
              <a:rPr lang="en-US" dirty="0"/>
              <a:t>)</a:t>
            </a:r>
            <a:r>
              <a:rPr lang="en-US" b="1" dirty="0"/>
              <a:t>: </a:t>
            </a:r>
            <a:r>
              <a:rPr lang="en-US" b="1" u="sng" dirty="0"/>
              <a:t>The empire flourished under his rule</a:t>
            </a:r>
          </a:p>
          <a:p>
            <a:r>
              <a:rPr lang="en-US" dirty="0"/>
              <a:t>He is often considered the greatest ruler in the history</a:t>
            </a:r>
          </a:p>
          <a:p>
            <a:r>
              <a:rPr lang="en-US" dirty="0"/>
              <a:t>of India. </a:t>
            </a:r>
          </a:p>
          <a:p>
            <a:endParaRPr lang="en-US" dirty="0"/>
          </a:p>
          <a:p>
            <a:r>
              <a:rPr lang="en-US" b="1" dirty="0"/>
              <a:t>Religious Conversion	</a:t>
            </a:r>
          </a:p>
          <a:p>
            <a:r>
              <a:rPr lang="en-US" dirty="0"/>
              <a:t>After he converted to Buddhism he used Buddhist ideals for his rule. </a:t>
            </a:r>
          </a:p>
          <a:p>
            <a:endParaRPr lang="en-US" b="1" dirty="0"/>
          </a:p>
          <a:p>
            <a:r>
              <a:rPr lang="en-US" b="1" dirty="0"/>
              <a:t>Buddhist Ideals</a:t>
            </a:r>
          </a:p>
          <a:p>
            <a:r>
              <a:rPr lang="en-US" dirty="0"/>
              <a:t>He </a:t>
            </a:r>
            <a:r>
              <a:rPr lang="en-US" u="sng" dirty="0"/>
              <a:t>set up hospitals</a:t>
            </a:r>
            <a:r>
              <a:rPr lang="en-US" dirty="0"/>
              <a:t> for animals and people.  He ordered trees to be planted along the roads to provide shade for travelers. He </a:t>
            </a:r>
            <a:r>
              <a:rPr lang="en-US" u="sng" dirty="0"/>
              <a:t>gave up war and violence</a:t>
            </a:r>
            <a:r>
              <a:rPr lang="en-US" dirty="0"/>
              <a:t> being almost the exact opposite of his grandfather, Chandragupta. He </a:t>
            </a:r>
            <a:r>
              <a:rPr lang="en-US" u="sng" dirty="0"/>
              <a:t>freed his prisoners</a:t>
            </a:r>
            <a:r>
              <a:rPr lang="en-US" dirty="0"/>
              <a:t> and gave them back their land </a:t>
            </a:r>
          </a:p>
          <a:p>
            <a:endParaRPr lang="en-US" dirty="0"/>
          </a:p>
          <a:p>
            <a:r>
              <a:rPr lang="en-US" b="1" dirty="0"/>
              <a:t>Missionaries</a:t>
            </a:r>
          </a:p>
          <a:p>
            <a:r>
              <a:rPr lang="en-US" dirty="0"/>
              <a:t>Asoka </a:t>
            </a:r>
            <a:r>
              <a:rPr lang="en-US" u="sng" dirty="0"/>
              <a:t>sent missionaries throughout Asia</a:t>
            </a:r>
            <a:r>
              <a:rPr lang="en-US" dirty="0"/>
              <a:t>.</a:t>
            </a:r>
          </a:p>
          <a:p>
            <a:r>
              <a:rPr lang="en-US" dirty="0"/>
              <a:t>He is </a:t>
            </a:r>
            <a:r>
              <a:rPr lang="en-US" b="1" dirty="0"/>
              <a:t>greatly </a:t>
            </a:r>
            <a:r>
              <a:rPr lang="en-US" b="1" u="sng" dirty="0"/>
              <a:t>responsible for spreading Buddhism outside India</a:t>
            </a:r>
            <a:r>
              <a:rPr lang="en-US" b="1" dirty="0"/>
              <a:t> </a:t>
            </a:r>
            <a:r>
              <a:rPr lang="en-US" dirty="0"/>
              <a:t>into the rest of Asia</a:t>
            </a:r>
            <a:r>
              <a:rPr lang="en-US" b="1" dirty="0"/>
              <a:t>. </a:t>
            </a:r>
          </a:p>
        </p:txBody>
      </p:sp>
      <p:pic>
        <p:nvPicPr>
          <p:cNvPr id="67590" name="Picture 6" descr="Image:Emblem of India.svg"/>
          <p:cNvPicPr>
            <a:picLocks noChangeAspect="1" noChangeArrowheads="1"/>
          </p:cNvPicPr>
          <p:nvPr/>
        </p:nvPicPr>
        <p:blipFill>
          <a:blip r:embed="rId3" cstate="print"/>
          <a:srcRect/>
          <a:stretch>
            <a:fillRect/>
          </a:stretch>
        </p:blipFill>
        <p:spPr bwMode="auto">
          <a:xfrm>
            <a:off x="7924800" y="4876800"/>
            <a:ext cx="1033463" cy="1600200"/>
          </a:xfrm>
          <a:prstGeom prst="rect">
            <a:avLst/>
          </a:prstGeom>
          <a:noFill/>
          <a:ln w="9525">
            <a:noFill/>
            <a:miter lim="800000"/>
            <a:headEnd/>
            <a:tailEnd/>
          </a:ln>
        </p:spPr>
      </p:pic>
      <p:pic>
        <p:nvPicPr>
          <p:cNvPr id="67592" name="Picture 8" descr="Image:Ashoka2.jpg"/>
          <p:cNvPicPr>
            <a:picLocks noChangeAspect="1" noChangeArrowheads="1"/>
          </p:cNvPicPr>
          <p:nvPr/>
        </p:nvPicPr>
        <p:blipFill>
          <a:blip r:embed="rId4" cstate="print"/>
          <a:srcRect/>
          <a:stretch>
            <a:fillRect/>
          </a:stretch>
        </p:blipFill>
        <p:spPr bwMode="auto">
          <a:xfrm>
            <a:off x="7861300" y="228600"/>
            <a:ext cx="1077913" cy="1524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7588">
                                            <p:txEl>
                                              <p:pRg st="0" end="0"/>
                                            </p:txEl>
                                          </p:spTgt>
                                        </p:tgtEl>
                                        <p:attrNameLst>
                                          <p:attrName>style.visibility</p:attrName>
                                        </p:attrNameLst>
                                      </p:cBhvr>
                                      <p:to>
                                        <p:strVal val="visible"/>
                                      </p:to>
                                    </p:set>
                                    <p:anim calcmode="lin" valueType="num">
                                      <p:cBhvr>
                                        <p:cTn id="7" dur="1000" fill="hold"/>
                                        <p:tgtEl>
                                          <p:spTgt spid="6758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758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7588">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67588">
                                            <p:txEl>
                                              <p:pRg st="1" end="1"/>
                                            </p:txEl>
                                          </p:spTgt>
                                        </p:tgtEl>
                                        <p:attrNameLst>
                                          <p:attrName>style.visibility</p:attrName>
                                        </p:attrNameLst>
                                      </p:cBhvr>
                                      <p:to>
                                        <p:strVal val="visible"/>
                                      </p:to>
                                    </p:set>
                                    <p:anim calcmode="lin" valueType="num">
                                      <p:cBhvr>
                                        <p:cTn id="12" dur="1000" fill="hold"/>
                                        <p:tgtEl>
                                          <p:spTgt spid="67588">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67588">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67588">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67588">
                                            <p:txEl>
                                              <p:pRg st="2" end="2"/>
                                            </p:txEl>
                                          </p:spTgt>
                                        </p:tgtEl>
                                        <p:attrNameLst>
                                          <p:attrName>style.visibility</p:attrName>
                                        </p:attrNameLst>
                                      </p:cBhvr>
                                      <p:to>
                                        <p:strVal val="visible"/>
                                      </p:to>
                                    </p:set>
                                    <p:anim calcmode="lin" valueType="num">
                                      <p:cBhvr>
                                        <p:cTn id="17" dur="1000" fill="hold"/>
                                        <p:tgtEl>
                                          <p:spTgt spid="67588">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67588">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67588">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67592"/>
                                        </p:tgtEl>
                                        <p:attrNameLst>
                                          <p:attrName>style.visibility</p:attrName>
                                        </p:attrNameLst>
                                      </p:cBhvr>
                                      <p:to>
                                        <p:strVal val="visible"/>
                                      </p:to>
                                    </p:set>
                                    <p:anim calcmode="lin" valueType="num">
                                      <p:cBhvr>
                                        <p:cTn id="22" dur="1000" fill="hold"/>
                                        <p:tgtEl>
                                          <p:spTgt spid="67592"/>
                                        </p:tgtEl>
                                        <p:attrNameLst>
                                          <p:attrName>ppt_w</p:attrName>
                                        </p:attrNameLst>
                                      </p:cBhvr>
                                      <p:tavLst>
                                        <p:tav tm="0">
                                          <p:val>
                                            <p:strVal val="#ppt_w*0.70"/>
                                          </p:val>
                                        </p:tav>
                                        <p:tav tm="100000">
                                          <p:val>
                                            <p:strVal val="#ppt_w"/>
                                          </p:val>
                                        </p:tav>
                                      </p:tavLst>
                                    </p:anim>
                                    <p:anim calcmode="lin" valueType="num">
                                      <p:cBhvr>
                                        <p:cTn id="23" dur="1000" fill="hold"/>
                                        <p:tgtEl>
                                          <p:spTgt spid="67592"/>
                                        </p:tgtEl>
                                        <p:attrNameLst>
                                          <p:attrName>ppt_h</p:attrName>
                                        </p:attrNameLst>
                                      </p:cBhvr>
                                      <p:tavLst>
                                        <p:tav tm="0">
                                          <p:val>
                                            <p:strVal val="#ppt_h"/>
                                          </p:val>
                                        </p:tav>
                                        <p:tav tm="100000">
                                          <p:val>
                                            <p:strVal val="#ppt_h"/>
                                          </p:val>
                                        </p:tav>
                                      </p:tavLst>
                                    </p:anim>
                                    <p:animEffect transition="in" filter="fade">
                                      <p:cBhvr>
                                        <p:cTn id="24" dur="1000"/>
                                        <p:tgtEl>
                                          <p:spTgt spid="67592"/>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67588">
                                            <p:txEl>
                                              <p:pRg st="4" end="4"/>
                                            </p:txEl>
                                          </p:spTgt>
                                        </p:tgtEl>
                                        <p:attrNameLst>
                                          <p:attrName>style.visibility</p:attrName>
                                        </p:attrNameLst>
                                      </p:cBhvr>
                                      <p:to>
                                        <p:strVal val="visible"/>
                                      </p:to>
                                    </p:set>
                                    <p:anim calcmode="lin" valueType="num">
                                      <p:cBhvr>
                                        <p:cTn id="29" dur="1000" fill="hold"/>
                                        <p:tgtEl>
                                          <p:spTgt spid="67588">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67588">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67588">
                                            <p:txEl>
                                              <p:pRg st="4" end="4"/>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67588">
                                            <p:txEl>
                                              <p:pRg st="5" end="5"/>
                                            </p:txEl>
                                          </p:spTgt>
                                        </p:tgtEl>
                                        <p:attrNameLst>
                                          <p:attrName>style.visibility</p:attrName>
                                        </p:attrNameLst>
                                      </p:cBhvr>
                                      <p:to>
                                        <p:strVal val="visible"/>
                                      </p:to>
                                    </p:set>
                                    <p:anim calcmode="lin" valueType="num">
                                      <p:cBhvr>
                                        <p:cTn id="34" dur="1000" fill="hold"/>
                                        <p:tgtEl>
                                          <p:spTgt spid="67588">
                                            <p:txEl>
                                              <p:pRg st="5" end="5"/>
                                            </p:txEl>
                                          </p:spTgt>
                                        </p:tgtEl>
                                        <p:attrNameLst>
                                          <p:attrName>ppt_w</p:attrName>
                                        </p:attrNameLst>
                                      </p:cBhvr>
                                      <p:tavLst>
                                        <p:tav tm="0">
                                          <p:val>
                                            <p:strVal val="#ppt_w*0.70"/>
                                          </p:val>
                                        </p:tav>
                                        <p:tav tm="100000">
                                          <p:val>
                                            <p:strVal val="#ppt_w"/>
                                          </p:val>
                                        </p:tav>
                                      </p:tavLst>
                                    </p:anim>
                                    <p:anim calcmode="lin" valueType="num">
                                      <p:cBhvr>
                                        <p:cTn id="35" dur="1000" fill="hold"/>
                                        <p:tgtEl>
                                          <p:spTgt spid="67588">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67588">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67588">
                                            <p:txEl>
                                              <p:pRg st="7" end="7"/>
                                            </p:txEl>
                                          </p:spTgt>
                                        </p:tgtEl>
                                        <p:attrNameLst>
                                          <p:attrName>style.visibility</p:attrName>
                                        </p:attrNameLst>
                                      </p:cBhvr>
                                      <p:to>
                                        <p:strVal val="visible"/>
                                      </p:to>
                                    </p:set>
                                    <p:anim calcmode="lin" valueType="num">
                                      <p:cBhvr>
                                        <p:cTn id="41" dur="1000" fill="hold"/>
                                        <p:tgtEl>
                                          <p:spTgt spid="67588">
                                            <p:txEl>
                                              <p:pRg st="7" end="7"/>
                                            </p:txEl>
                                          </p:spTgt>
                                        </p:tgtEl>
                                        <p:attrNameLst>
                                          <p:attrName>ppt_w</p:attrName>
                                        </p:attrNameLst>
                                      </p:cBhvr>
                                      <p:tavLst>
                                        <p:tav tm="0">
                                          <p:val>
                                            <p:strVal val="#ppt_w*0.70"/>
                                          </p:val>
                                        </p:tav>
                                        <p:tav tm="100000">
                                          <p:val>
                                            <p:strVal val="#ppt_w"/>
                                          </p:val>
                                        </p:tav>
                                      </p:tavLst>
                                    </p:anim>
                                    <p:anim calcmode="lin" valueType="num">
                                      <p:cBhvr>
                                        <p:cTn id="42" dur="1000" fill="hold"/>
                                        <p:tgtEl>
                                          <p:spTgt spid="67588">
                                            <p:txEl>
                                              <p:pRg st="7" end="7"/>
                                            </p:txEl>
                                          </p:spTgt>
                                        </p:tgtEl>
                                        <p:attrNameLst>
                                          <p:attrName>ppt_h</p:attrName>
                                        </p:attrNameLst>
                                      </p:cBhvr>
                                      <p:tavLst>
                                        <p:tav tm="0">
                                          <p:val>
                                            <p:strVal val="#ppt_h"/>
                                          </p:val>
                                        </p:tav>
                                        <p:tav tm="100000">
                                          <p:val>
                                            <p:strVal val="#ppt_h"/>
                                          </p:val>
                                        </p:tav>
                                      </p:tavLst>
                                    </p:anim>
                                    <p:animEffect transition="in" filter="fade">
                                      <p:cBhvr>
                                        <p:cTn id="43" dur="1000"/>
                                        <p:tgtEl>
                                          <p:spTgt spid="67588">
                                            <p:txEl>
                                              <p:pRg st="7" end="7"/>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67588">
                                            <p:txEl>
                                              <p:pRg st="8" end="8"/>
                                            </p:txEl>
                                          </p:spTgt>
                                        </p:tgtEl>
                                        <p:attrNameLst>
                                          <p:attrName>style.visibility</p:attrName>
                                        </p:attrNameLst>
                                      </p:cBhvr>
                                      <p:to>
                                        <p:strVal val="visible"/>
                                      </p:to>
                                    </p:set>
                                    <p:anim calcmode="lin" valueType="num">
                                      <p:cBhvr>
                                        <p:cTn id="46" dur="1000" fill="hold"/>
                                        <p:tgtEl>
                                          <p:spTgt spid="67588">
                                            <p:txEl>
                                              <p:pRg st="8" end="8"/>
                                            </p:txEl>
                                          </p:spTgt>
                                        </p:tgtEl>
                                        <p:attrNameLst>
                                          <p:attrName>ppt_w</p:attrName>
                                        </p:attrNameLst>
                                      </p:cBhvr>
                                      <p:tavLst>
                                        <p:tav tm="0">
                                          <p:val>
                                            <p:strVal val="#ppt_w*0.70"/>
                                          </p:val>
                                        </p:tav>
                                        <p:tav tm="100000">
                                          <p:val>
                                            <p:strVal val="#ppt_w"/>
                                          </p:val>
                                        </p:tav>
                                      </p:tavLst>
                                    </p:anim>
                                    <p:anim calcmode="lin" valueType="num">
                                      <p:cBhvr>
                                        <p:cTn id="47" dur="1000" fill="hold"/>
                                        <p:tgtEl>
                                          <p:spTgt spid="67588">
                                            <p:txEl>
                                              <p:pRg st="8" end="8"/>
                                            </p:txEl>
                                          </p:spTgt>
                                        </p:tgtEl>
                                        <p:attrNameLst>
                                          <p:attrName>ppt_h</p:attrName>
                                        </p:attrNameLst>
                                      </p:cBhvr>
                                      <p:tavLst>
                                        <p:tav tm="0">
                                          <p:val>
                                            <p:strVal val="#ppt_h"/>
                                          </p:val>
                                        </p:tav>
                                        <p:tav tm="100000">
                                          <p:val>
                                            <p:strVal val="#ppt_h"/>
                                          </p:val>
                                        </p:tav>
                                      </p:tavLst>
                                    </p:anim>
                                    <p:animEffect transition="in" filter="fade">
                                      <p:cBhvr>
                                        <p:cTn id="48" dur="1000"/>
                                        <p:tgtEl>
                                          <p:spTgt spid="67588">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67588">
                                            <p:txEl>
                                              <p:pRg st="10" end="10"/>
                                            </p:txEl>
                                          </p:spTgt>
                                        </p:tgtEl>
                                        <p:attrNameLst>
                                          <p:attrName>style.visibility</p:attrName>
                                        </p:attrNameLst>
                                      </p:cBhvr>
                                      <p:to>
                                        <p:strVal val="visible"/>
                                      </p:to>
                                    </p:set>
                                    <p:anim calcmode="lin" valueType="num">
                                      <p:cBhvr>
                                        <p:cTn id="53" dur="1000" fill="hold"/>
                                        <p:tgtEl>
                                          <p:spTgt spid="67588">
                                            <p:txEl>
                                              <p:pRg st="10" end="10"/>
                                            </p:txEl>
                                          </p:spTgt>
                                        </p:tgtEl>
                                        <p:attrNameLst>
                                          <p:attrName>ppt_w</p:attrName>
                                        </p:attrNameLst>
                                      </p:cBhvr>
                                      <p:tavLst>
                                        <p:tav tm="0">
                                          <p:val>
                                            <p:strVal val="#ppt_w*0.70"/>
                                          </p:val>
                                        </p:tav>
                                        <p:tav tm="100000">
                                          <p:val>
                                            <p:strVal val="#ppt_w"/>
                                          </p:val>
                                        </p:tav>
                                      </p:tavLst>
                                    </p:anim>
                                    <p:anim calcmode="lin" valueType="num">
                                      <p:cBhvr>
                                        <p:cTn id="54" dur="1000" fill="hold"/>
                                        <p:tgtEl>
                                          <p:spTgt spid="67588">
                                            <p:txEl>
                                              <p:pRg st="10" end="10"/>
                                            </p:txEl>
                                          </p:spTgt>
                                        </p:tgtEl>
                                        <p:attrNameLst>
                                          <p:attrName>ppt_h</p:attrName>
                                        </p:attrNameLst>
                                      </p:cBhvr>
                                      <p:tavLst>
                                        <p:tav tm="0">
                                          <p:val>
                                            <p:strVal val="#ppt_h"/>
                                          </p:val>
                                        </p:tav>
                                        <p:tav tm="100000">
                                          <p:val>
                                            <p:strVal val="#ppt_h"/>
                                          </p:val>
                                        </p:tav>
                                      </p:tavLst>
                                    </p:anim>
                                    <p:animEffect transition="in" filter="fade">
                                      <p:cBhvr>
                                        <p:cTn id="55" dur="1000"/>
                                        <p:tgtEl>
                                          <p:spTgt spid="67588">
                                            <p:txEl>
                                              <p:pRg st="10" end="10"/>
                                            </p:txEl>
                                          </p:spTgt>
                                        </p:tgtEl>
                                      </p:cBhvr>
                                    </p:animEffect>
                                  </p:childTnLst>
                                </p:cTn>
                              </p:par>
                              <p:par>
                                <p:cTn id="56" presetID="55" presetClass="entr" presetSubtype="0" fill="hold" nodeType="withEffect">
                                  <p:stCondLst>
                                    <p:cond delay="0"/>
                                  </p:stCondLst>
                                  <p:childTnLst>
                                    <p:set>
                                      <p:cBhvr>
                                        <p:cTn id="57" dur="1" fill="hold">
                                          <p:stCondLst>
                                            <p:cond delay="0"/>
                                          </p:stCondLst>
                                        </p:cTn>
                                        <p:tgtEl>
                                          <p:spTgt spid="67588">
                                            <p:txEl>
                                              <p:pRg st="11" end="11"/>
                                            </p:txEl>
                                          </p:spTgt>
                                        </p:tgtEl>
                                        <p:attrNameLst>
                                          <p:attrName>style.visibility</p:attrName>
                                        </p:attrNameLst>
                                      </p:cBhvr>
                                      <p:to>
                                        <p:strVal val="visible"/>
                                      </p:to>
                                    </p:set>
                                    <p:anim calcmode="lin" valueType="num">
                                      <p:cBhvr>
                                        <p:cTn id="58" dur="1000" fill="hold"/>
                                        <p:tgtEl>
                                          <p:spTgt spid="67588">
                                            <p:txEl>
                                              <p:pRg st="11" end="11"/>
                                            </p:txEl>
                                          </p:spTgt>
                                        </p:tgtEl>
                                        <p:attrNameLst>
                                          <p:attrName>ppt_w</p:attrName>
                                        </p:attrNameLst>
                                      </p:cBhvr>
                                      <p:tavLst>
                                        <p:tav tm="0">
                                          <p:val>
                                            <p:strVal val="#ppt_w*0.70"/>
                                          </p:val>
                                        </p:tav>
                                        <p:tav tm="100000">
                                          <p:val>
                                            <p:strVal val="#ppt_w"/>
                                          </p:val>
                                        </p:tav>
                                      </p:tavLst>
                                    </p:anim>
                                    <p:anim calcmode="lin" valueType="num">
                                      <p:cBhvr>
                                        <p:cTn id="59" dur="1000" fill="hold"/>
                                        <p:tgtEl>
                                          <p:spTgt spid="67588">
                                            <p:txEl>
                                              <p:pRg st="11" end="11"/>
                                            </p:txEl>
                                          </p:spTgt>
                                        </p:tgtEl>
                                        <p:attrNameLst>
                                          <p:attrName>ppt_h</p:attrName>
                                        </p:attrNameLst>
                                      </p:cBhvr>
                                      <p:tavLst>
                                        <p:tav tm="0">
                                          <p:val>
                                            <p:strVal val="#ppt_h"/>
                                          </p:val>
                                        </p:tav>
                                        <p:tav tm="100000">
                                          <p:val>
                                            <p:strVal val="#ppt_h"/>
                                          </p:val>
                                        </p:tav>
                                      </p:tavLst>
                                    </p:anim>
                                    <p:animEffect transition="in" filter="fade">
                                      <p:cBhvr>
                                        <p:cTn id="60" dur="1000"/>
                                        <p:tgtEl>
                                          <p:spTgt spid="67588">
                                            <p:txEl>
                                              <p:pRg st="11" end="11"/>
                                            </p:txEl>
                                          </p:spTgt>
                                        </p:tgtEl>
                                      </p:cBhvr>
                                    </p:animEffect>
                                  </p:childTnLst>
                                </p:cTn>
                              </p:par>
                              <p:par>
                                <p:cTn id="61" presetID="55" presetClass="entr" presetSubtype="0" fill="hold" nodeType="withEffect">
                                  <p:stCondLst>
                                    <p:cond delay="0"/>
                                  </p:stCondLst>
                                  <p:childTnLst>
                                    <p:set>
                                      <p:cBhvr>
                                        <p:cTn id="62" dur="1" fill="hold">
                                          <p:stCondLst>
                                            <p:cond delay="0"/>
                                          </p:stCondLst>
                                        </p:cTn>
                                        <p:tgtEl>
                                          <p:spTgt spid="67588">
                                            <p:txEl>
                                              <p:pRg st="12" end="12"/>
                                            </p:txEl>
                                          </p:spTgt>
                                        </p:tgtEl>
                                        <p:attrNameLst>
                                          <p:attrName>style.visibility</p:attrName>
                                        </p:attrNameLst>
                                      </p:cBhvr>
                                      <p:to>
                                        <p:strVal val="visible"/>
                                      </p:to>
                                    </p:set>
                                    <p:anim calcmode="lin" valueType="num">
                                      <p:cBhvr>
                                        <p:cTn id="63" dur="1000" fill="hold"/>
                                        <p:tgtEl>
                                          <p:spTgt spid="67588">
                                            <p:txEl>
                                              <p:pRg st="12" end="12"/>
                                            </p:txEl>
                                          </p:spTgt>
                                        </p:tgtEl>
                                        <p:attrNameLst>
                                          <p:attrName>ppt_w</p:attrName>
                                        </p:attrNameLst>
                                      </p:cBhvr>
                                      <p:tavLst>
                                        <p:tav tm="0">
                                          <p:val>
                                            <p:strVal val="#ppt_w*0.70"/>
                                          </p:val>
                                        </p:tav>
                                        <p:tav tm="100000">
                                          <p:val>
                                            <p:strVal val="#ppt_w"/>
                                          </p:val>
                                        </p:tav>
                                      </p:tavLst>
                                    </p:anim>
                                    <p:anim calcmode="lin" valueType="num">
                                      <p:cBhvr>
                                        <p:cTn id="64" dur="1000" fill="hold"/>
                                        <p:tgtEl>
                                          <p:spTgt spid="67588">
                                            <p:txEl>
                                              <p:pRg st="12" end="12"/>
                                            </p:txEl>
                                          </p:spTgt>
                                        </p:tgtEl>
                                        <p:attrNameLst>
                                          <p:attrName>ppt_h</p:attrName>
                                        </p:attrNameLst>
                                      </p:cBhvr>
                                      <p:tavLst>
                                        <p:tav tm="0">
                                          <p:val>
                                            <p:strVal val="#ppt_h"/>
                                          </p:val>
                                        </p:tav>
                                        <p:tav tm="100000">
                                          <p:val>
                                            <p:strVal val="#ppt_h"/>
                                          </p:val>
                                        </p:tav>
                                      </p:tavLst>
                                    </p:anim>
                                    <p:animEffect transition="in" filter="fade">
                                      <p:cBhvr>
                                        <p:cTn id="65" dur="1000"/>
                                        <p:tgtEl>
                                          <p:spTgt spid="67588">
                                            <p:txEl>
                                              <p:pRg st="12" end="12"/>
                                            </p:txEl>
                                          </p:spTgt>
                                        </p:tgtEl>
                                      </p:cBhvr>
                                    </p:animEffect>
                                  </p:childTnLst>
                                </p:cTn>
                              </p:par>
                              <p:par>
                                <p:cTn id="66" presetID="55" presetClass="entr" presetSubtype="0" fill="hold" nodeType="withEffect">
                                  <p:stCondLst>
                                    <p:cond delay="0"/>
                                  </p:stCondLst>
                                  <p:childTnLst>
                                    <p:set>
                                      <p:cBhvr>
                                        <p:cTn id="67" dur="1" fill="hold">
                                          <p:stCondLst>
                                            <p:cond delay="0"/>
                                          </p:stCondLst>
                                        </p:cTn>
                                        <p:tgtEl>
                                          <p:spTgt spid="67590"/>
                                        </p:tgtEl>
                                        <p:attrNameLst>
                                          <p:attrName>style.visibility</p:attrName>
                                        </p:attrNameLst>
                                      </p:cBhvr>
                                      <p:to>
                                        <p:strVal val="visible"/>
                                      </p:to>
                                    </p:set>
                                    <p:anim calcmode="lin" valueType="num">
                                      <p:cBhvr>
                                        <p:cTn id="68" dur="1000" fill="hold"/>
                                        <p:tgtEl>
                                          <p:spTgt spid="67590"/>
                                        </p:tgtEl>
                                        <p:attrNameLst>
                                          <p:attrName>ppt_w</p:attrName>
                                        </p:attrNameLst>
                                      </p:cBhvr>
                                      <p:tavLst>
                                        <p:tav tm="0">
                                          <p:val>
                                            <p:strVal val="#ppt_w*0.70"/>
                                          </p:val>
                                        </p:tav>
                                        <p:tav tm="100000">
                                          <p:val>
                                            <p:strVal val="#ppt_w"/>
                                          </p:val>
                                        </p:tav>
                                      </p:tavLst>
                                    </p:anim>
                                    <p:anim calcmode="lin" valueType="num">
                                      <p:cBhvr>
                                        <p:cTn id="69" dur="1000" fill="hold"/>
                                        <p:tgtEl>
                                          <p:spTgt spid="67590"/>
                                        </p:tgtEl>
                                        <p:attrNameLst>
                                          <p:attrName>ppt_h</p:attrName>
                                        </p:attrNameLst>
                                      </p:cBhvr>
                                      <p:tavLst>
                                        <p:tav tm="0">
                                          <p:val>
                                            <p:strVal val="#ppt_h"/>
                                          </p:val>
                                        </p:tav>
                                        <p:tav tm="100000">
                                          <p:val>
                                            <p:strVal val="#ppt_h"/>
                                          </p:val>
                                        </p:tav>
                                      </p:tavLst>
                                    </p:anim>
                                    <p:animEffect transition="in" filter="fade">
                                      <p:cBhvr>
                                        <p:cTn id="70" dur="1000"/>
                                        <p:tgtEl>
                                          <p:spTgt spid="67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68613" name="Picture 5" descr="Image:Single lion capital.jpg">
            <a:hlinkClick r:id="rId3"/>
          </p:cNvPr>
          <p:cNvPicPr>
            <a:picLocks noChangeAspect="1" noChangeArrowheads="1"/>
          </p:cNvPicPr>
          <p:nvPr/>
        </p:nvPicPr>
        <p:blipFill>
          <a:blip r:embed="rId4" cstate="print"/>
          <a:srcRect/>
          <a:stretch>
            <a:fillRect/>
          </a:stretch>
        </p:blipFill>
        <p:spPr bwMode="auto">
          <a:xfrm>
            <a:off x="228600" y="228600"/>
            <a:ext cx="3657600" cy="2743200"/>
          </a:xfrm>
          <a:prstGeom prst="rect">
            <a:avLst/>
          </a:prstGeom>
          <a:noFill/>
          <a:ln w="9525">
            <a:noFill/>
            <a:miter lim="800000"/>
            <a:headEnd/>
            <a:tailEnd/>
          </a:ln>
        </p:spPr>
      </p:pic>
      <p:pic>
        <p:nvPicPr>
          <p:cNvPr id="68615" name="Picture 7" descr="AshokaCapital"/>
          <p:cNvPicPr>
            <a:picLocks noChangeAspect="1" noChangeArrowheads="1"/>
          </p:cNvPicPr>
          <p:nvPr/>
        </p:nvPicPr>
        <p:blipFill>
          <a:blip r:embed="rId5" cstate="print"/>
          <a:srcRect/>
          <a:stretch>
            <a:fillRect/>
          </a:stretch>
        </p:blipFill>
        <p:spPr bwMode="auto">
          <a:xfrm>
            <a:off x="304800" y="3200400"/>
            <a:ext cx="2090738" cy="3200400"/>
          </a:xfrm>
          <a:prstGeom prst="rect">
            <a:avLst/>
          </a:prstGeom>
          <a:noFill/>
          <a:ln w="9525">
            <a:noFill/>
            <a:miter lim="800000"/>
            <a:headEnd/>
            <a:tailEnd/>
          </a:ln>
        </p:spPr>
      </p:pic>
      <p:pic>
        <p:nvPicPr>
          <p:cNvPr id="68617" name="Picture 9" descr="photomod1"/>
          <p:cNvPicPr>
            <a:picLocks noChangeAspect="1" noChangeArrowheads="1"/>
          </p:cNvPicPr>
          <p:nvPr/>
        </p:nvPicPr>
        <p:blipFill>
          <a:blip r:embed="rId6" cstate="print"/>
          <a:srcRect/>
          <a:stretch>
            <a:fillRect/>
          </a:stretch>
        </p:blipFill>
        <p:spPr bwMode="auto">
          <a:xfrm>
            <a:off x="6019800" y="228600"/>
            <a:ext cx="2819400" cy="3734105"/>
          </a:xfrm>
          <a:prstGeom prst="rect">
            <a:avLst/>
          </a:prstGeom>
          <a:noFill/>
          <a:ln w="9525">
            <a:noFill/>
            <a:miter lim="800000"/>
            <a:headEnd/>
            <a:tailEnd/>
          </a:ln>
        </p:spPr>
      </p:pic>
      <p:sp>
        <p:nvSpPr>
          <p:cNvPr id="68618" name="Text Box 10"/>
          <p:cNvSpPr txBox="1">
            <a:spLocks noChangeArrowheads="1"/>
          </p:cNvSpPr>
          <p:nvPr/>
        </p:nvSpPr>
        <p:spPr bwMode="auto">
          <a:xfrm>
            <a:off x="2590800" y="3200400"/>
            <a:ext cx="2057400" cy="3477875"/>
          </a:xfrm>
          <a:prstGeom prst="rect">
            <a:avLst/>
          </a:prstGeom>
          <a:noFill/>
          <a:ln w="9525">
            <a:noFill/>
            <a:miter lim="800000"/>
            <a:headEnd/>
            <a:tailEnd/>
          </a:ln>
        </p:spPr>
        <p:txBody>
          <a:bodyPr>
            <a:spAutoFit/>
          </a:bodyPr>
          <a:lstStyle/>
          <a:p>
            <a:pPr algn="ctr"/>
            <a:r>
              <a:rPr lang="en-US" sz="2000" dirty="0" err="1"/>
              <a:t>Ashoka</a:t>
            </a:r>
            <a:r>
              <a:rPr lang="en-US" sz="2000" dirty="0"/>
              <a:t> erected pillars </a:t>
            </a:r>
            <a:r>
              <a:rPr lang="en-US" sz="2000" dirty="0" smtClean="0"/>
              <a:t> and </a:t>
            </a:r>
            <a:r>
              <a:rPr lang="en-US" sz="2000" b="1" u="sng" dirty="0" err="1" smtClean="0"/>
              <a:t>stupas</a:t>
            </a:r>
            <a:r>
              <a:rPr lang="en-US" sz="2000" b="1" u="sng" dirty="0" smtClean="0"/>
              <a:t> </a:t>
            </a:r>
            <a:r>
              <a:rPr lang="en-US" sz="2000" dirty="0" smtClean="0"/>
              <a:t>throughout </a:t>
            </a:r>
            <a:r>
              <a:rPr lang="en-US" sz="2000" dirty="0"/>
              <a:t>his empire and beyond.  He inscribed them with Buddhist teachings to spread the religion. </a:t>
            </a:r>
          </a:p>
        </p:txBody>
      </p:sp>
      <p:pic>
        <p:nvPicPr>
          <p:cNvPr id="56321" name="Picture 1" descr="India_sarnathStupa.jpg"/>
          <p:cNvPicPr>
            <a:picLocks noChangeAspect="1" noChangeArrowheads="1"/>
          </p:cNvPicPr>
          <p:nvPr/>
        </p:nvPicPr>
        <p:blipFill>
          <a:blip r:embed="rId7" cstate="print"/>
          <a:srcRect/>
          <a:stretch>
            <a:fillRect/>
          </a:stretch>
        </p:blipFill>
        <p:spPr bwMode="auto">
          <a:xfrm>
            <a:off x="4648200" y="3200400"/>
            <a:ext cx="3962400" cy="3414713"/>
          </a:xfrm>
          <a:prstGeom prst="rect">
            <a:avLst/>
          </a:prstGeom>
          <a:noFill/>
          <a:ln w="9525">
            <a:noFill/>
            <a:miter lim="800000"/>
            <a:headEnd/>
            <a:tailEnd/>
          </a:ln>
        </p:spPr>
      </p:pic>
      <p:sp>
        <p:nvSpPr>
          <p:cNvPr id="10" name="Right Arrow 9"/>
          <p:cNvSpPr/>
          <p:nvPr/>
        </p:nvSpPr>
        <p:spPr>
          <a:xfrm>
            <a:off x="4191000" y="4038600"/>
            <a:ext cx="3048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8618"/>
                                        </p:tgtEl>
                                        <p:attrNameLst>
                                          <p:attrName>style.visibility</p:attrName>
                                        </p:attrNameLst>
                                      </p:cBhvr>
                                      <p:to>
                                        <p:strVal val="visible"/>
                                      </p:to>
                                    </p:set>
                                    <p:anim calcmode="lin" valueType="num">
                                      <p:cBhvr>
                                        <p:cTn id="7" dur="1000" fill="hold"/>
                                        <p:tgtEl>
                                          <p:spTgt spid="68618"/>
                                        </p:tgtEl>
                                        <p:attrNameLst>
                                          <p:attrName>ppt_w</p:attrName>
                                        </p:attrNameLst>
                                      </p:cBhvr>
                                      <p:tavLst>
                                        <p:tav tm="0">
                                          <p:val>
                                            <p:strVal val="#ppt_w*0.70"/>
                                          </p:val>
                                        </p:tav>
                                        <p:tav tm="100000">
                                          <p:val>
                                            <p:strVal val="#ppt_w"/>
                                          </p:val>
                                        </p:tav>
                                      </p:tavLst>
                                    </p:anim>
                                    <p:anim calcmode="lin" valueType="num">
                                      <p:cBhvr>
                                        <p:cTn id="8" dur="1000" fill="hold"/>
                                        <p:tgtEl>
                                          <p:spTgt spid="68618"/>
                                        </p:tgtEl>
                                        <p:attrNameLst>
                                          <p:attrName>ppt_h</p:attrName>
                                        </p:attrNameLst>
                                      </p:cBhvr>
                                      <p:tavLst>
                                        <p:tav tm="0">
                                          <p:val>
                                            <p:strVal val="#ppt_h"/>
                                          </p:val>
                                        </p:tav>
                                        <p:tav tm="100000">
                                          <p:val>
                                            <p:strVal val="#ppt_h"/>
                                          </p:val>
                                        </p:tav>
                                      </p:tavLst>
                                    </p:anim>
                                    <p:animEffect transition="in" filter="fade">
                                      <p:cBhvr>
                                        <p:cTn id="9" dur="1000"/>
                                        <p:tgtEl>
                                          <p:spTgt spid="68618"/>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68613"/>
                                        </p:tgtEl>
                                        <p:attrNameLst>
                                          <p:attrName>style.visibility</p:attrName>
                                        </p:attrNameLst>
                                      </p:cBhvr>
                                      <p:to>
                                        <p:strVal val="visible"/>
                                      </p:to>
                                    </p:set>
                                    <p:anim calcmode="lin" valueType="num">
                                      <p:cBhvr>
                                        <p:cTn id="13" dur="1000" fill="hold"/>
                                        <p:tgtEl>
                                          <p:spTgt spid="68613"/>
                                        </p:tgtEl>
                                        <p:attrNameLst>
                                          <p:attrName>ppt_w</p:attrName>
                                        </p:attrNameLst>
                                      </p:cBhvr>
                                      <p:tavLst>
                                        <p:tav tm="0">
                                          <p:val>
                                            <p:strVal val="#ppt_w*0.70"/>
                                          </p:val>
                                        </p:tav>
                                        <p:tav tm="100000">
                                          <p:val>
                                            <p:strVal val="#ppt_w"/>
                                          </p:val>
                                        </p:tav>
                                      </p:tavLst>
                                    </p:anim>
                                    <p:anim calcmode="lin" valueType="num">
                                      <p:cBhvr>
                                        <p:cTn id="14" dur="1000" fill="hold"/>
                                        <p:tgtEl>
                                          <p:spTgt spid="68613"/>
                                        </p:tgtEl>
                                        <p:attrNameLst>
                                          <p:attrName>ppt_h</p:attrName>
                                        </p:attrNameLst>
                                      </p:cBhvr>
                                      <p:tavLst>
                                        <p:tav tm="0">
                                          <p:val>
                                            <p:strVal val="#ppt_h"/>
                                          </p:val>
                                        </p:tav>
                                        <p:tav tm="100000">
                                          <p:val>
                                            <p:strVal val="#ppt_h"/>
                                          </p:val>
                                        </p:tav>
                                      </p:tavLst>
                                    </p:anim>
                                    <p:animEffect transition="in" filter="fade">
                                      <p:cBhvr>
                                        <p:cTn id="15" dur="1000"/>
                                        <p:tgtEl>
                                          <p:spTgt spid="68613"/>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68615"/>
                                        </p:tgtEl>
                                        <p:attrNameLst>
                                          <p:attrName>style.visibility</p:attrName>
                                        </p:attrNameLst>
                                      </p:cBhvr>
                                      <p:to>
                                        <p:strVal val="visible"/>
                                      </p:to>
                                    </p:set>
                                    <p:anim calcmode="lin" valueType="num">
                                      <p:cBhvr>
                                        <p:cTn id="19" dur="1000" fill="hold"/>
                                        <p:tgtEl>
                                          <p:spTgt spid="68615"/>
                                        </p:tgtEl>
                                        <p:attrNameLst>
                                          <p:attrName>ppt_w</p:attrName>
                                        </p:attrNameLst>
                                      </p:cBhvr>
                                      <p:tavLst>
                                        <p:tav tm="0">
                                          <p:val>
                                            <p:strVal val="#ppt_w*0.70"/>
                                          </p:val>
                                        </p:tav>
                                        <p:tav tm="100000">
                                          <p:val>
                                            <p:strVal val="#ppt_w"/>
                                          </p:val>
                                        </p:tav>
                                      </p:tavLst>
                                    </p:anim>
                                    <p:anim calcmode="lin" valueType="num">
                                      <p:cBhvr>
                                        <p:cTn id="20" dur="1000" fill="hold"/>
                                        <p:tgtEl>
                                          <p:spTgt spid="68615"/>
                                        </p:tgtEl>
                                        <p:attrNameLst>
                                          <p:attrName>ppt_h</p:attrName>
                                        </p:attrNameLst>
                                      </p:cBhvr>
                                      <p:tavLst>
                                        <p:tav tm="0">
                                          <p:val>
                                            <p:strVal val="#ppt_h"/>
                                          </p:val>
                                        </p:tav>
                                        <p:tav tm="100000">
                                          <p:val>
                                            <p:strVal val="#ppt_h"/>
                                          </p:val>
                                        </p:tav>
                                      </p:tavLst>
                                    </p:anim>
                                    <p:animEffect transition="in" filter="fade">
                                      <p:cBhvr>
                                        <p:cTn id="21" dur="1000"/>
                                        <p:tgtEl>
                                          <p:spTgt spid="68615"/>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68617"/>
                                        </p:tgtEl>
                                        <p:attrNameLst>
                                          <p:attrName>style.visibility</p:attrName>
                                        </p:attrNameLst>
                                      </p:cBhvr>
                                      <p:to>
                                        <p:strVal val="visible"/>
                                      </p:to>
                                    </p:set>
                                    <p:anim calcmode="lin" valueType="num">
                                      <p:cBhvr>
                                        <p:cTn id="25" dur="1000" fill="hold"/>
                                        <p:tgtEl>
                                          <p:spTgt spid="68617"/>
                                        </p:tgtEl>
                                        <p:attrNameLst>
                                          <p:attrName>ppt_w</p:attrName>
                                        </p:attrNameLst>
                                      </p:cBhvr>
                                      <p:tavLst>
                                        <p:tav tm="0">
                                          <p:val>
                                            <p:strVal val="#ppt_w*0.70"/>
                                          </p:val>
                                        </p:tav>
                                        <p:tav tm="100000">
                                          <p:val>
                                            <p:strVal val="#ppt_w"/>
                                          </p:val>
                                        </p:tav>
                                      </p:tavLst>
                                    </p:anim>
                                    <p:anim calcmode="lin" valueType="num">
                                      <p:cBhvr>
                                        <p:cTn id="26" dur="1000" fill="hold"/>
                                        <p:tgtEl>
                                          <p:spTgt spid="68617"/>
                                        </p:tgtEl>
                                        <p:attrNameLst>
                                          <p:attrName>ppt_h</p:attrName>
                                        </p:attrNameLst>
                                      </p:cBhvr>
                                      <p:tavLst>
                                        <p:tav tm="0">
                                          <p:val>
                                            <p:strVal val="#ppt_h"/>
                                          </p:val>
                                        </p:tav>
                                        <p:tav tm="100000">
                                          <p:val>
                                            <p:strVal val="#ppt_h"/>
                                          </p:val>
                                        </p:tav>
                                      </p:tavLst>
                                    </p:anim>
                                    <p:animEffect transition="in" filter="fade">
                                      <p:cBhvr>
                                        <p:cTn id="27" dur="1000"/>
                                        <p:tgtEl>
                                          <p:spTgt spid="68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0660" name="Rectangle 4"/>
          <p:cNvSpPr>
            <a:spLocks noChangeArrowheads="1"/>
          </p:cNvSpPr>
          <p:nvPr/>
        </p:nvSpPr>
        <p:spPr bwMode="auto">
          <a:xfrm>
            <a:off x="304800" y="609600"/>
            <a:ext cx="7010400" cy="1919288"/>
          </a:xfrm>
          <a:prstGeom prst="rect">
            <a:avLst/>
          </a:prstGeom>
          <a:noFill/>
          <a:ln w="9525">
            <a:noFill/>
            <a:miter lim="800000"/>
            <a:headEnd/>
            <a:tailEnd/>
          </a:ln>
        </p:spPr>
        <p:txBody>
          <a:bodyPr anchor="ctr">
            <a:spAutoFit/>
          </a:bodyPr>
          <a:lstStyle/>
          <a:p>
            <a:r>
              <a:rPr lang="en-US" b="1"/>
              <a:t>The Guptas: </a:t>
            </a:r>
            <a:r>
              <a:rPr lang="en-US" u="sng"/>
              <a:t>India had its golden age under the Guptas</a:t>
            </a:r>
          </a:p>
          <a:p>
            <a:endParaRPr lang="en-US" sz="1000"/>
          </a:p>
          <a:p>
            <a:r>
              <a:rPr lang="en-US" b="1"/>
              <a:t>Chandragupta</a:t>
            </a:r>
            <a:r>
              <a:rPr lang="en-US"/>
              <a:t> (No Relation): </a:t>
            </a:r>
            <a:r>
              <a:rPr lang="en-US" u="sng"/>
              <a:t>Founder of the Gupta Empire</a:t>
            </a:r>
            <a:r>
              <a:rPr lang="en-US"/>
              <a:t>. He established his capital at the old Maurya city of Pataliputra.</a:t>
            </a:r>
          </a:p>
        </p:txBody>
      </p:sp>
      <p:pic>
        <p:nvPicPr>
          <p:cNvPr id="70661" name="Picture 5"/>
          <p:cNvPicPr>
            <a:picLocks noChangeAspect="1" noChangeArrowheads="1"/>
          </p:cNvPicPr>
          <p:nvPr/>
        </p:nvPicPr>
        <p:blipFill>
          <a:blip r:embed="rId3" cstate="print"/>
          <a:srcRect b="7492"/>
          <a:stretch>
            <a:fillRect/>
          </a:stretch>
        </p:blipFill>
        <p:spPr bwMode="auto">
          <a:xfrm>
            <a:off x="7543800" y="304800"/>
            <a:ext cx="1284288" cy="2171700"/>
          </a:xfrm>
          <a:prstGeom prst="rect">
            <a:avLst/>
          </a:prstGeom>
          <a:noFill/>
          <a:ln w="9525">
            <a:noFill/>
            <a:miter lim="800000"/>
            <a:headEnd/>
            <a:tailEnd/>
          </a:ln>
        </p:spPr>
      </p:pic>
      <p:sp>
        <p:nvSpPr>
          <p:cNvPr id="70662" name="Rectangle 6"/>
          <p:cNvSpPr>
            <a:spLocks noChangeArrowheads="1"/>
          </p:cNvSpPr>
          <p:nvPr/>
        </p:nvSpPr>
        <p:spPr bwMode="auto">
          <a:xfrm>
            <a:off x="228600" y="3048000"/>
            <a:ext cx="4191000" cy="3076575"/>
          </a:xfrm>
          <a:prstGeom prst="rect">
            <a:avLst/>
          </a:prstGeom>
          <a:noFill/>
          <a:ln w="9525">
            <a:noFill/>
            <a:miter lim="800000"/>
            <a:headEnd/>
            <a:tailEnd/>
          </a:ln>
        </p:spPr>
        <p:txBody>
          <a:bodyPr>
            <a:spAutoFit/>
          </a:bodyPr>
          <a:lstStyle/>
          <a:p>
            <a:r>
              <a:rPr lang="en-US" b="1"/>
              <a:t>Samudragupta: </a:t>
            </a:r>
            <a:r>
              <a:rPr lang="en-US" u="sng"/>
              <a:t>Expanded the Empire </a:t>
            </a:r>
          </a:p>
          <a:p>
            <a:endParaRPr lang="en-US" sz="1000" u="sng"/>
          </a:p>
          <a:p>
            <a:endParaRPr lang="en-US" sz="1000" u="sng"/>
          </a:p>
          <a:p>
            <a:r>
              <a:rPr lang="en-US" b="1"/>
              <a:t>Dominant Political Force</a:t>
            </a:r>
          </a:p>
          <a:p>
            <a:r>
              <a:rPr lang="en-US" u="sng"/>
              <a:t>The Guptas became the most powerful force in the region</a:t>
            </a:r>
            <a:r>
              <a:rPr lang="en-US"/>
              <a:t>.</a:t>
            </a:r>
          </a:p>
          <a:p>
            <a:r>
              <a:rPr lang="en-US"/>
              <a:t>They engaged in </a:t>
            </a:r>
            <a:r>
              <a:rPr lang="en-US" u="sng"/>
              <a:t>trade</a:t>
            </a:r>
            <a:r>
              <a:rPr lang="en-US"/>
              <a:t> with China, SE Asia, and the Mediterranean. </a:t>
            </a:r>
          </a:p>
        </p:txBody>
      </p:sp>
      <p:sp>
        <p:nvSpPr>
          <p:cNvPr id="72709" name="AutoShape 8" descr="GUPT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pic>
        <p:nvPicPr>
          <p:cNvPr id="70666" name="Picture 10" descr="GUPTA"/>
          <p:cNvPicPr>
            <a:picLocks noChangeAspect="1" noChangeArrowheads="1"/>
          </p:cNvPicPr>
          <p:nvPr/>
        </p:nvPicPr>
        <p:blipFill>
          <a:blip r:embed="rId4" cstate="print"/>
          <a:srcRect/>
          <a:stretch>
            <a:fillRect/>
          </a:stretch>
        </p:blipFill>
        <p:spPr bwMode="auto">
          <a:xfrm>
            <a:off x="4572000" y="2971800"/>
            <a:ext cx="4286250" cy="3438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0660">
                                            <p:txEl>
                                              <p:pRg st="0" end="0"/>
                                            </p:txEl>
                                          </p:spTgt>
                                        </p:tgtEl>
                                        <p:attrNameLst>
                                          <p:attrName>style.visibility</p:attrName>
                                        </p:attrNameLst>
                                      </p:cBhvr>
                                      <p:to>
                                        <p:strVal val="visible"/>
                                      </p:to>
                                    </p:set>
                                    <p:anim calcmode="lin" valueType="num">
                                      <p:cBhvr>
                                        <p:cTn id="7" dur="1000" fill="hold"/>
                                        <p:tgtEl>
                                          <p:spTgt spid="7066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066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066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0660">
                                            <p:txEl>
                                              <p:pRg st="2" end="2"/>
                                            </p:txEl>
                                          </p:spTgt>
                                        </p:tgtEl>
                                        <p:attrNameLst>
                                          <p:attrName>style.visibility</p:attrName>
                                        </p:attrNameLst>
                                      </p:cBhvr>
                                      <p:to>
                                        <p:strVal val="visible"/>
                                      </p:to>
                                    </p:set>
                                    <p:anim calcmode="lin" valueType="num">
                                      <p:cBhvr>
                                        <p:cTn id="14" dur="1000" fill="hold"/>
                                        <p:tgtEl>
                                          <p:spTgt spid="70660">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70660">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70660">
                                            <p:txEl>
                                              <p:pRg st="2" end="2"/>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70661"/>
                                        </p:tgtEl>
                                        <p:attrNameLst>
                                          <p:attrName>style.visibility</p:attrName>
                                        </p:attrNameLst>
                                      </p:cBhvr>
                                      <p:to>
                                        <p:strVal val="visible"/>
                                      </p:to>
                                    </p:set>
                                    <p:anim calcmode="lin" valueType="num">
                                      <p:cBhvr>
                                        <p:cTn id="19" dur="1000" fill="hold"/>
                                        <p:tgtEl>
                                          <p:spTgt spid="70661"/>
                                        </p:tgtEl>
                                        <p:attrNameLst>
                                          <p:attrName>ppt_w</p:attrName>
                                        </p:attrNameLst>
                                      </p:cBhvr>
                                      <p:tavLst>
                                        <p:tav tm="0">
                                          <p:val>
                                            <p:strVal val="#ppt_w*0.70"/>
                                          </p:val>
                                        </p:tav>
                                        <p:tav tm="100000">
                                          <p:val>
                                            <p:strVal val="#ppt_w"/>
                                          </p:val>
                                        </p:tav>
                                      </p:tavLst>
                                    </p:anim>
                                    <p:anim calcmode="lin" valueType="num">
                                      <p:cBhvr>
                                        <p:cTn id="20" dur="1000" fill="hold"/>
                                        <p:tgtEl>
                                          <p:spTgt spid="70661"/>
                                        </p:tgtEl>
                                        <p:attrNameLst>
                                          <p:attrName>ppt_h</p:attrName>
                                        </p:attrNameLst>
                                      </p:cBhvr>
                                      <p:tavLst>
                                        <p:tav tm="0">
                                          <p:val>
                                            <p:strVal val="#ppt_h"/>
                                          </p:val>
                                        </p:tav>
                                        <p:tav tm="100000">
                                          <p:val>
                                            <p:strVal val="#ppt_h"/>
                                          </p:val>
                                        </p:tav>
                                      </p:tavLst>
                                    </p:anim>
                                    <p:animEffect transition="in" filter="fade">
                                      <p:cBhvr>
                                        <p:cTn id="21" dur="1000"/>
                                        <p:tgtEl>
                                          <p:spTgt spid="70661"/>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70662">
                                            <p:txEl>
                                              <p:pRg st="0" end="0"/>
                                            </p:txEl>
                                          </p:spTgt>
                                        </p:tgtEl>
                                        <p:attrNameLst>
                                          <p:attrName>style.visibility</p:attrName>
                                        </p:attrNameLst>
                                      </p:cBhvr>
                                      <p:to>
                                        <p:strVal val="visible"/>
                                      </p:to>
                                    </p:set>
                                    <p:anim calcmode="lin" valueType="num">
                                      <p:cBhvr>
                                        <p:cTn id="26" dur="1000" fill="hold"/>
                                        <p:tgtEl>
                                          <p:spTgt spid="70662">
                                            <p:txEl>
                                              <p:pRg st="0" end="0"/>
                                            </p:txEl>
                                          </p:spTgt>
                                        </p:tgtEl>
                                        <p:attrNameLst>
                                          <p:attrName>ppt_w</p:attrName>
                                        </p:attrNameLst>
                                      </p:cBhvr>
                                      <p:tavLst>
                                        <p:tav tm="0">
                                          <p:val>
                                            <p:strVal val="#ppt_w*0.70"/>
                                          </p:val>
                                        </p:tav>
                                        <p:tav tm="100000">
                                          <p:val>
                                            <p:strVal val="#ppt_w"/>
                                          </p:val>
                                        </p:tav>
                                      </p:tavLst>
                                    </p:anim>
                                    <p:anim calcmode="lin" valueType="num">
                                      <p:cBhvr>
                                        <p:cTn id="27" dur="1000" fill="hold"/>
                                        <p:tgtEl>
                                          <p:spTgt spid="70662">
                                            <p:txEl>
                                              <p:pRg st="0" end="0"/>
                                            </p:txEl>
                                          </p:spTgt>
                                        </p:tgtEl>
                                        <p:attrNameLst>
                                          <p:attrName>ppt_h</p:attrName>
                                        </p:attrNameLst>
                                      </p:cBhvr>
                                      <p:tavLst>
                                        <p:tav tm="0">
                                          <p:val>
                                            <p:strVal val="#ppt_h"/>
                                          </p:val>
                                        </p:tav>
                                        <p:tav tm="100000">
                                          <p:val>
                                            <p:strVal val="#ppt_h"/>
                                          </p:val>
                                        </p:tav>
                                      </p:tavLst>
                                    </p:anim>
                                    <p:animEffect transition="in" filter="fade">
                                      <p:cBhvr>
                                        <p:cTn id="28" dur="1000"/>
                                        <p:tgtEl>
                                          <p:spTgt spid="7066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70662">
                                            <p:txEl>
                                              <p:pRg st="3" end="3"/>
                                            </p:txEl>
                                          </p:spTgt>
                                        </p:tgtEl>
                                        <p:attrNameLst>
                                          <p:attrName>style.visibility</p:attrName>
                                        </p:attrNameLst>
                                      </p:cBhvr>
                                      <p:to>
                                        <p:strVal val="visible"/>
                                      </p:to>
                                    </p:set>
                                    <p:anim calcmode="lin" valueType="num">
                                      <p:cBhvr>
                                        <p:cTn id="33" dur="1000" fill="hold"/>
                                        <p:tgtEl>
                                          <p:spTgt spid="70662">
                                            <p:txEl>
                                              <p:pRg st="3" end="3"/>
                                            </p:txEl>
                                          </p:spTgt>
                                        </p:tgtEl>
                                        <p:attrNameLst>
                                          <p:attrName>ppt_w</p:attrName>
                                        </p:attrNameLst>
                                      </p:cBhvr>
                                      <p:tavLst>
                                        <p:tav tm="0">
                                          <p:val>
                                            <p:strVal val="#ppt_w*0.70"/>
                                          </p:val>
                                        </p:tav>
                                        <p:tav tm="100000">
                                          <p:val>
                                            <p:strVal val="#ppt_w"/>
                                          </p:val>
                                        </p:tav>
                                      </p:tavLst>
                                    </p:anim>
                                    <p:anim calcmode="lin" valueType="num">
                                      <p:cBhvr>
                                        <p:cTn id="34" dur="1000" fill="hold"/>
                                        <p:tgtEl>
                                          <p:spTgt spid="70662">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7066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70662">
                                            <p:txEl>
                                              <p:pRg st="4" end="4"/>
                                            </p:txEl>
                                          </p:spTgt>
                                        </p:tgtEl>
                                        <p:attrNameLst>
                                          <p:attrName>style.visibility</p:attrName>
                                        </p:attrNameLst>
                                      </p:cBhvr>
                                      <p:to>
                                        <p:strVal val="visible"/>
                                      </p:to>
                                    </p:set>
                                    <p:anim calcmode="lin" valueType="num">
                                      <p:cBhvr>
                                        <p:cTn id="40" dur="1000" fill="hold"/>
                                        <p:tgtEl>
                                          <p:spTgt spid="70662">
                                            <p:txEl>
                                              <p:pRg st="4" end="4"/>
                                            </p:txEl>
                                          </p:spTgt>
                                        </p:tgtEl>
                                        <p:attrNameLst>
                                          <p:attrName>ppt_w</p:attrName>
                                        </p:attrNameLst>
                                      </p:cBhvr>
                                      <p:tavLst>
                                        <p:tav tm="0">
                                          <p:val>
                                            <p:strVal val="#ppt_w*0.70"/>
                                          </p:val>
                                        </p:tav>
                                        <p:tav tm="100000">
                                          <p:val>
                                            <p:strVal val="#ppt_w"/>
                                          </p:val>
                                        </p:tav>
                                      </p:tavLst>
                                    </p:anim>
                                    <p:anim calcmode="lin" valueType="num">
                                      <p:cBhvr>
                                        <p:cTn id="41" dur="1000" fill="hold"/>
                                        <p:tgtEl>
                                          <p:spTgt spid="70662">
                                            <p:txEl>
                                              <p:pRg st="4" end="4"/>
                                            </p:txEl>
                                          </p:spTgt>
                                        </p:tgtEl>
                                        <p:attrNameLst>
                                          <p:attrName>ppt_h</p:attrName>
                                        </p:attrNameLst>
                                      </p:cBhvr>
                                      <p:tavLst>
                                        <p:tav tm="0">
                                          <p:val>
                                            <p:strVal val="#ppt_h"/>
                                          </p:val>
                                        </p:tav>
                                        <p:tav tm="100000">
                                          <p:val>
                                            <p:strVal val="#ppt_h"/>
                                          </p:val>
                                        </p:tav>
                                      </p:tavLst>
                                    </p:anim>
                                    <p:animEffect transition="in" filter="fade">
                                      <p:cBhvr>
                                        <p:cTn id="42" dur="1000"/>
                                        <p:tgtEl>
                                          <p:spTgt spid="7066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70662">
                                            <p:txEl>
                                              <p:pRg st="5" end="5"/>
                                            </p:txEl>
                                          </p:spTgt>
                                        </p:tgtEl>
                                        <p:attrNameLst>
                                          <p:attrName>style.visibility</p:attrName>
                                        </p:attrNameLst>
                                      </p:cBhvr>
                                      <p:to>
                                        <p:strVal val="visible"/>
                                      </p:to>
                                    </p:set>
                                    <p:anim calcmode="lin" valueType="num">
                                      <p:cBhvr>
                                        <p:cTn id="47" dur="1000" fill="hold"/>
                                        <p:tgtEl>
                                          <p:spTgt spid="70662">
                                            <p:txEl>
                                              <p:pRg st="5" end="5"/>
                                            </p:txEl>
                                          </p:spTgt>
                                        </p:tgtEl>
                                        <p:attrNameLst>
                                          <p:attrName>ppt_w</p:attrName>
                                        </p:attrNameLst>
                                      </p:cBhvr>
                                      <p:tavLst>
                                        <p:tav tm="0">
                                          <p:val>
                                            <p:strVal val="#ppt_w*0.70"/>
                                          </p:val>
                                        </p:tav>
                                        <p:tav tm="100000">
                                          <p:val>
                                            <p:strVal val="#ppt_w"/>
                                          </p:val>
                                        </p:tav>
                                      </p:tavLst>
                                    </p:anim>
                                    <p:anim calcmode="lin" valueType="num">
                                      <p:cBhvr>
                                        <p:cTn id="48" dur="1000" fill="hold"/>
                                        <p:tgtEl>
                                          <p:spTgt spid="70662">
                                            <p:txEl>
                                              <p:pRg st="5" end="5"/>
                                            </p:txEl>
                                          </p:spTgt>
                                        </p:tgtEl>
                                        <p:attrNameLst>
                                          <p:attrName>ppt_h</p:attrName>
                                        </p:attrNameLst>
                                      </p:cBhvr>
                                      <p:tavLst>
                                        <p:tav tm="0">
                                          <p:val>
                                            <p:strVal val="#ppt_h"/>
                                          </p:val>
                                        </p:tav>
                                        <p:tav tm="100000">
                                          <p:val>
                                            <p:strVal val="#ppt_h"/>
                                          </p:val>
                                        </p:tav>
                                      </p:tavLst>
                                    </p:anim>
                                    <p:animEffect transition="in" filter="fade">
                                      <p:cBhvr>
                                        <p:cTn id="49" dur="1000"/>
                                        <p:tgtEl>
                                          <p:spTgt spid="70662">
                                            <p:txEl>
                                              <p:pRg st="5" end="5"/>
                                            </p:txEl>
                                          </p:spTgt>
                                        </p:tgtEl>
                                      </p:cBhvr>
                                    </p:animEffect>
                                  </p:childTnLst>
                                </p:cTn>
                              </p:par>
                              <p:par>
                                <p:cTn id="50" presetID="55" presetClass="entr" presetSubtype="0" fill="hold" nodeType="withEffect">
                                  <p:stCondLst>
                                    <p:cond delay="0"/>
                                  </p:stCondLst>
                                  <p:childTnLst>
                                    <p:set>
                                      <p:cBhvr>
                                        <p:cTn id="51" dur="1" fill="hold">
                                          <p:stCondLst>
                                            <p:cond delay="0"/>
                                          </p:stCondLst>
                                        </p:cTn>
                                        <p:tgtEl>
                                          <p:spTgt spid="70666"/>
                                        </p:tgtEl>
                                        <p:attrNameLst>
                                          <p:attrName>style.visibility</p:attrName>
                                        </p:attrNameLst>
                                      </p:cBhvr>
                                      <p:to>
                                        <p:strVal val="visible"/>
                                      </p:to>
                                    </p:set>
                                    <p:anim calcmode="lin" valueType="num">
                                      <p:cBhvr>
                                        <p:cTn id="52" dur="1000" fill="hold"/>
                                        <p:tgtEl>
                                          <p:spTgt spid="70666"/>
                                        </p:tgtEl>
                                        <p:attrNameLst>
                                          <p:attrName>ppt_w</p:attrName>
                                        </p:attrNameLst>
                                      </p:cBhvr>
                                      <p:tavLst>
                                        <p:tav tm="0">
                                          <p:val>
                                            <p:strVal val="#ppt_w*0.70"/>
                                          </p:val>
                                        </p:tav>
                                        <p:tav tm="100000">
                                          <p:val>
                                            <p:strVal val="#ppt_w"/>
                                          </p:val>
                                        </p:tav>
                                      </p:tavLst>
                                    </p:anim>
                                    <p:anim calcmode="lin" valueType="num">
                                      <p:cBhvr>
                                        <p:cTn id="53" dur="1000" fill="hold"/>
                                        <p:tgtEl>
                                          <p:spTgt spid="70666"/>
                                        </p:tgtEl>
                                        <p:attrNameLst>
                                          <p:attrName>ppt_h</p:attrName>
                                        </p:attrNameLst>
                                      </p:cBhvr>
                                      <p:tavLst>
                                        <p:tav tm="0">
                                          <p:val>
                                            <p:strVal val="#ppt_h"/>
                                          </p:val>
                                        </p:tav>
                                        <p:tav tm="100000">
                                          <p:val>
                                            <p:strVal val="#ppt_h"/>
                                          </p:val>
                                        </p:tav>
                                      </p:tavLst>
                                    </p:anim>
                                    <p:animEffect transition="in" filter="fade">
                                      <p:cBhvr>
                                        <p:cTn id="54" dur="1000"/>
                                        <p:tgtEl>
                                          <p:spTgt spid="70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build="p"/>
      <p:bldP spid="7066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1684" name="Rectangle 4"/>
          <p:cNvSpPr>
            <a:spLocks noChangeArrowheads="1"/>
          </p:cNvSpPr>
          <p:nvPr/>
        </p:nvSpPr>
        <p:spPr bwMode="auto">
          <a:xfrm>
            <a:off x="228600" y="1497013"/>
            <a:ext cx="7239000" cy="5056187"/>
          </a:xfrm>
          <a:prstGeom prst="rect">
            <a:avLst/>
          </a:prstGeom>
          <a:noFill/>
          <a:ln w="9525">
            <a:noFill/>
            <a:miter lim="800000"/>
            <a:headEnd/>
            <a:tailEnd/>
          </a:ln>
        </p:spPr>
        <p:txBody>
          <a:bodyPr anchor="ctr">
            <a:spAutoFit/>
          </a:bodyPr>
          <a:lstStyle/>
          <a:p>
            <a:r>
              <a:rPr lang="en-US" b="1"/>
              <a:t>Chandragupta II</a:t>
            </a:r>
            <a:r>
              <a:rPr lang="en-US"/>
              <a:t>:  The Gupta </a:t>
            </a:r>
            <a:r>
              <a:rPr lang="en-US" u="sng"/>
              <a:t>Empire reached its greatest point</a:t>
            </a:r>
            <a:r>
              <a:rPr lang="en-US"/>
              <a:t> under him. He controlled a vast empire, from the mouth of the Ganges to the mouth of the Indus River and from what is now North Pakistan </a:t>
            </a:r>
          </a:p>
          <a:p>
            <a:endParaRPr lang="en-US"/>
          </a:p>
          <a:p>
            <a:r>
              <a:rPr lang="en-US" b="1"/>
              <a:t>Trade</a:t>
            </a:r>
            <a:r>
              <a:rPr lang="en-US"/>
              <a:t>: The </a:t>
            </a:r>
            <a:r>
              <a:rPr lang="en-US" u="sng"/>
              <a:t>Guptas traded with people from China, SE Asia, and the Mediterranean. </a:t>
            </a:r>
          </a:p>
          <a:p>
            <a:endParaRPr lang="en-US" u="sng"/>
          </a:p>
          <a:p>
            <a:r>
              <a:rPr lang="en-US" b="1"/>
              <a:t>Pilgrim routes</a:t>
            </a:r>
            <a:r>
              <a:rPr lang="en-US"/>
              <a:t>: </a:t>
            </a:r>
            <a:r>
              <a:rPr lang="en-US" u="sng"/>
              <a:t>Religious trade</a:t>
            </a:r>
            <a:r>
              <a:rPr lang="en-US"/>
              <a:t> was also vital to their economy.  Religious travelers, or pilgrims, journeyed through India for different religious reasons. </a:t>
            </a:r>
          </a:p>
          <a:p>
            <a:pPr eaLnBrk="0" hangingPunct="0"/>
            <a:endParaRPr lang="en-US" sz="1800">
              <a:latin typeface="Arial" charset="0"/>
            </a:endParaRPr>
          </a:p>
          <a:p>
            <a:pPr eaLnBrk="0" hangingPunct="0"/>
            <a:r>
              <a:rPr lang="en-US" b="1" u="sng"/>
              <a:t>Huns</a:t>
            </a:r>
            <a:r>
              <a:rPr lang="en-US" u="sng"/>
              <a:t>: Eventually the Huns invaded from central Asia and brought an end to the Golden age of the Guptas</a:t>
            </a:r>
            <a:r>
              <a:rPr lang="en-US"/>
              <a:t>. </a:t>
            </a:r>
          </a:p>
        </p:txBody>
      </p:sp>
      <p:pic>
        <p:nvPicPr>
          <p:cNvPr id="73731" name="Picture 8" descr="Chandragupta's Tower"/>
          <p:cNvPicPr>
            <a:picLocks noChangeAspect="1" noChangeArrowheads="1"/>
          </p:cNvPicPr>
          <p:nvPr/>
        </p:nvPicPr>
        <p:blipFill>
          <a:blip r:embed="rId3" cstate="print"/>
          <a:srcRect l="18898" r="18111"/>
          <a:stretch>
            <a:fillRect/>
          </a:stretch>
        </p:blipFill>
        <p:spPr bwMode="auto">
          <a:xfrm>
            <a:off x="7616825" y="2362200"/>
            <a:ext cx="1222375" cy="2895600"/>
          </a:xfrm>
          <a:prstGeom prst="rect">
            <a:avLst/>
          </a:prstGeom>
          <a:noFill/>
          <a:ln w="9525">
            <a:noFill/>
            <a:miter lim="800000"/>
            <a:headEnd/>
            <a:tailEnd/>
          </a:ln>
        </p:spPr>
      </p:pic>
      <p:pic>
        <p:nvPicPr>
          <p:cNvPr id="71690" name="Picture 10" descr="chandraguptaII"/>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962400" y="161925"/>
            <a:ext cx="1295400" cy="1209675"/>
          </a:xfrm>
          <a:prstGeom prst="rect">
            <a:avLst/>
          </a:prstGeom>
          <a:noFill/>
          <a:ln w="9525">
            <a:noFill/>
            <a:miter lim="800000"/>
            <a:headEnd/>
            <a:tailEnd/>
          </a:ln>
        </p:spPr>
      </p:pic>
      <p:pic>
        <p:nvPicPr>
          <p:cNvPr id="71692" name="Picture 12" descr="HCRchandragupta"/>
          <p:cNvPicPr>
            <a:picLocks noChangeAspect="1" noChangeArrowheads="1"/>
          </p:cNvPicPr>
          <p:nvPr/>
        </p:nvPicPr>
        <p:blipFill>
          <a:blip r:embed="rId5" cstate="print">
            <a:clrChange>
              <a:clrFrom>
                <a:srgbClr val="FFFFFF"/>
              </a:clrFrom>
              <a:clrTo>
                <a:srgbClr val="FFFFFF">
                  <a:alpha val="0"/>
                </a:srgbClr>
              </a:clrTo>
            </a:clrChange>
          </a:blip>
          <a:srcRect t="48000"/>
          <a:stretch>
            <a:fillRect/>
          </a:stretch>
        </p:blipFill>
        <p:spPr bwMode="auto">
          <a:xfrm>
            <a:off x="7239000" y="228600"/>
            <a:ext cx="1447800" cy="1287463"/>
          </a:xfrm>
          <a:prstGeom prst="rect">
            <a:avLst/>
          </a:prstGeom>
          <a:noFill/>
          <a:ln w="9525">
            <a:noFill/>
            <a:miter lim="800000"/>
            <a:headEnd/>
            <a:tailEnd/>
          </a:ln>
        </p:spPr>
      </p:pic>
      <p:pic>
        <p:nvPicPr>
          <p:cNvPr id="71694" name="Picture 14" descr="HCRchandragupta"/>
          <p:cNvPicPr>
            <a:picLocks noChangeAspect="1" noChangeArrowheads="1"/>
          </p:cNvPicPr>
          <p:nvPr/>
        </p:nvPicPr>
        <p:blipFill>
          <a:blip r:embed="rId5" cstate="print">
            <a:clrChange>
              <a:clrFrom>
                <a:srgbClr val="FFFFFF"/>
              </a:clrFrom>
              <a:clrTo>
                <a:srgbClr val="FFFFFF">
                  <a:alpha val="0"/>
                </a:srgbClr>
              </a:clrTo>
            </a:clrChange>
          </a:blip>
          <a:srcRect b="50000"/>
          <a:stretch>
            <a:fillRect/>
          </a:stretch>
        </p:blipFill>
        <p:spPr bwMode="auto">
          <a:xfrm>
            <a:off x="304800" y="152400"/>
            <a:ext cx="1524000" cy="1303338"/>
          </a:xfrm>
          <a:prstGeom prst="rect">
            <a:avLst/>
          </a:prstGeom>
          <a:noFill/>
          <a:ln w="9525">
            <a:noFill/>
            <a:miter lim="800000"/>
            <a:headEnd/>
            <a:tailEnd/>
          </a:ln>
        </p:spPr>
      </p:pic>
      <p:pic>
        <p:nvPicPr>
          <p:cNvPr id="71696" name="Picture 16" descr="Chandragupta's Tower"/>
          <p:cNvPicPr>
            <a:picLocks noChangeAspect="1" noChangeArrowheads="1"/>
          </p:cNvPicPr>
          <p:nvPr/>
        </p:nvPicPr>
        <p:blipFill>
          <a:blip r:embed="rId3" cstate="print"/>
          <a:srcRect l="18898" r="18111"/>
          <a:stretch>
            <a:fillRect/>
          </a:stretch>
        </p:blipFill>
        <p:spPr bwMode="auto">
          <a:xfrm>
            <a:off x="7620000" y="2209800"/>
            <a:ext cx="1298575" cy="3076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1694"/>
                                        </p:tgtEl>
                                        <p:attrNameLst>
                                          <p:attrName>style.visibility</p:attrName>
                                        </p:attrNameLst>
                                      </p:cBhvr>
                                      <p:to>
                                        <p:strVal val="visible"/>
                                      </p:to>
                                    </p:set>
                                    <p:anim calcmode="lin" valueType="num">
                                      <p:cBhvr>
                                        <p:cTn id="7" dur="1000" fill="hold"/>
                                        <p:tgtEl>
                                          <p:spTgt spid="71694"/>
                                        </p:tgtEl>
                                        <p:attrNameLst>
                                          <p:attrName>ppt_w</p:attrName>
                                        </p:attrNameLst>
                                      </p:cBhvr>
                                      <p:tavLst>
                                        <p:tav tm="0">
                                          <p:val>
                                            <p:strVal val="#ppt_w*0.70"/>
                                          </p:val>
                                        </p:tav>
                                        <p:tav tm="100000">
                                          <p:val>
                                            <p:strVal val="#ppt_w"/>
                                          </p:val>
                                        </p:tav>
                                      </p:tavLst>
                                    </p:anim>
                                    <p:anim calcmode="lin" valueType="num">
                                      <p:cBhvr>
                                        <p:cTn id="8" dur="1000" fill="hold"/>
                                        <p:tgtEl>
                                          <p:spTgt spid="71694"/>
                                        </p:tgtEl>
                                        <p:attrNameLst>
                                          <p:attrName>ppt_h</p:attrName>
                                        </p:attrNameLst>
                                      </p:cBhvr>
                                      <p:tavLst>
                                        <p:tav tm="0">
                                          <p:val>
                                            <p:strVal val="#ppt_h"/>
                                          </p:val>
                                        </p:tav>
                                        <p:tav tm="100000">
                                          <p:val>
                                            <p:strVal val="#ppt_h"/>
                                          </p:val>
                                        </p:tav>
                                      </p:tavLst>
                                    </p:anim>
                                    <p:animEffect transition="in" filter="fade">
                                      <p:cBhvr>
                                        <p:cTn id="9" dur="1000"/>
                                        <p:tgtEl>
                                          <p:spTgt spid="71694"/>
                                        </p:tgtEl>
                                      </p:cBhvr>
                                    </p:animEffect>
                                  </p:childTnLst>
                                </p:cTn>
                              </p:par>
                              <p:par>
                                <p:cTn id="10" presetID="55" presetClass="entr" presetSubtype="0" fill="hold" nodeType="withEffect">
                                  <p:stCondLst>
                                    <p:cond delay="0"/>
                                  </p:stCondLst>
                                  <p:childTnLst>
                                    <p:set>
                                      <p:cBhvr>
                                        <p:cTn id="11" dur="1" fill="hold">
                                          <p:stCondLst>
                                            <p:cond delay="0"/>
                                          </p:stCondLst>
                                        </p:cTn>
                                        <p:tgtEl>
                                          <p:spTgt spid="71690"/>
                                        </p:tgtEl>
                                        <p:attrNameLst>
                                          <p:attrName>style.visibility</p:attrName>
                                        </p:attrNameLst>
                                      </p:cBhvr>
                                      <p:to>
                                        <p:strVal val="visible"/>
                                      </p:to>
                                    </p:set>
                                    <p:anim calcmode="lin" valueType="num">
                                      <p:cBhvr>
                                        <p:cTn id="12" dur="1000" fill="hold"/>
                                        <p:tgtEl>
                                          <p:spTgt spid="71690"/>
                                        </p:tgtEl>
                                        <p:attrNameLst>
                                          <p:attrName>ppt_w</p:attrName>
                                        </p:attrNameLst>
                                      </p:cBhvr>
                                      <p:tavLst>
                                        <p:tav tm="0">
                                          <p:val>
                                            <p:strVal val="#ppt_w*0.70"/>
                                          </p:val>
                                        </p:tav>
                                        <p:tav tm="100000">
                                          <p:val>
                                            <p:strVal val="#ppt_w"/>
                                          </p:val>
                                        </p:tav>
                                      </p:tavLst>
                                    </p:anim>
                                    <p:anim calcmode="lin" valueType="num">
                                      <p:cBhvr>
                                        <p:cTn id="13" dur="1000" fill="hold"/>
                                        <p:tgtEl>
                                          <p:spTgt spid="71690"/>
                                        </p:tgtEl>
                                        <p:attrNameLst>
                                          <p:attrName>ppt_h</p:attrName>
                                        </p:attrNameLst>
                                      </p:cBhvr>
                                      <p:tavLst>
                                        <p:tav tm="0">
                                          <p:val>
                                            <p:strVal val="#ppt_h"/>
                                          </p:val>
                                        </p:tav>
                                        <p:tav tm="100000">
                                          <p:val>
                                            <p:strVal val="#ppt_h"/>
                                          </p:val>
                                        </p:tav>
                                      </p:tavLst>
                                    </p:anim>
                                    <p:animEffect transition="in" filter="fade">
                                      <p:cBhvr>
                                        <p:cTn id="14" dur="1000"/>
                                        <p:tgtEl>
                                          <p:spTgt spid="71690"/>
                                        </p:tgtEl>
                                      </p:cBhvr>
                                    </p:animEffect>
                                  </p:childTnLst>
                                </p:cTn>
                              </p:par>
                              <p:par>
                                <p:cTn id="15" presetID="55" presetClass="entr" presetSubtype="0" fill="hold" nodeType="withEffect">
                                  <p:stCondLst>
                                    <p:cond delay="0"/>
                                  </p:stCondLst>
                                  <p:childTnLst>
                                    <p:set>
                                      <p:cBhvr>
                                        <p:cTn id="16" dur="1" fill="hold">
                                          <p:stCondLst>
                                            <p:cond delay="0"/>
                                          </p:stCondLst>
                                        </p:cTn>
                                        <p:tgtEl>
                                          <p:spTgt spid="71692"/>
                                        </p:tgtEl>
                                        <p:attrNameLst>
                                          <p:attrName>style.visibility</p:attrName>
                                        </p:attrNameLst>
                                      </p:cBhvr>
                                      <p:to>
                                        <p:strVal val="visible"/>
                                      </p:to>
                                    </p:set>
                                    <p:anim calcmode="lin" valueType="num">
                                      <p:cBhvr>
                                        <p:cTn id="17" dur="1000" fill="hold"/>
                                        <p:tgtEl>
                                          <p:spTgt spid="71692"/>
                                        </p:tgtEl>
                                        <p:attrNameLst>
                                          <p:attrName>ppt_w</p:attrName>
                                        </p:attrNameLst>
                                      </p:cBhvr>
                                      <p:tavLst>
                                        <p:tav tm="0">
                                          <p:val>
                                            <p:strVal val="#ppt_w*0.70"/>
                                          </p:val>
                                        </p:tav>
                                        <p:tav tm="100000">
                                          <p:val>
                                            <p:strVal val="#ppt_w"/>
                                          </p:val>
                                        </p:tav>
                                      </p:tavLst>
                                    </p:anim>
                                    <p:anim calcmode="lin" valueType="num">
                                      <p:cBhvr>
                                        <p:cTn id="18" dur="1000" fill="hold"/>
                                        <p:tgtEl>
                                          <p:spTgt spid="71692"/>
                                        </p:tgtEl>
                                        <p:attrNameLst>
                                          <p:attrName>ppt_h</p:attrName>
                                        </p:attrNameLst>
                                      </p:cBhvr>
                                      <p:tavLst>
                                        <p:tav tm="0">
                                          <p:val>
                                            <p:strVal val="#ppt_h"/>
                                          </p:val>
                                        </p:tav>
                                        <p:tav tm="100000">
                                          <p:val>
                                            <p:strVal val="#ppt_h"/>
                                          </p:val>
                                        </p:tav>
                                      </p:tavLst>
                                    </p:anim>
                                    <p:animEffect transition="in" filter="fade">
                                      <p:cBhvr>
                                        <p:cTn id="19" dur="1000"/>
                                        <p:tgtEl>
                                          <p:spTgt spid="71692"/>
                                        </p:tgtEl>
                                      </p:cBhvr>
                                    </p:animEffect>
                                  </p:childTnLst>
                                </p:cTn>
                              </p:par>
                              <p:par>
                                <p:cTn id="20" presetID="55" presetClass="entr" presetSubtype="0" fill="hold" nodeType="withEffect">
                                  <p:stCondLst>
                                    <p:cond delay="0"/>
                                  </p:stCondLst>
                                  <p:childTnLst>
                                    <p:set>
                                      <p:cBhvr>
                                        <p:cTn id="21" dur="1" fill="hold">
                                          <p:stCondLst>
                                            <p:cond delay="0"/>
                                          </p:stCondLst>
                                        </p:cTn>
                                        <p:tgtEl>
                                          <p:spTgt spid="71696"/>
                                        </p:tgtEl>
                                        <p:attrNameLst>
                                          <p:attrName>style.visibility</p:attrName>
                                        </p:attrNameLst>
                                      </p:cBhvr>
                                      <p:to>
                                        <p:strVal val="visible"/>
                                      </p:to>
                                    </p:set>
                                    <p:anim calcmode="lin" valueType="num">
                                      <p:cBhvr>
                                        <p:cTn id="22" dur="1000" fill="hold"/>
                                        <p:tgtEl>
                                          <p:spTgt spid="71696"/>
                                        </p:tgtEl>
                                        <p:attrNameLst>
                                          <p:attrName>ppt_w</p:attrName>
                                        </p:attrNameLst>
                                      </p:cBhvr>
                                      <p:tavLst>
                                        <p:tav tm="0">
                                          <p:val>
                                            <p:strVal val="#ppt_w*0.70"/>
                                          </p:val>
                                        </p:tav>
                                        <p:tav tm="100000">
                                          <p:val>
                                            <p:strVal val="#ppt_w"/>
                                          </p:val>
                                        </p:tav>
                                      </p:tavLst>
                                    </p:anim>
                                    <p:anim calcmode="lin" valueType="num">
                                      <p:cBhvr>
                                        <p:cTn id="23" dur="1000" fill="hold"/>
                                        <p:tgtEl>
                                          <p:spTgt spid="71696"/>
                                        </p:tgtEl>
                                        <p:attrNameLst>
                                          <p:attrName>ppt_h</p:attrName>
                                        </p:attrNameLst>
                                      </p:cBhvr>
                                      <p:tavLst>
                                        <p:tav tm="0">
                                          <p:val>
                                            <p:strVal val="#ppt_h"/>
                                          </p:val>
                                        </p:tav>
                                        <p:tav tm="100000">
                                          <p:val>
                                            <p:strVal val="#ppt_h"/>
                                          </p:val>
                                        </p:tav>
                                      </p:tavLst>
                                    </p:anim>
                                    <p:animEffect transition="in" filter="fade">
                                      <p:cBhvr>
                                        <p:cTn id="24" dur="1000"/>
                                        <p:tgtEl>
                                          <p:spTgt spid="71696"/>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71684">
                                            <p:txEl>
                                              <p:pRg st="0" end="0"/>
                                            </p:txEl>
                                          </p:spTgt>
                                        </p:tgtEl>
                                        <p:attrNameLst>
                                          <p:attrName>style.visibility</p:attrName>
                                        </p:attrNameLst>
                                      </p:cBhvr>
                                      <p:to>
                                        <p:strVal val="visible"/>
                                      </p:to>
                                    </p:set>
                                    <p:anim calcmode="lin" valueType="num">
                                      <p:cBhvr>
                                        <p:cTn id="27" dur="1000" fill="hold"/>
                                        <p:tgtEl>
                                          <p:spTgt spid="71684">
                                            <p:txEl>
                                              <p:pRg st="0" end="0"/>
                                            </p:txEl>
                                          </p:spTgt>
                                        </p:tgtEl>
                                        <p:attrNameLst>
                                          <p:attrName>ppt_w</p:attrName>
                                        </p:attrNameLst>
                                      </p:cBhvr>
                                      <p:tavLst>
                                        <p:tav tm="0">
                                          <p:val>
                                            <p:strVal val="#ppt_w*0.70"/>
                                          </p:val>
                                        </p:tav>
                                        <p:tav tm="100000">
                                          <p:val>
                                            <p:strVal val="#ppt_w"/>
                                          </p:val>
                                        </p:tav>
                                      </p:tavLst>
                                    </p:anim>
                                    <p:anim calcmode="lin" valueType="num">
                                      <p:cBhvr>
                                        <p:cTn id="28" dur="1000" fill="hold"/>
                                        <p:tgtEl>
                                          <p:spTgt spid="71684">
                                            <p:txEl>
                                              <p:pRg st="0" end="0"/>
                                            </p:txEl>
                                          </p:spTgt>
                                        </p:tgtEl>
                                        <p:attrNameLst>
                                          <p:attrName>ppt_h</p:attrName>
                                        </p:attrNameLst>
                                      </p:cBhvr>
                                      <p:tavLst>
                                        <p:tav tm="0">
                                          <p:val>
                                            <p:strVal val="#ppt_h"/>
                                          </p:val>
                                        </p:tav>
                                        <p:tav tm="100000">
                                          <p:val>
                                            <p:strVal val="#ppt_h"/>
                                          </p:val>
                                        </p:tav>
                                      </p:tavLst>
                                    </p:anim>
                                    <p:animEffect transition="in" filter="fade">
                                      <p:cBhvr>
                                        <p:cTn id="29" dur="1000"/>
                                        <p:tgtEl>
                                          <p:spTgt spid="71684">
                                            <p:txEl>
                                              <p:pRg st="0" end="0"/>
                                            </p:txEl>
                                          </p:spTgt>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71684">
                                            <p:txEl>
                                              <p:pRg st="2" end="2"/>
                                            </p:txEl>
                                          </p:spTgt>
                                        </p:tgtEl>
                                        <p:attrNameLst>
                                          <p:attrName>style.visibility</p:attrName>
                                        </p:attrNameLst>
                                      </p:cBhvr>
                                      <p:to>
                                        <p:strVal val="visible"/>
                                      </p:to>
                                    </p:set>
                                    <p:anim calcmode="lin" valueType="num">
                                      <p:cBhvr>
                                        <p:cTn id="32" dur="1000" fill="hold"/>
                                        <p:tgtEl>
                                          <p:spTgt spid="71684">
                                            <p:txEl>
                                              <p:pRg st="2" end="2"/>
                                            </p:txEl>
                                          </p:spTgt>
                                        </p:tgtEl>
                                        <p:attrNameLst>
                                          <p:attrName>ppt_w</p:attrName>
                                        </p:attrNameLst>
                                      </p:cBhvr>
                                      <p:tavLst>
                                        <p:tav tm="0">
                                          <p:val>
                                            <p:strVal val="#ppt_w*0.70"/>
                                          </p:val>
                                        </p:tav>
                                        <p:tav tm="100000">
                                          <p:val>
                                            <p:strVal val="#ppt_w"/>
                                          </p:val>
                                        </p:tav>
                                      </p:tavLst>
                                    </p:anim>
                                    <p:anim calcmode="lin" valueType="num">
                                      <p:cBhvr>
                                        <p:cTn id="33" dur="1000" fill="hold"/>
                                        <p:tgtEl>
                                          <p:spTgt spid="71684">
                                            <p:txEl>
                                              <p:pRg st="2" end="2"/>
                                            </p:txEl>
                                          </p:spTgt>
                                        </p:tgtEl>
                                        <p:attrNameLst>
                                          <p:attrName>ppt_h</p:attrName>
                                        </p:attrNameLst>
                                      </p:cBhvr>
                                      <p:tavLst>
                                        <p:tav tm="0">
                                          <p:val>
                                            <p:strVal val="#ppt_h"/>
                                          </p:val>
                                        </p:tav>
                                        <p:tav tm="100000">
                                          <p:val>
                                            <p:strVal val="#ppt_h"/>
                                          </p:val>
                                        </p:tav>
                                      </p:tavLst>
                                    </p:anim>
                                    <p:animEffect transition="in" filter="fade">
                                      <p:cBhvr>
                                        <p:cTn id="34" dur="1000"/>
                                        <p:tgtEl>
                                          <p:spTgt spid="71684">
                                            <p:txEl>
                                              <p:pRg st="2" end="2"/>
                                            </p:txEl>
                                          </p:spTgt>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71684">
                                            <p:txEl>
                                              <p:pRg st="4" end="4"/>
                                            </p:txEl>
                                          </p:spTgt>
                                        </p:tgtEl>
                                        <p:attrNameLst>
                                          <p:attrName>style.visibility</p:attrName>
                                        </p:attrNameLst>
                                      </p:cBhvr>
                                      <p:to>
                                        <p:strVal val="visible"/>
                                      </p:to>
                                    </p:set>
                                    <p:anim calcmode="lin" valueType="num">
                                      <p:cBhvr>
                                        <p:cTn id="37" dur="1000" fill="hold"/>
                                        <p:tgtEl>
                                          <p:spTgt spid="71684">
                                            <p:txEl>
                                              <p:pRg st="4" end="4"/>
                                            </p:txEl>
                                          </p:spTgt>
                                        </p:tgtEl>
                                        <p:attrNameLst>
                                          <p:attrName>ppt_w</p:attrName>
                                        </p:attrNameLst>
                                      </p:cBhvr>
                                      <p:tavLst>
                                        <p:tav tm="0">
                                          <p:val>
                                            <p:strVal val="#ppt_w*0.70"/>
                                          </p:val>
                                        </p:tav>
                                        <p:tav tm="100000">
                                          <p:val>
                                            <p:strVal val="#ppt_w"/>
                                          </p:val>
                                        </p:tav>
                                      </p:tavLst>
                                    </p:anim>
                                    <p:anim calcmode="lin" valueType="num">
                                      <p:cBhvr>
                                        <p:cTn id="38" dur="1000" fill="hold"/>
                                        <p:tgtEl>
                                          <p:spTgt spid="71684">
                                            <p:txEl>
                                              <p:pRg st="4" end="4"/>
                                            </p:txEl>
                                          </p:spTgt>
                                        </p:tgtEl>
                                        <p:attrNameLst>
                                          <p:attrName>ppt_h</p:attrName>
                                        </p:attrNameLst>
                                      </p:cBhvr>
                                      <p:tavLst>
                                        <p:tav tm="0">
                                          <p:val>
                                            <p:strVal val="#ppt_h"/>
                                          </p:val>
                                        </p:tav>
                                        <p:tav tm="100000">
                                          <p:val>
                                            <p:strVal val="#ppt_h"/>
                                          </p:val>
                                        </p:tav>
                                      </p:tavLst>
                                    </p:anim>
                                    <p:animEffect transition="in" filter="fade">
                                      <p:cBhvr>
                                        <p:cTn id="39" dur="1000"/>
                                        <p:tgtEl>
                                          <p:spTgt spid="71684">
                                            <p:txEl>
                                              <p:pRg st="4" end="4"/>
                                            </p:txEl>
                                          </p:spTgt>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71684">
                                            <p:txEl>
                                              <p:pRg st="6" end="6"/>
                                            </p:txEl>
                                          </p:spTgt>
                                        </p:tgtEl>
                                        <p:attrNameLst>
                                          <p:attrName>style.visibility</p:attrName>
                                        </p:attrNameLst>
                                      </p:cBhvr>
                                      <p:to>
                                        <p:strVal val="visible"/>
                                      </p:to>
                                    </p:set>
                                    <p:anim calcmode="lin" valueType="num">
                                      <p:cBhvr>
                                        <p:cTn id="42" dur="1000" fill="hold"/>
                                        <p:tgtEl>
                                          <p:spTgt spid="71684">
                                            <p:txEl>
                                              <p:pRg st="6" end="6"/>
                                            </p:txEl>
                                          </p:spTgt>
                                        </p:tgtEl>
                                        <p:attrNameLst>
                                          <p:attrName>ppt_w</p:attrName>
                                        </p:attrNameLst>
                                      </p:cBhvr>
                                      <p:tavLst>
                                        <p:tav tm="0">
                                          <p:val>
                                            <p:strVal val="#ppt_w*0.70"/>
                                          </p:val>
                                        </p:tav>
                                        <p:tav tm="100000">
                                          <p:val>
                                            <p:strVal val="#ppt_w"/>
                                          </p:val>
                                        </p:tav>
                                      </p:tavLst>
                                    </p:anim>
                                    <p:anim calcmode="lin" valueType="num">
                                      <p:cBhvr>
                                        <p:cTn id="43" dur="1000" fill="hold"/>
                                        <p:tgtEl>
                                          <p:spTgt spid="71684">
                                            <p:txEl>
                                              <p:pRg st="6" end="6"/>
                                            </p:txEl>
                                          </p:spTgt>
                                        </p:tgtEl>
                                        <p:attrNameLst>
                                          <p:attrName>ppt_h</p:attrName>
                                        </p:attrNameLst>
                                      </p:cBhvr>
                                      <p:tavLst>
                                        <p:tav tm="0">
                                          <p:val>
                                            <p:strVal val="#ppt_h"/>
                                          </p:val>
                                        </p:tav>
                                        <p:tav tm="100000">
                                          <p:val>
                                            <p:strVal val="#ppt_h"/>
                                          </p:val>
                                        </p:tav>
                                      </p:tavLst>
                                    </p:anim>
                                    <p:animEffect transition="in" filter="fade">
                                      <p:cBhvr>
                                        <p:cTn id="44" dur="1000"/>
                                        <p:tgtEl>
                                          <p:spTgt spid="7168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2708" name="Rectangle 4"/>
          <p:cNvSpPr>
            <a:spLocks noChangeArrowheads="1"/>
          </p:cNvSpPr>
          <p:nvPr/>
        </p:nvSpPr>
        <p:spPr bwMode="auto">
          <a:xfrm>
            <a:off x="228600" y="104775"/>
            <a:ext cx="5943600" cy="6640513"/>
          </a:xfrm>
          <a:prstGeom prst="rect">
            <a:avLst/>
          </a:prstGeom>
          <a:noFill/>
          <a:ln w="9525">
            <a:noFill/>
            <a:miter lim="800000"/>
            <a:headEnd/>
            <a:tailEnd/>
          </a:ln>
        </p:spPr>
        <p:txBody>
          <a:bodyPr anchor="ctr">
            <a:spAutoFit/>
          </a:bodyPr>
          <a:lstStyle/>
          <a:p>
            <a:r>
              <a:rPr lang="en-US" b="1"/>
              <a:t>Indian Culture</a:t>
            </a:r>
            <a:endParaRPr lang="en-US"/>
          </a:p>
          <a:p>
            <a:r>
              <a:rPr lang="en-US" b="1"/>
              <a:t>Literature</a:t>
            </a:r>
          </a:p>
          <a:p>
            <a:endParaRPr lang="en-US" sz="1500" b="1"/>
          </a:p>
          <a:p>
            <a:r>
              <a:rPr lang="en-US" b="1"/>
              <a:t>Vedas</a:t>
            </a:r>
            <a:r>
              <a:rPr lang="en-US"/>
              <a:t>: </a:t>
            </a:r>
            <a:r>
              <a:rPr lang="en-US" u="sng"/>
              <a:t>main scriptural texts of Hinduism</a:t>
            </a:r>
            <a:r>
              <a:rPr lang="en-US"/>
              <a:t> </a:t>
            </a:r>
          </a:p>
          <a:p>
            <a:endParaRPr lang="en-US" sz="1500" b="1"/>
          </a:p>
          <a:p>
            <a:r>
              <a:rPr lang="en-US" b="1"/>
              <a:t>Upanishads</a:t>
            </a:r>
            <a:r>
              <a:rPr lang="en-US"/>
              <a:t>: are </a:t>
            </a:r>
            <a:r>
              <a:rPr lang="en-US" u="sng"/>
              <a:t>part of the Vedas</a:t>
            </a:r>
            <a:r>
              <a:rPr lang="en-US"/>
              <a:t> and form the Hindu scriptures which primarily discuss philosophy, meditation, and the nature of God </a:t>
            </a:r>
          </a:p>
          <a:p>
            <a:endParaRPr lang="en-US" sz="1500"/>
          </a:p>
          <a:p>
            <a:r>
              <a:rPr lang="en-US" b="1"/>
              <a:t>Ramayana: </a:t>
            </a:r>
            <a:r>
              <a:rPr lang="en-US"/>
              <a:t>an ancient Sanskrit epic attributed to the poet Valmiki and is an important part of the Hindu canon </a:t>
            </a:r>
          </a:p>
          <a:p>
            <a:endParaRPr lang="en-US" sz="1500" b="1"/>
          </a:p>
          <a:p>
            <a:r>
              <a:rPr lang="en-US" b="1"/>
              <a:t>Mahabharata (Bhagavad Gita</a:t>
            </a:r>
            <a:r>
              <a:rPr lang="en-US"/>
              <a:t>): </a:t>
            </a:r>
            <a:r>
              <a:rPr lang="en-US" u="sng"/>
              <a:t>Holy text</a:t>
            </a:r>
            <a:r>
              <a:rPr lang="en-US"/>
              <a:t> of a conversation between Krishna and Arjuna taking place on the battlefield of just prior to the start of a war.  It </a:t>
            </a:r>
            <a:r>
              <a:rPr lang="en-US" u="sng"/>
              <a:t>explains many moral principles of Hinduism and explains Karma</a:t>
            </a:r>
          </a:p>
          <a:p>
            <a:pPr eaLnBrk="0" hangingPunct="0"/>
            <a:endParaRPr lang="en-US" sz="1800" u="sng">
              <a:latin typeface="Arial" charset="0"/>
            </a:endParaRPr>
          </a:p>
        </p:txBody>
      </p:sp>
      <p:pic>
        <p:nvPicPr>
          <p:cNvPr id="72710" name="Picture 6" descr="Image:Ravi Varma-Rama-breaking-bow.jpg">
            <a:hlinkClick r:id="rId3"/>
          </p:cNvPr>
          <p:cNvPicPr>
            <a:picLocks noChangeAspect="1" noChangeArrowheads="1"/>
          </p:cNvPicPr>
          <p:nvPr/>
        </p:nvPicPr>
        <p:blipFill>
          <a:blip r:embed="rId4" cstate="print"/>
          <a:srcRect/>
          <a:stretch>
            <a:fillRect/>
          </a:stretch>
        </p:blipFill>
        <p:spPr bwMode="auto">
          <a:xfrm>
            <a:off x="6629400" y="228600"/>
            <a:ext cx="2295525" cy="3048000"/>
          </a:xfrm>
          <a:prstGeom prst="rect">
            <a:avLst/>
          </a:prstGeom>
          <a:noFill/>
          <a:ln w="9525">
            <a:noFill/>
            <a:miter lim="800000"/>
            <a:headEnd/>
            <a:tailEnd/>
          </a:ln>
        </p:spPr>
      </p:pic>
      <p:pic>
        <p:nvPicPr>
          <p:cNvPr id="72712" name="Picture 8" descr="Image:Gita1.jpg">
            <a:hlinkClick r:id="rId5"/>
          </p:cNvPr>
          <p:cNvPicPr>
            <a:picLocks noChangeAspect="1" noChangeArrowheads="1"/>
          </p:cNvPicPr>
          <p:nvPr/>
        </p:nvPicPr>
        <p:blipFill>
          <a:blip r:embed="rId6" cstate="print"/>
          <a:srcRect/>
          <a:stretch>
            <a:fillRect/>
          </a:stretch>
        </p:blipFill>
        <p:spPr bwMode="auto">
          <a:xfrm>
            <a:off x="6705600" y="3581400"/>
            <a:ext cx="2160588" cy="3081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2708">
                                            <p:txEl>
                                              <p:pRg st="0" end="0"/>
                                            </p:txEl>
                                          </p:spTgt>
                                        </p:tgtEl>
                                        <p:attrNameLst>
                                          <p:attrName>style.visibility</p:attrName>
                                        </p:attrNameLst>
                                      </p:cBhvr>
                                      <p:to>
                                        <p:strVal val="visible"/>
                                      </p:to>
                                    </p:set>
                                    <p:anim calcmode="lin" valueType="num">
                                      <p:cBhvr>
                                        <p:cTn id="7" dur="1000" fill="hold"/>
                                        <p:tgtEl>
                                          <p:spTgt spid="7270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270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270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2708">
                                            <p:txEl>
                                              <p:pRg st="1" end="1"/>
                                            </p:txEl>
                                          </p:spTgt>
                                        </p:tgtEl>
                                        <p:attrNameLst>
                                          <p:attrName>style.visibility</p:attrName>
                                        </p:attrNameLst>
                                      </p:cBhvr>
                                      <p:to>
                                        <p:strVal val="visible"/>
                                      </p:to>
                                    </p:set>
                                    <p:anim calcmode="lin" valueType="num">
                                      <p:cBhvr>
                                        <p:cTn id="14" dur="1000" fill="hold"/>
                                        <p:tgtEl>
                                          <p:spTgt spid="72708">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72708">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7270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2708">
                                            <p:txEl>
                                              <p:pRg st="3" end="3"/>
                                            </p:txEl>
                                          </p:spTgt>
                                        </p:tgtEl>
                                        <p:attrNameLst>
                                          <p:attrName>style.visibility</p:attrName>
                                        </p:attrNameLst>
                                      </p:cBhvr>
                                      <p:to>
                                        <p:strVal val="visible"/>
                                      </p:to>
                                    </p:set>
                                    <p:anim calcmode="lin" valueType="num">
                                      <p:cBhvr>
                                        <p:cTn id="21" dur="1000" fill="hold"/>
                                        <p:tgtEl>
                                          <p:spTgt spid="72708">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72708">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7270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72708">
                                            <p:txEl>
                                              <p:pRg st="5" end="5"/>
                                            </p:txEl>
                                          </p:spTgt>
                                        </p:tgtEl>
                                        <p:attrNameLst>
                                          <p:attrName>style.visibility</p:attrName>
                                        </p:attrNameLst>
                                      </p:cBhvr>
                                      <p:to>
                                        <p:strVal val="visible"/>
                                      </p:to>
                                    </p:set>
                                    <p:anim calcmode="lin" valueType="num">
                                      <p:cBhvr>
                                        <p:cTn id="28" dur="1000" fill="hold"/>
                                        <p:tgtEl>
                                          <p:spTgt spid="72708">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72708">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72708">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72708">
                                            <p:txEl>
                                              <p:pRg st="7" end="7"/>
                                            </p:txEl>
                                          </p:spTgt>
                                        </p:tgtEl>
                                        <p:attrNameLst>
                                          <p:attrName>style.visibility</p:attrName>
                                        </p:attrNameLst>
                                      </p:cBhvr>
                                      <p:to>
                                        <p:strVal val="visible"/>
                                      </p:to>
                                    </p:set>
                                    <p:anim calcmode="lin" valueType="num">
                                      <p:cBhvr>
                                        <p:cTn id="35" dur="1000" fill="hold"/>
                                        <p:tgtEl>
                                          <p:spTgt spid="72708">
                                            <p:txEl>
                                              <p:pRg st="7" end="7"/>
                                            </p:txEl>
                                          </p:spTgt>
                                        </p:tgtEl>
                                        <p:attrNameLst>
                                          <p:attrName>ppt_w</p:attrName>
                                        </p:attrNameLst>
                                      </p:cBhvr>
                                      <p:tavLst>
                                        <p:tav tm="0">
                                          <p:val>
                                            <p:strVal val="#ppt_w*0.70"/>
                                          </p:val>
                                        </p:tav>
                                        <p:tav tm="100000">
                                          <p:val>
                                            <p:strVal val="#ppt_w"/>
                                          </p:val>
                                        </p:tav>
                                      </p:tavLst>
                                    </p:anim>
                                    <p:anim calcmode="lin" valueType="num">
                                      <p:cBhvr>
                                        <p:cTn id="36" dur="1000" fill="hold"/>
                                        <p:tgtEl>
                                          <p:spTgt spid="72708">
                                            <p:txEl>
                                              <p:pRg st="7" end="7"/>
                                            </p:txEl>
                                          </p:spTgt>
                                        </p:tgtEl>
                                        <p:attrNameLst>
                                          <p:attrName>ppt_h</p:attrName>
                                        </p:attrNameLst>
                                      </p:cBhvr>
                                      <p:tavLst>
                                        <p:tav tm="0">
                                          <p:val>
                                            <p:strVal val="#ppt_h"/>
                                          </p:val>
                                        </p:tav>
                                        <p:tav tm="100000">
                                          <p:val>
                                            <p:strVal val="#ppt_h"/>
                                          </p:val>
                                        </p:tav>
                                      </p:tavLst>
                                    </p:anim>
                                    <p:animEffect transition="in" filter="fade">
                                      <p:cBhvr>
                                        <p:cTn id="37" dur="1000"/>
                                        <p:tgtEl>
                                          <p:spTgt spid="72708">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72708">
                                            <p:txEl>
                                              <p:pRg st="9" end="9"/>
                                            </p:txEl>
                                          </p:spTgt>
                                        </p:tgtEl>
                                        <p:attrNameLst>
                                          <p:attrName>style.visibility</p:attrName>
                                        </p:attrNameLst>
                                      </p:cBhvr>
                                      <p:to>
                                        <p:strVal val="visible"/>
                                      </p:to>
                                    </p:set>
                                    <p:anim calcmode="lin" valueType="num">
                                      <p:cBhvr>
                                        <p:cTn id="42" dur="1000" fill="hold"/>
                                        <p:tgtEl>
                                          <p:spTgt spid="72708">
                                            <p:txEl>
                                              <p:pRg st="9" end="9"/>
                                            </p:txEl>
                                          </p:spTgt>
                                        </p:tgtEl>
                                        <p:attrNameLst>
                                          <p:attrName>ppt_w</p:attrName>
                                        </p:attrNameLst>
                                      </p:cBhvr>
                                      <p:tavLst>
                                        <p:tav tm="0">
                                          <p:val>
                                            <p:strVal val="#ppt_w*0.70"/>
                                          </p:val>
                                        </p:tav>
                                        <p:tav tm="100000">
                                          <p:val>
                                            <p:strVal val="#ppt_w"/>
                                          </p:val>
                                        </p:tav>
                                      </p:tavLst>
                                    </p:anim>
                                    <p:anim calcmode="lin" valueType="num">
                                      <p:cBhvr>
                                        <p:cTn id="43" dur="1000" fill="hold"/>
                                        <p:tgtEl>
                                          <p:spTgt spid="72708">
                                            <p:txEl>
                                              <p:pRg st="9" end="9"/>
                                            </p:txEl>
                                          </p:spTgt>
                                        </p:tgtEl>
                                        <p:attrNameLst>
                                          <p:attrName>ppt_h</p:attrName>
                                        </p:attrNameLst>
                                      </p:cBhvr>
                                      <p:tavLst>
                                        <p:tav tm="0">
                                          <p:val>
                                            <p:strVal val="#ppt_h"/>
                                          </p:val>
                                        </p:tav>
                                        <p:tav tm="100000">
                                          <p:val>
                                            <p:strVal val="#ppt_h"/>
                                          </p:val>
                                        </p:tav>
                                      </p:tavLst>
                                    </p:anim>
                                    <p:animEffect transition="in" filter="fade">
                                      <p:cBhvr>
                                        <p:cTn id="44" dur="1000"/>
                                        <p:tgtEl>
                                          <p:spTgt spid="72708">
                                            <p:txEl>
                                              <p:pRg st="9" end="9"/>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72710"/>
                                        </p:tgtEl>
                                        <p:attrNameLst>
                                          <p:attrName>style.visibility</p:attrName>
                                        </p:attrNameLst>
                                      </p:cBhvr>
                                      <p:to>
                                        <p:strVal val="visible"/>
                                      </p:to>
                                    </p:set>
                                    <p:anim calcmode="lin" valueType="num">
                                      <p:cBhvr>
                                        <p:cTn id="47" dur="1000" fill="hold"/>
                                        <p:tgtEl>
                                          <p:spTgt spid="72710"/>
                                        </p:tgtEl>
                                        <p:attrNameLst>
                                          <p:attrName>ppt_w</p:attrName>
                                        </p:attrNameLst>
                                      </p:cBhvr>
                                      <p:tavLst>
                                        <p:tav tm="0">
                                          <p:val>
                                            <p:strVal val="#ppt_w*0.70"/>
                                          </p:val>
                                        </p:tav>
                                        <p:tav tm="100000">
                                          <p:val>
                                            <p:strVal val="#ppt_w"/>
                                          </p:val>
                                        </p:tav>
                                      </p:tavLst>
                                    </p:anim>
                                    <p:anim calcmode="lin" valueType="num">
                                      <p:cBhvr>
                                        <p:cTn id="48" dur="1000" fill="hold"/>
                                        <p:tgtEl>
                                          <p:spTgt spid="72710"/>
                                        </p:tgtEl>
                                        <p:attrNameLst>
                                          <p:attrName>ppt_h</p:attrName>
                                        </p:attrNameLst>
                                      </p:cBhvr>
                                      <p:tavLst>
                                        <p:tav tm="0">
                                          <p:val>
                                            <p:strVal val="#ppt_h"/>
                                          </p:val>
                                        </p:tav>
                                        <p:tav tm="100000">
                                          <p:val>
                                            <p:strVal val="#ppt_h"/>
                                          </p:val>
                                        </p:tav>
                                      </p:tavLst>
                                    </p:anim>
                                    <p:animEffect transition="in" filter="fade">
                                      <p:cBhvr>
                                        <p:cTn id="49" dur="1000"/>
                                        <p:tgtEl>
                                          <p:spTgt spid="72710"/>
                                        </p:tgtEl>
                                      </p:cBhvr>
                                    </p:animEffect>
                                  </p:childTnLst>
                                </p:cTn>
                              </p:par>
                              <p:par>
                                <p:cTn id="50" presetID="55" presetClass="entr" presetSubtype="0" fill="hold" nodeType="withEffect">
                                  <p:stCondLst>
                                    <p:cond delay="0"/>
                                  </p:stCondLst>
                                  <p:childTnLst>
                                    <p:set>
                                      <p:cBhvr>
                                        <p:cTn id="51" dur="1" fill="hold">
                                          <p:stCondLst>
                                            <p:cond delay="0"/>
                                          </p:stCondLst>
                                        </p:cTn>
                                        <p:tgtEl>
                                          <p:spTgt spid="72712"/>
                                        </p:tgtEl>
                                        <p:attrNameLst>
                                          <p:attrName>style.visibility</p:attrName>
                                        </p:attrNameLst>
                                      </p:cBhvr>
                                      <p:to>
                                        <p:strVal val="visible"/>
                                      </p:to>
                                    </p:set>
                                    <p:anim calcmode="lin" valueType="num">
                                      <p:cBhvr>
                                        <p:cTn id="52" dur="1000" fill="hold"/>
                                        <p:tgtEl>
                                          <p:spTgt spid="72712"/>
                                        </p:tgtEl>
                                        <p:attrNameLst>
                                          <p:attrName>ppt_w</p:attrName>
                                        </p:attrNameLst>
                                      </p:cBhvr>
                                      <p:tavLst>
                                        <p:tav tm="0">
                                          <p:val>
                                            <p:strVal val="#ppt_w*0.70"/>
                                          </p:val>
                                        </p:tav>
                                        <p:tav tm="100000">
                                          <p:val>
                                            <p:strVal val="#ppt_w"/>
                                          </p:val>
                                        </p:tav>
                                      </p:tavLst>
                                    </p:anim>
                                    <p:anim calcmode="lin" valueType="num">
                                      <p:cBhvr>
                                        <p:cTn id="53" dur="1000" fill="hold"/>
                                        <p:tgtEl>
                                          <p:spTgt spid="72712"/>
                                        </p:tgtEl>
                                        <p:attrNameLst>
                                          <p:attrName>ppt_h</p:attrName>
                                        </p:attrNameLst>
                                      </p:cBhvr>
                                      <p:tavLst>
                                        <p:tav tm="0">
                                          <p:val>
                                            <p:strVal val="#ppt_h"/>
                                          </p:val>
                                        </p:tav>
                                        <p:tav tm="100000">
                                          <p:val>
                                            <p:strVal val="#ppt_h"/>
                                          </p:val>
                                        </p:tav>
                                      </p:tavLst>
                                    </p:anim>
                                    <p:animEffect transition="in" filter="fade">
                                      <p:cBhvr>
                                        <p:cTn id="54" dur="1000"/>
                                        <p:tgtEl>
                                          <p:spTgt spid="72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3732" name="Rectangle 4"/>
          <p:cNvSpPr>
            <a:spLocks noChangeArrowheads="1"/>
          </p:cNvSpPr>
          <p:nvPr/>
        </p:nvSpPr>
        <p:spPr bwMode="auto">
          <a:xfrm>
            <a:off x="3581400" y="304800"/>
            <a:ext cx="1905000" cy="762000"/>
          </a:xfrm>
          <a:prstGeom prst="rect">
            <a:avLst/>
          </a:prstGeom>
          <a:noFill/>
          <a:ln w="9525">
            <a:noFill/>
            <a:miter lim="800000"/>
            <a:headEnd/>
            <a:tailEnd/>
          </a:ln>
        </p:spPr>
        <p:txBody>
          <a:bodyPr wrap="none" anchor="ctr">
            <a:spAutoFit/>
          </a:bodyPr>
          <a:lstStyle/>
          <a:p>
            <a:pPr algn="ctr"/>
            <a:r>
              <a:rPr lang="en-US" b="1"/>
              <a:t>Architecture</a:t>
            </a:r>
            <a:endParaRPr lang="en-US"/>
          </a:p>
          <a:p>
            <a:pPr algn="ctr"/>
            <a:endParaRPr lang="en-US"/>
          </a:p>
        </p:txBody>
      </p:sp>
      <p:sp>
        <p:nvSpPr>
          <p:cNvPr id="73733" name="Text Box 5"/>
          <p:cNvSpPr txBox="1">
            <a:spLocks noChangeArrowheads="1"/>
          </p:cNvSpPr>
          <p:nvPr/>
        </p:nvSpPr>
        <p:spPr bwMode="auto">
          <a:xfrm>
            <a:off x="1203325" y="914400"/>
            <a:ext cx="6797675" cy="762000"/>
          </a:xfrm>
          <a:prstGeom prst="rect">
            <a:avLst/>
          </a:prstGeom>
          <a:noFill/>
          <a:ln w="9525">
            <a:noFill/>
            <a:miter lim="800000"/>
            <a:headEnd/>
            <a:tailEnd/>
          </a:ln>
        </p:spPr>
        <p:txBody>
          <a:bodyPr>
            <a:spAutoFit/>
          </a:bodyPr>
          <a:lstStyle/>
          <a:p>
            <a:pPr algn="ctr"/>
            <a:r>
              <a:rPr lang="en-US" u="sng"/>
              <a:t>Ashoka erected </a:t>
            </a:r>
            <a:r>
              <a:rPr lang="en-US" b="1" u="sng"/>
              <a:t>pillars</a:t>
            </a:r>
            <a:r>
              <a:rPr lang="en-US" u="sng"/>
              <a:t> to spread Buddhist teachings throughout his empire. </a:t>
            </a:r>
          </a:p>
        </p:txBody>
      </p:sp>
      <p:pic>
        <p:nvPicPr>
          <p:cNvPr id="73735" name="Picture 7" descr="AshokaCapital"/>
          <p:cNvPicPr>
            <a:picLocks noChangeAspect="1" noChangeArrowheads="1"/>
          </p:cNvPicPr>
          <p:nvPr/>
        </p:nvPicPr>
        <p:blipFill>
          <a:blip r:embed="rId3" cstate="print"/>
          <a:srcRect/>
          <a:stretch>
            <a:fillRect/>
          </a:stretch>
        </p:blipFill>
        <p:spPr bwMode="auto">
          <a:xfrm>
            <a:off x="609600" y="2590800"/>
            <a:ext cx="2389188" cy="3657600"/>
          </a:xfrm>
          <a:prstGeom prst="rect">
            <a:avLst/>
          </a:prstGeom>
          <a:noFill/>
          <a:ln w="9525">
            <a:noFill/>
            <a:miter lim="800000"/>
            <a:headEnd/>
            <a:tailEnd/>
          </a:ln>
        </p:spPr>
      </p:pic>
      <p:pic>
        <p:nvPicPr>
          <p:cNvPr id="73737" name="Picture 9" descr="Ashokan edict Pillar"/>
          <p:cNvPicPr>
            <a:picLocks noChangeAspect="1" noChangeArrowheads="1"/>
          </p:cNvPicPr>
          <p:nvPr/>
        </p:nvPicPr>
        <p:blipFill>
          <a:blip r:embed="rId4" cstate="print"/>
          <a:srcRect/>
          <a:stretch>
            <a:fillRect/>
          </a:stretch>
        </p:blipFill>
        <p:spPr bwMode="auto">
          <a:xfrm>
            <a:off x="6657975" y="1905000"/>
            <a:ext cx="2057400" cy="4476750"/>
          </a:xfrm>
          <a:prstGeom prst="rect">
            <a:avLst/>
          </a:prstGeom>
          <a:noFill/>
          <a:ln w="9525">
            <a:noFill/>
            <a:miter lim="800000"/>
            <a:headEnd/>
            <a:tailEnd/>
          </a:ln>
        </p:spPr>
      </p:pic>
      <p:pic>
        <p:nvPicPr>
          <p:cNvPr id="73739" name="Picture 11" descr="2005-08-24-2005-8-19-india-pillar-01"/>
          <p:cNvPicPr>
            <a:picLocks noChangeAspect="1" noChangeArrowheads="1"/>
          </p:cNvPicPr>
          <p:nvPr/>
        </p:nvPicPr>
        <p:blipFill>
          <a:blip r:embed="rId5" cstate="print"/>
          <a:srcRect/>
          <a:stretch>
            <a:fillRect/>
          </a:stretch>
        </p:blipFill>
        <p:spPr bwMode="auto">
          <a:xfrm>
            <a:off x="3506788" y="2362200"/>
            <a:ext cx="2894012" cy="4038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 calcmode="lin" valueType="num">
                                      <p:cBhvr>
                                        <p:cTn id="7" dur="1000" fill="hold"/>
                                        <p:tgtEl>
                                          <p:spTgt spid="73732"/>
                                        </p:tgtEl>
                                        <p:attrNameLst>
                                          <p:attrName>ppt_w</p:attrName>
                                        </p:attrNameLst>
                                      </p:cBhvr>
                                      <p:tavLst>
                                        <p:tav tm="0">
                                          <p:val>
                                            <p:strVal val="#ppt_w*0.70"/>
                                          </p:val>
                                        </p:tav>
                                        <p:tav tm="100000">
                                          <p:val>
                                            <p:strVal val="#ppt_w"/>
                                          </p:val>
                                        </p:tav>
                                      </p:tavLst>
                                    </p:anim>
                                    <p:anim calcmode="lin" valueType="num">
                                      <p:cBhvr>
                                        <p:cTn id="8" dur="1000" fill="hold"/>
                                        <p:tgtEl>
                                          <p:spTgt spid="73732"/>
                                        </p:tgtEl>
                                        <p:attrNameLst>
                                          <p:attrName>ppt_h</p:attrName>
                                        </p:attrNameLst>
                                      </p:cBhvr>
                                      <p:tavLst>
                                        <p:tav tm="0">
                                          <p:val>
                                            <p:strVal val="#ppt_h"/>
                                          </p:val>
                                        </p:tav>
                                        <p:tav tm="100000">
                                          <p:val>
                                            <p:strVal val="#ppt_h"/>
                                          </p:val>
                                        </p:tav>
                                      </p:tavLst>
                                    </p:anim>
                                    <p:animEffect transition="in" filter="fade">
                                      <p:cBhvr>
                                        <p:cTn id="9" dur="1000"/>
                                        <p:tgtEl>
                                          <p:spTgt spid="7373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3733"/>
                                        </p:tgtEl>
                                        <p:attrNameLst>
                                          <p:attrName>style.visibility</p:attrName>
                                        </p:attrNameLst>
                                      </p:cBhvr>
                                      <p:to>
                                        <p:strVal val="visible"/>
                                      </p:to>
                                    </p:set>
                                    <p:anim calcmode="lin" valueType="num">
                                      <p:cBhvr>
                                        <p:cTn id="12" dur="1000" fill="hold"/>
                                        <p:tgtEl>
                                          <p:spTgt spid="73733"/>
                                        </p:tgtEl>
                                        <p:attrNameLst>
                                          <p:attrName>ppt_w</p:attrName>
                                        </p:attrNameLst>
                                      </p:cBhvr>
                                      <p:tavLst>
                                        <p:tav tm="0">
                                          <p:val>
                                            <p:strVal val="#ppt_w*0.70"/>
                                          </p:val>
                                        </p:tav>
                                        <p:tav tm="100000">
                                          <p:val>
                                            <p:strVal val="#ppt_w"/>
                                          </p:val>
                                        </p:tav>
                                      </p:tavLst>
                                    </p:anim>
                                    <p:anim calcmode="lin" valueType="num">
                                      <p:cBhvr>
                                        <p:cTn id="13" dur="1000" fill="hold"/>
                                        <p:tgtEl>
                                          <p:spTgt spid="73733"/>
                                        </p:tgtEl>
                                        <p:attrNameLst>
                                          <p:attrName>ppt_h</p:attrName>
                                        </p:attrNameLst>
                                      </p:cBhvr>
                                      <p:tavLst>
                                        <p:tav tm="0">
                                          <p:val>
                                            <p:strVal val="#ppt_h"/>
                                          </p:val>
                                        </p:tav>
                                        <p:tav tm="100000">
                                          <p:val>
                                            <p:strVal val="#ppt_h"/>
                                          </p:val>
                                        </p:tav>
                                      </p:tavLst>
                                    </p:anim>
                                    <p:animEffect transition="in" filter="fade">
                                      <p:cBhvr>
                                        <p:cTn id="14" dur="1000"/>
                                        <p:tgtEl>
                                          <p:spTgt spid="73733"/>
                                        </p:tgtEl>
                                      </p:cBhvr>
                                    </p:animEffect>
                                  </p:childTnLst>
                                </p:cTn>
                              </p:par>
                            </p:childTnLst>
                          </p:cTn>
                        </p:par>
                        <p:par>
                          <p:cTn id="15" fill="hold">
                            <p:stCondLst>
                              <p:cond delay="1000"/>
                            </p:stCondLst>
                            <p:childTnLst>
                              <p:par>
                                <p:cTn id="16" presetID="55" presetClass="entr" presetSubtype="0" fill="hold" nodeType="afterEffect">
                                  <p:stCondLst>
                                    <p:cond delay="0"/>
                                  </p:stCondLst>
                                  <p:childTnLst>
                                    <p:set>
                                      <p:cBhvr>
                                        <p:cTn id="17" dur="1" fill="hold">
                                          <p:stCondLst>
                                            <p:cond delay="0"/>
                                          </p:stCondLst>
                                        </p:cTn>
                                        <p:tgtEl>
                                          <p:spTgt spid="73735"/>
                                        </p:tgtEl>
                                        <p:attrNameLst>
                                          <p:attrName>style.visibility</p:attrName>
                                        </p:attrNameLst>
                                      </p:cBhvr>
                                      <p:to>
                                        <p:strVal val="visible"/>
                                      </p:to>
                                    </p:set>
                                    <p:anim calcmode="lin" valueType="num">
                                      <p:cBhvr>
                                        <p:cTn id="18" dur="1000" fill="hold"/>
                                        <p:tgtEl>
                                          <p:spTgt spid="73735"/>
                                        </p:tgtEl>
                                        <p:attrNameLst>
                                          <p:attrName>ppt_w</p:attrName>
                                        </p:attrNameLst>
                                      </p:cBhvr>
                                      <p:tavLst>
                                        <p:tav tm="0">
                                          <p:val>
                                            <p:strVal val="#ppt_w*0.70"/>
                                          </p:val>
                                        </p:tav>
                                        <p:tav tm="100000">
                                          <p:val>
                                            <p:strVal val="#ppt_w"/>
                                          </p:val>
                                        </p:tav>
                                      </p:tavLst>
                                    </p:anim>
                                    <p:anim calcmode="lin" valueType="num">
                                      <p:cBhvr>
                                        <p:cTn id="19" dur="1000" fill="hold"/>
                                        <p:tgtEl>
                                          <p:spTgt spid="73735"/>
                                        </p:tgtEl>
                                        <p:attrNameLst>
                                          <p:attrName>ppt_h</p:attrName>
                                        </p:attrNameLst>
                                      </p:cBhvr>
                                      <p:tavLst>
                                        <p:tav tm="0">
                                          <p:val>
                                            <p:strVal val="#ppt_h"/>
                                          </p:val>
                                        </p:tav>
                                        <p:tav tm="100000">
                                          <p:val>
                                            <p:strVal val="#ppt_h"/>
                                          </p:val>
                                        </p:tav>
                                      </p:tavLst>
                                    </p:anim>
                                    <p:animEffect transition="in" filter="fade">
                                      <p:cBhvr>
                                        <p:cTn id="20" dur="1000"/>
                                        <p:tgtEl>
                                          <p:spTgt spid="73735"/>
                                        </p:tgtEl>
                                      </p:cBhvr>
                                    </p:animEffect>
                                  </p:childTnLst>
                                </p:cTn>
                              </p:par>
                            </p:childTnLst>
                          </p:cTn>
                        </p:par>
                        <p:par>
                          <p:cTn id="21" fill="hold">
                            <p:stCondLst>
                              <p:cond delay="2000"/>
                            </p:stCondLst>
                            <p:childTnLst>
                              <p:par>
                                <p:cTn id="22" presetID="55" presetClass="entr" presetSubtype="0" fill="hold" nodeType="afterEffect">
                                  <p:stCondLst>
                                    <p:cond delay="0"/>
                                  </p:stCondLst>
                                  <p:childTnLst>
                                    <p:set>
                                      <p:cBhvr>
                                        <p:cTn id="23" dur="1" fill="hold">
                                          <p:stCondLst>
                                            <p:cond delay="0"/>
                                          </p:stCondLst>
                                        </p:cTn>
                                        <p:tgtEl>
                                          <p:spTgt spid="73739"/>
                                        </p:tgtEl>
                                        <p:attrNameLst>
                                          <p:attrName>style.visibility</p:attrName>
                                        </p:attrNameLst>
                                      </p:cBhvr>
                                      <p:to>
                                        <p:strVal val="visible"/>
                                      </p:to>
                                    </p:set>
                                    <p:anim calcmode="lin" valueType="num">
                                      <p:cBhvr>
                                        <p:cTn id="24" dur="1000" fill="hold"/>
                                        <p:tgtEl>
                                          <p:spTgt spid="73739"/>
                                        </p:tgtEl>
                                        <p:attrNameLst>
                                          <p:attrName>ppt_w</p:attrName>
                                        </p:attrNameLst>
                                      </p:cBhvr>
                                      <p:tavLst>
                                        <p:tav tm="0">
                                          <p:val>
                                            <p:strVal val="#ppt_w*0.70"/>
                                          </p:val>
                                        </p:tav>
                                        <p:tav tm="100000">
                                          <p:val>
                                            <p:strVal val="#ppt_w"/>
                                          </p:val>
                                        </p:tav>
                                      </p:tavLst>
                                    </p:anim>
                                    <p:anim calcmode="lin" valueType="num">
                                      <p:cBhvr>
                                        <p:cTn id="25" dur="1000" fill="hold"/>
                                        <p:tgtEl>
                                          <p:spTgt spid="73739"/>
                                        </p:tgtEl>
                                        <p:attrNameLst>
                                          <p:attrName>ppt_h</p:attrName>
                                        </p:attrNameLst>
                                      </p:cBhvr>
                                      <p:tavLst>
                                        <p:tav tm="0">
                                          <p:val>
                                            <p:strVal val="#ppt_h"/>
                                          </p:val>
                                        </p:tav>
                                        <p:tav tm="100000">
                                          <p:val>
                                            <p:strVal val="#ppt_h"/>
                                          </p:val>
                                        </p:tav>
                                      </p:tavLst>
                                    </p:anim>
                                    <p:animEffect transition="in" filter="fade">
                                      <p:cBhvr>
                                        <p:cTn id="26" dur="1000"/>
                                        <p:tgtEl>
                                          <p:spTgt spid="73739"/>
                                        </p:tgtEl>
                                      </p:cBhvr>
                                    </p:animEffect>
                                  </p:childTnLst>
                                </p:cTn>
                              </p:par>
                            </p:childTnLst>
                          </p:cTn>
                        </p:par>
                        <p:par>
                          <p:cTn id="27" fill="hold">
                            <p:stCondLst>
                              <p:cond delay="3000"/>
                            </p:stCondLst>
                            <p:childTnLst>
                              <p:par>
                                <p:cTn id="28" presetID="55" presetClass="entr" presetSubtype="0" fill="hold" nodeType="afterEffect">
                                  <p:stCondLst>
                                    <p:cond delay="0"/>
                                  </p:stCondLst>
                                  <p:childTnLst>
                                    <p:set>
                                      <p:cBhvr>
                                        <p:cTn id="29" dur="1" fill="hold">
                                          <p:stCondLst>
                                            <p:cond delay="0"/>
                                          </p:stCondLst>
                                        </p:cTn>
                                        <p:tgtEl>
                                          <p:spTgt spid="73737"/>
                                        </p:tgtEl>
                                        <p:attrNameLst>
                                          <p:attrName>style.visibility</p:attrName>
                                        </p:attrNameLst>
                                      </p:cBhvr>
                                      <p:to>
                                        <p:strVal val="visible"/>
                                      </p:to>
                                    </p:set>
                                    <p:anim calcmode="lin" valueType="num">
                                      <p:cBhvr>
                                        <p:cTn id="30" dur="1000" fill="hold"/>
                                        <p:tgtEl>
                                          <p:spTgt spid="73737"/>
                                        </p:tgtEl>
                                        <p:attrNameLst>
                                          <p:attrName>ppt_w</p:attrName>
                                        </p:attrNameLst>
                                      </p:cBhvr>
                                      <p:tavLst>
                                        <p:tav tm="0">
                                          <p:val>
                                            <p:strVal val="#ppt_w*0.70"/>
                                          </p:val>
                                        </p:tav>
                                        <p:tav tm="100000">
                                          <p:val>
                                            <p:strVal val="#ppt_w"/>
                                          </p:val>
                                        </p:tav>
                                      </p:tavLst>
                                    </p:anim>
                                    <p:anim calcmode="lin" valueType="num">
                                      <p:cBhvr>
                                        <p:cTn id="31" dur="1000" fill="hold"/>
                                        <p:tgtEl>
                                          <p:spTgt spid="73737"/>
                                        </p:tgtEl>
                                        <p:attrNameLst>
                                          <p:attrName>ppt_h</p:attrName>
                                        </p:attrNameLst>
                                      </p:cBhvr>
                                      <p:tavLst>
                                        <p:tav tm="0">
                                          <p:val>
                                            <p:strVal val="#ppt_h"/>
                                          </p:val>
                                        </p:tav>
                                        <p:tav tm="100000">
                                          <p:val>
                                            <p:strVal val="#ppt_h"/>
                                          </p:val>
                                        </p:tav>
                                      </p:tavLst>
                                    </p:anim>
                                    <p:animEffect transition="in" filter="fade">
                                      <p:cBhvr>
                                        <p:cTn id="32" dur="1000"/>
                                        <p:tgtEl>
                                          <p:spTgt spid="73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P spid="7373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4756" name="Text Box 4"/>
          <p:cNvSpPr txBox="1">
            <a:spLocks noChangeArrowheads="1"/>
          </p:cNvSpPr>
          <p:nvPr/>
        </p:nvSpPr>
        <p:spPr bwMode="auto">
          <a:xfrm>
            <a:off x="0" y="152400"/>
            <a:ext cx="5486400" cy="381000"/>
          </a:xfrm>
          <a:prstGeom prst="rect">
            <a:avLst/>
          </a:prstGeom>
          <a:noFill/>
          <a:ln w="9525">
            <a:noFill/>
            <a:miter lim="800000"/>
            <a:headEnd/>
            <a:tailEnd/>
          </a:ln>
        </p:spPr>
        <p:txBody>
          <a:bodyPr>
            <a:spAutoFit/>
          </a:bodyPr>
          <a:lstStyle/>
          <a:p>
            <a:r>
              <a:rPr lang="en-US" sz="1900" b="1"/>
              <a:t>Stupa: A </a:t>
            </a:r>
            <a:r>
              <a:rPr lang="en-US" sz="1900" b="1" u="sng"/>
              <a:t>shrine that houses Buddhist relics</a:t>
            </a:r>
          </a:p>
        </p:txBody>
      </p:sp>
      <p:pic>
        <p:nvPicPr>
          <p:cNvPr id="74758" name="Picture 6" descr="Image:Sanchi2.jpg">
            <a:hlinkClick r:id="rId3"/>
          </p:cNvPr>
          <p:cNvPicPr>
            <a:picLocks noChangeAspect="1" noChangeArrowheads="1"/>
          </p:cNvPicPr>
          <p:nvPr/>
        </p:nvPicPr>
        <p:blipFill>
          <a:blip r:embed="rId4" cstate="print"/>
          <a:srcRect/>
          <a:stretch>
            <a:fillRect/>
          </a:stretch>
        </p:blipFill>
        <p:spPr bwMode="auto">
          <a:xfrm>
            <a:off x="457200" y="685800"/>
            <a:ext cx="4191000" cy="2797175"/>
          </a:xfrm>
          <a:prstGeom prst="rect">
            <a:avLst/>
          </a:prstGeom>
          <a:noFill/>
          <a:ln w="9525">
            <a:noFill/>
            <a:miter lim="800000"/>
            <a:headEnd/>
            <a:tailEnd/>
          </a:ln>
        </p:spPr>
      </p:pic>
      <p:pic>
        <p:nvPicPr>
          <p:cNvPr id="74760" name="Picture 8" descr="42-16828825"/>
          <p:cNvPicPr>
            <a:picLocks noChangeAspect="1" noChangeArrowheads="1"/>
          </p:cNvPicPr>
          <p:nvPr/>
        </p:nvPicPr>
        <p:blipFill>
          <a:blip r:embed="rId5" cstate="print"/>
          <a:srcRect/>
          <a:stretch>
            <a:fillRect/>
          </a:stretch>
        </p:blipFill>
        <p:spPr bwMode="auto">
          <a:xfrm>
            <a:off x="5410200" y="381000"/>
            <a:ext cx="3048000" cy="3048000"/>
          </a:xfrm>
          <a:prstGeom prst="rect">
            <a:avLst/>
          </a:prstGeom>
          <a:noFill/>
          <a:ln w="9525">
            <a:noFill/>
            <a:miter lim="800000"/>
            <a:headEnd/>
            <a:tailEnd/>
          </a:ln>
        </p:spPr>
      </p:pic>
      <p:pic>
        <p:nvPicPr>
          <p:cNvPr id="74762" name="Picture 10" descr="42-16695463"/>
          <p:cNvPicPr>
            <a:picLocks noChangeAspect="1" noChangeArrowheads="1"/>
          </p:cNvPicPr>
          <p:nvPr/>
        </p:nvPicPr>
        <p:blipFill>
          <a:blip r:embed="rId6" cstate="print"/>
          <a:srcRect/>
          <a:stretch>
            <a:fillRect/>
          </a:stretch>
        </p:blipFill>
        <p:spPr bwMode="auto">
          <a:xfrm>
            <a:off x="381000" y="3733800"/>
            <a:ext cx="1873250" cy="2819400"/>
          </a:xfrm>
          <a:prstGeom prst="rect">
            <a:avLst/>
          </a:prstGeom>
          <a:noFill/>
          <a:ln w="9525">
            <a:noFill/>
            <a:miter lim="800000"/>
            <a:headEnd/>
            <a:tailEnd/>
          </a:ln>
        </p:spPr>
      </p:pic>
      <p:pic>
        <p:nvPicPr>
          <p:cNvPr id="74764" name="Picture 12" descr="42-16114714"/>
          <p:cNvPicPr>
            <a:picLocks noChangeAspect="1" noChangeArrowheads="1"/>
          </p:cNvPicPr>
          <p:nvPr/>
        </p:nvPicPr>
        <p:blipFill>
          <a:blip r:embed="rId7" cstate="print"/>
          <a:srcRect/>
          <a:stretch>
            <a:fillRect/>
          </a:stretch>
        </p:blipFill>
        <p:spPr bwMode="auto">
          <a:xfrm>
            <a:off x="4572000" y="3762375"/>
            <a:ext cx="4343400" cy="2905125"/>
          </a:xfrm>
          <a:prstGeom prst="rect">
            <a:avLst/>
          </a:prstGeom>
          <a:noFill/>
          <a:ln w="9525">
            <a:noFill/>
            <a:miter lim="800000"/>
            <a:headEnd/>
            <a:tailEnd/>
          </a:ln>
        </p:spPr>
      </p:pic>
      <p:pic>
        <p:nvPicPr>
          <p:cNvPr id="74766" name="Picture 14" descr="42-17573588"/>
          <p:cNvPicPr>
            <a:picLocks noChangeAspect="1" noChangeArrowheads="1"/>
          </p:cNvPicPr>
          <p:nvPr/>
        </p:nvPicPr>
        <p:blipFill>
          <a:blip r:embed="rId8" cstate="print"/>
          <a:srcRect/>
          <a:stretch>
            <a:fillRect/>
          </a:stretch>
        </p:blipFill>
        <p:spPr bwMode="auto">
          <a:xfrm>
            <a:off x="2514600" y="3810000"/>
            <a:ext cx="1873250" cy="2819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4756"/>
                                        </p:tgtEl>
                                        <p:attrNameLst>
                                          <p:attrName>style.visibility</p:attrName>
                                        </p:attrNameLst>
                                      </p:cBhvr>
                                      <p:to>
                                        <p:strVal val="visible"/>
                                      </p:to>
                                    </p:set>
                                    <p:anim calcmode="lin" valueType="num">
                                      <p:cBhvr>
                                        <p:cTn id="7" dur="1000" fill="hold"/>
                                        <p:tgtEl>
                                          <p:spTgt spid="74756"/>
                                        </p:tgtEl>
                                        <p:attrNameLst>
                                          <p:attrName>ppt_w</p:attrName>
                                        </p:attrNameLst>
                                      </p:cBhvr>
                                      <p:tavLst>
                                        <p:tav tm="0">
                                          <p:val>
                                            <p:strVal val="#ppt_w*0.70"/>
                                          </p:val>
                                        </p:tav>
                                        <p:tav tm="100000">
                                          <p:val>
                                            <p:strVal val="#ppt_w"/>
                                          </p:val>
                                        </p:tav>
                                      </p:tavLst>
                                    </p:anim>
                                    <p:anim calcmode="lin" valueType="num">
                                      <p:cBhvr>
                                        <p:cTn id="8" dur="1000" fill="hold"/>
                                        <p:tgtEl>
                                          <p:spTgt spid="74756"/>
                                        </p:tgtEl>
                                        <p:attrNameLst>
                                          <p:attrName>ppt_h</p:attrName>
                                        </p:attrNameLst>
                                      </p:cBhvr>
                                      <p:tavLst>
                                        <p:tav tm="0">
                                          <p:val>
                                            <p:strVal val="#ppt_h"/>
                                          </p:val>
                                        </p:tav>
                                        <p:tav tm="100000">
                                          <p:val>
                                            <p:strVal val="#ppt_h"/>
                                          </p:val>
                                        </p:tav>
                                      </p:tavLst>
                                    </p:anim>
                                    <p:animEffect transition="in" filter="fade">
                                      <p:cBhvr>
                                        <p:cTn id="9" dur="1000"/>
                                        <p:tgtEl>
                                          <p:spTgt spid="74756"/>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74758"/>
                                        </p:tgtEl>
                                        <p:attrNameLst>
                                          <p:attrName>style.visibility</p:attrName>
                                        </p:attrNameLst>
                                      </p:cBhvr>
                                      <p:to>
                                        <p:strVal val="visible"/>
                                      </p:to>
                                    </p:set>
                                    <p:anim calcmode="lin" valueType="num">
                                      <p:cBhvr>
                                        <p:cTn id="13" dur="1000" fill="hold"/>
                                        <p:tgtEl>
                                          <p:spTgt spid="74758"/>
                                        </p:tgtEl>
                                        <p:attrNameLst>
                                          <p:attrName>ppt_w</p:attrName>
                                        </p:attrNameLst>
                                      </p:cBhvr>
                                      <p:tavLst>
                                        <p:tav tm="0">
                                          <p:val>
                                            <p:strVal val="#ppt_w*0.70"/>
                                          </p:val>
                                        </p:tav>
                                        <p:tav tm="100000">
                                          <p:val>
                                            <p:strVal val="#ppt_w"/>
                                          </p:val>
                                        </p:tav>
                                      </p:tavLst>
                                    </p:anim>
                                    <p:anim calcmode="lin" valueType="num">
                                      <p:cBhvr>
                                        <p:cTn id="14" dur="1000" fill="hold"/>
                                        <p:tgtEl>
                                          <p:spTgt spid="74758"/>
                                        </p:tgtEl>
                                        <p:attrNameLst>
                                          <p:attrName>ppt_h</p:attrName>
                                        </p:attrNameLst>
                                      </p:cBhvr>
                                      <p:tavLst>
                                        <p:tav tm="0">
                                          <p:val>
                                            <p:strVal val="#ppt_h"/>
                                          </p:val>
                                        </p:tav>
                                        <p:tav tm="100000">
                                          <p:val>
                                            <p:strVal val="#ppt_h"/>
                                          </p:val>
                                        </p:tav>
                                      </p:tavLst>
                                    </p:anim>
                                    <p:animEffect transition="in" filter="fade">
                                      <p:cBhvr>
                                        <p:cTn id="15" dur="1000"/>
                                        <p:tgtEl>
                                          <p:spTgt spid="74758"/>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74760"/>
                                        </p:tgtEl>
                                        <p:attrNameLst>
                                          <p:attrName>style.visibility</p:attrName>
                                        </p:attrNameLst>
                                      </p:cBhvr>
                                      <p:to>
                                        <p:strVal val="visible"/>
                                      </p:to>
                                    </p:set>
                                    <p:anim calcmode="lin" valueType="num">
                                      <p:cBhvr>
                                        <p:cTn id="19" dur="1000" fill="hold"/>
                                        <p:tgtEl>
                                          <p:spTgt spid="74760"/>
                                        </p:tgtEl>
                                        <p:attrNameLst>
                                          <p:attrName>ppt_w</p:attrName>
                                        </p:attrNameLst>
                                      </p:cBhvr>
                                      <p:tavLst>
                                        <p:tav tm="0">
                                          <p:val>
                                            <p:strVal val="#ppt_w*0.70"/>
                                          </p:val>
                                        </p:tav>
                                        <p:tav tm="100000">
                                          <p:val>
                                            <p:strVal val="#ppt_w"/>
                                          </p:val>
                                        </p:tav>
                                      </p:tavLst>
                                    </p:anim>
                                    <p:anim calcmode="lin" valueType="num">
                                      <p:cBhvr>
                                        <p:cTn id="20" dur="1000" fill="hold"/>
                                        <p:tgtEl>
                                          <p:spTgt spid="74760"/>
                                        </p:tgtEl>
                                        <p:attrNameLst>
                                          <p:attrName>ppt_h</p:attrName>
                                        </p:attrNameLst>
                                      </p:cBhvr>
                                      <p:tavLst>
                                        <p:tav tm="0">
                                          <p:val>
                                            <p:strVal val="#ppt_h"/>
                                          </p:val>
                                        </p:tav>
                                        <p:tav tm="100000">
                                          <p:val>
                                            <p:strVal val="#ppt_h"/>
                                          </p:val>
                                        </p:tav>
                                      </p:tavLst>
                                    </p:anim>
                                    <p:animEffect transition="in" filter="fade">
                                      <p:cBhvr>
                                        <p:cTn id="21" dur="1000"/>
                                        <p:tgtEl>
                                          <p:spTgt spid="74760"/>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74762"/>
                                        </p:tgtEl>
                                        <p:attrNameLst>
                                          <p:attrName>style.visibility</p:attrName>
                                        </p:attrNameLst>
                                      </p:cBhvr>
                                      <p:to>
                                        <p:strVal val="visible"/>
                                      </p:to>
                                    </p:set>
                                    <p:anim calcmode="lin" valueType="num">
                                      <p:cBhvr>
                                        <p:cTn id="25" dur="1000" fill="hold"/>
                                        <p:tgtEl>
                                          <p:spTgt spid="74762"/>
                                        </p:tgtEl>
                                        <p:attrNameLst>
                                          <p:attrName>ppt_w</p:attrName>
                                        </p:attrNameLst>
                                      </p:cBhvr>
                                      <p:tavLst>
                                        <p:tav tm="0">
                                          <p:val>
                                            <p:strVal val="#ppt_w*0.70"/>
                                          </p:val>
                                        </p:tav>
                                        <p:tav tm="100000">
                                          <p:val>
                                            <p:strVal val="#ppt_w"/>
                                          </p:val>
                                        </p:tav>
                                      </p:tavLst>
                                    </p:anim>
                                    <p:anim calcmode="lin" valueType="num">
                                      <p:cBhvr>
                                        <p:cTn id="26" dur="1000" fill="hold"/>
                                        <p:tgtEl>
                                          <p:spTgt spid="74762"/>
                                        </p:tgtEl>
                                        <p:attrNameLst>
                                          <p:attrName>ppt_h</p:attrName>
                                        </p:attrNameLst>
                                      </p:cBhvr>
                                      <p:tavLst>
                                        <p:tav tm="0">
                                          <p:val>
                                            <p:strVal val="#ppt_h"/>
                                          </p:val>
                                        </p:tav>
                                        <p:tav tm="100000">
                                          <p:val>
                                            <p:strVal val="#ppt_h"/>
                                          </p:val>
                                        </p:tav>
                                      </p:tavLst>
                                    </p:anim>
                                    <p:animEffect transition="in" filter="fade">
                                      <p:cBhvr>
                                        <p:cTn id="27" dur="1000"/>
                                        <p:tgtEl>
                                          <p:spTgt spid="74762"/>
                                        </p:tgtEl>
                                      </p:cBhvr>
                                    </p:animEffect>
                                  </p:childTnLst>
                                </p:cTn>
                              </p:par>
                            </p:childTnLst>
                          </p:cTn>
                        </p:par>
                        <p:par>
                          <p:cTn id="28" fill="hold">
                            <p:stCondLst>
                              <p:cond delay="4000"/>
                            </p:stCondLst>
                            <p:childTnLst>
                              <p:par>
                                <p:cTn id="29" presetID="55" presetClass="entr" presetSubtype="0" fill="hold" nodeType="afterEffect">
                                  <p:stCondLst>
                                    <p:cond delay="0"/>
                                  </p:stCondLst>
                                  <p:childTnLst>
                                    <p:set>
                                      <p:cBhvr>
                                        <p:cTn id="30" dur="1" fill="hold">
                                          <p:stCondLst>
                                            <p:cond delay="0"/>
                                          </p:stCondLst>
                                        </p:cTn>
                                        <p:tgtEl>
                                          <p:spTgt spid="74766"/>
                                        </p:tgtEl>
                                        <p:attrNameLst>
                                          <p:attrName>style.visibility</p:attrName>
                                        </p:attrNameLst>
                                      </p:cBhvr>
                                      <p:to>
                                        <p:strVal val="visible"/>
                                      </p:to>
                                    </p:set>
                                    <p:anim calcmode="lin" valueType="num">
                                      <p:cBhvr>
                                        <p:cTn id="31" dur="1000" fill="hold"/>
                                        <p:tgtEl>
                                          <p:spTgt spid="74766"/>
                                        </p:tgtEl>
                                        <p:attrNameLst>
                                          <p:attrName>ppt_w</p:attrName>
                                        </p:attrNameLst>
                                      </p:cBhvr>
                                      <p:tavLst>
                                        <p:tav tm="0">
                                          <p:val>
                                            <p:strVal val="#ppt_w*0.70"/>
                                          </p:val>
                                        </p:tav>
                                        <p:tav tm="100000">
                                          <p:val>
                                            <p:strVal val="#ppt_w"/>
                                          </p:val>
                                        </p:tav>
                                      </p:tavLst>
                                    </p:anim>
                                    <p:anim calcmode="lin" valueType="num">
                                      <p:cBhvr>
                                        <p:cTn id="32" dur="1000" fill="hold"/>
                                        <p:tgtEl>
                                          <p:spTgt spid="74766"/>
                                        </p:tgtEl>
                                        <p:attrNameLst>
                                          <p:attrName>ppt_h</p:attrName>
                                        </p:attrNameLst>
                                      </p:cBhvr>
                                      <p:tavLst>
                                        <p:tav tm="0">
                                          <p:val>
                                            <p:strVal val="#ppt_h"/>
                                          </p:val>
                                        </p:tav>
                                        <p:tav tm="100000">
                                          <p:val>
                                            <p:strVal val="#ppt_h"/>
                                          </p:val>
                                        </p:tav>
                                      </p:tavLst>
                                    </p:anim>
                                    <p:animEffect transition="in" filter="fade">
                                      <p:cBhvr>
                                        <p:cTn id="33" dur="1000"/>
                                        <p:tgtEl>
                                          <p:spTgt spid="74766"/>
                                        </p:tgtEl>
                                      </p:cBhvr>
                                    </p:animEffect>
                                  </p:childTnLst>
                                </p:cTn>
                              </p:par>
                            </p:childTnLst>
                          </p:cTn>
                        </p:par>
                        <p:par>
                          <p:cTn id="34" fill="hold">
                            <p:stCondLst>
                              <p:cond delay="5000"/>
                            </p:stCondLst>
                            <p:childTnLst>
                              <p:par>
                                <p:cTn id="35" presetID="55" presetClass="entr" presetSubtype="0" fill="hold" nodeType="afterEffect">
                                  <p:stCondLst>
                                    <p:cond delay="0"/>
                                  </p:stCondLst>
                                  <p:childTnLst>
                                    <p:set>
                                      <p:cBhvr>
                                        <p:cTn id="36" dur="1" fill="hold">
                                          <p:stCondLst>
                                            <p:cond delay="0"/>
                                          </p:stCondLst>
                                        </p:cTn>
                                        <p:tgtEl>
                                          <p:spTgt spid="74764"/>
                                        </p:tgtEl>
                                        <p:attrNameLst>
                                          <p:attrName>style.visibility</p:attrName>
                                        </p:attrNameLst>
                                      </p:cBhvr>
                                      <p:to>
                                        <p:strVal val="visible"/>
                                      </p:to>
                                    </p:set>
                                    <p:anim calcmode="lin" valueType="num">
                                      <p:cBhvr>
                                        <p:cTn id="37" dur="1000" fill="hold"/>
                                        <p:tgtEl>
                                          <p:spTgt spid="74764"/>
                                        </p:tgtEl>
                                        <p:attrNameLst>
                                          <p:attrName>ppt_w</p:attrName>
                                        </p:attrNameLst>
                                      </p:cBhvr>
                                      <p:tavLst>
                                        <p:tav tm="0">
                                          <p:val>
                                            <p:strVal val="#ppt_w*0.70"/>
                                          </p:val>
                                        </p:tav>
                                        <p:tav tm="100000">
                                          <p:val>
                                            <p:strVal val="#ppt_w"/>
                                          </p:val>
                                        </p:tav>
                                      </p:tavLst>
                                    </p:anim>
                                    <p:anim calcmode="lin" valueType="num">
                                      <p:cBhvr>
                                        <p:cTn id="38" dur="1000" fill="hold"/>
                                        <p:tgtEl>
                                          <p:spTgt spid="74764"/>
                                        </p:tgtEl>
                                        <p:attrNameLst>
                                          <p:attrName>ppt_h</p:attrName>
                                        </p:attrNameLst>
                                      </p:cBhvr>
                                      <p:tavLst>
                                        <p:tav tm="0">
                                          <p:val>
                                            <p:strVal val="#ppt_h"/>
                                          </p:val>
                                        </p:tav>
                                        <p:tav tm="100000">
                                          <p:val>
                                            <p:strVal val="#ppt_h"/>
                                          </p:val>
                                        </p:tav>
                                      </p:tavLst>
                                    </p:anim>
                                    <p:animEffect transition="in" filter="fade">
                                      <p:cBhvr>
                                        <p:cTn id="39" dur="1000"/>
                                        <p:tgtEl>
                                          <p:spTgt spid="74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5780" name="Text Box 4"/>
          <p:cNvSpPr txBox="1">
            <a:spLocks noChangeArrowheads="1"/>
          </p:cNvSpPr>
          <p:nvPr/>
        </p:nvSpPr>
        <p:spPr bwMode="auto">
          <a:xfrm>
            <a:off x="212725" y="146050"/>
            <a:ext cx="8166100" cy="762000"/>
          </a:xfrm>
          <a:prstGeom prst="rect">
            <a:avLst/>
          </a:prstGeom>
          <a:noFill/>
          <a:ln w="9525">
            <a:noFill/>
            <a:miter lim="800000"/>
            <a:headEnd/>
            <a:tailEnd/>
          </a:ln>
        </p:spPr>
        <p:txBody>
          <a:bodyPr wrap="none">
            <a:spAutoFit/>
          </a:bodyPr>
          <a:lstStyle/>
          <a:p>
            <a:r>
              <a:rPr lang="en-US" b="1" u="sng"/>
              <a:t>Pagodas</a:t>
            </a:r>
            <a:r>
              <a:rPr lang="en-US"/>
              <a:t>, also associated with Buddhism evolved from Stupas.</a:t>
            </a:r>
          </a:p>
          <a:p>
            <a:r>
              <a:rPr lang="en-US"/>
              <a:t>They are usually </a:t>
            </a:r>
            <a:r>
              <a:rPr lang="en-US" u="sng"/>
              <a:t>Buddhist temples or shrines</a:t>
            </a:r>
            <a:r>
              <a:rPr lang="en-US"/>
              <a:t>. </a:t>
            </a:r>
          </a:p>
        </p:txBody>
      </p:sp>
      <p:pic>
        <p:nvPicPr>
          <p:cNvPr id="75782" name="Picture 6" descr="Image:Pagoda.jpg"/>
          <p:cNvPicPr>
            <a:picLocks noChangeAspect="1" noChangeArrowheads="1"/>
          </p:cNvPicPr>
          <p:nvPr/>
        </p:nvPicPr>
        <p:blipFill>
          <a:blip r:embed="rId3" cstate="print"/>
          <a:srcRect/>
          <a:stretch>
            <a:fillRect/>
          </a:stretch>
        </p:blipFill>
        <p:spPr bwMode="auto">
          <a:xfrm>
            <a:off x="457200" y="1143000"/>
            <a:ext cx="2133600" cy="2857500"/>
          </a:xfrm>
          <a:prstGeom prst="rect">
            <a:avLst/>
          </a:prstGeom>
          <a:noFill/>
          <a:ln w="9525">
            <a:noFill/>
            <a:miter lim="800000"/>
            <a:headEnd/>
            <a:tailEnd/>
          </a:ln>
        </p:spPr>
      </p:pic>
      <p:pic>
        <p:nvPicPr>
          <p:cNvPr id="75784" name="Picture 8" descr="42-17348683"/>
          <p:cNvPicPr>
            <a:picLocks noChangeAspect="1" noChangeArrowheads="1"/>
          </p:cNvPicPr>
          <p:nvPr/>
        </p:nvPicPr>
        <p:blipFill>
          <a:blip r:embed="rId4" cstate="print"/>
          <a:srcRect/>
          <a:stretch>
            <a:fillRect/>
          </a:stretch>
        </p:blipFill>
        <p:spPr bwMode="auto">
          <a:xfrm>
            <a:off x="3657600" y="1143000"/>
            <a:ext cx="1879600" cy="2819400"/>
          </a:xfrm>
          <a:prstGeom prst="rect">
            <a:avLst/>
          </a:prstGeom>
          <a:noFill/>
          <a:ln w="9525">
            <a:noFill/>
            <a:miter lim="800000"/>
            <a:headEnd/>
            <a:tailEnd/>
          </a:ln>
        </p:spPr>
      </p:pic>
      <p:pic>
        <p:nvPicPr>
          <p:cNvPr id="75786" name="Picture 10" descr="42-17348697"/>
          <p:cNvPicPr>
            <a:picLocks noChangeAspect="1" noChangeArrowheads="1"/>
          </p:cNvPicPr>
          <p:nvPr/>
        </p:nvPicPr>
        <p:blipFill>
          <a:blip r:embed="rId5" cstate="print"/>
          <a:srcRect/>
          <a:stretch>
            <a:fillRect/>
          </a:stretch>
        </p:blipFill>
        <p:spPr bwMode="auto">
          <a:xfrm>
            <a:off x="6324600" y="1219200"/>
            <a:ext cx="1879600" cy="2819400"/>
          </a:xfrm>
          <a:prstGeom prst="rect">
            <a:avLst/>
          </a:prstGeom>
          <a:noFill/>
          <a:ln w="9525">
            <a:noFill/>
            <a:miter lim="800000"/>
            <a:headEnd/>
            <a:tailEnd/>
          </a:ln>
        </p:spPr>
      </p:pic>
      <p:pic>
        <p:nvPicPr>
          <p:cNvPr id="75788" name="Picture 12" descr="CRB002903"/>
          <p:cNvPicPr>
            <a:picLocks noChangeAspect="1" noChangeArrowheads="1"/>
          </p:cNvPicPr>
          <p:nvPr/>
        </p:nvPicPr>
        <p:blipFill>
          <a:blip r:embed="rId6" cstate="print"/>
          <a:srcRect/>
          <a:stretch>
            <a:fillRect/>
          </a:stretch>
        </p:blipFill>
        <p:spPr bwMode="auto">
          <a:xfrm>
            <a:off x="304800" y="4191000"/>
            <a:ext cx="2814638" cy="2225675"/>
          </a:xfrm>
          <a:prstGeom prst="rect">
            <a:avLst/>
          </a:prstGeom>
          <a:noFill/>
          <a:ln w="9525">
            <a:noFill/>
            <a:miter lim="800000"/>
            <a:headEnd/>
            <a:tailEnd/>
          </a:ln>
        </p:spPr>
      </p:pic>
      <p:pic>
        <p:nvPicPr>
          <p:cNvPr id="75790" name="Picture 14" descr="CB108202"/>
          <p:cNvPicPr>
            <a:picLocks noChangeAspect="1" noChangeArrowheads="1"/>
          </p:cNvPicPr>
          <p:nvPr/>
        </p:nvPicPr>
        <p:blipFill>
          <a:blip r:embed="rId7" cstate="print"/>
          <a:srcRect/>
          <a:stretch>
            <a:fillRect/>
          </a:stretch>
        </p:blipFill>
        <p:spPr bwMode="auto">
          <a:xfrm>
            <a:off x="3352800" y="4343400"/>
            <a:ext cx="2133600" cy="2133600"/>
          </a:xfrm>
          <a:prstGeom prst="rect">
            <a:avLst/>
          </a:prstGeom>
          <a:noFill/>
          <a:ln w="9525">
            <a:noFill/>
            <a:miter lim="800000"/>
            <a:headEnd/>
            <a:tailEnd/>
          </a:ln>
        </p:spPr>
      </p:pic>
      <p:pic>
        <p:nvPicPr>
          <p:cNvPr id="75792" name="Picture 16" descr="66412"/>
          <p:cNvPicPr>
            <a:picLocks noChangeAspect="1" noChangeArrowheads="1"/>
          </p:cNvPicPr>
          <p:nvPr/>
        </p:nvPicPr>
        <p:blipFill>
          <a:blip r:embed="rId8" cstate="print"/>
          <a:srcRect/>
          <a:stretch>
            <a:fillRect/>
          </a:stretch>
        </p:blipFill>
        <p:spPr bwMode="auto">
          <a:xfrm>
            <a:off x="5715000" y="4419600"/>
            <a:ext cx="3200400" cy="21447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5780"/>
                                        </p:tgtEl>
                                        <p:attrNameLst>
                                          <p:attrName>style.visibility</p:attrName>
                                        </p:attrNameLst>
                                      </p:cBhvr>
                                      <p:to>
                                        <p:strVal val="visible"/>
                                      </p:to>
                                    </p:set>
                                    <p:anim calcmode="lin" valueType="num">
                                      <p:cBhvr>
                                        <p:cTn id="7" dur="1000" fill="hold"/>
                                        <p:tgtEl>
                                          <p:spTgt spid="75780"/>
                                        </p:tgtEl>
                                        <p:attrNameLst>
                                          <p:attrName>ppt_w</p:attrName>
                                        </p:attrNameLst>
                                      </p:cBhvr>
                                      <p:tavLst>
                                        <p:tav tm="0">
                                          <p:val>
                                            <p:strVal val="#ppt_w*0.70"/>
                                          </p:val>
                                        </p:tav>
                                        <p:tav tm="100000">
                                          <p:val>
                                            <p:strVal val="#ppt_w"/>
                                          </p:val>
                                        </p:tav>
                                      </p:tavLst>
                                    </p:anim>
                                    <p:anim calcmode="lin" valueType="num">
                                      <p:cBhvr>
                                        <p:cTn id="8" dur="1000" fill="hold"/>
                                        <p:tgtEl>
                                          <p:spTgt spid="75780"/>
                                        </p:tgtEl>
                                        <p:attrNameLst>
                                          <p:attrName>ppt_h</p:attrName>
                                        </p:attrNameLst>
                                      </p:cBhvr>
                                      <p:tavLst>
                                        <p:tav tm="0">
                                          <p:val>
                                            <p:strVal val="#ppt_h"/>
                                          </p:val>
                                        </p:tav>
                                        <p:tav tm="100000">
                                          <p:val>
                                            <p:strVal val="#ppt_h"/>
                                          </p:val>
                                        </p:tav>
                                      </p:tavLst>
                                    </p:anim>
                                    <p:animEffect transition="in" filter="fade">
                                      <p:cBhvr>
                                        <p:cTn id="9" dur="1000"/>
                                        <p:tgtEl>
                                          <p:spTgt spid="75780"/>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75782"/>
                                        </p:tgtEl>
                                        <p:attrNameLst>
                                          <p:attrName>style.visibility</p:attrName>
                                        </p:attrNameLst>
                                      </p:cBhvr>
                                      <p:to>
                                        <p:strVal val="visible"/>
                                      </p:to>
                                    </p:set>
                                    <p:anim calcmode="lin" valueType="num">
                                      <p:cBhvr>
                                        <p:cTn id="13" dur="1000" fill="hold"/>
                                        <p:tgtEl>
                                          <p:spTgt spid="75782"/>
                                        </p:tgtEl>
                                        <p:attrNameLst>
                                          <p:attrName>ppt_w</p:attrName>
                                        </p:attrNameLst>
                                      </p:cBhvr>
                                      <p:tavLst>
                                        <p:tav tm="0">
                                          <p:val>
                                            <p:strVal val="#ppt_w*0.70"/>
                                          </p:val>
                                        </p:tav>
                                        <p:tav tm="100000">
                                          <p:val>
                                            <p:strVal val="#ppt_w"/>
                                          </p:val>
                                        </p:tav>
                                      </p:tavLst>
                                    </p:anim>
                                    <p:anim calcmode="lin" valueType="num">
                                      <p:cBhvr>
                                        <p:cTn id="14" dur="1000" fill="hold"/>
                                        <p:tgtEl>
                                          <p:spTgt spid="75782"/>
                                        </p:tgtEl>
                                        <p:attrNameLst>
                                          <p:attrName>ppt_h</p:attrName>
                                        </p:attrNameLst>
                                      </p:cBhvr>
                                      <p:tavLst>
                                        <p:tav tm="0">
                                          <p:val>
                                            <p:strVal val="#ppt_h"/>
                                          </p:val>
                                        </p:tav>
                                        <p:tav tm="100000">
                                          <p:val>
                                            <p:strVal val="#ppt_h"/>
                                          </p:val>
                                        </p:tav>
                                      </p:tavLst>
                                    </p:anim>
                                    <p:animEffect transition="in" filter="fade">
                                      <p:cBhvr>
                                        <p:cTn id="15" dur="1000"/>
                                        <p:tgtEl>
                                          <p:spTgt spid="75782"/>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75784"/>
                                        </p:tgtEl>
                                        <p:attrNameLst>
                                          <p:attrName>style.visibility</p:attrName>
                                        </p:attrNameLst>
                                      </p:cBhvr>
                                      <p:to>
                                        <p:strVal val="visible"/>
                                      </p:to>
                                    </p:set>
                                    <p:anim calcmode="lin" valueType="num">
                                      <p:cBhvr>
                                        <p:cTn id="19" dur="1000" fill="hold"/>
                                        <p:tgtEl>
                                          <p:spTgt spid="75784"/>
                                        </p:tgtEl>
                                        <p:attrNameLst>
                                          <p:attrName>ppt_w</p:attrName>
                                        </p:attrNameLst>
                                      </p:cBhvr>
                                      <p:tavLst>
                                        <p:tav tm="0">
                                          <p:val>
                                            <p:strVal val="#ppt_w*0.70"/>
                                          </p:val>
                                        </p:tav>
                                        <p:tav tm="100000">
                                          <p:val>
                                            <p:strVal val="#ppt_w"/>
                                          </p:val>
                                        </p:tav>
                                      </p:tavLst>
                                    </p:anim>
                                    <p:anim calcmode="lin" valueType="num">
                                      <p:cBhvr>
                                        <p:cTn id="20" dur="1000" fill="hold"/>
                                        <p:tgtEl>
                                          <p:spTgt spid="75784"/>
                                        </p:tgtEl>
                                        <p:attrNameLst>
                                          <p:attrName>ppt_h</p:attrName>
                                        </p:attrNameLst>
                                      </p:cBhvr>
                                      <p:tavLst>
                                        <p:tav tm="0">
                                          <p:val>
                                            <p:strVal val="#ppt_h"/>
                                          </p:val>
                                        </p:tav>
                                        <p:tav tm="100000">
                                          <p:val>
                                            <p:strVal val="#ppt_h"/>
                                          </p:val>
                                        </p:tav>
                                      </p:tavLst>
                                    </p:anim>
                                    <p:animEffect transition="in" filter="fade">
                                      <p:cBhvr>
                                        <p:cTn id="21" dur="1000"/>
                                        <p:tgtEl>
                                          <p:spTgt spid="75784"/>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75786"/>
                                        </p:tgtEl>
                                        <p:attrNameLst>
                                          <p:attrName>style.visibility</p:attrName>
                                        </p:attrNameLst>
                                      </p:cBhvr>
                                      <p:to>
                                        <p:strVal val="visible"/>
                                      </p:to>
                                    </p:set>
                                    <p:anim calcmode="lin" valueType="num">
                                      <p:cBhvr>
                                        <p:cTn id="25" dur="1000" fill="hold"/>
                                        <p:tgtEl>
                                          <p:spTgt spid="75786"/>
                                        </p:tgtEl>
                                        <p:attrNameLst>
                                          <p:attrName>ppt_w</p:attrName>
                                        </p:attrNameLst>
                                      </p:cBhvr>
                                      <p:tavLst>
                                        <p:tav tm="0">
                                          <p:val>
                                            <p:strVal val="#ppt_w*0.70"/>
                                          </p:val>
                                        </p:tav>
                                        <p:tav tm="100000">
                                          <p:val>
                                            <p:strVal val="#ppt_w"/>
                                          </p:val>
                                        </p:tav>
                                      </p:tavLst>
                                    </p:anim>
                                    <p:anim calcmode="lin" valueType="num">
                                      <p:cBhvr>
                                        <p:cTn id="26" dur="1000" fill="hold"/>
                                        <p:tgtEl>
                                          <p:spTgt spid="75786"/>
                                        </p:tgtEl>
                                        <p:attrNameLst>
                                          <p:attrName>ppt_h</p:attrName>
                                        </p:attrNameLst>
                                      </p:cBhvr>
                                      <p:tavLst>
                                        <p:tav tm="0">
                                          <p:val>
                                            <p:strVal val="#ppt_h"/>
                                          </p:val>
                                        </p:tav>
                                        <p:tav tm="100000">
                                          <p:val>
                                            <p:strVal val="#ppt_h"/>
                                          </p:val>
                                        </p:tav>
                                      </p:tavLst>
                                    </p:anim>
                                    <p:animEffect transition="in" filter="fade">
                                      <p:cBhvr>
                                        <p:cTn id="27" dur="1000"/>
                                        <p:tgtEl>
                                          <p:spTgt spid="75786"/>
                                        </p:tgtEl>
                                      </p:cBhvr>
                                    </p:animEffect>
                                  </p:childTnLst>
                                </p:cTn>
                              </p:par>
                            </p:childTnLst>
                          </p:cTn>
                        </p:par>
                        <p:par>
                          <p:cTn id="28" fill="hold">
                            <p:stCondLst>
                              <p:cond delay="4000"/>
                            </p:stCondLst>
                            <p:childTnLst>
                              <p:par>
                                <p:cTn id="29" presetID="55" presetClass="entr" presetSubtype="0" fill="hold" nodeType="afterEffect">
                                  <p:stCondLst>
                                    <p:cond delay="0"/>
                                  </p:stCondLst>
                                  <p:childTnLst>
                                    <p:set>
                                      <p:cBhvr>
                                        <p:cTn id="30" dur="1" fill="hold">
                                          <p:stCondLst>
                                            <p:cond delay="0"/>
                                          </p:stCondLst>
                                        </p:cTn>
                                        <p:tgtEl>
                                          <p:spTgt spid="75788"/>
                                        </p:tgtEl>
                                        <p:attrNameLst>
                                          <p:attrName>style.visibility</p:attrName>
                                        </p:attrNameLst>
                                      </p:cBhvr>
                                      <p:to>
                                        <p:strVal val="visible"/>
                                      </p:to>
                                    </p:set>
                                    <p:anim calcmode="lin" valueType="num">
                                      <p:cBhvr>
                                        <p:cTn id="31" dur="1000" fill="hold"/>
                                        <p:tgtEl>
                                          <p:spTgt spid="75788"/>
                                        </p:tgtEl>
                                        <p:attrNameLst>
                                          <p:attrName>ppt_w</p:attrName>
                                        </p:attrNameLst>
                                      </p:cBhvr>
                                      <p:tavLst>
                                        <p:tav tm="0">
                                          <p:val>
                                            <p:strVal val="#ppt_w*0.70"/>
                                          </p:val>
                                        </p:tav>
                                        <p:tav tm="100000">
                                          <p:val>
                                            <p:strVal val="#ppt_w"/>
                                          </p:val>
                                        </p:tav>
                                      </p:tavLst>
                                    </p:anim>
                                    <p:anim calcmode="lin" valueType="num">
                                      <p:cBhvr>
                                        <p:cTn id="32" dur="1000" fill="hold"/>
                                        <p:tgtEl>
                                          <p:spTgt spid="75788"/>
                                        </p:tgtEl>
                                        <p:attrNameLst>
                                          <p:attrName>ppt_h</p:attrName>
                                        </p:attrNameLst>
                                      </p:cBhvr>
                                      <p:tavLst>
                                        <p:tav tm="0">
                                          <p:val>
                                            <p:strVal val="#ppt_h"/>
                                          </p:val>
                                        </p:tav>
                                        <p:tav tm="100000">
                                          <p:val>
                                            <p:strVal val="#ppt_h"/>
                                          </p:val>
                                        </p:tav>
                                      </p:tavLst>
                                    </p:anim>
                                    <p:animEffect transition="in" filter="fade">
                                      <p:cBhvr>
                                        <p:cTn id="33" dur="1000"/>
                                        <p:tgtEl>
                                          <p:spTgt spid="75788"/>
                                        </p:tgtEl>
                                      </p:cBhvr>
                                    </p:animEffect>
                                  </p:childTnLst>
                                </p:cTn>
                              </p:par>
                            </p:childTnLst>
                          </p:cTn>
                        </p:par>
                        <p:par>
                          <p:cTn id="34" fill="hold">
                            <p:stCondLst>
                              <p:cond delay="5000"/>
                            </p:stCondLst>
                            <p:childTnLst>
                              <p:par>
                                <p:cTn id="35" presetID="55" presetClass="entr" presetSubtype="0" fill="hold" nodeType="afterEffect">
                                  <p:stCondLst>
                                    <p:cond delay="0"/>
                                  </p:stCondLst>
                                  <p:childTnLst>
                                    <p:set>
                                      <p:cBhvr>
                                        <p:cTn id="36" dur="1" fill="hold">
                                          <p:stCondLst>
                                            <p:cond delay="0"/>
                                          </p:stCondLst>
                                        </p:cTn>
                                        <p:tgtEl>
                                          <p:spTgt spid="75790"/>
                                        </p:tgtEl>
                                        <p:attrNameLst>
                                          <p:attrName>style.visibility</p:attrName>
                                        </p:attrNameLst>
                                      </p:cBhvr>
                                      <p:to>
                                        <p:strVal val="visible"/>
                                      </p:to>
                                    </p:set>
                                    <p:anim calcmode="lin" valueType="num">
                                      <p:cBhvr>
                                        <p:cTn id="37" dur="1000" fill="hold"/>
                                        <p:tgtEl>
                                          <p:spTgt spid="75790"/>
                                        </p:tgtEl>
                                        <p:attrNameLst>
                                          <p:attrName>ppt_w</p:attrName>
                                        </p:attrNameLst>
                                      </p:cBhvr>
                                      <p:tavLst>
                                        <p:tav tm="0">
                                          <p:val>
                                            <p:strVal val="#ppt_w*0.70"/>
                                          </p:val>
                                        </p:tav>
                                        <p:tav tm="100000">
                                          <p:val>
                                            <p:strVal val="#ppt_w"/>
                                          </p:val>
                                        </p:tav>
                                      </p:tavLst>
                                    </p:anim>
                                    <p:anim calcmode="lin" valueType="num">
                                      <p:cBhvr>
                                        <p:cTn id="38" dur="1000" fill="hold"/>
                                        <p:tgtEl>
                                          <p:spTgt spid="75790"/>
                                        </p:tgtEl>
                                        <p:attrNameLst>
                                          <p:attrName>ppt_h</p:attrName>
                                        </p:attrNameLst>
                                      </p:cBhvr>
                                      <p:tavLst>
                                        <p:tav tm="0">
                                          <p:val>
                                            <p:strVal val="#ppt_h"/>
                                          </p:val>
                                        </p:tav>
                                        <p:tav tm="100000">
                                          <p:val>
                                            <p:strVal val="#ppt_h"/>
                                          </p:val>
                                        </p:tav>
                                      </p:tavLst>
                                    </p:anim>
                                    <p:animEffect transition="in" filter="fade">
                                      <p:cBhvr>
                                        <p:cTn id="39" dur="1000"/>
                                        <p:tgtEl>
                                          <p:spTgt spid="75790"/>
                                        </p:tgtEl>
                                      </p:cBhvr>
                                    </p:animEffect>
                                  </p:childTnLst>
                                </p:cTn>
                              </p:par>
                            </p:childTnLst>
                          </p:cTn>
                        </p:par>
                        <p:par>
                          <p:cTn id="40" fill="hold">
                            <p:stCondLst>
                              <p:cond delay="6000"/>
                            </p:stCondLst>
                            <p:childTnLst>
                              <p:par>
                                <p:cTn id="41" presetID="55" presetClass="entr" presetSubtype="0" fill="hold" nodeType="afterEffect">
                                  <p:stCondLst>
                                    <p:cond delay="0"/>
                                  </p:stCondLst>
                                  <p:childTnLst>
                                    <p:set>
                                      <p:cBhvr>
                                        <p:cTn id="42" dur="1" fill="hold">
                                          <p:stCondLst>
                                            <p:cond delay="0"/>
                                          </p:stCondLst>
                                        </p:cTn>
                                        <p:tgtEl>
                                          <p:spTgt spid="75792"/>
                                        </p:tgtEl>
                                        <p:attrNameLst>
                                          <p:attrName>style.visibility</p:attrName>
                                        </p:attrNameLst>
                                      </p:cBhvr>
                                      <p:to>
                                        <p:strVal val="visible"/>
                                      </p:to>
                                    </p:set>
                                    <p:anim calcmode="lin" valueType="num">
                                      <p:cBhvr>
                                        <p:cTn id="43" dur="1000" fill="hold"/>
                                        <p:tgtEl>
                                          <p:spTgt spid="75792"/>
                                        </p:tgtEl>
                                        <p:attrNameLst>
                                          <p:attrName>ppt_w</p:attrName>
                                        </p:attrNameLst>
                                      </p:cBhvr>
                                      <p:tavLst>
                                        <p:tav tm="0">
                                          <p:val>
                                            <p:strVal val="#ppt_w*0.70"/>
                                          </p:val>
                                        </p:tav>
                                        <p:tav tm="100000">
                                          <p:val>
                                            <p:strVal val="#ppt_w"/>
                                          </p:val>
                                        </p:tav>
                                      </p:tavLst>
                                    </p:anim>
                                    <p:anim calcmode="lin" valueType="num">
                                      <p:cBhvr>
                                        <p:cTn id="44" dur="1000" fill="hold"/>
                                        <p:tgtEl>
                                          <p:spTgt spid="75792"/>
                                        </p:tgtEl>
                                        <p:attrNameLst>
                                          <p:attrName>ppt_h</p:attrName>
                                        </p:attrNameLst>
                                      </p:cBhvr>
                                      <p:tavLst>
                                        <p:tav tm="0">
                                          <p:val>
                                            <p:strVal val="#ppt_h"/>
                                          </p:val>
                                        </p:tav>
                                        <p:tav tm="100000">
                                          <p:val>
                                            <p:strVal val="#ppt_h"/>
                                          </p:val>
                                        </p:tav>
                                      </p:tavLst>
                                    </p:anim>
                                    <p:animEffect transition="in" filter="fade">
                                      <p:cBhvr>
                                        <p:cTn id="45" dur="1000"/>
                                        <p:tgtEl>
                                          <p:spTgt spid="75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7828" name="Rectangle 4"/>
          <p:cNvSpPr>
            <a:spLocks noChangeArrowheads="1"/>
          </p:cNvSpPr>
          <p:nvPr/>
        </p:nvSpPr>
        <p:spPr bwMode="auto">
          <a:xfrm>
            <a:off x="228600" y="304800"/>
            <a:ext cx="3617913" cy="427038"/>
          </a:xfrm>
          <a:prstGeom prst="rect">
            <a:avLst/>
          </a:prstGeom>
          <a:noFill/>
          <a:ln w="9525">
            <a:noFill/>
            <a:miter lim="800000"/>
            <a:headEnd/>
            <a:tailEnd/>
          </a:ln>
        </p:spPr>
        <p:txBody>
          <a:bodyPr wrap="none" anchor="ctr">
            <a:spAutoFit/>
          </a:bodyPr>
          <a:lstStyle/>
          <a:p>
            <a:r>
              <a:rPr lang="en-US" b="1"/>
              <a:t>Science and Mathematics</a:t>
            </a:r>
          </a:p>
        </p:txBody>
      </p:sp>
      <p:sp>
        <p:nvSpPr>
          <p:cNvPr id="77829" name="Rectangle 5"/>
          <p:cNvSpPr>
            <a:spLocks noChangeArrowheads="1"/>
          </p:cNvSpPr>
          <p:nvPr/>
        </p:nvSpPr>
        <p:spPr bwMode="auto">
          <a:xfrm>
            <a:off x="228600" y="823913"/>
            <a:ext cx="6705600" cy="1096962"/>
          </a:xfrm>
          <a:prstGeom prst="rect">
            <a:avLst/>
          </a:prstGeom>
          <a:noFill/>
          <a:ln w="9525">
            <a:noFill/>
            <a:miter lim="800000"/>
            <a:headEnd/>
            <a:tailEnd/>
          </a:ln>
        </p:spPr>
        <p:txBody>
          <a:bodyPr anchor="ctr">
            <a:spAutoFit/>
          </a:bodyPr>
          <a:lstStyle/>
          <a:p>
            <a:r>
              <a:rPr lang="en-US"/>
              <a:t>The </a:t>
            </a:r>
            <a:r>
              <a:rPr lang="en-US" u="sng"/>
              <a:t>decimal numeral system</a:t>
            </a:r>
            <a:r>
              <a:rPr lang="en-US"/>
              <a:t>, including the </a:t>
            </a:r>
            <a:r>
              <a:rPr lang="en-US" u="sng"/>
              <a:t>concept of zero</a:t>
            </a:r>
            <a:r>
              <a:rPr lang="en-US"/>
              <a:t>, was invented in India during the reign of the Guptas </a:t>
            </a:r>
          </a:p>
        </p:txBody>
      </p:sp>
      <p:sp>
        <p:nvSpPr>
          <p:cNvPr id="77830" name="Text Box 6"/>
          <p:cNvSpPr txBox="1">
            <a:spLocks noChangeArrowheads="1"/>
          </p:cNvSpPr>
          <p:nvPr/>
        </p:nvSpPr>
        <p:spPr bwMode="auto">
          <a:xfrm>
            <a:off x="292100" y="2133600"/>
            <a:ext cx="4813300" cy="1766888"/>
          </a:xfrm>
          <a:prstGeom prst="rect">
            <a:avLst/>
          </a:prstGeom>
          <a:noFill/>
          <a:ln w="9525">
            <a:noFill/>
            <a:miter lim="800000"/>
            <a:headEnd/>
            <a:tailEnd/>
          </a:ln>
        </p:spPr>
        <p:txBody>
          <a:bodyPr wrap="none">
            <a:spAutoFit/>
          </a:bodyPr>
          <a:lstStyle/>
          <a:p>
            <a:r>
              <a:rPr lang="en-US" u="sng"/>
              <a:t>Algebra</a:t>
            </a:r>
          </a:p>
          <a:p>
            <a:endParaRPr lang="en-US"/>
          </a:p>
          <a:p>
            <a:r>
              <a:rPr lang="en-US"/>
              <a:t>Our </a:t>
            </a:r>
            <a:r>
              <a:rPr lang="en-US" u="sng"/>
              <a:t>Numbering System, now called </a:t>
            </a:r>
          </a:p>
          <a:p>
            <a:r>
              <a:rPr lang="en-US" u="sng"/>
              <a:t>Arabic Numbers</a:t>
            </a:r>
          </a:p>
          <a:p>
            <a:endParaRPr lang="en-US" u="sng"/>
          </a:p>
        </p:txBody>
      </p:sp>
      <p:sp>
        <p:nvSpPr>
          <p:cNvPr id="77831" name="Rectangle 7"/>
          <p:cNvSpPr>
            <a:spLocks noChangeArrowheads="1"/>
          </p:cNvSpPr>
          <p:nvPr/>
        </p:nvSpPr>
        <p:spPr bwMode="auto">
          <a:xfrm>
            <a:off x="304800" y="3733800"/>
            <a:ext cx="8305800" cy="1096963"/>
          </a:xfrm>
          <a:prstGeom prst="rect">
            <a:avLst/>
          </a:prstGeom>
          <a:noFill/>
          <a:ln w="9525">
            <a:noFill/>
            <a:miter lim="800000"/>
            <a:headEnd/>
            <a:tailEnd/>
          </a:ln>
        </p:spPr>
        <p:txBody>
          <a:bodyPr anchor="ctr">
            <a:spAutoFit/>
          </a:bodyPr>
          <a:lstStyle/>
          <a:p>
            <a:r>
              <a:rPr lang="en-US"/>
              <a:t>During the Gupta empire philosophers first proposed that the earth was not flat, but was instead round and rotated on an axis by viewing a lunar eclipses.</a:t>
            </a:r>
          </a:p>
        </p:txBody>
      </p:sp>
      <p:pic>
        <p:nvPicPr>
          <p:cNvPr id="77833" name="Picture 9" descr="Image:Kumaragupta.JPG">
            <a:hlinkClick r:id="rId3"/>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6400" y="5029200"/>
            <a:ext cx="3429000" cy="1530350"/>
          </a:xfrm>
          <a:prstGeom prst="rect">
            <a:avLst/>
          </a:prstGeom>
          <a:noFill/>
          <a:ln w="9525">
            <a:noFill/>
            <a:miter lim="800000"/>
            <a:headEnd/>
            <a:tailEnd/>
          </a:ln>
        </p:spPr>
      </p:pic>
      <p:pic>
        <p:nvPicPr>
          <p:cNvPr id="77835" name="Picture 11" descr="Image:MathuraBuddhaHead.JPG"/>
          <p:cNvPicPr>
            <a:picLocks noChangeAspect="1" noChangeArrowheads="1"/>
          </p:cNvPicPr>
          <p:nvPr/>
        </p:nvPicPr>
        <p:blipFill>
          <a:blip r:embed="rId5" cstate="print"/>
          <a:srcRect/>
          <a:stretch>
            <a:fillRect/>
          </a:stretch>
        </p:blipFill>
        <p:spPr bwMode="auto">
          <a:xfrm>
            <a:off x="7239000" y="228600"/>
            <a:ext cx="1660525" cy="2195513"/>
          </a:xfrm>
          <a:prstGeom prst="rect">
            <a:avLst/>
          </a:prstGeom>
          <a:noFill/>
          <a:ln w="9525">
            <a:noFill/>
            <a:miter lim="800000"/>
            <a:headEnd/>
            <a:tailEnd/>
          </a:ln>
        </p:spPr>
      </p:pic>
      <p:pic>
        <p:nvPicPr>
          <p:cNvPr id="77837" name="Picture 13" descr="im"/>
          <p:cNvPicPr>
            <a:picLocks noChangeAspect="1" noChangeArrowheads="1"/>
          </p:cNvPicPr>
          <p:nvPr/>
        </p:nvPicPr>
        <p:blipFill>
          <a:blip r:embed="rId6" cstate="print"/>
          <a:srcRect/>
          <a:stretch>
            <a:fillRect/>
          </a:stretch>
        </p:blipFill>
        <p:spPr bwMode="auto">
          <a:xfrm>
            <a:off x="6983413" y="4572000"/>
            <a:ext cx="1779587" cy="2057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7828">
                                            <p:txEl>
                                              <p:pRg st="0" end="0"/>
                                            </p:txEl>
                                          </p:spTgt>
                                        </p:tgtEl>
                                        <p:attrNameLst>
                                          <p:attrName>style.visibility</p:attrName>
                                        </p:attrNameLst>
                                      </p:cBhvr>
                                      <p:to>
                                        <p:strVal val="visible"/>
                                      </p:to>
                                    </p:set>
                                    <p:anim calcmode="lin" valueType="num">
                                      <p:cBhvr>
                                        <p:cTn id="7" dur="1000" fill="hold"/>
                                        <p:tgtEl>
                                          <p:spTgt spid="7782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782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7828">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7829">
                                            <p:txEl>
                                              <p:pRg st="0" end="0"/>
                                            </p:txEl>
                                          </p:spTgt>
                                        </p:tgtEl>
                                        <p:attrNameLst>
                                          <p:attrName>style.visibility</p:attrName>
                                        </p:attrNameLst>
                                      </p:cBhvr>
                                      <p:to>
                                        <p:strVal val="visible"/>
                                      </p:to>
                                    </p:set>
                                    <p:anim calcmode="lin" valueType="num">
                                      <p:cBhvr>
                                        <p:cTn id="12" dur="1000" fill="hold"/>
                                        <p:tgtEl>
                                          <p:spTgt spid="77829">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77829">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77829">
                                            <p:txEl>
                                              <p:pRg st="0" end="0"/>
                                            </p:tx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7830">
                                            <p:txEl>
                                              <p:pRg st="0" end="0"/>
                                            </p:txEl>
                                          </p:spTgt>
                                        </p:tgtEl>
                                        <p:attrNameLst>
                                          <p:attrName>style.visibility</p:attrName>
                                        </p:attrNameLst>
                                      </p:cBhvr>
                                      <p:to>
                                        <p:strVal val="visible"/>
                                      </p:to>
                                    </p:set>
                                    <p:anim calcmode="lin" valueType="num">
                                      <p:cBhvr>
                                        <p:cTn id="17" dur="1000" fill="hold"/>
                                        <p:tgtEl>
                                          <p:spTgt spid="77830">
                                            <p:txEl>
                                              <p:pRg st="0" end="0"/>
                                            </p:txEl>
                                          </p:spTgt>
                                        </p:tgtEl>
                                        <p:attrNameLst>
                                          <p:attrName>ppt_w</p:attrName>
                                        </p:attrNameLst>
                                      </p:cBhvr>
                                      <p:tavLst>
                                        <p:tav tm="0">
                                          <p:val>
                                            <p:strVal val="#ppt_w*0.70"/>
                                          </p:val>
                                        </p:tav>
                                        <p:tav tm="100000">
                                          <p:val>
                                            <p:strVal val="#ppt_w"/>
                                          </p:val>
                                        </p:tav>
                                      </p:tavLst>
                                    </p:anim>
                                    <p:anim calcmode="lin" valueType="num">
                                      <p:cBhvr>
                                        <p:cTn id="18" dur="1000" fill="hold"/>
                                        <p:tgtEl>
                                          <p:spTgt spid="77830">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7783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77830">
                                            <p:txEl>
                                              <p:pRg st="2" end="2"/>
                                            </p:txEl>
                                          </p:spTgt>
                                        </p:tgtEl>
                                        <p:attrNameLst>
                                          <p:attrName>style.visibility</p:attrName>
                                        </p:attrNameLst>
                                      </p:cBhvr>
                                      <p:to>
                                        <p:strVal val="visible"/>
                                      </p:to>
                                    </p:set>
                                    <p:anim calcmode="lin" valueType="num">
                                      <p:cBhvr>
                                        <p:cTn id="24" dur="1000" fill="hold"/>
                                        <p:tgtEl>
                                          <p:spTgt spid="77830">
                                            <p:txEl>
                                              <p:pRg st="2" end="2"/>
                                            </p:txEl>
                                          </p:spTgt>
                                        </p:tgtEl>
                                        <p:attrNameLst>
                                          <p:attrName>ppt_w</p:attrName>
                                        </p:attrNameLst>
                                      </p:cBhvr>
                                      <p:tavLst>
                                        <p:tav tm="0">
                                          <p:val>
                                            <p:strVal val="#ppt_w*0.70"/>
                                          </p:val>
                                        </p:tav>
                                        <p:tav tm="100000">
                                          <p:val>
                                            <p:strVal val="#ppt_w"/>
                                          </p:val>
                                        </p:tav>
                                      </p:tavLst>
                                    </p:anim>
                                    <p:anim calcmode="lin" valueType="num">
                                      <p:cBhvr>
                                        <p:cTn id="25" dur="1000" fill="hold"/>
                                        <p:tgtEl>
                                          <p:spTgt spid="77830">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7783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77830">
                                            <p:txEl>
                                              <p:pRg st="3" end="3"/>
                                            </p:txEl>
                                          </p:spTgt>
                                        </p:tgtEl>
                                        <p:attrNameLst>
                                          <p:attrName>style.visibility</p:attrName>
                                        </p:attrNameLst>
                                      </p:cBhvr>
                                      <p:to>
                                        <p:strVal val="visible"/>
                                      </p:to>
                                    </p:set>
                                    <p:anim calcmode="lin" valueType="num">
                                      <p:cBhvr>
                                        <p:cTn id="31" dur="1000" fill="hold"/>
                                        <p:tgtEl>
                                          <p:spTgt spid="77830">
                                            <p:txEl>
                                              <p:pRg st="3" end="3"/>
                                            </p:txEl>
                                          </p:spTgt>
                                        </p:tgtEl>
                                        <p:attrNameLst>
                                          <p:attrName>ppt_w</p:attrName>
                                        </p:attrNameLst>
                                      </p:cBhvr>
                                      <p:tavLst>
                                        <p:tav tm="0">
                                          <p:val>
                                            <p:strVal val="#ppt_w*0.70"/>
                                          </p:val>
                                        </p:tav>
                                        <p:tav tm="100000">
                                          <p:val>
                                            <p:strVal val="#ppt_w"/>
                                          </p:val>
                                        </p:tav>
                                      </p:tavLst>
                                    </p:anim>
                                    <p:anim calcmode="lin" valueType="num">
                                      <p:cBhvr>
                                        <p:cTn id="32" dur="1000" fill="hold"/>
                                        <p:tgtEl>
                                          <p:spTgt spid="77830">
                                            <p:txEl>
                                              <p:pRg st="3" end="3"/>
                                            </p:txEl>
                                          </p:spTgt>
                                        </p:tgtEl>
                                        <p:attrNameLst>
                                          <p:attrName>ppt_h</p:attrName>
                                        </p:attrNameLst>
                                      </p:cBhvr>
                                      <p:tavLst>
                                        <p:tav tm="0">
                                          <p:val>
                                            <p:strVal val="#ppt_h"/>
                                          </p:val>
                                        </p:tav>
                                        <p:tav tm="100000">
                                          <p:val>
                                            <p:strVal val="#ppt_h"/>
                                          </p:val>
                                        </p:tav>
                                      </p:tavLst>
                                    </p:anim>
                                    <p:animEffect transition="in" filter="fade">
                                      <p:cBhvr>
                                        <p:cTn id="33" dur="1000"/>
                                        <p:tgtEl>
                                          <p:spTgt spid="77830">
                                            <p:txEl>
                                              <p:pRg st="3" end="3"/>
                                            </p:txEl>
                                          </p:spTgt>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77831">
                                            <p:txEl>
                                              <p:pRg st="0" end="0"/>
                                            </p:txEl>
                                          </p:spTgt>
                                        </p:tgtEl>
                                        <p:attrNameLst>
                                          <p:attrName>style.visibility</p:attrName>
                                        </p:attrNameLst>
                                      </p:cBhvr>
                                      <p:to>
                                        <p:strVal val="visible"/>
                                      </p:to>
                                    </p:set>
                                    <p:anim calcmode="lin" valueType="num">
                                      <p:cBhvr>
                                        <p:cTn id="36" dur="1000" fill="hold"/>
                                        <p:tgtEl>
                                          <p:spTgt spid="77831">
                                            <p:txEl>
                                              <p:pRg st="0" end="0"/>
                                            </p:txEl>
                                          </p:spTgt>
                                        </p:tgtEl>
                                        <p:attrNameLst>
                                          <p:attrName>ppt_w</p:attrName>
                                        </p:attrNameLst>
                                      </p:cBhvr>
                                      <p:tavLst>
                                        <p:tav tm="0">
                                          <p:val>
                                            <p:strVal val="#ppt_w*0.70"/>
                                          </p:val>
                                        </p:tav>
                                        <p:tav tm="100000">
                                          <p:val>
                                            <p:strVal val="#ppt_w"/>
                                          </p:val>
                                        </p:tav>
                                      </p:tavLst>
                                    </p:anim>
                                    <p:anim calcmode="lin" valueType="num">
                                      <p:cBhvr>
                                        <p:cTn id="37" dur="1000" fill="hold"/>
                                        <p:tgtEl>
                                          <p:spTgt spid="77831">
                                            <p:txEl>
                                              <p:pRg st="0" end="0"/>
                                            </p:txEl>
                                          </p:spTgt>
                                        </p:tgtEl>
                                        <p:attrNameLst>
                                          <p:attrName>ppt_h</p:attrName>
                                        </p:attrNameLst>
                                      </p:cBhvr>
                                      <p:tavLst>
                                        <p:tav tm="0">
                                          <p:val>
                                            <p:strVal val="#ppt_h"/>
                                          </p:val>
                                        </p:tav>
                                        <p:tav tm="100000">
                                          <p:val>
                                            <p:strVal val="#ppt_h"/>
                                          </p:val>
                                        </p:tav>
                                      </p:tavLst>
                                    </p:anim>
                                    <p:animEffect transition="in" filter="fade">
                                      <p:cBhvr>
                                        <p:cTn id="38" dur="1000"/>
                                        <p:tgtEl>
                                          <p:spTgt spid="77831">
                                            <p:txEl>
                                              <p:pRg st="0" end="0"/>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77835"/>
                                        </p:tgtEl>
                                        <p:attrNameLst>
                                          <p:attrName>style.visibility</p:attrName>
                                        </p:attrNameLst>
                                      </p:cBhvr>
                                      <p:to>
                                        <p:strVal val="visible"/>
                                      </p:to>
                                    </p:set>
                                    <p:anim calcmode="lin" valueType="num">
                                      <p:cBhvr>
                                        <p:cTn id="41" dur="1000" fill="hold"/>
                                        <p:tgtEl>
                                          <p:spTgt spid="77835"/>
                                        </p:tgtEl>
                                        <p:attrNameLst>
                                          <p:attrName>ppt_w</p:attrName>
                                        </p:attrNameLst>
                                      </p:cBhvr>
                                      <p:tavLst>
                                        <p:tav tm="0">
                                          <p:val>
                                            <p:strVal val="#ppt_w*0.70"/>
                                          </p:val>
                                        </p:tav>
                                        <p:tav tm="100000">
                                          <p:val>
                                            <p:strVal val="#ppt_w"/>
                                          </p:val>
                                        </p:tav>
                                      </p:tavLst>
                                    </p:anim>
                                    <p:anim calcmode="lin" valueType="num">
                                      <p:cBhvr>
                                        <p:cTn id="42" dur="1000" fill="hold"/>
                                        <p:tgtEl>
                                          <p:spTgt spid="77835"/>
                                        </p:tgtEl>
                                        <p:attrNameLst>
                                          <p:attrName>ppt_h</p:attrName>
                                        </p:attrNameLst>
                                      </p:cBhvr>
                                      <p:tavLst>
                                        <p:tav tm="0">
                                          <p:val>
                                            <p:strVal val="#ppt_h"/>
                                          </p:val>
                                        </p:tav>
                                        <p:tav tm="100000">
                                          <p:val>
                                            <p:strVal val="#ppt_h"/>
                                          </p:val>
                                        </p:tav>
                                      </p:tavLst>
                                    </p:anim>
                                    <p:animEffect transition="in" filter="fade">
                                      <p:cBhvr>
                                        <p:cTn id="43" dur="1000"/>
                                        <p:tgtEl>
                                          <p:spTgt spid="77835"/>
                                        </p:tgtEl>
                                      </p:cBhvr>
                                    </p:animEffect>
                                  </p:childTnLst>
                                </p:cTn>
                              </p:par>
                              <p:par>
                                <p:cTn id="44" presetID="55" presetClass="entr" presetSubtype="0" fill="hold" nodeType="withEffect">
                                  <p:stCondLst>
                                    <p:cond delay="0"/>
                                  </p:stCondLst>
                                  <p:childTnLst>
                                    <p:set>
                                      <p:cBhvr>
                                        <p:cTn id="45" dur="1" fill="hold">
                                          <p:stCondLst>
                                            <p:cond delay="0"/>
                                          </p:stCondLst>
                                        </p:cTn>
                                        <p:tgtEl>
                                          <p:spTgt spid="77833"/>
                                        </p:tgtEl>
                                        <p:attrNameLst>
                                          <p:attrName>style.visibility</p:attrName>
                                        </p:attrNameLst>
                                      </p:cBhvr>
                                      <p:to>
                                        <p:strVal val="visible"/>
                                      </p:to>
                                    </p:set>
                                    <p:anim calcmode="lin" valueType="num">
                                      <p:cBhvr>
                                        <p:cTn id="46" dur="1000" fill="hold"/>
                                        <p:tgtEl>
                                          <p:spTgt spid="77833"/>
                                        </p:tgtEl>
                                        <p:attrNameLst>
                                          <p:attrName>ppt_w</p:attrName>
                                        </p:attrNameLst>
                                      </p:cBhvr>
                                      <p:tavLst>
                                        <p:tav tm="0">
                                          <p:val>
                                            <p:strVal val="#ppt_w*0.70"/>
                                          </p:val>
                                        </p:tav>
                                        <p:tav tm="100000">
                                          <p:val>
                                            <p:strVal val="#ppt_w"/>
                                          </p:val>
                                        </p:tav>
                                      </p:tavLst>
                                    </p:anim>
                                    <p:anim calcmode="lin" valueType="num">
                                      <p:cBhvr>
                                        <p:cTn id="47" dur="1000" fill="hold"/>
                                        <p:tgtEl>
                                          <p:spTgt spid="77833"/>
                                        </p:tgtEl>
                                        <p:attrNameLst>
                                          <p:attrName>ppt_h</p:attrName>
                                        </p:attrNameLst>
                                      </p:cBhvr>
                                      <p:tavLst>
                                        <p:tav tm="0">
                                          <p:val>
                                            <p:strVal val="#ppt_h"/>
                                          </p:val>
                                        </p:tav>
                                        <p:tav tm="100000">
                                          <p:val>
                                            <p:strVal val="#ppt_h"/>
                                          </p:val>
                                        </p:tav>
                                      </p:tavLst>
                                    </p:anim>
                                    <p:animEffect transition="in" filter="fade">
                                      <p:cBhvr>
                                        <p:cTn id="48" dur="1000"/>
                                        <p:tgtEl>
                                          <p:spTgt spid="77833"/>
                                        </p:tgtEl>
                                      </p:cBhvr>
                                    </p:animEffect>
                                  </p:childTnLst>
                                </p:cTn>
                              </p:par>
                              <p:par>
                                <p:cTn id="49" presetID="55" presetClass="entr" presetSubtype="0" fill="hold" nodeType="withEffect">
                                  <p:stCondLst>
                                    <p:cond delay="0"/>
                                  </p:stCondLst>
                                  <p:childTnLst>
                                    <p:set>
                                      <p:cBhvr>
                                        <p:cTn id="50" dur="1" fill="hold">
                                          <p:stCondLst>
                                            <p:cond delay="0"/>
                                          </p:stCondLst>
                                        </p:cTn>
                                        <p:tgtEl>
                                          <p:spTgt spid="77837"/>
                                        </p:tgtEl>
                                        <p:attrNameLst>
                                          <p:attrName>style.visibility</p:attrName>
                                        </p:attrNameLst>
                                      </p:cBhvr>
                                      <p:to>
                                        <p:strVal val="visible"/>
                                      </p:to>
                                    </p:set>
                                    <p:anim calcmode="lin" valueType="num">
                                      <p:cBhvr>
                                        <p:cTn id="51" dur="1000" fill="hold"/>
                                        <p:tgtEl>
                                          <p:spTgt spid="77837"/>
                                        </p:tgtEl>
                                        <p:attrNameLst>
                                          <p:attrName>ppt_w</p:attrName>
                                        </p:attrNameLst>
                                      </p:cBhvr>
                                      <p:tavLst>
                                        <p:tav tm="0">
                                          <p:val>
                                            <p:strVal val="#ppt_w*0.70"/>
                                          </p:val>
                                        </p:tav>
                                        <p:tav tm="100000">
                                          <p:val>
                                            <p:strVal val="#ppt_w"/>
                                          </p:val>
                                        </p:tav>
                                      </p:tavLst>
                                    </p:anim>
                                    <p:anim calcmode="lin" valueType="num">
                                      <p:cBhvr>
                                        <p:cTn id="52" dur="1000" fill="hold"/>
                                        <p:tgtEl>
                                          <p:spTgt spid="77837"/>
                                        </p:tgtEl>
                                        <p:attrNameLst>
                                          <p:attrName>ppt_h</p:attrName>
                                        </p:attrNameLst>
                                      </p:cBhvr>
                                      <p:tavLst>
                                        <p:tav tm="0">
                                          <p:val>
                                            <p:strVal val="#ppt_h"/>
                                          </p:val>
                                        </p:tav>
                                        <p:tav tm="100000">
                                          <p:val>
                                            <p:strVal val="#ppt_h"/>
                                          </p:val>
                                        </p:tav>
                                      </p:tavLst>
                                    </p:anim>
                                    <p:animEffect transition="in" filter="fade">
                                      <p:cBhvr>
                                        <p:cTn id="53" dur="1000"/>
                                        <p:tgtEl>
                                          <p:spTgt spid="77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build="p"/>
      <p:bldP spid="77829" grpId="0" build="p"/>
      <p:bldP spid="77830" grpId="0" build="p"/>
      <p:bldP spid="7783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0" y="0"/>
            <a:ext cx="8915400" cy="6770688"/>
          </a:xfrm>
          <a:prstGeom prst="rect">
            <a:avLst/>
          </a:prstGeom>
          <a:noFill/>
          <a:ln w="9525">
            <a:noFill/>
            <a:miter lim="800000"/>
            <a:headEnd/>
            <a:tailEnd/>
          </a:ln>
        </p:spPr>
        <p:txBody>
          <a:bodyPr>
            <a:spAutoFit/>
          </a:bodyPr>
          <a:lstStyle/>
          <a:p>
            <a:r>
              <a:rPr lang="en-US" sz="1400" b="1"/>
              <a:t>STANDARD WHI.4e, f</a:t>
            </a:r>
          </a:p>
          <a:p>
            <a:r>
              <a:rPr lang="en-US" sz="1400" b="1"/>
              <a:t>The student will demonstrate knowledge of the civilizations of Persia, India, and China in terms of chronology, geography, social structures, government,</a:t>
            </a:r>
          </a:p>
          <a:p>
            <a:r>
              <a:rPr lang="en-US" sz="1400" b="1"/>
              <a:t>economy, religion, and contributions to later civilizations by</a:t>
            </a:r>
          </a:p>
          <a:p>
            <a:r>
              <a:rPr lang="en-US" sz="1400" b="1"/>
              <a:t>e) describing China, with emphasis on the development of an empire and the construction of the Great Wall;</a:t>
            </a:r>
          </a:p>
          <a:p>
            <a:r>
              <a:rPr lang="en-US" sz="1400" b="1"/>
              <a:t>f) describing the impact of Confucianism, Taoism, and Buddhism.</a:t>
            </a:r>
          </a:p>
          <a:p>
            <a:r>
              <a:rPr lang="en-US" sz="1400"/>
              <a:t>Migratory invaders raided Chinese settlements from the North. The Great Wall was built by Qin Shi Huangdi as a line of defense against invasions.</a:t>
            </a:r>
          </a:p>
          <a:p>
            <a:r>
              <a:rPr lang="en-US" sz="1400"/>
              <a:t>China was governed by a succession of ruling families called dynasties.</a:t>
            </a:r>
          </a:p>
          <a:p>
            <a:r>
              <a:rPr lang="en-US" sz="1400"/>
              <a:t>Chinese rulers were considered divine, but they served under a Mandate of Heaven only as long as their rule was just.</a:t>
            </a:r>
          </a:p>
          <a:p>
            <a:r>
              <a:rPr lang="en-US" sz="1400"/>
              <a:t>The Silk Roads facilitated trade and contact between China and other cultures as far away as Rome.</a:t>
            </a:r>
          </a:p>
          <a:p>
            <a:r>
              <a:rPr lang="en-US" sz="1400" b="1"/>
              <a:t>Contributions of classical China</a:t>
            </a:r>
          </a:p>
          <a:p>
            <a:r>
              <a:rPr lang="en-US" sz="1400"/>
              <a:t>• civil service system</a:t>
            </a:r>
          </a:p>
          <a:p>
            <a:r>
              <a:rPr lang="en-US" sz="1400"/>
              <a:t>• paper</a:t>
            </a:r>
          </a:p>
          <a:p>
            <a:r>
              <a:rPr lang="en-US" sz="1400"/>
              <a:t>• porcelain</a:t>
            </a:r>
          </a:p>
          <a:p>
            <a:r>
              <a:rPr lang="en-US" sz="1400"/>
              <a:t>• silk</a:t>
            </a:r>
          </a:p>
          <a:p>
            <a:r>
              <a:rPr lang="en-US" sz="1400" b="1"/>
              <a:t>Contributions of Confucianism in forming the social order in China</a:t>
            </a:r>
          </a:p>
          <a:p>
            <a:r>
              <a:rPr lang="en-US" sz="1400"/>
              <a:t>• Belief that humans are good, not bad</a:t>
            </a:r>
          </a:p>
          <a:p>
            <a:r>
              <a:rPr lang="en-US" sz="1400"/>
              <a:t>• Respect for elders</a:t>
            </a:r>
          </a:p>
          <a:p>
            <a:r>
              <a:rPr lang="en-US" sz="1400"/>
              <a:t>• Code of politeness, still used in Chinese society today</a:t>
            </a:r>
          </a:p>
          <a:p>
            <a:r>
              <a:rPr lang="en-US" sz="1400"/>
              <a:t>• Emphasis on education</a:t>
            </a:r>
          </a:p>
          <a:p>
            <a:r>
              <a:rPr lang="en-US" sz="1400"/>
              <a:t>• Ancestor worship</a:t>
            </a:r>
          </a:p>
          <a:p>
            <a:r>
              <a:rPr lang="en-US" sz="1400" b="1"/>
              <a:t>Contributions of Taoism in forming Chinese culture and values</a:t>
            </a:r>
          </a:p>
          <a:p>
            <a:r>
              <a:rPr lang="en-US" sz="1400"/>
              <a:t>• Humility</a:t>
            </a:r>
          </a:p>
          <a:p>
            <a:r>
              <a:rPr lang="en-US" sz="1400"/>
              <a:t>• Simple life and inner peace</a:t>
            </a:r>
          </a:p>
          <a:p>
            <a:r>
              <a:rPr lang="en-US" sz="1400"/>
              <a:t>• Harmony with nature</a:t>
            </a:r>
          </a:p>
          <a:p>
            <a:r>
              <a:rPr lang="en-US" sz="1400"/>
              <a:t>Yin/Yang represented opposites for Confucianism and Taoism. Chinese forms of Buddhism spread</a:t>
            </a:r>
          </a:p>
          <a:p>
            <a:r>
              <a:rPr lang="en-US" sz="1400"/>
              <a:t>throughout Asia.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9876" name="Text Box 4"/>
          <p:cNvSpPr txBox="1">
            <a:spLocks noChangeArrowheads="1"/>
          </p:cNvSpPr>
          <p:nvPr/>
        </p:nvSpPr>
        <p:spPr bwMode="auto">
          <a:xfrm>
            <a:off x="228600" y="228600"/>
            <a:ext cx="2532063" cy="427038"/>
          </a:xfrm>
          <a:prstGeom prst="rect">
            <a:avLst/>
          </a:prstGeom>
          <a:noFill/>
          <a:ln w="9525">
            <a:noFill/>
            <a:miter lim="800000"/>
            <a:headEnd/>
            <a:tailEnd/>
          </a:ln>
        </p:spPr>
        <p:txBody>
          <a:bodyPr wrap="none">
            <a:spAutoFit/>
          </a:bodyPr>
          <a:lstStyle/>
          <a:p>
            <a:r>
              <a:rPr lang="en-US" b="1"/>
              <a:t>Gupta Structures</a:t>
            </a:r>
          </a:p>
        </p:txBody>
      </p:sp>
      <p:pic>
        <p:nvPicPr>
          <p:cNvPr id="79878" name="Picture 6" descr="42-17632600"/>
          <p:cNvPicPr>
            <a:picLocks noChangeAspect="1" noChangeArrowheads="1"/>
          </p:cNvPicPr>
          <p:nvPr/>
        </p:nvPicPr>
        <p:blipFill>
          <a:blip r:embed="rId3" cstate="print"/>
          <a:srcRect/>
          <a:stretch>
            <a:fillRect/>
          </a:stretch>
        </p:blipFill>
        <p:spPr bwMode="auto">
          <a:xfrm>
            <a:off x="304800" y="838200"/>
            <a:ext cx="3352800" cy="2336800"/>
          </a:xfrm>
          <a:prstGeom prst="rect">
            <a:avLst/>
          </a:prstGeom>
          <a:noFill/>
          <a:ln w="9525">
            <a:noFill/>
            <a:miter lim="800000"/>
            <a:headEnd/>
            <a:tailEnd/>
          </a:ln>
        </p:spPr>
      </p:pic>
      <p:pic>
        <p:nvPicPr>
          <p:cNvPr id="79880" name="Picture 8" descr="42-17275468"/>
          <p:cNvPicPr>
            <a:picLocks noChangeAspect="1" noChangeArrowheads="1"/>
          </p:cNvPicPr>
          <p:nvPr/>
        </p:nvPicPr>
        <p:blipFill>
          <a:blip r:embed="rId4" cstate="print"/>
          <a:srcRect/>
          <a:stretch>
            <a:fillRect/>
          </a:stretch>
        </p:blipFill>
        <p:spPr bwMode="auto">
          <a:xfrm>
            <a:off x="3733800" y="838200"/>
            <a:ext cx="3429000" cy="2314575"/>
          </a:xfrm>
          <a:prstGeom prst="rect">
            <a:avLst/>
          </a:prstGeom>
          <a:noFill/>
          <a:ln w="9525">
            <a:noFill/>
            <a:miter lim="800000"/>
            <a:headEnd/>
            <a:tailEnd/>
          </a:ln>
        </p:spPr>
      </p:pic>
      <p:pic>
        <p:nvPicPr>
          <p:cNvPr id="79882" name="Picture 10" descr="42-17631822"/>
          <p:cNvPicPr>
            <a:picLocks noChangeAspect="1" noChangeArrowheads="1"/>
          </p:cNvPicPr>
          <p:nvPr/>
        </p:nvPicPr>
        <p:blipFill>
          <a:blip r:embed="rId5" cstate="print"/>
          <a:srcRect/>
          <a:stretch>
            <a:fillRect/>
          </a:stretch>
        </p:blipFill>
        <p:spPr bwMode="auto">
          <a:xfrm>
            <a:off x="7239000" y="685800"/>
            <a:ext cx="1651000" cy="2438400"/>
          </a:xfrm>
          <a:prstGeom prst="rect">
            <a:avLst/>
          </a:prstGeom>
          <a:noFill/>
          <a:ln w="9525">
            <a:noFill/>
            <a:miter lim="800000"/>
            <a:headEnd/>
            <a:tailEnd/>
          </a:ln>
        </p:spPr>
      </p:pic>
      <p:pic>
        <p:nvPicPr>
          <p:cNvPr id="79884" name="Picture 12" descr="im"/>
          <p:cNvPicPr>
            <a:picLocks noChangeAspect="1" noChangeArrowheads="1"/>
          </p:cNvPicPr>
          <p:nvPr/>
        </p:nvPicPr>
        <p:blipFill>
          <a:blip r:embed="rId6" cstate="print"/>
          <a:srcRect/>
          <a:stretch>
            <a:fillRect/>
          </a:stretch>
        </p:blipFill>
        <p:spPr bwMode="auto">
          <a:xfrm>
            <a:off x="381000" y="3429000"/>
            <a:ext cx="2381250" cy="2857500"/>
          </a:xfrm>
          <a:prstGeom prst="rect">
            <a:avLst/>
          </a:prstGeom>
          <a:noFill/>
          <a:ln w="9525">
            <a:noFill/>
            <a:miter lim="800000"/>
            <a:headEnd/>
            <a:tailEnd/>
          </a:ln>
        </p:spPr>
      </p:pic>
      <p:pic>
        <p:nvPicPr>
          <p:cNvPr id="79886" name="Picture 14" descr="h2_1991">
            <a:hlinkClick r:id="rId7"/>
          </p:cNvPr>
          <p:cNvPicPr>
            <a:picLocks noChangeAspect="1" noChangeArrowheads="1"/>
          </p:cNvPicPr>
          <p:nvPr/>
        </p:nvPicPr>
        <p:blipFill>
          <a:blip r:embed="rId8" cstate="print"/>
          <a:srcRect/>
          <a:stretch>
            <a:fillRect/>
          </a:stretch>
        </p:blipFill>
        <p:spPr bwMode="auto">
          <a:xfrm>
            <a:off x="2971800" y="3505200"/>
            <a:ext cx="2252663" cy="2838450"/>
          </a:xfrm>
          <a:prstGeom prst="rect">
            <a:avLst/>
          </a:prstGeom>
          <a:noFill/>
          <a:ln w="9525">
            <a:noFill/>
            <a:miter lim="800000"/>
            <a:headEnd/>
            <a:tailEnd/>
          </a:ln>
        </p:spPr>
      </p:pic>
      <p:pic>
        <p:nvPicPr>
          <p:cNvPr id="79888" name="Picture 16" descr="hb_1985"/>
          <p:cNvPicPr>
            <a:picLocks noChangeAspect="1" noChangeArrowheads="1"/>
          </p:cNvPicPr>
          <p:nvPr/>
        </p:nvPicPr>
        <p:blipFill>
          <a:blip r:embed="rId9" cstate="print">
            <a:clrChange>
              <a:clrFrom>
                <a:srgbClr val="10142F"/>
              </a:clrFrom>
              <a:clrTo>
                <a:srgbClr val="10142F">
                  <a:alpha val="0"/>
                </a:srgbClr>
              </a:clrTo>
            </a:clrChange>
          </a:blip>
          <a:srcRect/>
          <a:stretch>
            <a:fillRect/>
          </a:stretch>
        </p:blipFill>
        <p:spPr bwMode="auto">
          <a:xfrm>
            <a:off x="5334000" y="3505200"/>
            <a:ext cx="3629025" cy="3081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9876"/>
                                        </p:tgtEl>
                                        <p:attrNameLst>
                                          <p:attrName>style.visibility</p:attrName>
                                        </p:attrNameLst>
                                      </p:cBhvr>
                                      <p:to>
                                        <p:strVal val="visible"/>
                                      </p:to>
                                    </p:set>
                                    <p:anim calcmode="lin" valueType="num">
                                      <p:cBhvr>
                                        <p:cTn id="7" dur="1000" fill="hold"/>
                                        <p:tgtEl>
                                          <p:spTgt spid="79876"/>
                                        </p:tgtEl>
                                        <p:attrNameLst>
                                          <p:attrName>ppt_w</p:attrName>
                                        </p:attrNameLst>
                                      </p:cBhvr>
                                      <p:tavLst>
                                        <p:tav tm="0">
                                          <p:val>
                                            <p:strVal val="#ppt_w*0.70"/>
                                          </p:val>
                                        </p:tav>
                                        <p:tav tm="100000">
                                          <p:val>
                                            <p:strVal val="#ppt_w"/>
                                          </p:val>
                                        </p:tav>
                                      </p:tavLst>
                                    </p:anim>
                                    <p:anim calcmode="lin" valueType="num">
                                      <p:cBhvr>
                                        <p:cTn id="8" dur="1000" fill="hold"/>
                                        <p:tgtEl>
                                          <p:spTgt spid="79876"/>
                                        </p:tgtEl>
                                        <p:attrNameLst>
                                          <p:attrName>ppt_h</p:attrName>
                                        </p:attrNameLst>
                                      </p:cBhvr>
                                      <p:tavLst>
                                        <p:tav tm="0">
                                          <p:val>
                                            <p:strVal val="#ppt_h"/>
                                          </p:val>
                                        </p:tav>
                                        <p:tav tm="100000">
                                          <p:val>
                                            <p:strVal val="#ppt_h"/>
                                          </p:val>
                                        </p:tav>
                                      </p:tavLst>
                                    </p:anim>
                                    <p:animEffect transition="in" filter="fade">
                                      <p:cBhvr>
                                        <p:cTn id="9" dur="1000"/>
                                        <p:tgtEl>
                                          <p:spTgt spid="79876"/>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79878"/>
                                        </p:tgtEl>
                                        <p:attrNameLst>
                                          <p:attrName>style.visibility</p:attrName>
                                        </p:attrNameLst>
                                      </p:cBhvr>
                                      <p:to>
                                        <p:strVal val="visible"/>
                                      </p:to>
                                    </p:set>
                                    <p:anim calcmode="lin" valueType="num">
                                      <p:cBhvr>
                                        <p:cTn id="13" dur="1000" fill="hold"/>
                                        <p:tgtEl>
                                          <p:spTgt spid="79878"/>
                                        </p:tgtEl>
                                        <p:attrNameLst>
                                          <p:attrName>ppt_w</p:attrName>
                                        </p:attrNameLst>
                                      </p:cBhvr>
                                      <p:tavLst>
                                        <p:tav tm="0">
                                          <p:val>
                                            <p:strVal val="#ppt_w*0.70"/>
                                          </p:val>
                                        </p:tav>
                                        <p:tav tm="100000">
                                          <p:val>
                                            <p:strVal val="#ppt_w"/>
                                          </p:val>
                                        </p:tav>
                                      </p:tavLst>
                                    </p:anim>
                                    <p:anim calcmode="lin" valueType="num">
                                      <p:cBhvr>
                                        <p:cTn id="14" dur="1000" fill="hold"/>
                                        <p:tgtEl>
                                          <p:spTgt spid="79878"/>
                                        </p:tgtEl>
                                        <p:attrNameLst>
                                          <p:attrName>ppt_h</p:attrName>
                                        </p:attrNameLst>
                                      </p:cBhvr>
                                      <p:tavLst>
                                        <p:tav tm="0">
                                          <p:val>
                                            <p:strVal val="#ppt_h"/>
                                          </p:val>
                                        </p:tav>
                                        <p:tav tm="100000">
                                          <p:val>
                                            <p:strVal val="#ppt_h"/>
                                          </p:val>
                                        </p:tav>
                                      </p:tavLst>
                                    </p:anim>
                                    <p:animEffect transition="in" filter="fade">
                                      <p:cBhvr>
                                        <p:cTn id="15" dur="1000"/>
                                        <p:tgtEl>
                                          <p:spTgt spid="79878"/>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79880"/>
                                        </p:tgtEl>
                                        <p:attrNameLst>
                                          <p:attrName>style.visibility</p:attrName>
                                        </p:attrNameLst>
                                      </p:cBhvr>
                                      <p:to>
                                        <p:strVal val="visible"/>
                                      </p:to>
                                    </p:set>
                                    <p:anim calcmode="lin" valueType="num">
                                      <p:cBhvr>
                                        <p:cTn id="19" dur="1000" fill="hold"/>
                                        <p:tgtEl>
                                          <p:spTgt spid="79880"/>
                                        </p:tgtEl>
                                        <p:attrNameLst>
                                          <p:attrName>ppt_w</p:attrName>
                                        </p:attrNameLst>
                                      </p:cBhvr>
                                      <p:tavLst>
                                        <p:tav tm="0">
                                          <p:val>
                                            <p:strVal val="#ppt_w*0.70"/>
                                          </p:val>
                                        </p:tav>
                                        <p:tav tm="100000">
                                          <p:val>
                                            <p:strVal val="#ppt_w"/>
                                          </p:val>
                                        </p:tav>
                                      </p:tavLst>
                                    </p:anim>
                                    <p:anim calcmode="lin" valueType="num">
                                      <p:cBhvr>
                                        <p:cTn id="20" dur="1000" fill="hold"/>
                                        <p:tgtEl>
                                          <p:spTgt spid="79880"/>
                                        </p:tgtEl>
                                        <p:attrNameLst>
                                          <p:attrName>ppt_h</p:attrName>
                                        </p:attrNameLst>
                                      </p:cBhvr>
                                      <p:tavLst>
                                        <p:tav tm="0">
                                          <p:val>
                                            <p:strVal val="#ppt_h"/>
                                          </p:val>
                                        </p:tav>
                                        <p:tav tm="100000">
                                          <p:val>
                                            <p:strVal val="#ppt_h"/>
                                          </p:val>
                                        </p:tav>
                                      </p:tavLst>
                                    </p:anim>
                                    <p:animEffect transition="in" filter="fade">
                                      <p:cBhvr>
                                        <p:cTn id="21" dur="1000"/>
                                        <p:tgtEl>
                                          <p:spTgt spid="79880"/>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79882"/>
                                        </p:tgtEl>
                                        <p:attrNameLst>
                                          <p:attrName>style.visibility</p:attrName>
                                        </p:attrNameLst>
                                      </p:cBhvr>
                                      <p:to>
                                        <p:strVal val="visible"/>
                                      </p:to>
                                    </p:set>
                                    <p:anim calcmode="lin" valueType="num">
                                      <p:cBhvr>
                                        <p:cTn id="25" dur="1000" fill="hold"/>
                                        <p:tgtEl>
                                          <p:spTgt spid="79882"/>
                                        </p:tgtEl>
                                        <p:attrNameLst>
                                          <p:attrName>ppt_w</p:attrName>
                                        </p:attrNameLst>
                                      </p:cBhvr>
                                      <p:tavLst>
                                        <p:tav tm="0">
                                          <p:val>
                                            <p:strVal val="#ppt_w*0.70"/>
                                          </p:val>
                                        </p:tav>
                                        <p:tav tm="100000">
                                          <p:val>
                                            <p:strVal val="#ppt_w"/>
                                          </p:val>
                                        </p:tav>
                                      </p:tavLst>
                                    </p:anim>
                                    <p:anim calcmode="lin" valueType="num">
                                      <p:cBhvr>
                                        <p:cTn id="26" dur="1000" fill="hold"/>
                                        <p:tgtEl>
                                          <p:spTgt spid="79882"/>
                                        </p:tgtEl>
                                        <p:attrNameLst>
                                          <p:attrName>ppt_h</p:attrName>
                                        </p:attrNameLst>
                                      </p:cBhvr>
                                      <p:tavLst>
                                        <p:tav tm="0">
                                          <p:val>
                                            <p:strVal val="#ppt_h"/>
                                          </p:val>
                                        </p:tav>
                                        <p:tav tm="100000">
                                          <p:val>
                                            <p:strVal val="#ppt_h"/>
                                          </p:val>
                                        </p:tav>
                                      </p:tavLst>
                                    </p:anim>
                                    <p:animEffect transition="in" filter="fade">
                                      <p:cBhvr>
                                        <p:cTn id="27" dur="1000"/>
                                        <p:tgtEl>
                                          <p:spTgt spid="79882"/>
                                        </p:tgtEl>
                                      </p:cBhvr>
                                    </p:animEffect>
                                  </p:childTnLst>
                                </p:cTn>
                              </p:par>
                            </p:childTnLst>
                          </p:cTn>
                        </p:par>
                        <p:par>
                          <p:cTn id="28" fill="hold">
                            <p:stCondLst>
                              <p:cond delay="4000"/>
                            </p:stCondLst>
                            <p:childTnLst>
                              <p:par>
                                <p:cTn id="29" presetID="55" presetClass="entr" presetSubtype="0" fill="hold" nodeType="afterEffect">
                                  <p:stCondLst>
                                    <p:cond delay="0"/>
                                  </p:stCondLst>
                                  <p:childTnLst>
                                    <p:set>
                                      <p:cBhvr>
                                        <p:cTn id="30" dur="1" fill="hold">
                                          <p:stCondLst>
                                            <p:cond delay="0"/>
                                          </p:stCondLst>
                                        </p:cTn>
                                        <p:tgtEl>
                                          <p:spTgt spid="79884"/>
                                        </p:tgtEl>
                                        <p:attrNameLst>
                                          <p:attrName>style.visibility</p:attrName>
                                        </p:attrNameLst>
                                      </p:cBhvr>
                                      <p:to>
                                        <p:strVal val="visible"/>
                                      </p:to>
                                    </p:set>
                                    <p:anim calcmode="lin" valueType="num">
                                      <p:cBhvr>
                                        <p:cTn id="31" dur="1000" fill="hold"/>
                                        <p:tgtEl>
                                          <p:spTgt spid="79884"/>
                                        </p:tgtEl>
                                        <p:attrNameLst>
                                          <p:attrName>ppt_w</p:attrName>
                                        </p:attrNameLst>
                                      </p:cBhvr>
                                      <p:tavLst>
                                        <p:tav tm="0">
                                          <p:val>
                                            <p:strVal val="#ppt_w*0.70"/>
                                          </p:val>
                                        </p:tav>
                                        <p:tav tm="100000">
                                          <p:val>
                                            <p:strVal val="#ppt_w"/>
                                          </p:val>
                                        </p:tav>
                                      </p:tavLst>
                                    </p:anim>
                                    <p:anim calcmode="lin" valueType="num">
                                      <p:cBhvr>
                                        <p:cTn id="32" dur="1000" fill="hold"/>
                                        <p:tgtEl>
                                          <p:spTgt spid="79884"/>
                                        </p:tgtEl>
                                        <p:attrNameLst>
                                          <p:attrName>ppt_h</p:attrName>
                                        </p:attrNameLst>
                                      </p:cBhvr>
                                      <p:tavLst>
                                        <p:tav tm="0">
                                          <p:val>
                                            <p:strVal val="#ppt_h"/>
                                          </p:val>
                                        </p:tav>
                                        <p:tav tm="100000">
                                          <p:val>
                                            <p:strVal val="#ppt_h"/>
                                          </p:val>
                                        </p:tav>
                                      </p:tavLst>
                                    </p:anim>
                                    <p:animEffect transition="in" filter="fade">
                                      <p:cBhvr>
                                        <p:cTn id="33" dur="1000"/>
                                        <p:tgtEl>
                                          <p:spTgt spid="79884"/>
                                        </p:tgtEl>
                                      </p:cBhvr>
                                    </p:animEffect>
                                  </p:childTnLst>
                                </p:cTn>
                              </p:par>
                            </p:childTnLst>
                          </p:cTn>
                        </p:par>
                        <p:par>
                          <p:cTn id="34" fill="hold">
                            <p:stCondLst>
                              <p:cond delay="5000"/>
                            </p:stCondLst>
                            <p:childTnLst>
                              <p:par>
                                <p:cTn id="35" presetID="55" presetClass="entr" presetSubtype="0" fill="hold" nodeType="afterEffect">
                                  <p:stCondLst>
                                    <p:cond delay="0"/>
                                  </p:stCondLst>
                                  <p:childTnLst>
                                    <p:set>
                                      <p:cBhvr>
                                        <p:cTn id="36" dur="1" fill="hold">
                                          <p:stCondLst>
                                            <p:cond delay="0"/>
                                          </p:stCondLst>
                                        </p:cTn>
                                        <p:tgtEl>
                                          <p:spTgt spid="79886"/>
                                        </p:tgtEl>
                                        <p:attrNameLst>
                                          <p:attrName>style.visibility</p:attrName>
                                        </p:attrNameLst>
                                      </p:cBhvr>
                                      <p:to>
                                        <p:strVal val="visible"/>
                                      </p:to>
                                    </p:set>
                                    <p:anim calcmode="lin" valueType="num">
                                      <p:cBhvr>
                                        <p:cTn id="37" dur="1000" fill="hold"/>
                                        <p:tgtEl>
                                          <p:spTgt spid="79886"/>
                                        </p:tgtEl>
                                        <p:attrNameLst>
                                          <p:attrName>ppt_w</p:attrName>
                                        </p:attrNameLst>
                                      </p:cBhvr>
                                      <p:tavLst>
                                        <p:tav tm="0">
                                          <p:val>
                                            <p:strVal val="#ppt_w*0.70"/>
                                          </p:val>
                                        </p:tav>
                                        <p:tav tm="100000">
                                          <p:val>
                                            <p:strVal val="#ppt_w"/>
                                          </p:val>
                                        </p:tav>
                                      </p:tavLst>
                                    </p:anim>
                                    <p:anim calcmode="lin" valueType="num">
                                      <p:cBhvr>
                                        <p:cTn id="38" dur="1000" fill="hold"/>
                                        <p:tgtEl>
                                          <p:spTgt spid="79886"/>
                                        </p:tgtEl>
                                        <p:attrNameLst>
                                          <p:attrName>ppt_h</p:attrName>
                                        </p:attrNameLst>
                                      </p:cBhvr>
                                      <p:tavLst>
                                        <p:tav tm="0">
                                          <p:val>
                                            <p:strVal val="#ppt_h"/>
                                          </p:val>
                                        </p:tav>
                                        <p:tav tm="100000">
                                          <p:val>
                                            <p:strVal val="#ppt_h"/>
                                          </p:val>
                                        </p:tav>
                                      </p:tavLst>
                                    </p:anim>
                                    <p:animEffect transition="in" filter="fade">
                                      <p:cBhvr>
                                        <p:cTn id="39" dur="1000"/>
                                        <p:tgtEl>
                                          <p:spTgt spid="79886"/>
                                        </p:tgtEl>
                                      </p:cBhvr>
                                    </p:animEffect>
                                  </p:childTnLst>
                                </p:cTn>
                              </p:par>
                            </p:childTnLst>
                          </p:cTn>
                        </p:par>
                        <p:par>
                          <p:cTn id="40" fill="hold">
                            <p:stCondLst>
                              <p:cond delay="6000"/>
                            </p:stCondLst>
                            <p:childTnLst>
                              <p:par>
                                <p:cTn id="41" presetID="55" presetClass="entr" presetSubtype="0" fill="hold" nodeType="afterEffect">
                                  <p:stCondLst>
                                    <p:cond delay="0"/>
                                  </p:stCondLst>
                                  <p:childTnLst>
                                    <p:set>
                                      <p:cBhvr>
                                        <p:cTn id="42" dur="1" fill="hold">
                                          <p:stCondLst>
                                            <p:cond delay="0"/>
                                          </p:stCondLst>
                                        </p:cTn>
                                        <p:tgtEl>
                                          <p:spTgt spid="79888"/>
                                        </p:tgtEl>
                                        <p:attrNameLst>
                                          <p:attrName>style.visibility</p:attrName>
                                        </p:attrNameLst>
                                      </p:cBhvr>
                                      <p:to>
                                        <p:strVal val="visible"/>
                                      </p:to>
                                    </p:set>
                                    <p:anim calcmode="lin" valueType="num">
                                      <p:cBhvr>
                                        <p:cTn id="43" dur="1000" fill="hold"/>
                                        <p:tgtEl>
                                          <p:spTgt spid="79888"/>
                                        </p:tgtEl>
                                        <p:attrNameLst>
                                          <p:attrName>ppt_w</p:attrName>
                                        </p:attrNameLst>
                                      </p:cBhvr>
                                      <p:tavLst>
                                        <p:tav tm="0">
                                          <p:val>
                                            <p:strVal val="#ppt_w*0.70"/>
                                          </p:val>
                                        </p:tav>
                                        <p:tav tm="100000">
                                          <p:val>
                                            <p:strVal val="#ppt_w"/>
                                          </p:val>
                                        </p:tav>
                                      </p:tavLst>
                                    </p:anim>
                                    <p:anim calcmode="lin" valueType="num">
                                      <p:cBhvr>
                                        <p:cTn id="44" dur="1000" fill="hold"/>
                                        <p:tgtEl>
                                          <p:spTgt spid="79888"/>
                                        </p:tgtEl>
                                        <p:attrNameLst>
                                          <p:attrName>ppt_h</p:attrName>
                                        </p:attrNameLst>
                                      </p:cBhvr>
                                      <p:tavLst>
                                        <p:tav tm="0">
                                          <p:val>
                                            <p:strVal val="#ppt_h"/>
                                          </p:val>
                                        </p:tav>
                                        <p:tav tm="100000">
                                          <p:val>
                                            <p:strVal val="#ppt_h"/>
                                          </p:val>
                                        </p:tav>
                                      </p:tavLst>
                                    </p:anim>
                                    <p:animEffect transition="in" filter="fade">
                                      <p:cBhvr>
                                        <p:cTn id="45" dur="1000"/>
                                        <p:tgtEl>
                                          <p:spTgt spid="79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graphicFrame>
        <p:nvGraphicFramePr>
          <p:cNvPr id="84996" name="Object 4"/>
          <p:cNvGraphicFramePr>
            <a:graphicFrameLocks noChangeAspect="1"/>
          </p:cNvGraphicFramePr>
          <p:nvPr/>
        </p:nvGraphicFramePr>
        <p:xfrm>
          <a:off x="457200" y="304800"/>
          <a:ext cx="8350250" cy="1544638"/>
        </p:xfrm>
        <a:graphic>
          <a:graphicData uri="http://schemas.openxmlformats.org/presentationml/2006/ole">
            <mc:AlternateContent xmlns:mc="http://schemas.openxmlformats.org/markup-compatibility/2006">
              <mc:Choice xmlns:v="urn:schemas-microsoft-com:vml" Requires="v">
                <p:oleObj spid="_x0000_s9219" name="Image" r:id="rId4" imgW="8350610" imgH="1545339" progId="">
                  <p:embed/>
                </p:oleObj>
              </mc:Choice>
              <mc:Fallback>
                <p:oleObj name="Image" r:id="rId4" imgW="8350610" imgH="1545339" progId="">
                  <p:embed/>
                  <p:pic>
                    <p:nvPicPr>
                      <p:cNvPr id="0" name="Object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304800"/>
                        <a:ext cx="8350250" cy="154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4996"/>
                                        </p:tgtEl>
                                        <p:attrNameLst>
                                          <p:attrName>style.visibility</p:attrName>
                                        </p:attrNameLst>
                                      </p:cBhvr>
                                      <p:to>
                                        <p:strVal val="visible"/>
                                      </p:to>
                                    </p:set>
                                    <p:anim calcmode="lin" valueType="num">
                                      <p:cBhvr>
                                        <p:cTn id="7" dur="500" fill="hold"/>
                                        <p:tgtEl>
                                          <p:spTgt spid="84996"/>
                                        </p:tgtEl>
                                        <p:attrNameLst>
                                          <p:attrName>ppt_w</p:attrName>
                                        </p:attrNameLst>
                                      </p:cBhvr>
                                      <p:tavLst>
                                        <p:tav tm="0">
                                          <p:val>
                                            <p:fltVal val="0"/>
                                          </p:val>
                                        </p:tav>
                                        <p:tav tm="100000">
                                          <p:val>
                                            <p:strVal val="#ppt_w"/>
                                          </p:val>
                                        </p:tav>
                                      </p:tavLst>
                                    </p:anim>
                                    <p:anim calcmode="lin" valueType="num">
                                      <p:cBhvr>
                                        <p:cTn id="8" dur="500" fill="hold"/>
                                        <p:tgtEl>
                                          <p:spTgt spid="84996"/>
                                        </p:tgtEl>
                                        <p:attrNameLst>
                                          <p:attrName>ppt_h</p:attrName>
                                        </p:attrNameLst>
                                      </p:cBhvr>
                                      <p:tavLst>
                                        <p:tav tm="0">
                                          <p:val>
                                            <p:fltVal val="0"/>
                                          </p:val>
                                        </p:tav>
                                        <p:tav tm="100000">
                                          <p:val>
                                            <p:strVal val="#ppt_h"/>
                                          </p:val>
                                        </p:tav>
                                      </p:tavLst>
                                    </p:anim>
                                    <p:animEffect transition="in" filter="fade">
                                      <p:cBhvr>
                                        <p:cTn id="9" dur="500"/>
                                        <p:tgtEl>
                                          <p:spTgt spid="84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5236" name="Picture 4"/>
          <p:cNvPicPr>
            <a:picLocks noChangeAspect="1" noChangeArrowheads="1"/>
          </p:cNvPicPr>
          <p:nvPr/>
        </p:nvPicPr>
        <p:blipFill>
          <a:blip r:embed="rId3" cstate="print"/>
          <a:srcRect l="1761" t="2528" r="33072" b="11517"/>
          <a:stretch>
            <a:fillRect/>
          </a:stretch>
        </p:blipFill>
        <p:spPr bwMode="auto">
          <a:xfrm>
            <a:off x="114300" y="611188"/>
            <a:ext cx="6134100" cy="5635625"/>
          </a:xfrm>
          <a:prstGeom prst="rect">
            <a:avLst/>
          </a:prstGeom>
          <a:noFill/>
          <a:ln w="28575">
            <a:solidFill>
              <a:srgbClr val="000000"/>
            </a:solidFill>
            <a:miter lim="800000"/>
            <a:headEnd/>
            <a:tailEnd/>
          </a:ln>
        </p:spPr>
      </p:pic>
      <p:sp>
        <p:nvSpPr>
          <p:cNvPr id="95237" name="Rectangle 5"/>
          <p:cNvSpPr>
            <a:spLocks noChangeArrowheads="1"/>
          </p:cNvSpPr>
          <p:nvPr/>
        </p:nvSpPr>
        <p:spPr bwMode="auto">
          <a:xfrm>
            <a:off x="104775" y="106363"/>
            <a:ext cx="2943225" cy="427037"/>
          </a:xfrm>
          <a:prstGeom prst="rect">
            <a:avLst/>
          </a:prstGeom>
          <a:noFill/>
          <a:ln w="9525">
            <a:noFill/>
            <a:miter lim="800000"/>
            <a:headEnd/>
            <a:tailEnd/>
          </a:ln>
        </p:spPr>
        <p:txBody>
          <a:bodyPr wrap="none" anchor="ctr">
            <a:spAutoFit/>
          </a:bodyPr>
          <a:lstStyle/>
          <a:p>
            <a:r>
              <a:rPr lang="en-US" b="1"/>
              <a:t>Chapter 3 Section 3</a:t>
            </a:r>
          </a:p>
        </p:txBody>
      </p:sp>
      <p:sp>
        <p:nvSpPr>
          <p:cNvPr id="82948" name="Rectangle 7"/>
          <p:cNvSpPr>
            <a:spLocks noChangeArrowheads="1"/>
          </p:cNvSpPr>
          <p:nvPr/>
        </p:nvSpPr>
        <p:spPr bwMode="auto">
          <a:xfrm>
            <a:off x="114300" y="1049338"/>
            <a:ext cx="9144000" cy="0"/>
          </a:xfrm>
          <a:prstGeom prst="rect">
            <a:avLst/>
          </a:prstGeom>
          <a:noFill/>
          <a:ln w="9525">
            <a:noFill/>
            <a:miter lim="800000"/>
            <a:headEnd/>
            <a:tailEnd/>
          </a:ln>
        </p:spPr>
        <p:txBody>
          <a:bodyPr wrap="none" anchor="ctr">
            <a:spAutoFit/>
          </a:bodyPr>
          <a:lstStyle/>
          <a:p>
            <a:endParaRPr lang="en-US"/>
          </a:p>
        </p:txBody>
      </p:sp>
      <p:sp>
        <p:nvSpPr>
          <p:cNvPr id="95240" name="Rectangle 8"/>
          <p:cNvSpPr>
            <a:spLocks noChangeArrowheads="1"/>
          </p:cNvSpPr>
          <p:nvPr/>
        </p:nvSpPr>
        <p:spPr bwMode="auto">
          <a:xfrm>
            <a:off x="6324600" y="669925"/>
            <a:ext cx="2743200" cy="5451475"/>
          </a:xfrm>
          <a:prstGeom prst="rect">
            <a:avLst/>
          </a:prstGeom>
          <a:noFill/>
          <a:ln w="9525">
            <a:noFill/>
            <a:miter lim="800000"/>
            <a:headEnd/>
            <a:tailEnd/>
          </a:ln>
        </p:spPr>
        <p:txBody>
          <a:bodyPr anchor="ctr">
            <a:spAutoFit/>
          </a:bodyPr>
          <a:lstStyle/>
          <a:p>
            <a:r>
              <a:rPr lang="en-US" b="1">
                <a:cs typeface="Times New Roman" pitchFamily="18" charset="0"/>
              </a:rPr>
              <a:t>Huang He</a:t>
            </a:r>
            <a:r>
              <a:rPr lang="en-US">
                <a:cs typeface="Times New Roman" pitchFamily="18" charset="0"/>
              </a:rPr>
              <a:t> </a:t>
            </a:r>
          </a:p>
          <a:p>
            <a:r>
              <a:rPr lang="en-US" u="sng">
                <a:cs typeface="Times New Roman" pitchFamily="18" charset="0"/>
              </a:rPr>
              <a:t>The Yellow River, aka China’s sorrow</a:t>
            </a:r>
            <a:r>
              <a:rPr lang="en-US">
                <a:cs typeface="Times New Roman" pitchFamily="18" charset="0"/>
              </a:rPr>
              <a:t> because of frequent flooding. </a:t>
            </a:r>
            <a:endParaRPr lang="en-US"/>
          </a:p>
          <a:p>
            <a:pPr eaLnBrk="0" hangingPunct="0"/>
            <a:endParaRPr lang="en-US">
              <a:cs typeface="Times New Roman" pitchFamily="18" charset="0"/>
            </a:endParaRPr>
          </a:p>
          <a:p>
            <a:pPr eaLnBrk="0" hangingPunct="0"/>
            <a:r>
              <a:rPr lang="en-US" b="1">
                <a:cs typeface="Times New Roman" pitchFamily="18" charset="0"/>
              </a:rPr>
              <a:t>Yangtze</a:t>
            </a:r>
            <a:r>
              <a:rPr lang="en-US">
                <a:cs typeface="Times New Roman" pitchFamily="18" charset="0"/>
              </a:rPr>
              <a:t> </a:t>
            </a:r>
          </a:p>
          <a:p>
            <a:pPr eaLnBrk="0" hangingPunct="0"/>
            <a:r>
              <a:rPr lang="en-US">
                <a:cs typeface="Times New Roman" pitchFamily="18" charset="0"/>
              </a:rPr>
              <a:t>(Chang Jiang)</a:t>
            </a:r>
            <a:endParaRPr lang="en-US"/>
          </a:p>
          <a:p>
            <a:pPr eaLnBrk="0" hangingPunct="0"/>
            <a:endParaRPr lang="en-US">
              <a:cs typeface="Times New Roman" pitchFamily="18" charset="0"/>
            </a:endParaRPr>
          </a:p>
          <a:p>
            <a:pPr eaLnBrk="0" hangingPunct="0"/>
            <a:r>
              <a:rPr lang="en-US" b="1">
                <a:cs typeface="Times New Roman" pitchFamily="18" charset="0"/>
              </a:rPr>
              <a:t>Yellow Sea</a:t>
            </a:r>
            <a:endParaRPr lang="en-US" b="1"/>
          </a:p>
          <a:p>
            <a:pPr eaLnBrk="0" hangingPunct="0"/>
            <a:endParaRPr lang="en-US" b="1">
              <a:cs typeface="Times New Roman" pitchFamily="18" charset="0"/>
            </a:endParaRPr>
          </a:p>
          <a:p>
            <a:pPr eaLnBrk="0" hangingPunct="0"/>
            <a:r>
              <a:rPr lang="en-US" b="1">
                <a:cs typeface="Times New Roman" pitchFamily="18" charset="0"/>
              </a:rPr>
              <a:t>North China Plain</a:t>
            </a:r>
          </a:p>
          <a:p>
            <a:pPr eaLnBrk="0" hangingPunct="0"/>
            <a:r>
              <a:rPr lang="en-US" u="sng">
                <a:cs typeface="Times New Roman" pitchFamily="18" charset="0"/>
              </a:rPr>
              <a:t>Plain between two major rivers. Most populated area of China. </a:t>
            </a:r>
            <a:endParaRPr lang="en-US" u="sng">
              <a:latin typeface="Arial" charset="0"/>
            </a:endParaRPr>
          </a:p>
        </p:txBody>
      </p:sp>
      <p:sp>
        <p:nvSpPr>
          <p:cNvPr id="95241" name="WordArt 9"/>
          <p:cNvSpPr>
            <a:spLocks noChangeArrowheads="1" noChangeShapeType="1" noTextEdit="1"/>
          </p:cNvSpPr>
          <p:nvPr/>
        </p:nvSpPr>
        <p:spPr bwMode="auto">
          <a:xfrm rot="1317384">
            <a:off x="2286000" y="1557338"/>
            <a:ext cx="1371600" cy="652462"/>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000000"/>
                </a:solidFill>
                <a:latin typeface="Arial Black"/>
              </a:rPr>
              <a:t>Huang He</a:t>
            </a:r>
          </a:p>
        </p:txBody>
      </p:sp>
      <p:sp>
        <p:nvSpPr>
          <p:cNvPr id="95242" name="WordArt 10"/>
          <p:cNvSpPr>
            <a:spLocks noChangeArrowheads="1" noChangeShapeType="1" noTextEdit="1"/>
          </p:cNvSpPr>
          <p:nvPr/>
        </p:nvSpPr>
        <p:spPr bwMode="auto">
          <a:xfrm rot="813654">
            <a:off x="2209800" y="2362200"/>
            <a:ext cx="1319213" cy="728663"/>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000000"/>
                </a:solidFill>
                <a:latin typeface="Arial Black"/>
              </a:rPr>
              <a:t>Yangtze </a:t>
            </a:r>
          </a:p>
        </p:txBody>
      </p:sp>
      <p:sp>
        <p:nvSpPr>
          <p:cNvPr id="95243" name="WordArt 11"/>
          <p:cNvSpPr>
            <a:spLocks noChangeArrowheads="1" noChangeShapeType="1" noTextEdit="1"/>
          </p:cNvSpPr>
          <p:nvPr/>
        </p:nvSpPr>
        <p:spPr bwMode="auto">
          <a:xfrm>
            <a:off x="4114800" y="2362200"/>
            <a:ext cx="609600" cy="533400"/>
          </a:xfrm>
          <a:prstGeom prst="rect">
            <a:avLst/>
          </a:prstGeom>
        </p:spPr>
        <p:txBody>
          <a:bodyPr wrap="none" fromWordArt="1">
            <a:prstTxWarp prst="textDeflate">
              <a:avLst>
                <a:gd name="adj" fmla="val 0"/>
              </a:avLst>
            </a:prstTxWarp>
          </a:bodyPr>
          <a:lstStyle/>
          <a:p>
            <a:pPr algn="ctr"/>
            <a:r>
              <a:rPr lang="en-US" sz="3600" kern="10">
                <a:ln w="9525">
                  <a:solidFill>
                    <a:srgbClr val="000000"/>
                  </a:solidFill>
                  <a:round/>
                  <a:headEnd/>
                  <a:tailEnd/>
                </a:ln>
                <a:solidFill>
                  <a:srgbClr val="000000"/>
                </a:solidFill>
                <a:latin typeface="Impact"/>
              </a:rPr>
              <a:t>Yellow </a:t>
            </a:r>
          </a:p>
          <a:p>
            <a:pPr algn="ctr"/>
            <a:r>
              <a:rPr lang="en-US" sz="3600" kern="10">
                <a:ln w="9525">
                  <a:solidFill>
                    <a:srgbClr val="000000"/>
                  </a:solidFill>
                  <a:round/>
                  <a:headEnd/>
                  <a:tailEnd/>
                </a:ln>
                <a:solidFill>
                  <a:srgbClr val="000000"/>
                </a:solidFill>
                <a:latin typeface="Impact"/>
              </a:rPr>
              <a:t>Sea</a:t>
            </a:r>
          </a:p>
        </p:txBody>
      </p:sp>
      <p:sp>
        <p:nvSpPr>
          <p:cNvPr id="95244" name="Oval 12"/>
          <p:cNvSpPr>
            <a:spLocks noChangeArrowheads="1"/>
          </p:cNvSpPr>
          <p:nvPr/>
        </p:nvSpPr>
        <p:spPr bwMode="auto">
          <a:xfrm>
            <a:off x="3048000" y="2057400"/>
            <a:ext cx="914400" cy="838200"/>
          </a:xfrm>
          <a:prstGeom prst="ellipse">
            <a:avLst/>
          </a:prstGeom>
          <a:noFill/>
          <a:ln w="38100">
            <a:solidFill>
              <a:schemeClr val="tx1"/>
            </a:solidFill>
            <a:round/>
            <a:headEnd/>
            <a:tailEnd/>
          </a:ln>
        </p:spPr>
        <p:txBody>
          <a:bodyPr wrap="none" anchor="ctr"/>
          <a:lstStyle/>
          <a:p>
            <a:endParaRPr lang="en-US"/>
          </a:p>
        </p:txBody>
      </p:sp>
      <p:sp>
        <p:nvSpPr>
          <p:cNvPr id="95245" name="Line 13"/>
          <p:cNvSpPr>
            <a:spLocks noChangeShapeType="1"/>
          </p:cNvSpPr>
          <p:nvPr/>
        </p:nvSpPr>
        <p:spPr bwMode="auto">
          <a:xfrm flipH="1" flipV="1">
            <a:off x="3810000" y="2819400"/>
            <a:ext cx="2590800" cy="1752600"/>
          </a:xfrm>
          <a:prstGeom prst="line">
            <a:avLst/>
          </a:prstGeom>
          <a:noFill/>
          <a:ln w="3810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5236"/>
                                        </p:tgtEl>
                                        <p:attrNameLst>
                                          <p:attrName>style.visibility</p:attrName>
                                        </p:attrNameLst>
                                      </p:cBhvr>
                                      <p:to>
                                        <p:strVal val="visible"/>
                                      </p:to>
                                    </p:set>
                                    <p:anim calcmode="lin" valueType="num">
                                      <p:cBhvr>
                                        <p:cTn id="7" dur="1000" fill="hold"/>
                                        <p:tgtEl>
                                          <p:spTgt spid="95236"/>
                                        </p:tgtEl>
                                        <p:attrNameLst>
                                          <p:attrName>ppt_w</p:attrName>
                                        </p:attrNameLst>
                                      </p:cBhvr>
                                      <p:tavLst>
                                        <p:tav tm="0">
                                          <p:val>
                                            <p:strVal val="#ppt_w*0.70"/>
                                          </p:val>
                                        </p:tav>
                                        <p:tav tm="100000">
                                          <p:val>
                                            <p:strVal val="#ppt_w"/>
                                          </p:val>
                                        </p:tav>
                                      </p:tavLst>
                                    </p:anim>
                                    <p:anim calcmode="lin" valueType="num">
                                      <p:cBhvr>
                                        <p:cTn id="8" dur="1000" fill="hold"/>
                                        <p:tgtEl>
                                          <p:spTgt spid="95236"/>
                                        </p:tgtEl>
                                        <p:attrNameLst>
                                          <p:attrName>ppt_h</p:attrName>
                                        </p:attrNameLst>
                                      </p:cBhvr>
                                      <p:tavLst>
                                        <p:tav tm="0">
                                          <p:val>
                                            <p:strVal val="#ppt_h"/>
                                          </p:val>
                                        </p:tav>
                                        <p:tav tm="100000">
                                          <p:val>
                                            <p:strVal val="#ppt_h"/>
                                          </p:val>
                                        </p:tav>
                                      </p:tavLst>
                                    </p:anim>
                                    <p:animEffect transition="in" filter="fade">
                                      <p:cBhvr>
                                        <p:cTn id="9" dur="1000"/>
                                        <p:tgtEl>
                                          <p:spTgt spid="9523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5237"/>
                                        </p:tgtEl>
                                        <p:attrNameLst>
                                          <p:attrName>style.visibility</p:attrName>
                                        </p:attrNameLst>
                                      </p:cBhvr>
                                      <p:to>
                                        <p:strVal val="visible"/>
                                      </p:to>
                                    </p:set>
                                    <p:anim calcmode="lin" valueType="num">
                                      <p:cBhvr>
                                        <p:cTn id="12" dur="1000" fill="hold"/>
                                        <p:tgtEl>
                                          <p:spTgt spid="95237"/>
                                        </p:tgtEl>
                                        <p:attrNameLst>
                                          <p:attrName>ppt_w</p:attrName>
                                        </p:attrNameLst>
                                      </p:cBhvr>
                                      <p:tavLst>
                                        <p:tav tm="0">
                                          <p:val>
                                            <p:strVal val="#ppt_w*0.70"/>
                                          </p:val>
                                        </p:tav>
                                        <p:tav tm="100000">
                                          <p:val>
                                            <p:strVal val="#ppt_w"/>
                                          </p:val>
                                        </p:tav>
                                      </p:tavLst>
                                    </p:anim>
                                    <p:anim calcmode="lin" valueType="num">
                                      <p:cBhvr>
                                        <p:cTn id="13" dur="1000" fill="hold"/>
                                        <p:tgtEl>
                                          <p:spTgt spid="95237"/>
                                        </p:tgtEl>
                                        <p:attrNameLst>
                                          <p:attrName>ppt_h</p:attrName>
                                        </p:attrNameLst>
                                      </p:cBhvr>
                                      <p:tavLst>
                                        <p:tav tm="0">
                                          <p:val>
                                            <p:strVal val="#ppt_h"/>
                                          </p:val>
                                        </p:tav>
                                        <p:tav tm="100000">
                                          <p:val>
                                            <p:strVal val="#ppt_h"/>
                                          </p:val>
                                        </p:tav>
                                      </p:tavLst>
                                    </p:anim>
                                    <p:animEffect transition="in" filter="fade">
                                      <p:cBhvr>
                                        <p:cTn id="14" dur="1000"/>
                                        <p:tgtEl>
                                          <p:spTgt spid="9523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95240">
                                            <p:txEl>
                                              <p:pRg st="0" end="0"/>
                                            </p:txEl>
                                          </p:spTgt>
                                        </p:tgtEl>
                                        <p:attrNameLst>
                                          <p:attrName>style.visibility</p:attrName>
                                        </p:attrNameLst>
                                      </p:cBhvr>
                                      <p:to>
                                        <p:strVal val="visible"/>
                                      </p:to>
                                    </p:set>
                                    <p:anim calcmode="lin" valueType="num">
                                      <p:cBhvr>
                                        <p:cTn id="19" dur="1000" fill="hold"/>
                                        <p:tgtEl>
                                          <p:spTgt spid="95240">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95240">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95240">
                                            <p:txEl>
                                              <p:pRg st="0" end="0"/>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95240">
                                            <p:txEl>
                                              <p:pRg st="1" end="1"/>
                                            </p:txEl>
                                          </p:spTgt>
                                        </p:tgtEl>
                                        <p:attrNameLst>
                                          <p:attrName>style.visibility</p:attrName>
                                        </p:attrNameLst>
                                      </p:cBhvr>
                                      <p:to>
                                        <p:strVal val="visible"/>
                                      </p:to>
                                    </p:set>
                                    <p:anim calcmode="lin" valueType="num">
                                      <p:cBhvr>
                                        <p:cTn id="24" dur="1000" fill="hold"/>
                                        <p:tgtEl>
                                          <p:spTgt spid="95240">
                                            <p:txEl>
                                              <p:pRg st="1" end="1"/>
                                            </p:txEl>
                                          </p:spTgt>
                                        </p:tgtEl>
                                        <p:attrNameLst>
                                          <p:attrName>ppt_w</p:attrName>
                                        </p:attrNameLst>
                                      </p:cBhvr>
                                      <p:tavLst>
                                        <p:tav tm="0">
                                          <p:val>
                                            <p:strVal val="#ppt_w*0.70"/>
                                          </p:val>
                                        </p:tav>
                                        <p:tav tm="100000">
                                          <p:val>
                                            <p:strVal val="#ppt_w"/>
                                          </p:val>
                                        </p:tav>
                                      </p:tavLst>
                                    </p:anim>
                                    <p:anim calcmode="lin" valueType="num">
                                      <p:cBhvr>
                                        <p:cTn id="25" dur="1000" fill="hold"/>
                                        <p:tgtEl>
                                          <p:spTgt spid="95240">
                                            <p:txEl>
                                              <p:pRg st="1" end="1"/>
                                            </p:txEl>
                                          </p:spTgt>
                                        </p:tgtEl>
                                        <p:attrNameLst>
                                          <p:attrName>ppt_h</p:attrName>
                                        </p:attrNameLst>
                                      </p:cBhvr>
                                      <p:tavLst>
                                        <p:tav tm="0">
                                          <p:val>
                                            <p:strVal val="#ppt_h"/>
                                          </p:val>
                                        </p:tav>
                                        <p:tav tm="100000">
                                          <p:val>
                                            <p:strVal val="#ppt_h"/>
                                          </p:val>
                                        </p:tav>
                                      </p:tavLst>
                                    </p:anim>
                                    <p:animEffect transition="in" filter="fade">
                                      <p:cBhvr>
                                        <p:cTn id="26" dur="1000"/>
                                        <p:tgtEl>
                                          <p:spTgt spid="95240">
                                            <p:txEl>
                                              <p:pRg st="1" end="1"/>
                                            </p:txEl>
                                          </p:spTgt>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95241"/>
                                        </p:tgtEl>
                                        <p:attrNameLst>
                                          <p:attrName>style.visibility</p:attrName>
                                        </p:attrNameLst>
                                      </p:cBhvr>
                                      <p:to>
                                        <p:strVal val="visible"/>
                                      </p:to>
                                    </p:set>
                                    <p:anim calcmode="lin" valueType="num">
                                      <p:cBhvr>
                                        <p:cTn id="29" dur="1000" fill="hold"/>
                                        <p:tgtEl>
                                          <p:spTgt spid="95241"/>
                                        </p:tgtEl>
                                        <p:attrNameLst>
                                          <p:attrName>ppt_w</p:attrName>
                                        </p:attrNameLst>
                                      </p:cBhvr>
                                      <p:tavLst>
                                        <p:tav tm="0">
                                          <p:val>
                                            <p:strVal val="#ppt_w*0.70"/>
                                          </p:val>
                                        </p:tav>
                                        <p:tav tm="100000">
                                          <p:val>
                                            <p:strVal val="#ppt_w"/>
                                          </p:val>
                                        </p:tav>
                                      </p:tavLst>
                                    </p:anim>
                                    <p:anim calcmode="lin" valueType="num">
                                      <p:cBhvr>
                                        <p:cTn id="30" dur="1000" fill="hold"/>
                                        <p:tgtEl>
                                          <p:spTgt spid="95241"/>
                                        </p:tgtEl>
                                        <p:attrNameLst>
                                          <p:attrName>ppt_h</p:attrName>
                                        </p:attrNameLst>
                                      </p:cBhvr>
                                      <p:tavLst>
                                        <p:tav tm="0">
                                          <p:val>
                                            <p:strVal val="#ppt_h"/>
                                          </p:val>
                                        </p:tav>
                                        <p:tav tm="100000">
                                          <p:val>
                                            <p:strVal val="#ppt_h"/>
                                          </p:val>
                                        </p:tav>
                                      </p:tavLst>
                                    </p:anim>
                                    <p:animEffect transition="in" filter="fade">
                                      <p:cBhvr>
                                        <p:cTn id="31" dur="1000"/>
                                        <p:tgtEl>
                                          <p:spTgt spid="95241"/>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95240">
                                            <p:txEl>
                                              <p:pRg st="3" end="3"/>
                                            </p:txEl>
                                          </p:spTgt>
                                        </p:tgtEl>
                                        <p:attrNameLst>
                                          <p:attrName>style.visibility</p:attrName>
                                        </p:attrNameLst>
                                      </p:cBhvr>
                                      <p:to>
                                        <p:strVal val="visible"/>
                                      </p:to>
                                    </p:set>
                                    <p:anim calcmode="lin" valueType="num">
                                      <p:cBhvr>
                                        <p:cTn id="36" dur="1000" fill="hold"/>
                                        <p:tgtEl>
                                          <p:spTgt spid="95240">
                                            <p:txEl>
                                              <p:pRg st="3" end="3"/>
                                            </p:txEl>
                                          </p:spTgt>
                                        </p:tgtEl>
                                        <p:attrNameLst>
                                          <p:attrName>ppt_w</p:attrName>
                                        </p:attrNameLst>
                                      </p:cBhvr>
                                      <p:tavLst>
                                        <p:tav tm="0">
                                          <p:val>
                                            <p:strVal val="#ppt_w*0.70"/>
                                          </p:val>
                                        </p:tav>
                                        <p:tav tm="100000">
                                          <p:val>
                                            <p:strVal val="#ppt_w"/>
                                          </p:val>
                                        </p:tav>
                                      </p:tavLst>
                                    </p:anim>
                                    <p:anim calcmode="lin" valueType="num">
                                      <p:cBhvr>
                                        <p:cTn id="37" dur="1000" fill="hold"/>
                                        <p:tgtEl>
                                          <p:spTgt spid="95240">
                                            <p:txEl>
                                              <p:pRg st="3" end="3"/>
                                            </p:txEl>
                                          </p:spTgt>
                                        </p:tgtEl>
                                        <p:attrNameLst>
                                          <p:attrName>ppt_h</p:attrName>
                                        </p:attrNameLst>
                                      </p:cBhvr>
                                      <p:tavLst>
                                        <p:tav tm="0">
                                          <p:val>
                                            <p:strVal val="#ppt_h"/>
                                          </p:val>
                                        </p:tav>
                                        <p:tav tm="100000">
                                          <p:val>
                                            <p:strVal val="#ppt_h"/>
                                          </p:val>
                                        </p:tav>
                                      </p:tavLst>
                                    </p:anim>
                                    <p:animEffect transition="in" filter="fade">
                                      <p:cBhvr>
                                        <p:cTn id="38" dur="1000"/>
                                        <p:tgtEl>
                                          <p:spTgt spid="95240">
                                            <p:txEl>
                                              <p:pRg st="3" end="3"/>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95240">
                                            <p:txEl>
                                              <p:pRg st="4" end="4"/>
                                            </p:txEl>
                                          </p:spTgt>
                                        </p:tgtEl>
                                        <p:attrNameLst>
                                          <p:attrName>style.visibility</p:attrName>
                                        </p:attrNameLst>
                                      </p:cBhvr>
                                      <p:to>
                                        <p:strVal val="visible"/>
                                      </p:to>
                                    </p:set>
                                    <p:anim calcmode="lin" valueType="num">
                                      <p:cBhvr>
                                        <p:cTn id="41" dur="1000" fill="hold"/>
                                        <p:tgtEl>
                                          <p:spTgt spid="95240">
                                            <p:txEl>
                                              <p:pRg st="4" end="4"/>
                                            </p:txEl>
                                          </p:spTgt>
                                        </p:tgtEl>
                                        <p:attrNameLst>
                                          <p:attrName>ppt_w</p:attrName>
                                        </p:attrNameLst>
                                      </p:cBhvr>
                                      <p:tavLst>
                                        <p:tav tm="0">
                                          <p:val>
                                            <p:strVal val="#ppt_w*0.70"/>
                                          </p:val>
                                        </p:tav>
                                        <p:tav tm="100000">
                                          <p:val>
                                            <p:strVal val="#ppt_w"/>
                                          </p:val>
                                        </p:tav>
                                      </p:tavLst>
                                    </p:anim>
                                    <p:anim calcmode="lin" valueType="num">
                                      <p:cBhvr>
                                        <p:cTn id="42" dur="1000" fill="hold"/>
                                        <p:tgtEl>
                                          <p:spTgt spid="95240">
                                            <p:txEl>
                                              <p:pRg st="4" end="4"/>
                                            </p:txEl>
                                          </p:spTgt>
                                        </p:tgtEl>
                                        <p:attrNameLst>
                                          <p:attrName>ppt_h</p:attrName>
                                        </p:attrNameLst>
                                      </p:cBhvr>
                                      <p:tavLst>
                                        <p:tav tm="0">
                                          <p:val>
                                            <p:strVal val="#ppt_h"/>
                                          </p:val>
                                        </p:tav>
                                        <p:tav tm="100000">
                                          <p:val>
                                            <p:strVal val="#ppt_h"/>
                                          </p:val>
                                        </p:tav>
                                      </p:tavLst>
                                    </p:anim>
                                    <p:animEffect transition="in" filter="fade">
                                      <p:cBhvr>
                                        <p:cTn id="43" dur="1000"/>
                                        <p:tgtEl>
                                          <p:spTgt spid="95240">
                                            <p:txEl>
                                              <p:pRg st="4" end="4"/>
                                            </p:txEl>
                                          </p:spTgt>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95242"/>
                                        </p:tgtEl>
                                        <p:attrNameLst>
                                          <p:attrName>style.visibility</p:attrName>
                                        </p:attrNameLst>
                                      </p:cBhvr>
                                      <p:to>
                                        <p:strVal val="visible"/>
                                      </p:to>
                                    </p:set>
                                    <p:anim calcmode="lin" valueType="num">
                                      <p:cBhvr>
                                        <p:cTn id="46" dur="1000" fill="hold"/>
                                        <p:tgtEl>
                                          <p:spTgt spid="95242"/>
                                        </p:tgtEl>
                                        <p:attrNameLst>
                                          <p:attrName>ppt_w</p:attrName>
                                        </p:attrNameLst>
                                      </p:cBhvr>
                                      <p:tavLst>
                                        <p:tav tm="0">
                                          <p:val>
                                            <p:strVal val="#ppt_w*0.70"/>
                                          </p:val>
                                        </p:tav>
                                        <p:tav tm="100000">
                                          <p:val>
                                            <p:strVal val="#ppt_w"/>
                                          </p:val>
                                        </p:tav>
                                      </p:tavLst>
                                    </p:anim>
                                    <p:anim calcmode="lin" valueType="num">
                                      <p:cBhvr>
                                        <p:cTn id="47" dur="1000" fill="hold"/>
                                        <p:tgtEl>
                                          <p:spTgt spid="95242"/>
                                        </p:tgtEl>
                                        <p:attrNameLst>
                                          <p:attrName>ppt_h</p:attrName>
                                        </p:attrNameLst>
                                      </p:cBhvr>
                                      <p:tavLst>
                                        <p:tav tm="0">
                                          <p:val>
                                            <p:strVal val="#ppt_h"/>
                                          </p:val>
                                        </p:tav>
                                        <p:tav tm="100000">
                                          <p:val>
                                            <p:strVal val="#ppt_h"/>
                                          </p:val>
                                        </p:tav>
                                      </p:tavLst>
                                    </p:anim>
                                    <p:animEffect transition="in" filter="fade">
                                      <p:cBhvr>
                                        <p:cTn id="48" dur="1000"/>
                                        <p:tgtEl>
                                          <p:spTgt spid="95242"/>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95240">
                                            <p:txEl>
                                              <p:pRg st="6" end="6"/>
                                            </p:txEl>
                                          </p:spTgt>
                                        </p:tgtEl>
                                        <p:attrNameLst>
                                          <p:attrName>style.visibility</p:attrName>
                                        </p:attrNameLst>
                                      </p:cBhvr>
                                      <p:to>
                                        <p:strVal val="visible"/>
                                      </p:to>
                                    </p:set>
                                    <p:anim calcmode="lin" valueType="num">
                                      <p:cBhvr>
                                        <p:cTn id="53" dur="1000" fill="hold"/>
                                        <p:tgtEl>
                                          <p:spTgt spid="95240">
                                            <p:txEl>
                                              <p:pRg st="6" end="6"/>
                                            </p:txEl>
                                          </p:spTgt>
                                        </p:tgtEl>
                                        <p:attrNameLst>
                                          <p:attrName>ppt_w</p:attrName>
                                        </p:attrNameLst>
                                      </p:cBhvr>
                                      <p:tavLst>
                                        <p:tav tm="0">
                                          <p:val>
                                            <p:strVal val="#ppt_w*0.70"/>
                                          </p:val>
                                        </p:tav>
                                        <p:tav tm="100000">
                                          <p:val>
                                            <p:strVal val="#ppt_w"/>
                                          </p:val>
                                        </p:tav>
                                      </p:tavLst>
                                    </p:anim>
                                    <p:anim calcmode="lin" valueType="num">
                                      <p:cBhvr>
                                        <p:cTn id="54" dur="1000" fill="hold"/>
                                        <p:tgtEl>
                                          <p:spTgt spid="95240">
                                            <p:txEl>
                                              <p:pRg st="6" end="6"/>
                                            </p:txEl>
                                          </p:spTgt>
                                        </p:tgtEl>
                                        <p:attrNameLst>
                                          <p:attrName>ppt_h</p:attrName>
                                        </p:attrNameLst>
                                      </p:cBhvr>
                                      <p:tavLst>
                                        <p:tav tm="0">
                                          <p:val>
                                            <p:strVal val="#ppt_h"/>
                                          </p:val>
                                        </p:tav>
                                        <p:tav tm="100000">
                                          <p:val>
                                            <p:strVal val="#ppt_h"/>
                                          </p:val>
                                        </p:tav>
                                      </p:tavLst>
                                    </p:anim>
                                    <p:animEffect transition="in" filter="fade">
                                      <p:cBhvr>
                                        <p:cTn id="55" dur="1000"/>
                                        <p:tgtEl>
                                          <p:spTgt spid="95240">
                                            <p:txEl>
                                              <p:pRg st="6" end="6"/>
                                            </p:txEl>
                                          </p:spTgt>
                                        </p:tgtEl>
                                      </p:cBhvr>
                                    </p:animEffect>
                                  </p:childTnLst>
                                </p:cTn>
                              </p:par>
                              <p:par>
                                <p:cTn id="56" presetID="55" presetClass="entr" presetSubtype="0" fill="hold" grpId="0" nodeType="withEffect">
                                  <p:stCondLst>
                                    <p:cond delay="0"/>
                                  </p:stCondLst>
                                  <p:childTnLst>
                                    <p:set>
                                      <p:cBhvr>
                                        <p:cTn id="57" dur="1" fill="hold">
                                          <p:stCondLst>
                                            <p:cond delay="0"/>
                                          </p:stCondLst>
                                        </p:cTn>
                                        <p:tgtEl>
                                          <p:spTgt spid="95243"/>
                                        </p:tgtEl>
                                        <p:attrNameLst>
                                          <p:attrName>style.visibility</p:attrName>
                                        </p:attrNameLst>
                                      </p:cBhvr>
                                      <p:to>
                                        <p:strVal val="visible"/>
                                      </p:to>
                                    </p:set>
                                    <p:anim calcmode="lin" valueType="num">
                                      <p:cBhvr>
                                        <p:cTn id="58" dur="1000" fill="hold"/>
                                        <p:tgtEl>
                                          <p:spTgt spid="95243"/>
                                        </p:tgtEl>
                                        <p:attrNameLst>
                                          <p:attrName>ppt_w</p:attrName>
                                        </p:attrNameLst>
                                      </p:cBhvr>
                                      <p:tavLst>
                                        <p:tav tm="0">
                                          <p:val>
                                            <p:strVal val="#ppt_w*0.70"/>
                                          </p:val>
                                        </p:tav>
                                        <p:tav tm="100000">
                                          <p:val>
                                            <p:strVal val="#ppt_w"/>
                                          </p:val>
                                        </p:tav>
                                      </p:tavLst>
                                    </p:anim>
                                    <p:anim calcmode="lin" valueType="num">
                                      <p:cBhvr>
                                        <p:cTn id="59" dur="1000" fill="hold"/>
                                        <p:tgtEl>
                                          <p:spTgt spid="95243"/>
                                        </p:tgtEl>
                                        <p:attrNameLst>
                                          <p:attrName>ppt_h</p:attrName>
                                        </p:attrNameLst>
                                      </p:cBhvr>
                                      <p:tavLst>
                                        <p:tav tm="0">
                                          <p:val>
                                            <p:strVal val="#ppt_h"/>
                                          </p:val>
                                        </p:tav>
                                        <p:tav tm="100000">
                                          <p:val>
                                            <p:strVal val="#ppt_h"/>
                                          </p:val>
                                        </p:tav>
                                      </p:tavLst>
                                    </p:anim>
                                    <p:animEffect transition="in" filter="fade">
                                      <p:cBhvr>
                                        <p:cTn id="60" dur="1000"/>
                                        <p:tgtEl>
                                          <p:spTgt spid="95243"/>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95240">
                                            <p:txEl>
                                              <p:pRg st="8" end="8"/>
                                            </p:txEl>
                                          </p:spTgt>
                                        </p:tgtEl>
                                        <p:attrNameLst>
                                          <p:attrName>style.visibility</p:attrName>
                                        </p:attrNameLst>
                                      </p:cBhvr>
                                      <p:to>
                                        <p:strVal val="visible"/>
                                      </p:to>
                                    </p:set>
                                    <p:anim calcmode="lin" valueType="num">
                                      <p:cBhvr>
                                        <p:cTn id="65" dur="1000" fill="hold"/>
                                        <p:tgtEl>
                                          <p:spTgt spid="95240">
                                            <p:txEl>
                                              <p:pRg st="8" end="8"/>
                                            </p:txEl>
                                          </p:spTgt>
                                        </p:tgtEl>
                                        <p:attrNameLst>
                                          <p:attrName>ppt_w</p:attrName>
                                        </p:attrNameLst>
                                      </p:cBhvr>
                                      <p:tavLst>
                                        <p:tav tm="0">
                                          <p:val>
                                            <p:strVal val="#ppt_w*0.70"/>
                                          </p:val>
                                        </p:tav>
                                        <p:tav tm="100000">
                                          <p:val>
                                            <p:strVal val="#ppt_w"/>
                                          </p:val>
                                        </p:tav>
                                      </p:tavLst>
                                    </p:anim>
                                    <p:anim calcmode="lin" valueType="num">
                                      <p:cBhvr>
                                        <p:cTn id="66" dur="1000" fill="hold"/>
                                        <p:tgtEl>
                                          <p:spTgt spid="95240">
                                            <p:txEl>
                                              <p:pRg st="8" end="8"/>
                                            </p:txEl>
                                          </p:spTgt>
                                        </p:tgtEl>
                                        <p:attrNameLst>
                                          <p:attrName>ppt_h</p:attrName>
                                        </p:attrNameLst>
                                      </p:cBhvr>
                                      <p:tavLst>
                                        <p:tav tm="0">
                                          <p:val>
                                            <p:strVal val="#ppt_h"/>
                                          </p:val>
                                        </p:tav>
                                        <p:tav tm="100000">
                                          <p:val>
                                            <p:strVal val="#ppt_h"/>
                                          </p:val>
                                        </p:tav>
                                      </p:tavLst>
                                    </p:anim>
                                    <p:animEffect transition="in" filter="fade">
                                      <p:cBhvr>
                                        <p:cTn id="67" dur="1000"/>
                                        <p:tgtEl>
                                          <p:spTgt spid="95240">
                                            <p:txEl>
                                              <p:pRg st="8" end="8"/>
                                            </p:txEl>
                                          </p:spTgt>
                                        </p:tgtEl>
                                      </p:cBhvr>
                                    </p:animEffect>
                                  </p:childTnLst>
                                </p:cTn>
                              </p:par>
                              <p:par>
                                <p:cTn id="68" presetID="55" presetClass="entr" presetSubtype="0" fill="hold" nodeType="withEffect">
                                  <p:stCondLst>
                                    <p:cond delay="0"/>
                                  </p:stCondLst>
                                  <p:childTnLst>
                                    <p:set>
                                      <p:cBhvr>
                                        <p:cTn id="69" dur="1" fill="hold">
                                          <p:stCondLst>
                                            <p:cond delay="0"/>
                                          </p:stCondLst>
                                        </p:cTn>
                                        <p:tgtEl>
                                          <p:spTgt spid="95240">
                                            <p:txEl>
                                              <p:pRg st="9" end="9"/>
                                            </p:txEl>
                                          </p:spTgt>
                                        </p:tgtEl>
                                        <p:attrNameLst>
                                          <p:attrName>style.visibility</p:attrName>
                                        </p:attrNameLst>
                                      </p:cBhvr>
                                      <p:to>
                                        <p:strVal val="visible"/>
                                      </p:to>
                                    </p:set>
                                    <p:anim calcmode="lin" valueType="num">
                                      <p:cBhvr>
                                        <p:cTn id="70" dur="1000" fill="hold"/>
                                        <p:tgtEl>
                                          <p:spTgt spid="95240">
                                            <p:txEl>
                                              <p:pRg st="9" end="9"/>
                                            </p:txEl>
                                          </p:spTgt>
                                        </p:tgtEl>
                                        <p:attrNameLst>
                                          <p:attrName>ppt_w</p:attrName>
                                        </p:attrNameLst>
                                      </p:cBhvr>
                                      <p:tavLst>
                                        <p:tav tm="0">
                                          <p:val>
                                            <p:strVal val="#ppt_w*0.70"/>
                                          </p:val>
                                        </p:tav>
                                        <p:tav tm="100000">
                                          <p:val>
                                            <p:strVal val="#ppt_w"/>
                                          </p:val>
                                        </p:tav>
                                      </p:tavLst>
                                    </p:anim>
                                    <p:anim calcmode="lin" valueType="num">
                                      <p:cBhvr>
                                        <p:cTn id="71" dur="1000" fill="hold"/>
                                        <p:tgtEl>
                                          <p:spTgt spid="95240">
                                            <p:txEl>
                                              <p:pRg st="9" end="9"/>
                                            </p:txEl>
                                          </p:spTgt>
                                        </p:tgtEl>
                                        <p:attrNameLst>
                                          <p:attrName>ppt_h</p:attrName>
                                        </p:attrNameLst>
                                      </p:cBhvr>
                                      <p:tavLst>
                                        <p:tav tm="0">
                                          <p:val>
                                            <p:strVal val="#ppt_h"/>
                                          </p:val>
                                        </p:tav>
                                        <p:tav tm="100000">
                                          <p:val>
                                            <p:strVal val="#ppt_h"/>
                                          </p:val>
                                        </p:tav>
                                      </p:tavLst>
                                    </p:anim>
                                    <p:animEffect transition="in" filter="fade">
                                      <p:cBhvr>
                                        <p:cTn id="72" dur="1000"/>
                                        <p:tgtEl>
                                          <p:spTgt spid="95240">
                                            <p:txEl>
                                              <p:pRg st="9" end="9"/>
                                            </p:txEl>
                                          </p:spTgt>
                                        </p:tgtEl>
                                      </p:cBhvr>
                                    </p:animEffect>
                                  </p:childTnLst>
                                </p:cTn>
                              </p:par>
                              <p:par>
                                <p:cTn id="73" presetID="55" presetClass="entr" presetSubtype="0" fill="hold" grpId="0" nodeType="withEffect">
                                  <p:stCondLst>
                                    <p:cond delay="0"/>
                                  </p:stCondLst>
                                  <p:childTnLst>
                                    <p:set>
                                      <p:cBhvr>
                                        <p:cTn id="74" dur="1" fill="hold">
                                          <p:stCondLst>
                                            <p:cond delay="0"/>
                                          </p:stCondLst>
                                        </p:cTn>
                                        <p:tgtEl>
                                          <p:spTgt spid="95244"/>
                                        </p:tgtEl>
                                        <p:attrNameLst>
                                          <p:attrName>style.visibility</p:attrName>
                                        </p:attrNameLst>
                                      </p:cBhvr>
                                      <p:to>
                                        <p:strVal val="visible"/>
                                      </p:to>
                                    </p:set>
                                    <p:anim calcmode="lin" valueType="num">
                                      <p:cBhvr>
                                        <p:cTn id="75" dur="1000" fill="hold"/>
                                        <p:tgtEl>
                                          <p:spTgt spid="95244"/>
                                        </p:tgtEl>
                                        <p:attrNameLst>
                                          <p:attrName>ppt_w</p:attrName>
                                        </p:attrNameLst>
                                      </p:cBhvr>
                                      <p:tavLst>
                                        <p:tav tm="0">
                                          <p:val>
                                            <p:strVal val="#ppt_w*0.70"/>
                                          </p:val>
                                        </p:tav>
                                        <p:tav tm="100000">
                                          <p:val>
                                            <p:strVal val="#ppt_w"/>
                                          </p:val>
                                        </p:tav>
                                      </p:tavLst>
                                    </p:anim>
                                    <p:anim calcmode="lin" valueType="num">
                                      <p:cBhvr>
                                        <p:cTn id="76" dur="1000" fill="hold"/>
                                        <p:tgtEl>
                                          <p:spTgt spid="95244"/>
                                        </p:tgtEl>
                                        <p:attrNameLst>
                                          <p:attrName>ppt_h</p:attrName>
                                        </p:attrNameLst>
                                      </p:cBhvr>
                                      <p:tavLst>
                                        <p:tav tm="0">
                                          <p:val>
                                            <p:strVal val="#ppt_h"/>
                                          </p:val>
                                        </p:tav>
                                        <p:tav tm="100000">
                                          <p:val>
                                            <p:strVal val="#ppt_h"/>
                                          </p:val>
                                        </p:tav>
                                      </p:tavLst>
                                    </p:anim>
                                    <p:animEffect transition="in" filter="fade">
                                      <p:cBhvr>
                                        <p:cTn id="77" dur="1000"/>
                                        <p:tgtEl>
                                          <p:spTgt spid="95244"/>
                                        </p:tgtEl>
                                      </p:cBhvr>
                                    </p:animEffect>
                                  </p:childTnLst>
                                </p:cTn>
                              </p:par>
                              <p:par>
                                <p:cTn id="78" presetID="55" presetClass="entr" presetSubtype="0" fill="hold" grpId="0" nodeType="withEffect">
                                  <p:stCondLst>
                                    <p:cond delay="0"/>
                                  </p:stCondLst>
                                  <p:childTnLst>
                                    <p:set>
                                      <p:cBhvr>
                                        <p:cTn id="79" dur="1" fill="hold">
                                          <p:stCondLst>
                                            <p:cond delay="0"/>
                                          </p:stCondLst>
                                        </p:cTn>
                                        <p:tgtEl>
                                          <p:spTgt spid="95245"/>
                                        </p:tgtEl>
                                        <p:attrNameLst>
                                          <p:attrName>style.visibility</p:attrName>
                                        </p:attrNameLst>
                                      </p:cBhvr>
                                      <p:to>
                                        <p:strVal val="visible"/>
                                      </p:to>
                                    </p:set>
                                    <p:anim calcmode="lin" valueType="num">
                                      <p:cBhvr>
                                        <p:cTn id="80" dur="1000" fill="hold"/>
                                        <p:tgtEl>
                                          <p:spTgt spid="95245"/>
                                        </p:tgtEl>
                                        <p:attrNameLst>
                                          <p:attrName>ppt_w</p:attrName>
                                        </p:attrNameLst>
                                      </p:cBhvr>
                                      <p:tavLst>
                                        <p:tav tm="0">
                                          <p:val>
                                            <p:strVal val="#ppt_w*0.70"/>
                                          </p:val>
                                        </p:tav>
                                        <p:tav tm="100000">
                                          <p:val>
                                            <p:strVal val="#ppt_w"/>
                                          </p:val>
                                        </p:tav>
                                      </p:tavLst>
                                    </p:anim>
                                    <p:anim calcmode="lin" valueType="num">
                                      <p:cBhvr>
                                        <p:cTn id="81" dur="1000" fill="hold"/>
                                        <p:tgtEl>
                                          <p:spTgt spid="95245"/>
                                        </p:tgtEl>
                                        <p:attrNameLst>
                                          <p:attrName>ppt_h</p:attrName>
                                        </p:attrNameLst>
                                      </p:cBhvr>
                                      <p:tavLst>
                                        <p:tav tm="0">
                                          <p:val>
                                            <p:strVal val="#ppt_h"/>
                                          </p:val>
                                        </p:tav>
                                        <p:tav tm="100000">
                                          <p:val>
                                            <p:strVal val="#ppt_h"/>
                                          </p:val>
                                        </p:tav>
                                      </p:tavLst>
                                    </p:anim>
                                    <p:animEffect transition="in" filter="fade">
                                      <p:cBhvr>
                                        <p:cTn id="82" dur="1000"/>
                                        <p:tgtEl>
                                          <p:spTgt spid="95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7" grpId="0"/>
      <p:bldP spid="95241" grpId="0" animBg="1"/>
      <p:bldP spid="95242" grpId="0" animBg="1"/>
      <p:bldP spid="95243" grpId="0" animBg="1"/>
      <p:bldP spid="95244" grpId="0" animBg="1"/>
      <p:bldP spid="9524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83970" name="Picture 4"/>
          <p:cNvPicPr>
            <a:picLocks noChangeAspect="1" noChangeArrowheads="1"/>
          </p:cNvPicPr>
          <p:nvPr/>
        </p:nvPicPr>
        <p:blipFill>
          <a:blip r:embed="rId3" cstate="print"/>
          <a:srcRect l="1761" t="2528" r="33072" b="11517"/>
          <a:stretch>
            <a:fillRect/>
          </a:stretch>
        </p:blipFill>
        <p:spPr bwMode="auto">
          <a:xfrm>
            <a:off x="228600" y="709613"/>
            <a:ext cx="5943600" cy="5462587"/>
          </a:xfrm>
          <a:prstGeom prst="rect">
            <a:avLst/>
          </a:prstGeom>
          <a:noFill/>
          <a:ln w="28575">
            <a:solidFill>
              <a:srgbClr val="000000"/>
            </a:solidFill>
            <a:miter lim="800000"/>
            <a:headEnd/>
            <a:tailEnd/>
          </a:ln>
        </p:spPr>
      </p:pic>
      <p:sp>
        <p:nvSpPr>
          <p:cNvPr id="96261" name="Rectangle 5"/>
          <p:cNvSpPr>
            <a:spLocks noChangeArrowheads="1"/>
          </p:cNvSpPr>
          <p:nvPr/>
        </p:nvSpPr>
        <p:spPr bwMode="auto">
          <a:xfrm>
            <a:off x="6273800" y="614363"/>
            <a:ext cx="2717800" cy="5786437"/>
          </a:xfrm>
          <a:prstGeom prst="rect">
            <a:avLst/>
          </a:prstGeom>
          <a:noFill/>
          <a:ln w="9525">
            <a:noFill/>
            <a:miter lim="800000"/>
            <a:headEnd/>
            <a:tailEnd/>
          </a:ln>
        </p:spPr>
        <p:txBody>
          <a:bodyPr anchor="ctr">
            <a:spAutoFit/>
          </a:bodyPr>
          <a:lstStyle/>
          <a:p>
            <a:r>
              <a:rPr lang="en-US" b="1"/>
              <a:t>Fertile Land</a:t>
            </a:r>
          </a:p>
          <a:p>
            <a:r>
              <a:rPr lang="en-US" b="1" u="sng"/>
              <a:t>10% of the land is good for agriculture</a:t>
            </a:r>
          </a:p>
          <a:p>
            <a:pPr algn="ctr"/>
            <a:endParaRPr lang="en-US" b="1" u="sng"/>
          </a:p>
          <a:p>
            <a:r>
              <a:rPr lang="en-US" b="1"/>
              <a:t>Physical Landscape</a:t>
            </a:r>
            <a:endParaRPr lang="en-US"/>
          </a:p>
          <a:p>
            <a:r>
              <a:rPr lang="en-US" b="1"/>
              <a:t>Desert</a:t>
            </a:r>
            <a:r>
              <a:rPr lang="en-US"/>
              <a:t>: </a:t>
            </a:r>
            <a:r>
              <a:rPr lang="en-US" u="sng"/>
              <a:t>Gobi</a:t>
            </a:r>
          </a:p>
          <a:p>
            <a:r>
              <a:rPr lang="en-US" u="sng"/>
              <a:t>Taklimakan Desert</a:t>
            </a:r>
          </a:p>
          <a:p>
            <a:endParaRPr lang="en-US" u="sng"/>
          </a:p>
          <a:p>
            <a:r>
              <a:rPr lang="en-US" b="1"/>
              <a:t>Mountains</a:t>
            </a:r>
          </a:p>
          <a:p>
            <a:r>
              <a:rPr lang="en-US" u="sng"/>
              <a:t>Himalaya</a:t>
            </a:r>
          </a:p>
          <a:p>
            <a:r>
              <a:rPr lang="en-US" u="sng"/>
              <a:t>Tian Shan</a:t>
            </a:r>
          </a:p>
          <a:p>
            <a:endParaRPr lang="en-US" u="sng"/>
          </a:p>
          <a:p>
            <a:r>
              <a:rPr lang="en-US" b="1"/>
              <a:t>Plateau of Tibet</a:t>
            </a:r>
          </a:p>
          <a:p>
            <a:r>
              <a:rPr lang="en-US"/>
              <a:t>High plateau N. of the Himalaya.</a:t>
            </a:r>
          </a:p>
          <a:p>
            <a:endParaRPr lang="en-US" b="1"/>
          </a:p>
        </p:txBody>
      </p:sp>
      <p:sp>
        <p:nvSpPr>
          <p:cNvPr id="96262" name="WordArt 6"/>
          <p:cNvSpPr>
            <a:spLocks noChangeArrowheads="1" noChangeShapeType="1" noTextEdit="1"/>
          </p:cNvSpPr>
          <p:nvPr/>
        </p:nvSpPr>
        <p:spPr bwMode="auto">
          <a:xfrm>
            <a:off x="2743200" y="1219200"/>
            <a:ext cx="762000" cy="457200"/>
          </a:xfrm>
          <a:prstGeom prst="rect">
            <a:avLst/>
          </a:prstGeom>
        </p:spPr>
        <p:txBody>
          <a:bodyPr wrap="none" fromWordArt="1">
            <a:prstTxWarp prst="textStop">
              <a:avLst>
                <a:gd name="adj" fmla="val 22222"/>
              </a:avLst>
            </a:prstTxWarp>
          </a:bodyPr>
          <a:lstStyle/>
          <a:p>
            <a:pPr algn="ctr"/>
            <a:r>
              <a:rPr lang="en-US" sz="3600" kern="10">
                <a:ln w="9525">
                  <a:solidFill>
                    <a:srgbClr val="000000"/>
                  </a:solidFill>
                  <a:round/>
                  <a:headEnd/>
                  <a:tailEnd/>
                </a:ln>
                <a:solidFill>
                  <a:srgbClr val="000000"/>
                </a:solidFill>
                <a:latin typeface="Impact"/>
              </a:rPr>
              <a:t>Gobi</a:t>
            </a:r>
          </a:p>
        </p:txBody>
      </p:sp>
      <p:sp>
        <p:nvSpPr>
          <p:cNvPr id="96263" name="WordArt 7"/>
          <p:cNvSpPr>
            <a:spLocks noChangeArrowheads="1" noChangeShapeType="1" noTextEdit="1"/>
          </p:cNvSpPr>
          <p:nvPr/>
        </p:nvSpPr>
        <p:spPr bwMode="auto">
          <a:xfrm>
            <a:off x="228600" y="1295400"/>
            <a:ext cx="1581150" cy="381000"/>
          </a:xfrm>
          <a:prstGeom prst="rect">
            <a:avLst/>
          </a:prstGeom>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000000"/>
                </a:solidFill>
                <a:latin typeface="Impact"/>
              </a:rPr>
              <a:t>Taklimakan </a:t>
            </a:r>
          </a:p>
        </p:txBody>
      </p:sp>
      <p:sp>
        <p:nvSpPr>
          <p:cNvPr id="96264" name="WordArt 8"/>
          <p:cNvSpPr>
            <a:spLocks noChangeArrowheads="1" noChangeShapeType="1" noTextEdit="1"/>
          </p:cNvSpPr>
          <p:nvPr/>
        </p:nvSpPr>
        <p:spPr bwMode="auto">
          <a:xfrm rot="3279829">
            <a:off x="297656" y="1988344"/>
            <a:ext cx="1090613" cy="923925"/>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000000"/>
                </a:solidFill>
                <a:latin typeface="Arial Black"/>
              </a:rPr>
              <a:t>Himalaya</a:t>
            </a:r>
          </a:p>
        </p:txBody>
      </p:sp>
      <p:sp>
        <p:nvSpPr>
          <p:cNvPr id="96265" name="WordArt 9"/>
          <p:cNvSpPr>
            <a:spLocks noChangeArrowheads="1" noChangeShapeType="1" noTextEdit="1"/>
          </p:cNvSpPr>
          <p:nvPr/>
        </p:nvSpPr>
        <p:spPr bwMode="auto">
          <a:xfrm rot="1049279">
            <a:off x="914400" y="685800"/>
            <a:ext cx="776288" cy="728663"/>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000000"/>
                </a:solidFill>
                <a:latin typeface="Arial Black"/>
              </a:rPr>
              <a:t>Tian </a:t>
            </a:r>
          </a:p>
        </p:txBody>
      </p:sp>
      <p:sp>
        <p:nvSpPr>
          <p:cNvPr id="96266" name="WordArt 10"/>
          <p:cNvSpPr>
            <a:spLocks noChangeArrowheads="1" noChangeShapeType="1" noTextEdit="1"/>
          </p:cNvSpPr>
          <p:nvPr/>
        </p:nvSpPr>
        <p:spPr bwMode="auto">
          <a:xfrm>
            <a:off x="990600" y="1828800"/>
            <a:ext cx="1143000" cy="609600"/>
          </a:xfrm>
          <a:prstGeom prst="rect">
            <a:avLst/>
          </a:prstGeom>
        </p:spPr>
        <p:txBody>
          <a:bodyPr wrap="none" fromWordArt="1">
            <a:prstTxWarp prst="textStop">
              <a:avLst>
                <a:gd name="adj" fmla="val 22222"/>
              </a:avLst>
            </a:prstTxWarp>
          </a:bodyPr>
          <a:lstStyle/>
          <a:p>
            <a:pPr algn="ctr"/>
            <a:r>
              <a:rPr lang="en-US" sz="3600" kern="10">
                <a:ln w="9525">
                  <a:solidFill>
                    <a:srgbClr val="000000"/>
                  </a:solidFill>
                  <a:round/>
                  <a:headEnd/>
                  <a:tailEnd/>
                </a:ln>
                <a:solidFill>
                  <a:srgbClr val="000000"/>
                </a:solidFill>
                <a:latin typeface="Impact"/>
              </a:rPr>
              <a:t>Plateau </a:t>
            </a:r>
          </a:p>
          <a:p>
            <a:pPr algn="ctr"/>
            <a:r>
              <a:rPr lang="en-US" sz="3600" kern="10">
                <a:ln w="9525">
                  <a:solidFill>
                    <a:srgbClr val="000000"/>
                  </a:solidFill>
                  <a:round/>
                  <a:headEnd/>
                  <a:tailEnd/>
                </a:ln>
                <a:solidFill>
                  <a:srgbClr val="000000"/>
                </a:solidFill>
                <a:latin typeface="Impact"/>
              </a:rPr>
              <a:t>of Tibet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6261">
                                            <p:txEl>
                                              <p:pRg st="0" end="0"/>
                                            </p:txEl>
                                          </p:spTgt>
                                        </p:tgtEl>
                                        <p:attrNameLst>
                                          <p:attrName>style.visibility</p:attrName>
                                        </p:attrNameLst>
                                      </p:cBhvr>
                                      <p:to>
                                        <p:strVal val="visible"/>
                                      </p:to>
                                    </p:set>
                                    <p:anim calcmode="lin" valueType="num">
                                      <p:cBhvr>
                                        <p:cTn id="7" dur="1000" fill="hold"/>
                                        <p:tgtEl>
                                          <p:spTgt spid="96261">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626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6261">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96261">
                                            <p:txEl>
                                              <p:pRg st="1" end="1"/>
                                            </p:txEl>
                                          </p:spTgt>
                                        </p:tgtEl>
                                        <p:attrNameLst>
                                          <p:attrName>style.visibility</p:attrName>
                                        </p:attrNameLst>
                                      </p:cBhvr>
                                      <p:to>
                                        <p:strVal val="visible"/>
                                      </p:to>
                                    </p:set>
                                    <p:anim calcmode="lin" valueType="num">
                                      <p:cBhvr>
                                        <p:cTn id="12" dur="1000" fill="hold"/>
                                        <p:tgtEl>
                                          <p:spTgt spid="96261">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96261">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96261">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96261">
                                            <p:txEl>
                                              <p:pRg st="3" end="3"/>
                                            </p:txEl>
                                          </p:spTgt>
                                        </p:tgtEl>
                                        <p:attrNameLst>
                                          <p:attrName>style.visibility</p:attrName>
                                        </p:attrNameLst>
                                      </p:cBhvr>
                                      <p:to>
                                        <p:strVal val="visible"/>
                                      </p:to>
                                    </p:set>
                                    <p:anim calcmode="lin" valueType="num">
                                      <p:cBhvr>
                                        <p:cTn id="19" dur="1000" fill="hold"/>
                                        <p:tgtEl>
                                          <p:spTgt spid="96261">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96261">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96261">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96261">
                                            <p:txEl>
                                              <p:pRg st="4" end="4"/>
                                            </p:txEl>
                                          </p:spTgt>
                                        </p:tgtEl>
                                        <p:attrNameLst>
                                          <p:attrName>style.visibility</p:attrName>
                                        </p:attrNameLst>
                                      </p:cBhvr>
                                      <p:to>
                                        <p:strVal val="visible"/>
                                      </p:to>
                                    </p:set>
                                    <p:anim calcmode="lin" valueType="num">
                                      <p:cBhvr>
                                        <p:cTn id="26" dur="1000" fill="hold"/>
                                        <p:tgtEl>
                                          <p:spTgt spid="96261">
                                            <p:txEl>
                                              <p:pRg st="4" end="4"/>
                                            </p:txEl>
                                          </p:spTgt>
                                        </p:tgtEl>
                                        <p:attrNameLst>
                                          <p:attrName>ppt_w</p:attrName>
                                        </p:attrNameLst>
                                      </p:cBhvr>
                                      <p:tavLst>
                                        <p:tav tm="0">
                                          <p:val>
                                            <p:strVal val="#ppt_w*0.70"/>
                                          </p:val>
                                        </p:tav>
                                        <p:tav tm="100000">
                                          <p:val>
                                            <p:strVal val="#ppt_w"/>
                                          </p:val>
                                        </p:tav>
                                      </p:tavLst>
                                    </p:anim>
                                    <p:anim calcmode="lin" valueType="num">
                                      <p:cBhvr>
                                        <p:cTn id="27" dur="1000" fill="hold"/>
                                        <p:tgtEl>
                                          <p:spTgt spid="96261">
                                            <p:txEl>
                                              <p:pRg st="4" end="4"/>
                                            </p:txEl>
                                          </p:spTgt>
                                        </p:tgtEl>
                                        <p:attrNameLst>
                                          <p:attrName>ppt_h</p:attrName>
                                        </p:attrNameLst>
                                      </p:cBhvr>
                                      <p:tavLst>
                                        <p:tav tm="0">
                                          <p:val>
                                            <p:strVal val="#ppt_h"/>
                                          </p:val>
                                        </p:tav>
                                        <p:tav tm="100000">
                                          <p:val>
                                            <p:strVal val="#ppt_h"/>
                                          </p:val>
                                        </p:tav>
                                      </p:tavLst>
                                    </p:anim>
                                    <p:animEffect transition="in" filter="fade">
                                      <p:cBhvr>
                                        <p:cTn id="28" dur="1000"/>
                                        <p:tgtEl>
                                          <p:spTgt spid="96261">
                                            <p:txEl>
                                              <p:pRg st="4" end="4"/>
                                            </p:txEl>
                                          </p:spTgt>
                                        </p:tgtEl>
                                      </p:cBhvr>
                                    </p:animEffect>
                                  </p:childTnLst>
                                </p:cTn>
                              </p:par>
                              <p:par>
                                <p:cTn id="29" presetID="55" presetClass="entr" presetSubtype="0" fill="hold" nodeType="withEffect">
                                  <p:stCondLst>
                                    <p:cond delay="0"/>
                                  </p:stCondLst>
                                  <p:childTnLst>
                                    <p:set>
                                      <p:cBhvr>
                                        <p:cTn id="30" dur="1" fill="hold">
                                          <p:stCondLst>
                                            <p:cond delay="0"/>
                                          </p:stCondLst>
                                        </p:cTn>
                                        <p:tgtEl>
                                          <p:spTgt spid="96261">
                                            <p:txEl>
                                              <p:pRg st="5" end="5"/>
                                            </p:txEl>
                                          </p:spTgt>
                                        </p:tgtEl>
                                        <p:attrNameLst>
                                          <p:attrName>style.visibility</p:attrName>
                                        </p:attrNameLst>
                                      </p:cBhvr>
                                      <p:to>
                                        <p:strVal val="visible"/>
                                      </p:to>
                                    </p:set>
                                    <p:anim calcmode="lin" valueType="num">
                                      <p:cBhvr>
                                        <p:cTn id="31" dur="1000" fill="hold"/>
                                        <p:tgtEl>
                                          <p:spTgt spid="96261">
                                            <p:txEl>
                                              <p:pRg st="5" end="5"/>
                                            </p:txEl>
                                          </p:spTgt>
                                        </p:tgtEl>
                                        <p:attrNameLst>
                                          <p:attrName>ppt_w</p:attrName>
                                        </p:attrNameLst>
                                      </p:cBhvr>
                                      <p:tavLst>
                                        <p:tav tm="0">
                                          <p:val>
                                            <p:strVal val="#ppt_w*0.70"/>
                                          </p:val>
                                        </p:tav>
                                        <p:tav tm="100000">
                                          <p:val>
                                            <p:strVal val="#ppt_w"/>
                                          </p:val>
                                        </p:tav>
                                      </p:tavLst>
                                    </p:anim>
                                    <p:anim calcmode="lin" valueType="num">
                                      <p:cBhvr>
                                        <p:cTn id="32" dur="1000" fill="hold"/>
                                        <p:tgtEl>
                                          <p:spTgt spid="96261">
                                            <p:txEl>
                                              <p:pRg st="5" end="5"/>
                                            </p:txEl>
                                          </p:spTgt>
                                        </p:tgtEl>
                                        <p:attrNameLst>
                                          <p:attrName>ppt_h</p:attrName>
                                        </p:attrNameLst>
                                      </p:cBhvr>
                                      <p:tavLst>
                                        <p:tav tm="0">
                                          <p:val>
                                            <p:strVal val="#ppt_h"/>
                                          </p:val>
                                        </p:tav>
                                        <p:tav tm="100000">
                                          <p:val>
                                            <p:strVal val="#ppt_h"/>
                                          </p:val>
                                        </p:tav>
                                      </p:tavLst>
                                    </p:anim>
                                    <p:animEffect transition="in" filter="fade">
                                      <p:cBhvr>
                                        <p:cTn id="33" dur="1000"/>
                                        <p:tgtEl>
                                          <p:spTgt spid="96261">
                                            <p:txEl>
                                              <p:pRg st="5" end="5"/>
                                            </p:txEl>
                                          </p:spTgt>
                                        </p:tgtEl>
                                      </p:cBhvr>
                                    </p:animEffect>
                                  </p:childTnLst>
                                </p:cTn>
                              </p:par>
                            </p:childTnLst>
                          </p:cTn>
                        </p:par>
                        <p:par>
                          <p:cTn id="34" fill="hold">
                            <p:stCondLst>
                              <p:cond delay="1000"/>
                            </p:stCondLst>
                            <p:childTnLst>
                              <p:par>
                                <p:cTn id="35" presetID="55" presetClass="entr" presetSubtype="0" fill="hold" grpId="0" nodeType="afterEffect">
                                  <p:stCondLst>
                                    <p:cond delay="0"/>
                                  </p:stCondLst>
                                  <p:childTnLst>
                                    <p:set>
                                      <p:cBhvr>
                                        <p:cTn id="36" dur="1" fill="hold">
                                          <p:stCondLst>
                                            <p:cond delay="0"/>
                                          </p:stCondLst>
                                        </p:cTn>
                                        <p:tgtEl>
                                          <p:spTgt spid="96262"/>
                                        </p:tgtEl>
                                        <p:attrNameLst>
                                          <p:attrName>style.visibility</p:attrName>
                                        </p:attrNameLst>
                                      </p:cBhvr>
                                      <p:to>
                                        <p:strVal val="visible"/>
                                      </p:to>
                                    </p:set>
                                    <p:anim calcmode="lin" valueType="num">
                                      <p:cBhvr>
                                        <p:cTn id="37" dur="1000" fill="hold"/>
                                        <p:tgtEl>
                                          <p:spTgt spid="96262"/>
                                        </p:tgtEl>
                                        <p:attrNameLst>
                                          <p:attrName>ppt_w</p:attrName>
                                        </p:attrNameLst>
                                      </p:cBhvr>
                                      <p:tavLst>
                                        <p:tav tm="0">
                                          <p:val>
                                            <p:strVal val="#ppt_w*0.70"/>
                                          </p:val>
                                        </p:tav>
                                        <p:tav tm="100000">
                                          <p:val>
                                            <p:strVal val="#ppt_w"/>
                                          </p:val>
                                        </p:tav>
                                      </p:tavLst>
                                    </p:anim>
                                    <p:anim calcmode="lin" valueType="num">
                                      <p:cBhvr>
                                        <p:cTn id="38" dur="1000" fill="hold"/>
                                        <p:tgtEl>
                                          <p:spTgt spid="96262"/>
                                        </p:tgtEl>
                                        <p:attrNameLst>
                                          <p:attrName>ppt_h</p:attrName>
                                        </p:attrNameLst>
                                      </p:cBhvr>
                                      <p:tavLst>
                                        <p:tav tm="0">
                                          <p:val>
                                            <p:strVal val="#ppt_h"/>
                                          </p:val>
                                        </p:tav>
                                        <p:tav tm="100000">
                                          <p:val>
                                            <p:strVal val="#ppt_h"/>
                                          </p:val>
                                        </p:tav>
                                      </p:tavLst>
                                    </p:anim>
                                    <p:animEffect transition="in" filter="fade">
                                      <p:cBhvr>
                                        <p:cTn id="39" dur="1000"/>
                                        <p:tgtEl>
                                          <p:spTgt spid="96262"/>
                                        </p:tgtEl>
                                      </p:cBhvr>
                                    </p:animEffect>
                                  </p:childTnLst>
                                </p:cTn>
                              </p:par>
                            </p:childTnLst>
                          </p:cTn>
                        </p:par>
                        <p:par>
                          <p:cTn id="40" fill="hold">
                            <p:stCondLst>
                              <p:cond delay="2000"/>
                            </p:stCondLst>
                            <p:childTnLst>
                              <p:par>
                                <p:cTn id="41" presetID="55" presetClass="entr" presetSubtype="0" fill="hold" grpId="0" nodeType="afterEffect">
                                  <p:stCondLst>
                                    <p:cond delay="0"/>
                                  </p:stCondLst>
                                  <p:childTnLst>
                                    <p:set>
                                      <p:cBhvr>
                                        <p:cTn id="42" dur="1" fill="hold">
                                          <p:stCondLst>
                                            <p:cond delay="0"/>
                                          </p:stCondLst>
                                        </p:cTn>
                                        <p:tgtEl>
                                          <p:spTgt spid="96263"/>
                                        </p:tgtEl>
                                        <p:attrNameLst>
                                          <p:attrName>style.visibility</p:attrName>
                                        </p:attrNameLst>
                                      </p:cBhvr>
                                      <p:to>
                                        <p:strVal val="visible"/>
                                      </p:to>
                                    </p:set>
                                    <p:anim calcmode="lin" valueType="num">
                                      <p:cBhvr>
                                        <p:cTn id="43" dur="1000" fill="hold"/>
                                        <p:tgtEl>
                                          <p:spTgt spid="96263"/>
                                        </p:tgtEl>
                                        <p:attrNameLst>
                                          <p:attrName>ppt_w</p:attrName>
                                        </p:attrNameLst>
                                      </p:cBhvr>
                                      <p:tavLst>
                                        <p:tav tm="0">
                                          <p:val>
                                            <p:strVal val="#ppt_w*0.70"/>
                                          </p:val>
                                        </p:tav>
                                        <p:tav tm="100000">
                                          <p:val>
                                            <p:strVal val="#ppt_w"/>
                                          </p:val>
                                        </p:tav>
                                      </p:tavLst>
                                    </p:anim>
                                    <p:anim calcmode="lin" valueType="num">
                                      <p:cBhvr>
                                        <p:cTn id="44" dur="1000" fill="hold"/>
                                        <p:tgtEl>
                                          <p:spTgt spid="96263"/>
                                        </p:tgtEl>
                                        <p:attrNameLst>
                                          <p:attrName>ppt_h</p:attrName>
                                        </p:attrNameLst>
                                      </p:cBhvr>
                                      <p:tavLst>
                                        <p:tav tm="0">
                                          <p:val>
                                            <p:strVal val="#ppt_h"/>
                                          </p:val>
                                        </p:tav>
                                        <p:tav tm="100000">
                                          <p:val>
                                            <p:strVal val="#ppt_h"/>
                                          </p:val>
                                        </p:tav>
                                      </p:tavLst>
                                    </p:anim>
                                    <p:animEffect transition="in" filter="fade">
                                      <p:cBhvr>
                                        <p:cTn id="45" dur="1000"/>
                                        <p:tgtEl>
                                          <p:spTgt spid="96263"/>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96261">
                                            <p:txEl>
                                              <p:pRg st="7" end="7"/>
                                            </p:txEl>
                                          </p:spTgt>
                                        </p:tgtEl>
                                        <p:attrNameLst>
                                          <p:attrName>style.visibility</p:attrName>
                                        </p:attrNameLst>
                                      </p:cBhvr>
                                      <p:to>
                                        <p:strVal val="visible"/>
                                      </p:to>
                                    </p:set>
                                    <p:anim calcmode="lin" valueType="num">
                                      <p:cBhvr>
                                        <p:cTn id="50" dur="1000" fill="hold"/>
                                        <p:tgtEl>
                                          <p:spTgt spid="96261">
                                            <p:txEl>
                                              <p:pRg st="7" end="7"/>
                                            </p:txEl>
                                          </p:spTgt>
                                        </p:tgtEl>
                                        <p:attrNameLst>
                                          <p:attrName>ppt_w</p:attrName>
                                        </p:attrNameLst>
                                      </p:cBhvr>
                                      <p:tavLst>
                                        <p:tav tm="0">
                                          <p:val>
                                            <p:strVal val="#ppt_w*0.70"/>
                                          </p:val>
                                        </p:tav>
                                        <p:tav tm="100000">
                                          <p:val>
                                            <p:strVal val="#ppt_w"/>
                                          </p:val>
                                        </p:tav>
                                      </p:tavLst>
                                    </p:anim>
                                    <p:anim calcmode="lin" valueType="num">
                                      <p:cBhvr>
                                        <p:cTn id="51" dur="1000" fill="hold"/>
                                        <p:tgtEl>
                                          <p:spTgt spid="96261">
                                            <p:txEl>
                                              <p:pRg st="7" end="7"/>
                                            </p:txEl>
                                          </p:spTgt>
                                        </p:tgtEl>
                                        <p:attrNameLst>
                                          <p:attrName>ppt_h</p:attrName>
                                        </p:attrNameLst>
                                      </p:cBhvr>
                                      <p:tavLst>
                                        <p:tav tm="0">
                                          <p:val>
                                            <p:strVal val="#ppt_h"/>
                                          </p:val>
                                        </p:tav>
                                        <p:tav tm="100000">
                                          <p:val>
                                            <p:strVal val="#ppt_h"/>
                                          </p:val>
                                        </p:tav>
                                      </p:tavLst>
                                    </p:anim>
                                    <p:animEffect transition="in" filter="fade">
                                      <p:cBhvr>
                                        <p:cTn id="52" dur="1000"/>
                                        <p:tgtEl>
                                          <p:spTgt spid="96261">
                                            <p:txEl>
                                              <p:pRg st="7" end="7"/>
                                            </p:txEl>
                                          </p:spTgt>
                                        </p:tgtEl>
                                      </p:cBhvr>
                                    </p:animEffect>
                                  </p:childTnLst>
                                </p:cTn>
                              </p:par>
                              <p:par>
                                <p:cTn id="53" presetID="55" presetClass="entr" presetSubtype="0" fill="hold" nodeType="withEffect">
                                  <p:stCondLst>
                                    <p:cond delay="0"/>
                                  </p:stCondLst>
                                  <p:childTnLst>
                                    <p:set>
                                      <p:cBhvr>
                                        <p:cTn id="54" dur="1" fill="hold">
                                          <p:stCondLst>
                                            <p:cond delay="0"/>
                                          </p:stCondLst>
                                        </p:cTn>
                                        <p:tgtEl>
                                          <p:spTgt spid="96261">
                                            <p:txEl>
                                              <p:pRg st="8" end="8"/>
                                            </p:txEl>
                                          </p:spTgt>
                                        </p:tgtEl>
                                        <p:attrNameLst>
                                          <p:attrName>style.visibility</p:attrName>
                                        </p:attrNameLst>
                                      </p:cBhvr>
                                      <p:to>
                                        <p:strVal val="visible"/>
                                      </p:to>
                                    </p:set>
                                    <p:anim calcmode="lin" valueType="num">
                                      <p:cBhvr>
                                        <p:cTn id="55" dur="1000" fill="hold"/>
                                        <p:tgtEl>
                                          <p:spTgt spid="96261">
                                            <p:txEl>
                                              <p:pRg st="8" end="8"/>
                                            </p:txEl>
                                          </p:spTgt>
                                        </p:tgtEl>
                                        <p:attrNameLst>
                                          <p:attrName>ppt_w</p:attrName>
                                        </p:attrNameLst>
                                      </p:cBhvr>
                                      <p:tavLst>
                                        <p:tav tm="0">
                                          <p:val>
                                            <p:strVal val="#ppt_w*0.70"/>
                                          </p:val>
                                        </p:tav>
                                        <p:tav tm="100000">
                                          <p:val>
                                            <p:strVal val="#ppt_w"/>
                                          </p:val>
                                        </p:tav>
                                      </p:tavLst>
                                    </p:anim>
                                    <p:anim calcmode="lin" valueType="num">
                                      <p:cBhvr>
                                        <p:cTn id="56" dur="1000" fill="hold"/>
                                        <p:tgtEl>
                                          <p:spTgt spid="96261">
                                            <p:txEl>
                                              <p:pRg st="8" end="8"/>
                                            </p:txEl>
                                          </p:spTgt>
                                        </p:tgtEl>
                                        <p:attrNameLst>
                                          <p:attrName>ppt_h</p:attrName>
                                        </p:attrNameLst>
                                      </p:cBhvr>
                                      <p:tavLst>
                                        <p:tav tm="0">
                                          <p:val>
                                            <p:strVal val="#ppt_h"/>
                                          </p:val>
                                        </p:tav>
                                        <p:tav tm="100000">
                                          <p:val>
                                            <p:strVal val="#ppt_h"/>
                                          </p:val>
                                        </p:tav>
                                      </p:tavLst>
                                    </p:anim>
                                    <p:animEffect transition="in" filter="fade">
                                      <p:cBhvr>
                                        <p:cTn id="57" dur="1000"/>
                                        <p:tgtEl>
                                          <p:spTgt spid="96261">
                                            <p:txEl>
                                              <p:pRg st="8" end="8"/>
                                            </p:txEl>
                                          </p:spTgt>
                                        </p:tgtEl>
                                      </p:cBhvr>
                                    </p:animEffect>
                                  </p:childTnLst>
                                </p:cTn>
                              </p:par>
                              <p:par>
                                <p:cTn id="58" presetID="55" presetClass="entr" presetSubtype="0" fill="hold" nodeType="withEffect">
                                  <p:stCondLst>
                                    <p:cond delay="0"/>
                                  </p:stCondLst>
                                  <p:childTnLst>
                                    <p:set>
                                      <p:cBhvr>
                                        <p:cTn id="59" dur="1" fill="hold">
                                          <p:stCondLst>
                                            <p:cond delay="0"/>
                                          </p:stCondLst>
                                        </p:cTn>
                                        <p:tgtEl>
                                          <p:spTgt spid="96261">
                                            <p:txEl>
                                              <p:pRg st="9" end="9"/>
                                            </p:txEl>
                                          </p:spTgt>
                                        </p:tgtEl>
                                        <p:attrNameLst>
                                          <p:attrName>style.visibility</p:attrName>
                                        </p:attrNameLst>
                                      </p:cBhvr>
                                      <p:to>
                                        <p:strVal val="visible"/>
                                      </p:to>
                                    </p:set>
                                    <p:anim calcmode="lin" valueType="num">
                                      <p:cBhvr>
                                        <p:cTn id="60" dur="1000" fill="hold"/>
                                        <p:tgtEl>
                                          <p:spTgt spid="96261">
                                            <p:txEl>
                                              <p:pRg st="9" end="9"/>
                                            </p:txEl>
                                          </p:spTgt>
                                        </p:tgtEl>
                                        <p:attrNameLst>
                                          <p:attrName>ppt_w</p:attrName>
                                        </p:attrNameLst>
                                      </p:cBhvr>
                                      <p:tavLst>
                                        <p:tav tm="0">
                                          <p:val>
                                            <p:strVal val="#ppt_w*0.70"/>
                                          </p:val>
                                        </p:tav>
                                        <p:tav tm="100000">
                                          <p:val>
                                            <p:strVal val="#ppt_w"/>
                                          </p:val>
                                        </p:tav>
                                      </p:tavLst>
                                    </p:anim>
                                    <p:anim calcmode="lin" valueType="num">
                                      <p:cBhvr>
                                        <p:cTn id="61" dur="1000" fill="hold"/>
                                        <p:tgtEl>
                                          <p:spTgt spid="96261">
                                            <p:txEl>
                                              <p:pRg st="9" end="9"/>
                                            </p:txEl>
                                          </p:spTgt>
                                        </p:tgtEl>
                                        <p:attrNameLst>
                                          <p:attrName>ppt_h</p:attrName>
                                        </p:attrNameLst>
                                      </p:cBhvr>
                                      <p:tavLst>
                                        <p:tav tm="0">
                                          <p:val>
                                            <p:strVal val="#ppt_h"/>
                                          </p:val>
                                        </p:tav>
                                        <p:tav tm="100000">
                                          <p:val>
                                            <p:strVal val="#ppt_h"/>
                                          </p:val>
                                        </p:tav>
                                      </p:tavLst>
                                    </p:anim>
                                    <p:animEffect transition="in" filter="fade">
                                      <p:cBhvr>
                                        <p:cTn id="62" dur="1000"/>
                                        <p:tgtEl>
                                          <p:spTgt spid="96261">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96265"/>
                                        </p:tgtEl>
                                        <p:attrNameLst>
                                          <p:attrName>style.visibility</p:attrName>
                                        </p:attrNameLst>
                                      </p:cBhvr>
                                      <p:to>
                                        <p:strVal val="visible"/>
                                      </p:to>
                                    </p:set>
                                    <p:anim calcmode="lin" valueType="num">
                                      <p:cBhvr>
                                        <p:cTn id="67" dur="1000" fill="hold"/>
                                        <p:tgtEl>
                                          <p:spTgt spid="96265"/>
                                        </p:tgtEl>
                                        <p:attrNameLst>
                                          <p:attrName>ppt_w</p:attrName>
                                        </p:attrNameLst>
                                      </p:cBhvr>
                                      <p:tavLst>
                                        <p:tav tm="0">
                                          <p:val>
                                            <p:strVal val="#ppt_w*0.70"/>
                                          </p:val>
                                        </p:tav>
                                        <p:tav tm="100000">
                                          <p:val>
                                            <p:strVal val="#ppt_w"/>
                                          </p:val>
                                        </p:tav>
                                      </p:tavLst>
                                    </p:anim>
                                    <p:anim calcmode="lin" valueType="num">
                                      <p:cBhvr>
                                        <p:cTn id="68" dur="1000" fill="hold"/>
                                        <p:tgtEl>
                                          <p:spTgt spid="96265"/>
                                        </p:tgtEl>
                                        <p:attrNameLst>
                                          <p:attrName>ppt_h</p:attrName>
                                        </p:attrNameLst>
                                      </p:cBhvr>
                                      <p:tavLst>
                                        <p:tav tm="0">
                                          <p:val>
                                            <p:strVal val="#ppt_h"/>
                                          </p:val>
                                        </p:tav>
                                        <p:tav tm="100000">
                                          <p:val>
                                            <p:strVal val="#ppt_h"/>
                                          </p:val>
                                        </p:tav>
                                      </p:tavLst>
                                    </p:anim>
                                    <p:animEffect transition="in" filter="fade">
                                      <p:cBhvr>
                                        <p:cTn id="69" dur="1000"/>
                                        <p:tgtEl>
                                          <p:spTgt spid="96265"/>
                                        </p:tgtEl>
                                      </p:cBhvr>
                                    </p:animEffect>
                                  </p:childTnLst>
                                </p:cTn>
                              </p:par>
                              <p:par>
                                <p:cTn id="70" presetID="55" presetClass="entr" presetSubtype="0" fill="hold" grpId="0" nodeType="withEffect">
                                  <p:stCondLst>
                                    <p:cond delay="0"/>
                                  </p:stCondLst>
                                  <p:childTnLst>
                                    <p:set>
                                      <p:cBhvr>
                                        <p:cTn id="71" dur="1" fill="hold">
                                          <p:stCondLst>
                                            <p:cond delay="0"/>
                                          </p:stCondLst>
                                        </p:cTn>
                                        <p:tgtEl>
                                          <p:spTgt spid="96264"/>
                                        </p:tgtEl>
                                        <p:attrNameLst>
                                          <p:attrName>style.visibility</p:attrName>
                                        </p:attrNameLst>
                                      </p:cBhvr>
                                      <p:to>
                                        <p:strVal val="visible"/>
                                      </p:to>
                                    </p:set>
                                    <p:anim calcmode="lin" valueType="num">
                                      <p:cBhvr>
                                        <p:cTn id="72" dur="1000" fill="hold"/>
                                        <p:tgtEl>
                                          <p:spTgt spid="96264"/>
                                        </p:tgtEl>
                                        <p:attrNameLst>
                                          <p:attrName>ppt_w</p:attrName>
                                        </p:attrNameLst>
                                      </p:cBhvr>
                                      <p:tavLst>
                                        <p:tav tm="0">
                                          <p:val>
                                            <p:strVal val="#ppt_w*0.70"/>
                                          </p:val>
                                        </p:tav>
                                        <p:tav tm="100000">
                                          <p:val>
                                            <p:strVal val="#ppt_w"/>
                                          </p:val>
                                        </p:tav>
                                      </p:tavLst>
                                    </p:anim>
                                    <p:anim calcmode="lin" valueType="num">
                                      <p:cBhvr>
                                        <p:cTn id="73" dur="1000" fill="hold"/>
                                        <p:tgtEl>
                                          <p:spTgt spid="96264"/>
                                        </p:tgtEl>
                                        <p:attrNameLst>
                                          <p:attrName>ppt_h</p:attrName>
                                        </p:attrNameLst>
                                      </p:cBhvr>
                                      <p:tavLst>
                                        <p:tav tm="0">
                                          <p:val>
                                            <p:strVal val="#ppt_h"/>
                                          </p:val>
                                        </p:tav>
                                        <p:tav tm="100000">
                                          <p:val>
                                            <p:strVal val="#ppt_h"/>
                                          </p:val>
                                        </p:tav>
                                      </p:tavLst>
                                    </p:anim>
                                    <p:animEffect transition="in" filter="fade">
                                      <p:cBhvr>
                                        <p:cTn id="74" dur="1000"/>
                                        <p:tgtEl>
                                          <p:spTgt spid="9626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96261">
                                            <p:txEl>
                                              <p:pRg st="11" end="11"/>
                                            </p:txEl>
                                          </p:spTgt>
                                        </p:tgtEl>
                                        <p:attrNameLst>
                                          <p:attrName>style.visibility</p:attrName>
                                        </p:attrNameLst>
                                      </p:cBhvr>
                                      <p:to>
                                        <p:strVal val="visible"/>
                                      </p:to>
                                    </p:set>
                                    <p:anim calcmode="lin" valueType="num">
                                      <p:cBhvr>
                                        <p:cTn id="79" dur="1000" fill="hold"/>
                                        <p:tgtEl>
                                          <p:spTgt spid="96261">
                                            <p:txEl>
                                              <p:pRg st="11" end="11"/>
                                            </p:txEl>
                                          </p:spTgt>
                                        </p:tgtEl>
                                        <p:attrNameLst>
                                          <p:attrName>ppt_w</p:attrName>
                                        </p:attrNameLst>
                                      </p:cBhvr>
                                      <p:tavLst>
                                        <p:tav tm="0">
                                          <p:val>
                                            <p:strVal val="#ppt_w*0.70"/>
                                          </p:val>
                                        </p:tav>
                                        <p:tav tm="100000">
                                          <p:val>
                                            <p:strVal val="#ppt_w"/>
                                          </p:val>
                                        </p:tav>
                                      </p:tavLst>
                                    </p:anim>
                                    <p:anim calcmode="lin" valueType="num">
                                      <p:cBhvr>
                                        <p:cTn id="80" dur="1000" fill="hold"/>
                                        <p:tgtEl>
                                          <p:spTgt spid="96261">
                                            <p:txEl>
                                              <p:pRg st="11" end="11"/>
                                            </p:txEl>
                                          </p:spTgt>
                                        </p:tgtEl>
                                        <p:attrNameLst>
                                          <p:attrName>ppt_h</p:attrName>
                                        </p:attrNameLst>
                                      </p:cBhvr>
                                      <p:tavLst>
                                        <p:tav tm="0">
                                          <p:val>
                                            <p:strVal val="#ppt_h"/>
                                          </p:val>
                                        </p:tav>
                                        <p:tav tm="100000">
                                          <p:val>
                                            <p:strVal val="#ppt_h"/>
                                          </p:val>
                                        </p:tav>
                                      </p:tavLst>
                                    </p:anim>
                                    <p:animEffect transition="in" filter="fade">
                                      <p:cBhvr>
                                        <p:cTn id="81" dur="1000"/>
                                        <p:tgtEl>
                                          <p:spTgt spid="96261">
                                            <p:txEl>
                                              <p:pRg st="11" end="11"/>
                                            </p:txEl>
                                          </p:spTgt>
                                        </p:tgtEl>
                                      </p:cBhvr>
                                    </p:animEffect>
                                  </p:childTnLst>
                                </p:cTn>
                              </p:par>
                              <p:par>
                                <p:cTn id="82" presetID="55" presetClass="entr" presetSubtype="0" fill="hold" nodeType="withEffect">
                                  <p:stCondLst>
                                    <p:cond delay="0"/>
                                  </p:stCondLst>
                                  <p:childTnLst>
                                    <p:set>
                                      <p:cBhvr>
                                        <p:cTn id="83" dur="1" fill="hold">
                                          <p:stCondLst>
                                            <p:cond delay="0"/>
                                          </p:stCondLst>
                                        </p:cTn>
                                        <p:tgtEl>
                                          <p:spTgt spid="96261">
                                            <p:txEl>
                                              <p:pRg st="12" end="12"/>
                                            </p:txEl>
                                          </p:spTgt>
                                        </p:tgtEl>
                                        <p:attrNameLst>
                                          <p:attrName>style.visibility</p:attrName>
                                        </p:attrNameLst>
                                      </p:cBhvr>
                                      <p:to>
                                        <p:strVal val="visible"/>
                                      </p:to>
                                    </p:set>
                                    <p:anim calcmode="lin" valueType="num">
                                      <p:cBhvr>
                                        <p:cTn id="84" dur="1000" fill="hold"/>
                                        <p:tgtEl>
                                          <p:spTgt spid="96261">
                                            <p:txEl>
                                              <p:pRg st="12" end="12"/>
                                            </p:txEl>
                                          </p:spTgt>
                                        </p:tgtEl>
                                        <p:attrNameLst>
                                          <p:attrName>ppt_w</p:attrName>
                                        </p:attrNameLst>
                                      </p:cBhvr>
                                      <p:tavLst>
                                        <p:tav tm="0">
                                          <p:val>
                                            <p:strVal val="#ppt_w*0.70"/>
                                          </p:val>
                                        </p:tav>
                                        <p:tav tm="100000">
                                          <p:val>
                                            <p:strVal val="#ppt_w"/>
                                          </p:val>
                                        </p:tav>
                                      </p:tavLst>
                                    </p:anim>
                                    <p:anim calcmode="lin" valueType="num">
                                      <p:cBhvr>
                                        <p:cTn id="85" dur="1000" fill="hold"/>
                                        <p:tgtEl>
                                          <p:spTgt spid="96261">
                                            <p:txEl>
                                              <p:pRg st="12" end="12"/>
                                            </p:txEl>
                                          </p:spTgt>
                                        </p:tgtEl>
                                        <p:attrNameLst>
                                          <p:attrName>ppt_h</p:attrName>
                                        </p:attrNameLst>
                                      </p:cBhvr>
                                      <p:tavLst>
                                        <p:tav tm="0">
                                          <p:val>
                                            <p:strVal val="#ppt_h"/>
                                          </p:val>
                                        </p:tav>
                                        <p:tav tm="100000">
                                          <p:val>
                                            <p:strVal val="#ppt_h"/>
                                          </p:val>
                                        </p:tav>
                                      </p:tavLst>
                                    </p:anim>
                                    <p:animEffect transition="in" filter="fade">
                                      <p:cBhvr>
                                        <p:cTn id="86" dur="1000"/>
                                        <p:tgtEl>
                                          <p:spTgt spid="96261">
                                            <p:txEl>
                                              <p:pRg st="12" end="12"/>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55" presetClass="entr" presetSubtype="0" fill="hold" grpId="0" nodeType="clickEffect">
                                  <p:stCondLst>
                                    <p:cond delay="0"/>
                                  </p:stCondLst>
                                  <p:childTnLst>
                                    <p:set>
                                      <p:cBhvr>
                                        <p:cTn id="90" dur="1" fill="hold">
                                          <p:stCondLst>
                                            <p:cond delay="0"/>
                                          </p:stCondLst>
                                        </p:cTn>
                                        <p:tgtEl>
                                          <p:spTgt spid="96266"/>
                                        </p:tgtEl>
                                        <p:attrNameLst>
                                          <p:attrName>style.visibility</p:attrName>
                                        </p:attrNameLst>
                                      </p:cBhvr>
                                      <p:to>
                                        <p:strVal val="visible"/>
                                      </p:to>
                                    </p:set>
                                    <p:anim calcmode="lin" valueType="num">
                                      <p:cBhvr>
                                        <p:cTn id="91" dur="1000" fill="hold"/>
                                        <p:tgtEl>
                                          <p:spTgt spid="96266"/>
                                        </p:tgtEl>
                                        <p:attrNameLst>
                                          <p:attrName>ppt_w</p:attrName>
                                        </p:attrNameLst>
                                      </p:cBhvr>
                                      <p:tavLst>
                                        <p:tav tm="0">
                                          <p:val>
                                            <p:strVal val="#ppt_w*0.70"/>
                                          </p:val>
                                        </p:tav>
                                        <p:tav tm="100000">
                                          <p:val>
                                            <p:strVal val="#ppt_w"/>
                                          </p:val>
                                        </p:tav>
                                      </p:tavLst>
                                    </p:anim>
                                    <p:anim calcmode="lin" valueType="num">
                                      <p:cBhvr>
                                        <p:cTn id="92" dur="1000" fill="hold"/>
                                        <p:tgtEl>
                                          <p:spTgt spid="96266"/>
                                        </p:tgtEl>
                                        <p:attrNameLst>
                                          <p:attrName>ppt_h</p:attrName>
                                        </p:attrNameLst>
                                      </p:cBhvr>
                                      <p:tavLst>
                                        <p:tav tm="0">
                                          <p:val>
                                            <p:strVal val="#ppt_h"/>
                                          </p:val>
                                        </p:tav>
                                        <p:tav tm="100000">
                                          <p:val>
                                            <p:strVal val="#ppt_h"/>
                                          </p:val>
                                        </p:tav>
                                      </p:tavLst>
                                    </p:anim>
                                    <p:animEffect transition="in" filter="fade">
                                      <p:cBhvr>
                                        <p:cTn id="93" dur="1000"/>
                                        <p:tgtEl>
                                          <p:spTgt spid="96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animBg="1"/>
      <p:bldP spid="96263" grpId="0" animBg="1"/>
      <p:bldP spid="96264" grpId="0" animBg="1"/>
      <p:bldP spid="96265" grpId="0" animBg="1"/>
      <p:bldP spid="9626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84994" name="Rectangle 5"/>
          <p:cNvSpPr>
            <a:spLocks noChangeArrowheads="1"/>
          </p:cNvSpPr>
          <p:nvPr/>
        </p:nvSpPr>
        <p:spPr bwMode="auto">
          <a:xfrm>
            <a:off x="0" y="2381250"/>
            <a:ext cx="9144000" cy="0"/>
          </a:xfrm>
          <a:prstGeom prst="rect">
            <a:avLst/>
          </a:prstGeom>
          <a:noFill/>
          <a:ln w="9525">
            <a:noFill/>
            <a:miter lim="800000"/>
            <a:headEnd/>
            <a:tailEnd/>
          </a:ln>
        </p:spPr>
        <p:txBody>
          <a:bodyPr wrap="none" anchor="ctr">
            <a:spAutoFit/>
          </a:bodyPr>
          <a:lstStyle/>
          <a:p>
            <a:endParaRPr lang="en-US"/>
          </a:p>
        </p:txBody>
      </p:sp>
      <p:sp>
        <p:nvSpPr>
          <p:cNvPr id="97286" name="Rectangle 6"/>
          <p:cNvSpPr>
            <a:spLocks noChangeArrowheads="1"/>
          </p:cNvSpPr>
          <p:nvPr/>
        </p:nvSpPr>
        <p:spPr bwMode="auto">
          <a:xfrm>
            <a:off x="228600" y="365125"/>
            <a:ext cx="6681788" cy="427038"/>
          </a:xfrm>
          <a:prstGeom prst="rect">
            <a:avLst/>
          </a:prstGeom>
          <a:noFill/>
          <a:ln w="9525">
            <a:noFill/>
            <a:miter lim="800000"/>
            <a:headEnd/>
            <a:tailEnd/>
          </a:ln>
        </p:spPr>
        <p:txBody>
          <a:bodyPr wrap="none" anchor="ctr">
            <a:spAutoFit/>
          </a:bodyPr>
          <a:lstStyle/>
          <a:p>
            <a:r>
              <a:rPr lang="en-US" b="1">
                <a:cs typeface="Times New Roman" pitchFamily="18" charset="0"/>
              </a:rPr>
              <a:t>First Dynasty Xia Dynasty c.</a:t>
            </a:r>
            <a:r>
              <a:rPr lang="en-US" b="1"/>
              <a:t>2070 BC–1600 BC</a:t>
            </a:r>
            <a:r>
              <a:rPr lang="en-US"/>
              <a:t> </a:t>
            </a:r>
          </a:p>
        </p:txBody>
      </p:sp>
      <p:pic>
        <p:nvPicPr>
          <p:cNvPr id="97288" name="Picture 8" descr="Image:Xia-jue2.jpg"/>
          <p:cNvPicPr>
            <a:picLocks noChangeAspect="1" noChangeArrowheads="1"/>
          </p:cNvPicPr>
          <p:nvPr/>
        </p:nvPicPr>
        <p:blipFill>
          <a:blip r:embed="rId3" cstate="print"/>
          <a:srcRect/>
          <a:stretch>
            <a:fillRect/>
          </a:stretch>
        </p:blipFill>
        <p:spPr bwMode="auto">
          <a:xfrm>
            <a:off x="7467600" y="228600"/>
            <a:ext cx="1366838" cy="1719263"/>
          </a:xfrm>
          <a:prstGeom prst="rect">
            <a:avLst/>
          </a:prstGeom>
          <a:noFill/>
          <a:ln w="9525">
            <a:noFill/>
            <a:miter lim="800000"/>
            <a:headEnd/>
            <a:tailEnd/>
          </a:ln>
        </p:spPr>
      </p:pic>
      <p:sp>
        <p:nvSpPr>
          <p:cNvPr id="97289" name="Rectangle 9"/>
          <p:cNvSpPr>
            <a:spLocks noChangeArrowheads="1"/>
          </p:cNvSpPr>
          <p:nvPr/>
        </p:nvSpPr>
        <p:spPr bwMode="auto">
          <a:xfrm>
            <a:off x="228600" y="762000"/>
            <a:ext cx="7108825" cy="1766888"/>
          </a:xfrm>
          <a:prstGeom prst="rect">
            <a:avLst/>
          </a:prstGeom>
          <a:noFill/>
          <a:ln w="9525">
            <a:noFill/>
            <a:miter lim="800000"/>
            <a:headEnd/>
            <a:tailEnd/>
          </a:ln>
        </p:spPr>
        <p:txBody>
          <a:bodyPr anchor="ctr">
            <a:spAutoFit/>
          </a:bodyPr>
          <a:lstStyle/>
          <a:p>
            <a:r>
              <a:rPr lang="en-US" dirty="0"/>
              <a:t>It was during this period that Chinese civilization </a:t>
            </a:r>
            <a:r>
              <a:rPr lang="en-US" u="sng" dirty="0"/>
              <a:t>developed a ruling structure</a:t>
            </a:r>
            <a:r>
              <a:rPr lang="en-US" dirty="0"/>
              <a:t> that had civilian government and harsh punishment for breaking the law. From this the </a:t>
            </a:r>
            <a:r>
              <a:rPr lang="en-US" u="sng" dirty="0"/>
              <a:t>earliest forms of Chinese legal codes</a:t>
            </a:r>
            <a:r>
              <a:rPr lang="en-US" dirty="0"/>
              <a:t> came into being.</a:t>
            </a:r>
          </a:p>
        </p:txBody>
      </p:sp>
      <p:pic>
        <p:nvPicPr>
          <p:cNvPr id="97291" name="Picture 11" descr="Image:Shang-ding1.jpg"/>
          <p:cNvPicPr>
            <a:picLocks noChangeAspect="1" noChangeArrowheads="1"/>
          </p:cNvPicPr>
          <p:nvPr/>
        </p:nvPicPr>
        <p:blipFill>
          <a:blip r:embed="rId4" cstate="print"/>
          <a:srcRect/>
          <a:stretch>
            <a:fillRect/>
          </a:stretch>
        </p:blipFill>
        <p:spPr bwMode="auto">
          <a:xfrm>
            <a:off x="6964363" y="4114800"/>
            <a:ext cx="1912937" cy="2447925"/>
          </a:xfrm>
          <a:prstGeom prst="rect">
            <a:avLst/>
          </a:prstGeom>
          <a:noFill/>
          <a:ln w="9525">
            <a:noFill/>
            <a:miter lim="800000"/>
            <a:headEnd/>
            <a:tailEnd/>
          </a:ln>
        </p:spPr>
      </p:pic>
      <p:sp>
        <p:nvSpPr>
          <p:cNvPr id="97293" name="Rectangle 13"/>
          <p:cNvSpPr>
            <a:spLocks noChangeArrowheads="1"/>
          </p:cNvSpPr>
          <p:nvPr/>
        </p:nvSpPr>
        <p:spPr bwMode="auto">
          <a:xfrm>
            <a:off x="304800" y="2652713"/>
            <a:ext cx="6551613" cy="1766887"/>
          </a:xfrm>
          <a:prstGeom prst="rect">
            <a:avLst/>
          </a:prstGeom>
          <a:noFill/>
          <a:ln w="9525">
            <a:noFill/>
            <a:miter lim="800000"/>
            <a:headEnd/>
            <a:tailEnd/>
          </a:ln>
        </p:spPr>
        <p:txBody>
          <a:bodyPr wrap="none" anchor="ctr">
            <a:spAutoFit/>
          </a:bodyPr>
          <a:lstStyle/>
          <a:p>
            <a:r>
              <a:rPr lang="en-US" b="1" dirty="0">
                <a:cs typeface="Times New Roman" pitchFamily="18" charset="0"/>
              </a:rPr>
              <a:t>Second: Shang 1750-1122 B.C.</a:t>
            </a:r>
            <a:endParaRPr lang="en-US" dirty="0"/>
          </a:p>
          <a:p>
            <a:pPr eaLnBrk="0" hangingPunct="0"/>
            <a:r>
              <a:rPr lang="en-US" b="1" dirty="0">
                <a:cs typeface="Times New Roman" pitchFamily="18" charset="0"/>
              </a:rPr>
              <a:t>Aristocracy</a:t>
            </a:r>
            <a:r>
              <a:rPr lang="en-US" dirty="0">
                <a:cs typeface="Times New Roman" pitchFamily="18" charset="0"/>
              </a:rPr>
              <a:t>: </a:t>
            </a:r>
            <a:r>
              <a:rPr lang="en-US" u="sng" dirty="0">
                <a:cs typeface="Times New Roman" pitchFamily="18" charset="0"/>
              </a:rPr>
              <a:t>Rich upper-class land owners, ruled</a:t>
            </a:r>
            <a:r>
              <a:rPr lang="en-US" dirty="0">
                <a:cs typeface="Times New Roman" pitchFamily="18" charset="0"/>
              </a:rPr>
              <a:t>.</a:t>
            </a:r>
          </a:p>
          <a:p>
            <a:pPr eaLnBrk="0" hangingPunct="0"/>
            <a:r>
              <a:rPr lang="en-US" dirty="0"/>
              <a:t>Economy was based on agriculture.</a:t>
            </a:r>
          </a:p>
          <a:p>
            <a:pPr eaLnBrk="0" hangingPunct="0"/>
            <a:r>
              <a:rPr lang="en-US" dirty="0"/>
              <a:t>The Aristocracy was </a:t>
            </a:r>
            <a:r>
              <a:rPr lang="en-US" u="sng" dirty="0"/>
              <a:t>constantly at war.</a:t>
            </a:r>
          </a:p>
          <a:p>
            <a:pPr eaLnBrk="0" hangingPunct="0"/>
            <a:endParaRPr lang="en-US" u="sng" dirty="0">
              <a:latin typeface="Arial" charset="0"/>
            </a:endParaRPr>
          </a:p>
        </p:txBody>
      </p:sp>
      <p:pic>
        <p:nvPicPr>
          <p:cNvPr id="97292" name="Picture 12"/>
          <p:cNvPicPr>
            <a:picLocks noChangeAspect="1" noChangeArrowheads="1"/>
          </p:cNvPicPr>
          <p:nvPr/>
        </p:nvPicPr>
        <p:blipFill>
          <a:blip r:embed="rId5" cstate="print"/>
          <a:srcRect b="14093"/>
          <a:stretch>
            <a:fillRect/>
          </a:stretch>
        </p:blipFill>
        <p:spPr bwMode="auto">
          <a:xfrm>
            <a:off x="7162800" y="2438400"/>
            <a:ext cx="1730375" cy="1392238"/>
          </a:xfrm>
          <a:prstGeom prst="rect">
            <a:avLst/>
          </a:prstGeom>
          <a:noFill/>
          <a:ln w="9525">
            <a:noFill/>
            <a:miter lim="800000"/>
            <a:headEnd/>
            <a:tailEnd/>
          </a:ln>
        </p:spPr>
      </p:pic>
      <p:sp>
        <p:nvSpPr>
          <p:cNvPr id="97294" name="Rectangle 14"/>
          <p:cNvSpPr>
            <a:spLocks noChangeArrowheads="1"/>
          </p:cNvSpPr>
          <p:nvPr/>
        </p:nvSpPr>
        <p:spPr bwMode="auto">
          <a:xfrm>
            <a:off x="381000" y="4283075"/>
            <a:ext cx="6324600" cy="1431925"/>
          </a:xfrm>
          <a:prstGeom prst="rect">
            <a:avLst/>
          </a:prstGeom>
          <a:noFill/>
          <a:ln w="9525">
            <a:noFill/>
            <a:miter lim="800000"/>
            <a:headEnd/>
            <a:tailEnd/>
          </a:ln>
        </p:spPr>
        <p:txBody>
          <a:bodyPr anchor="ctr">
            <a:spAutoFit/>
          </a:bodyPr>
          <a:lstStyle/>
          <a:p>
            <a:r>
              <a:rPr lang="en-US" b="1">
                <a:cs typeface="Times New Roman" pitchFamily="18" charset="0"/>
              </a:rPr>
              <a:t>Capital Cities</a:t>
            </a:r>
            <a:endParaRPr lang="en-US" b="1"/>
          </a:p>
          <a:p>
            <a:r>
              <a:rPr lang="en-US"/>
              <a:t>It is thought that they </a:t>
            </a:r>
            <a:r>
              <a:rPr lang="en-US" u="sng"/>
              <a:t>moved</a:t>
            </a:r>
            <a:r>
              <a:rPr lang="en-US"/>
              <a:t> their capital </a:t>
            </a:r>
            <a:r>
              <a:rPr lang="en-US" u="sng"/>
              <a:t>several times</a:t>
            </a:r>
            <a:r>
              <a:rPr lang="en-US"/>
              <a:t>, finally establishing their capital at </a:t>
            </a:r>
            <a:r>
              <a:rPr lang="en-US" u="sng"/>
              <a:t>Anyang</a:t>
            </a:r>
            <a:r>
              <a:rPr lang="en-US"/>
              <a:t>, north of the Huang He.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7286"/>
                                        </p:tgtEl>
                                        <p:attrNameLst>
                                          <p:attrName>style.visibility</p:attrName>
                                        </p:attrNameLst>
                                      </p:cBhvr>
                                      <p:to>
                                        <p:strVal val="visible"/>
                                      </p:to>
                                    </p:set>
                                    <p:anim calcmode="lin" valueType="num">
                                      <p:cBhvr>
                                        <p:cTn id="7" dur="1000" fill="hold"/>
                                        <p:tgtEl>
                                          <p:spTgt spid="97286"/>
                                        </p:tgtEl>
                                        <p:attrNameLst>
                                          <p:attrName>ppt_w</p:attrName>
                                        </p:attrNameLst>
                                      </p:cBhvr>
                                      <p:tavLst>
                                        <p:tav tm="0">
                                          <p:val>
                                            <p:strVal val="#ppt_w*0.70"/>
                                          </p:val>
                                        </p:tav>
                                        <p:tav tm="100000">
                                          <p:val>
                                            <p:strVal val="#ppt_w"/>
                                          </p:val>
                                        </p:tav>
                                      </p:tavLst>
                                    </p:anim>
                                    <p:anim calcmode="lin" valueType="num">
                                      <p:cBhvr>
                                        <p:cTn id="8" dur="1000" fill="hold"/>
                                        <p:tgtEl>
                                          <p:spTgt spid="97286"/>
                                        </p:tgtEl>
                                        <p:attrNameLst>
                                          <p:attrName>ppt_h</p:attrName>
                                        </p:attrNameLst>
                                      </p:cBhvr>
                                      <p:tavLst>
                                        <p:tav tm="0">
                                          <p:val>
                                            <p:strVal val="#ppt_h"/>
                                          </p:val>
                                        </p:tav>
                                        <p:tav tm="100000">
                                          <p:val>
                                            <p:strVal val="#ppt_h"/>
                                          </p:val>
                                        </p:tav>
                                      </p:tavLst>
                                    </p:anim>
                                    <p:animEffect transition="in" filter="fade">
                                      <p:cBhvr>
                                        <p:cTn id="9" dur="1000"/>
                                        <p:tgtEl>
                                          <p:spTgt spid="97286"/>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97289"/>
                                        </p:tgtEl>
                                        <p:attrNameLst>
                                          <p:attrName>style.visibility</p:attrName>
                                        </p:attrNameLst>
                                      </p:cBhvr>
                                      <p:to>
                                        <p:strVal val="visible"/>
                                      </p:to>
                                    </p:set>
                                    <p:anim calcmode="lin" valueType="num">
                                      <p:cBhvr>
                                        <p:cTn id="13" dur="1000" fill="hold"/>
                                        <p:tgtEl>
                                          <p:spTgt spid="97289"/>
                                        </p:tgtEl>
                                        <p:attrNameLst>
                                          <p:attrName>ppt_w</p:attrName>
                                        </p:attrNameLst>
                                      </p:cBhvr>
                                      <p:tavLst>
                                        <p:tav tm="0">
                                          <p:val>
                                            <p:strVal val="#ppt_w*0.70"/>
                                          </p:val>
                                        </p:tav>
                                        <p:tav tm="100000">
                                          <p:val>
                                            <p:strVal val="#ppt_w"/>
                                          </p:val>
                                        </p:tav>
                                      </p:tavLst>
                                    </p:anim>
                                    <p:anim calcmode="lin" valueType="num">
                                      <p:cBhvr>
                                        <p:cTn id="14" dur="1000" fill="hold"/>
                                        <p:tgtEl>
                                          <p:spTgt spid="97289"/>
                                        </p:tgtEl>
                                        <p:attrNameLst>
                                          <p:attrName>ppt_h</p:attrName>
                                        </p:attrNameLst>
                                      </p:cBhvr>
                                      <p:tavLst>
                                        <p:tav tm="0">
                                          <p:val>
                                            <p:strVal val="#ppt_h"/>
                                          </p:val>
                                        </p:tav>
                                        <p:tav tm="100000">
                                          <p:val>
                                            <p:strVal val="#ppt_h"/>
                                          </p:val>
                                        </p:tav>
                                      </p:tavLst>
                                    </p:anim>
                                    <p:animEffect transition="in" filter="fade">
                                      <p:cBhvr>
                                        <p:cTn id="15" dur="1000"/>
                                        <p:tgtEl>
                                          <p:spTgt spid="97289"/>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97288"/>
                                        </p:tgtEl>
                                        <p:attrNameLst>
                                          <p:attrName>style.visibility</p:attrName>
                                        </p:attrNameLst>
                                      </p:cBhvr>
                                      <p:to>
                                        <p:strVal val="visible"/>
                                      </p:to>
                                    </p:set>
                                    <p:anim calcmode="lin" valueType="num">
                                      <p:cBhvr>
                                        <p:cTn id="19" dur="1000" fill="hold"/>
                                        <p:tgtEl>
                                          <p:spTgt spid="97288"/>
                                        </p:tgtEl>
                                        <p:attrNameLst>
                                          <p:attrName>ppt_w</p:attrName>
                                        </p:attrNameLst>
                                      </p:cBhvr>
                                      <p:tavLst>
                                        <p:tav tm="0">
                                          <p:val>
                                            <p:strVal val="#ppt_w*0.70"/>
                                          </p:val>
                                        </p:tav>
                                        <p:tav tm="100000">
                                          <p:val>
                                            <p:strVal val="#ppt_w"/>
                                          </p:val>
                                        </p:tav>
                                      </p:tavLst>
                                    </p:anim>
                                    <p:anim calcmode="lin" valueType="num">
                                      <p:cBhvr>
                                        <p:cTn id="20" dur="1000" fill="hold"/>
                                        <p:tgtEl>
                                          <p:spTgt spid="97288"/>
                                        </p:tgtEl>
                                        <p:attrNameLst>
                                          <p:attrName>ppt_h</p:attrName>
                                        </p:attrNameLst>
                                      </p:cBhvr>
                                      <p:tavLst>
                                        <p:tav tm="0">
                                          <p:val>
                                            <p:strVal val="#ppt_h"/>
                                          </p:val>
                                        </p:tav>
                                        <p:tav tm="100000">
                                          <p:val>
                                            <p:strVal val="#ppt_h"/>
                                          </p:val>
                                        </p:tav>
                                      </p:tavLst>
                                    </p:anim>
                                    <p:animEffect transition="in" filter="fade">
                                      <p:cBhvr>
                                        <p:cTn id="21" dur="1000"/>
                                        <p:tgtEl>
                                          <p:spTgt spid="97288"/>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97293">
                                            <p:txEl>
                                              <p:pRg st="0" end="0"/>
                                            </p:txEl>
                                          </p:spTgt>
                                        </p:tgtEl>
                                        <p:attrNameLst>
                                          <p:attrName>style.visibility</p:attrName>
                                        </p:attrNameLst>
                                      </p:cBhvr>
                                      <p:to>
                                        <p:strVal val="visible"/>
                                      </p:to>
                                    </p:set>
                                    <p:anim calcmode="lin" valueType="num">
                                      <p:cBhvr>
                                        <p:cTn id="26" dur="1000" fill="hold"/>
                                        <p:tgtEl>
                                          <p:spTgt spid="97293">
                                            <p:txEl>
                                              <p:pRg st="0" end="0"/>
                                            </p:txEl>
                                          </p:spTgt>
                                        </p:tgtEl>
                                        <p:attrNameLst>
                                          <p:attrName>ppt_w</p:attrName>
                                        </p:attrNameLst>
                                      </p:cBhvr>
                                      <p:tavLst>
                                        <p:tav tm="0">
                                          <p:val>
                                            <p:strVal val="#ppt_w*0.70"/>
                                          </p:val>
                                        </p:tav>
                                        <p:tav tm="100000">
                                          <p:val>
                                            <p:strVal val="#ppt_w"/>
                                          </p:val>
                                        </p:tav>
                                      </p:tavLst>
                                    </p:anim>
                                    <p:anim calcmode="lin" valueType="num">
                                      <p:cBhvr>
                                        <p:cTn id="27" dur="1000" fill="hold"/>
                                        <p:tgtEl>
                                          <p:spTgt spid="97293">
                                            <p:txEl>
                                              <p:pRg st="0" end="0"/>
                                            </p:txEl>
                                          </p:spTgt>
                                        </p:tgtEl>
                                        <p:attrNameLst>
                                          <p:attrName>ppt_h</p:attrName>
                                        </p:attrNameLst>
                                      </p:cBhvr>
                                      <p:tavLst>
                                        <p:tav tm="0">
                                          <p:val>
                                            <p:strVal val="#ppt_h"/>
                                          </p:val>
                                        </p:tav>
                                        <p:tav tm="100000">
                                          <p:val>
                                            <p:strVal val="#ppt_h"/>
                                          </p:val>
                                        </p:tav>
                                      </p:tavLst>
                                    </p:anim>
                                    <p:animEffect transition="in" filter="fade">
                                      <p:cBhvr>
                                        <p:cTn id="28" dur="1000"/>
                                        <p:tgtEl>
                                          <p:spTgt spid="9729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97293">
                                            <p:txEl>
                                              <p:pRg st="1" end="1"/>
                                            </p:txEl>
                                          </p:spTgt>
                                        </p:tgtEl>
                                        <p:attrNameLst>
                                          <p:attrName>style.visibility</p:attrName>
                                        </p:attrNameLst>
                                      </p:cBhvr>
                                      <p:to>
                                        <p:strVal val="visible"/>
                                      </p:to>
                                    </p:set>
                                    <p:anim calcmode="lin" valueType="num">
                                      <p:cBhvr>
                                        <p:cTn id="33" dur="1000" fill="hold"/>
                                        <p:tgtEl>
                                          <p:spTgt spid="97293">
                                            <p:txEl>
                                              <p:pRg st="1" end="1"/>
                                            </p:txEl>
                                          </p:spTgt>
                                        </p:tgtEl>
                                        <p:attrNameLst>
                                          <p:attrName>ppt_w</p:attrName>
                                        </p:attrNameLst>
                                      </p:cBhvr>
                                      <p:tavLst>
                                        <p:tav tm="0">
                                          <p:val>
                                            <p:strVal val="#ppt_w*0.70"/>
                                          </p:val>
                                        </p:tav>
                                        <p:tav tm="100000">
                                          <p:val>
                                            <p:strVal val="#ppt_w"/>
                                          </p:val>
                                        </p:tav>
                                      </p:tavLst>
                                    </p:anim>
                                    <p:anim calcmode="lin" valueType="num">
                                      <p:cBhvr>
                                        <p:cTn id="34" dur="1000" fill="hold"/>
                                        <p:tgtEl>
                                          <p:spTgt spid="97293">
                                            <p:txEl>
                                              <p:pRg st="1" end="1"/>
                                            </p:txEl>
                                          </p:spTgt>
                                        </p:tgtEl>
                                        <p:attrNameLst>
                                          <p:attrName>ppt_h</p:attrName>
                                        </p:attrNameLst>
                                      </p:cBhvr>
                                      <p:tavLst>
                                        <p:tav tm="0">
                                          <p:val>
                                            <p:strVal val="#ppt_h"/>
                                          </p:val>
                                        </p:tav>
                                        <p:tav tm="100000">
                                          <p:val>
                                            <p:strVal val="#ppt_h"/>
                                          </p:val>
                                        </p:tav>
                                      </p:tavLst>
                                    </p:anim>
                                    <p:animEffect transition="in" filter="fade">
                                      <p:cBhvr>
                                        <p:cTn id="35" dur="1000"/>
                                        <p:tgtEl>
                                          <p:spTgt spid="9729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97293">
                                            <p:txEl>
                                              <p:pRg st="2" end="2"/>
                                            </p:txEl>
                                          </p:spTgt>
                                        </p:tgtEl>
                                        <p:attrNameLst>
                                          <p:attrName>style.visibility</p:attrName>
                                        </p:attrNameLst>
                                      </p:cBhvr>
                                      <p:to>
                                        <p:strVal val="visible"/>
                                      </p:to>
                                    </p:set>
                                    <p:anim calcmode="lin" valueType="num">
                                      <p:cBhvr>
                                        <p:cTn id="40" dur="1000" fill="hold"/>
                                        <p:tgtEl>
                                          <p:spTgt spid="97293">
                                            <p:txEl>
                                              <p:pRg st="2" end="2"/>
                                            </p:txEl>
                                          </p:spTgt>
                                        </p:tgtEl>
                                        <p:attrNameLst>
                                          <p:attrName>ppt_w</p:attrName>
                                        </p:attrNameLst>
                                      </p:cBhvr>
                                      <p:tavLst>
                                        <p:tav tm="0">
                                          <p:val>
                                            <p:strVal val="#ppt_w*0.70"/>
                                          </p:val>
                                        </p:tav>
                                        <p:tav tm="100000">
                                          <p:val>
                                            <p:strVal val="#ppt_w"/>
                                          </p:val>
                                        </p:tav>
                                      </p:tavLst>
                                    </p:anim>
                                    <p:anim calcmode="lin" valueType="num">
                                      <p:cBhvr>
                                        <p:cTn id="41" dur="1000" fill="hold"/>
                                        <p:tgtEl>
                                          <p:spTgt spid="97293">
                                            <p:txEl>
                                              <p:pRg st="2" end="2"/>
                                            </p:txEl>
                                          </p:spTgt>
                                        </p:tgtEl>
                                        <p:attrNameLst>
                                          <p:attrName>ppt_h</p:attrName>
                                        </p:attrNameLst>
                                      </p:cBhvr>
                                      <p:tavLst>
                                        <p:tav tm="0">
                                          <p:val>
                                            <p:strVal val="#ppt_h"/>
                                          </p:val>
                                        </p:tav>
                                        <p:tav tm="100000">
                                          <p:val>
                                            <p:strVal val="#ppt_h"/>
                                          </p:val>
                                        </p:tav>
                                      </p:tavLst>
                                    </p:anim>
                                    <p:animEffect transition="in" filter="fade">
                                      <p:cBhvr>
                                        <p:cTn id="42" dur="1000"/>
                                        <p:tgtEl>
                                          <p:spTgt spid="9729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97293">
                                            <p:txEl>
                                              <p:pRg st="3" end="3"/>
                                            </p:txEl>
                                          </p:spTgt>
                                        </p:tgtEl>
                                        <p:attrNameLst>
                                          <p:attrName>style.visibility</p:attrName>
                                        </p:attrNameLst>
                                      </p:cBhvr>
                                      <p:to>
                                        <p:strVal val="visible"/>
                                      </p:to>
                                    </p:set>
                                    <p:anim calcmode="lin" valueType="num">
                                      <p:cBhvr>
                                        <p:cTn id="47" dur="1000" fill="hold"/>
                                        <p:tgtEl>
                                          <p:spTgt spid="97293">
                                            <p:txEl>
                                              <p:pRg st="3" end="3"/>
                                            </p:txEl>
                                          </p:spTgt>
                                        </p:tgtEl>
                                        <p:attrNameLst>
                                          <p:attrName>ppt_w</p:attrName>
                                        </p:attrNameLst>
                                      </p:cBhvr>
                                      <p:tavLst>
                                        <p:tav tm="0">
                                          <p:val>
                                            <p:strVal val="#ppt_w*0.70"/>
                                          </p:val>
                                        </p:tav>
                                        <p:tav tm="100000">
                                          <p:val>
                                            <p:strVal val="#ppt_w"/>
                                          </p:val>
                                        </p:tav>
                                      </p:tavLst>
                                    </p:anim>
                                    <p:anim calcmode="lin" valueType="num">
                                      <p:cBhvr>
                                        <p:cTn id="48" dur="1000" fill="hold"/>
                                        <p:tgtEl>
                                          <p:spTgt spid="97293">
                                            <p:txEl>
                                              <p:pRg st="3" end="3"/>
                                            </p:txEl>
                                          </p:spTgt>
                                        </p:tgtEl>
                                        <p:attrNameLst>
                                          <p:attrName>ppt_h</p:attrName>
                                        </p:attrNameLst>
                                      </p:cBhvr>
                                      <p:tavLst>
                                        <p:tav tm="0">
                                          <p:val>
                                            <p:strVal val="#ppt_h"/>
                                          </p:val>
                                        </p:tav>
                                        <p:tav tm="100000">
                                          <p:val>
                                            <p:strVal val="#ppt_h"/>
                                          </p:val>
                                        </p:tav>
                                      </p:tavLst>
                                    </p:anim>
                                    <p:animEffect transition="in" filter="fade">
                                      <p:cBhvr>
                                        <p:cTn id="49" dur="1000"/>
                                        <p:tgtEl>
                                          <p:spTgt spid="97293">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97292"/>
                                        </p:tgtEl>
                                        <p:attrNameLst>
                                          <p:attrName>style.visibility</p:attrName>
                                        </p:attrNameLst>
                                      </p:cBhvr>
                                      <p:to>
                                        <p:strVal val="visible"/>
                                      </p:to>
                                    </p:set>
                                    <p:anim calcmode="lin" valueType="num">
                                      <p:cBhvr>
                                        <p:cTn id="54" dur="1000" fill="hold"/>
                                        <p:tgtEl>
                                          <p:spTgt spid="97292"/>
                                        </p:tgtEl>
                                        <p:attrNameLst>
                                          <p:attrName>ppt_w</p:attrName>
                                        </p:attrNameLst>
                                      </p:cBhvr>
                                      <p:tavLst>
                                        <p:tav tm="0">
                                          <p:val>
                                            <p:strVal val="#ppt_w*0.70"/>
                                          </p:val>
                                        </p:tav>
                                        <p:tav tm="100000">
                                          <p:val>
                                            <p:strVal val="#ppt_w"/>
                                          </p:val>
                                        </p:tav>
                                      </p:tavLst>
                                    </p:anim>
                                    <p:anim calcmode="lin" valueType="num">
                                      <p:cBhvr>
                                        <p:cTn id="55" dur="1000" fill="hold"/>
                                        <p:tgtEl>
                                          <p:spTgt spid="97292"/>
                                        </p:tgtEl>
                                        <p:attrNameLst>
                                          <p:attrName>ppt_h</p:attrName>
                                        </p:attrNameLst>
                                      </p:cBhvr>
                                      <p:tavLst>
                                        <p:tav tm="0">
                                          <p:val>
                                            <p:strVal val="#ppt_h"/>
                                          </p:val>
                                        </p:tav>
                                        <p:tav tm="100000">
                                          <p:val>
                                            <p:strVal val="#ppt_h"/>
                                          </p:val>
                                        </p:tav>
                                      </p:tavLst>
                                    </p:anim>
                                    <p:animEffect transition="in" filter="fade">
                                      <p:cBhvr>
                                        <p:cTn id="56" dur="1000"/>
                                        <p:tgtEl>
                                          <p:spTgt spid="97292"/>
                                        </p:tgtEl>
                                      </p:cBhvr>
                                    </p:animEffect>
                                  </p:childTnLst>
                                </p:cTn>
                              </p:par>
                              <p:par>
                                <p:cTn id="57" presetID="55" presetClass="entr" presetSubtype="0" fill="hold" nodeType="withEffect">
                                  <p:stCondLst>
                                    <p:cond delay="0"/>
                                  </p:stCondLst>
                                  <p:childTnLst>
                                    <p:set>
                                      <p:cBhvr>
                                        <p:cTn id="58" dur="1" fill="hold">
                                          <p:stCondLst>
                                            <p:cond delay="0"/>
                                          </p:stCondLst>
                                        </p:cTn>
                                        <p:tgtEl>
                                          <p:spTgt spid="97291"/>
                                        </p:tgtEl>
                                        <p:attrNameLst>
                                          <p:attrName>style.visibility</p:attrName>
                                        </p:attrNameLst>
                                      </p:cBhvr>
                                      <p:to>
                                        <p:strVal val="visible"/>
                                      </p:to>
                                    </p:set>
                                    <p:anim calcmode="lin" valueType="num">
                                      <p:cBhvr>
                                        <p:cTn id="59" dur="1000" fill="hold"/>
                                        <p:tgtEl>
                                          <p:spTgt spid="97291"/>
                                        </p:tgtEl>
                                        <p:attrNameLst>
                                          <p:attrName>ppt_w</p:attrName>
                                        </p:attrNameLst>
                                      </p:cBhvr>
                                      <p:tavLst>
                                        <p:tav tm="0">
                                          <p:val>
                                            <p:strVal val="#ppt_w*0.70"/>
                                          </p:val>
                                        </p:tav>
                                        <p:tav tm="100000">
                                          <p:val>
                                            <p:strVal val="#ppt_w"/>
                                          </p:val>
                                        </p:tav>
                                      </p:tavLst>
                                    </p:anim>
                                    <p:anim calcmode="lin" valueType="num">
                                      <p:cBhvr>
                                        <p:cTn id="60" dur="1000" fill="hold"/>
                                        <p:tgtEl>
                                          <p:spTgt spid="97291"/>
                                        </p:tgtEl>
                                        <p:attrNameLst>
                                          <p:attrName>ppt_h</p:attrName>
                                        </p:attrNameLst>
                                      </p:cBhvr>
                                      <p:tavLst>
                                        <p:tav tm="0">
                                          <p:val>
                                            <p:strVal val="#ppt_h"/>
                                          </p:val>
                                        </p:tav>
                                        <p:tav tm="100000">
                                          <p:val>
                                            <p:strVal val="#ppt_h"/>
                                          </p:val>
                                        </p:tav>
                                      </p:tavLst>
                                    </p:anim>
                                    <p:animEffect transition="in" filter="fade">
                                      <p:cBhvr>
                                        <p:cTn id="61" dur="1000"/>
                                        <p:tgtEl>
                                          <p:spTgt spid="97291"/>
                                        </p:tgtEl>
                                      </p:cBhvr>
                                    </p:animEffect>
                                  </p:childTnLst>
                                </p:cTn>
                              </p:par>
                            </p:childTnLst>
                          </p:cTn>
                        </p:par>
                      </p:childTnLst>
                    </p:cTn>
                  </p:par>
                  <p:par>
                    <p:cTn id="62" fill="hold">
                      <p:stCondLst>
                        <p:cond delay="indefinite"/>
                      </p:stCondLst>
                      <p:childTnLst>
                        <p:par>
                          <p:cTn id="63" fill="hold">
                            <p:stCondLst>
                              <p:cond delay="0"/>
                            </p:stCondLst>
                            <p:childTnLst>
                              <p:par>
                                <p:cTn id="64" presetID="55" presetClass="entr" presetSubtype="0" fill="hold" grpId="0" nodeType="clickEffect">
                                  <p:stCondLst>
                                    <p:cond delay="0"/>
                                  </p:stCondLst>
                                  <p:childTnLst>
                                    <p:set>
                                      <p:cBhvr>
                                        <p:cTn id="65" dur="1" fill="hold">
                                          <p:stCondLst>
                                            <p:cond delay="0"/>
                                          </p:stCondLst>
                                        </p:cTn>
                                        <p:tgtEl>
                                          <p:spTgt spid="97294"/>
                                        </p:tgtEl>
                                        <p:attrNameLst>
                                          <p:attrName>style.visibility</p:attrName>
                                        </p:attrNameLst>
                                      </p:cBhvr>
                                      <p:to>
                                        <p:strVal val="visible"/>
                                      </p:to>
                                    </p:set>
                                    <p:anim calcmode="lin" valueType="num">
                                      <p:cBhvr>
                                        <p:cTn id="66" dur="1000" fill="hold"/>
                                        <p:tgtEl>
                                          <p:spTgt spid="97294"/>
                                        </p:tgtEl>
                                        <p:attrNameLst>
                                          <p:attrName>ppt_w</p:attrName>
                                        </p:attrNameLst>
                                      </p:cBhvr>
                                      <p:tavLst>
                                        <p:tav tm="0">
                                          <p:val>
                                            <p:strVal val="#ppt_w*0.70"/>
                                          </p:val>
                                        </p:tav>
                                        <p:tav tm="100000">
                                          <p:val>
                                            <p:strVal val="#ppt_w"/>
                                          </p:val>
                                        </p:tav>
                                      </p:tavLst>
                                    </p:anim>
                                    <p:anim calcmode="lin" valueType="num">
                                      <p:cBhvr>
                                        <p:cTn id="67" dur="1000" fill="hold"/>
                                        <p:tgtEl>
                                          <p:spTgt spid="97294"/>
                                        </p:tgtEl>
                                        <p:attrNameLst>
                                          <p:attrName>ppt_h</p:attrName>
                                        </p:attrNameLst>
                                      </p:cBhvr>
                                      <p:tavLst>
                                        <p:tav tm="0">
                                          <p:val>
                                            <p:strVal val="#ppt_h"/>
                                          </p:val>
                                        </p:tav>
                                        <p:tav tm="100000">
                                          <p:val>
                                            <p:strVal val="#ppt_h"/>
                                          </p:val>
                                        </p:tav>
                                      </p:tavLst>
                                    </p:anim>
                                    <p:animEffect transition="in" filter="fade">
                                      <p:cBhvr>
                                        <p:cTn id="68" dur="1000"/>
                                        <p:tgtEl>
                                          <p:spTgt spid="97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6" grpId="0"/>
      <p:bldP spid="97289" grpId="0"/>
      <p:bldP spid="97293" grpId="0" build="p"/>
      <p:bldP spid="9729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9333" name="Picture 5" descr="Hoe coin"/>
          <p:cNvPicPr>
            <a:picLocks noChangeAspect="1" noChangeArrowheads="1"/>
          </p:cNvPicPr>
          <p:nvPr/>
        </p:nvPicPr>
        <p:blipFill>
          <a:blip r:embed="rId3" cstate="print"/>
          <a:srcRect/>
          <a:stretch>
            <a:fillRect/>
          </a:stretch>
        </p:blipFill>
        <p:spPr bwMode="auto">
          <a:xfrm>
            <a:off x="381000" y="228600"/>
            <a:ext cx="3032125" cy="3124200"/>
          </a:xfrm>
          <a:prstGeom prst="rect">
            <a:avLst/>
          </a:prstGeom>
          <a:noFill/>
          <a:ln w="9525">
            <a:noFill/>
            <a:miter lim="800000"/>
            <a:headEnd/>
            <a:tailEnd/>
          </a:ln>
        </p:spPr>
      </p:pic>
      <p:pic>
        <p:nvPicPr>
          <p:cNvPr id="99335" name="Picture 7" descr="Slide4"/>
          <p:cNvPicPr>
            <a:picLocks noChangeAspect="1" noChangeArrowheads="1"/>
          </p:cNvPicPr>
          <p:nvPr/>
        </p:nvPicPr>
        <p:blipFill>
          <a:blip r:embed="rId4" cstate="print"/>
          <a:srcRect l="26779" t="10410" r="27475" b="10780"/>
          <a:stretch>
            <a:fillRect/>
          </a:stretch>
        </p:blipFill>
        <p:spPr bwMode="auto">
          <a:xfrm>
            <a:off x="3581400" y="228600"/>
            <a:ext cx="2239963" cy="2895600"/>
          </a:xfrm>
          <a:prstGeom prst="rect">
            <a:avLst/>
          </a:prstGeom>
          <a:noFill/>
          <a:ln w="9525">
            <a:noFill/>
            <a:miter lim="800000"/>
            <a:headEnd/>
            <a:tailEnd/>
          </a:ln>
        </p:spPr>
      </p:pic>
      <p:pic>
        <p:nvPicPr>
          <p:cNvPr id="99337" name="Picture 9" descr="si041"/>
          <p:cNvPicPr>
            <a:picLocks noChangeAspect="1" noChangeArrowheads="1"/>
          </p:cNvPicPr>
          <p:nvPr/>
        </p:nvPicPr>
        <p:blipFill>
          <a:blip r:embed="rId5" cstate="print"/>
          <a:srcRect/>
          <a:stretch>
            <a:fillRect/>
          </a:stretch>
        </p:blipFill>
        <p:spPr bwMode="auto">
          <a:xfrm>
            <a:off x="457200" y="3429000"/>
            <a:ext cx="2892425" cy="3276600"/>
          </a:xfrm>
          <a:prstGeom prst="rect">
            <a:avLst/>
          </a:prstGeom>
          <a:noFill/>
          <a:ln w="9525">
            <a:noFill/>
            <a:miter lim="800000"/>
            <a:headEnd/>
            <a:tailEnd/>
          </a:ln>
        </p:spPr>
      </p:pic>
      <p:pic>
        <p:nvPicPr>
          <p:cNvPr id="99339" name="Picture 11" descr="Shang Dynasty Bronze Objects"/>
          <p:cNvPicPr>
            <a:picLocks noChangeAspect="1" noChangeArrowheads="1"/>
          </p:cNvPicPr>
          <p:nvPr/>
        </p:nvPicPr>
        <p:blipFill>
          <a:blip r:embed="rId6" cstate="print"/>
          <a:srcRect/>
          <a:stretch>
            <a:fillRect/>
          </a:stretch>
        </p:blipFill>
        <p:spPr bwMode="auto">
          <a:xfrm>
            <a:off x="3505200" y="3581400"/>
            <a:ext cx="5334000" cy="2963863"/>
          </a:xfrm>
          <a:prstGeom prst="rect">
            <a:avLst/>
          </a:prstGeom>
          <a:noFill/>
          <a:ln w="9525">
            <a:noFill/>
            <a:miter lim="800000"/>
            <a:headEnd/>
            <a:tailEnd/>
          </a:ln>
        </p:spPr>
      </p:pic>
      <p:pic>
        <p:nvPicPr>
          <p:cNvPr id="99341" name="Picture 13" descr="Bronze Vessel of the Shang Dynasty"/>
          <p:cNvPicPr>
            <a:picLocks noChangeAspect="1" noChangeArrowheads="1"/>
          </p:cNvPicPr>
          <p:nvPr/>
        </p:nvPicPr>
        <p:blipFill>
          <a:blip r:embed="rId7" cstate="print"/>
          <a:srcRect/>
          <a:stretch>
            <a:fillRect/>
          </a:stretch>
        </p:blipFill>
        <p:spPr bwMode="auto">
          <a:xfrm>
            <a:off x="5943600" y="228600"/>
            <a:ext cx="2843213" cy="2133600"/>
          </a:xfrm>
          <a:prstGeom prst="rect">
            <a:avLst/>
          </a:prstGeom>
          <a:noFill/>
          <a:ln w="9525">
            <a:noFill/>
            <a:miter lim="800000"/>
            <a:headEnd/>
            <a:tailEnd/>
          </a:ln>
        </p:spPr>
      </p:pic>
      <p:sp>
        <p:nvSpPr>
          <p:cNvPr id="99342" name="Text Box 14"/>
          <p:cNvSpPr txBox="1">
            <a:spLocks noChangeArrowheads="1"/>
          </p:cNvSpPr>
          <p:nvPr/>
        </p:nvSpPr>
        <p:spPr bwMode="auto">
          <a:xfrm>
            <a:off x="5715000" y="2408238"/>
            <a:ext cx="3352800" cy="1096962"/>
          </a:xfrm>
          <a:prstGeom prst="rect">
            <a:avLst/>
          </a:prstGeom>
          <a:noFill/>
          <a:ln w="9525">
            <a:noFill/>
            <a:miter lim="800000"/>
            <a:headEnd/>
            <a:tailEnd/>
          </a:ln>
          <a:effectLst/>
        </p:spPr>
        <p:txBody>
          <a:bodyPr>
            <a:spAutoFit/>
          </a:bodyPr>
          <a:lstStyle/>
          <a:p>
            <a:pPr algn="ctr">
              <a:defRPr/>
            </a:pPr>
            <a:r>
              <a:rPr lang="en-US" b="1">
                <a:effectLst>
                  <a:outerShdw blurRad="38100" dist="38100" dir="2700000" algn="tl">
                    <a:srgbClr val="FFFFFF"/>
                  </a:outerShdw>
                </a:effectLst>
                <a:cs typeface="+mn-cs"/>
              </a:rPr>
              <a:t>Shang Bronze</a:t>
            </a:r>
          </a:p>
          <a:p>
            <a:pPr algn="ctr">
              <a:defRPr/>
            </a:pPr>
            <a:r>
              <a:rPr lang="en-US" b="1">
                <a:cs typeface="+mn-cs"/>
              </a:rPr>
              <a:t>The Shang were master bronze makers.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p:cTn id="7" dur="1000" fill="hold"/>
                                        <p:tgtEl>
                                          <p:spTgt spid="99333"/>
                                        </p:tgtEl>
                                        <p:attrNameLst>
                                          <p:attrName>ppt_w</p:attrName>
                                        </p:attrNameLst>
                                      </p:cBhvr>
                                      <p:tavLst>
                                        <p:tav tm="0">
                                          <p:val>
                                            <p:strVal val="#ppt_w*0.70"/>
                                          </p:val>
                                        </p:tav>
                                        <p:tav tm="100000">
                                          <p:val>
                                            <p:strVal val="#ppt_w"/>
                                          </p:val>
                                        </p:tav>
                                      </p:tavLst>
                                    </p:anim>
                                    <p:anim calcmode="lin" valueType="num">
                                      <p:cBhvr>
                                        <p:cTn id="8" dur="1000" fill="hold"/>
                                        <p:tgtEl>
                                          <p:spTgt spid="99333"/>
                                        </p:tgtEl>
                                        <p:attrNameLst>
                                          <p:attrName>ppt_h</p:attrName>
                                        </p:attrNameLst>
                                      </p:cBhvr>
                                      <p:tavLst>
                                        <p:tav tm="0">
                                          <p:val>
                                            <p:strVal val="#ppt_h"/>
                                          </p:val>
                                        </p:tav>
                                        <p:tav tm="100000">
                                          <p:val>
                                            <p:strVal val="#ppt_h"/>
                                          </p:val>
                                        </p:tav>
                                      </p:tavLst>
                                    </p:anim>
                                    <p:animEffect transition="in" filter="fade">
                                      <p:cBhvr>
                                        <p:cTn id="9" dur="1000"/>
                                        <p:tgtEl>
                                          <p:spTgt spid="99333"/>
                                        </p:tgtEl>
                                      </p:cBhvr>
                                    </p:animEffect>
                                  </p:childTnLst>
                                </p:cTn>
                              </p:par>
                              <p:par>
                                <p:cTn id="10" presetID="55" presetClass="entr" presetSubtype="0" fill="hold" nodeType="withEffect">
                                  <p:stCondLst>
                                    <p:cond delay="0"/>
                                  </p:stCondLst>
                                  <p:childTnLst>
                                    <p:set>
                                      <p:cBhvr>
                                        <p:cTn id="11" dur="1" fill="hold">
                                          <p:stCondLst>
                                            <p:cond delay="0"/>
                                          </p:stCondLst>
                                        </p:cTn>
                                        <p:tgtEl>
                                          <p:spTgt spid="99335"/>
                                        </p:tgtEl>
                                        <p:attrNameLst>
                                          <p:attrName>style.visibility</p:attrName>
                                        </p:attrNameLst>
                                      </p:cBhvr>
                                      <p:to>
                                        <p:strVal val="visible"/>
                                      </p:to>
                                    </p:set>
                                    <p:anim calcmode="lin" valueType="num">
                                      <p:cBhvr>
                                        <p:cTn id="12" dur="1000" fill="hold"/>
                                        <p:tgtEl>
                                          <p:spTgt spid="99335"/>
                                        </p:tgtEl>
                                        <p:attrNameLst>
                                          <p:attrName>ppt_w</p:attrName>
                                        </p:attrNameLst>
                                      </p:cBhvr>
                                      <p:tavLst>
                                        <p:tav tm="0">
                                          <p:val>
                                            <p:strVal val="#ppt_w*0.70"/>
                                          </p:val>
                                        </p:tav>
                                        <p:tav tm="100000">
                                          <p:val>
                                            <p:strVal val="#ppt_w"/>
                                          </p:val>
                                        </p:tav>
                                      </p:tavLst>
                                    </p:anim>
                                    <p:anim calcmode="lin" valueType="num">
                                      <p:cBhvr>
                                        <p:cTn id="13" dur="1000" fill="hold"/>
                                        <p:tgtEl>
                                          <p:spTgt spid="99335"/>
                                        </p:tgtEl>
                                        <p:attrNameLst>
                                          <p:attrName>ppt_h</p:attrName>
                                        </p:attrNameLst>
                                      </p:cBhvr>
                                      <p:tavLst>
                                        <p:tav tm="0">
                                          <p:val>
                                            <p:strVal val="#ppt_h"/>
                                          </p:val>
                                        </p:tav>
                                        <p:tav tm="100000">
                                          <p:val>
                                            <p:strVal val="#ppt_h"/>
                                          </p:val>
                                        </p:tav>
                                      </p:tavLst>
                                    </p:anim>
                                    <p:animEffect transition="in" filter="fade">
                                      <p:cBhvr>
                                        <p:cTn id="14" dur="1000"/>
                                        <p:tgtEl>
                                          <p:spTgt spid="99335"/>
                                        </p:tgtEl>
                                      </p:cBhvr>
                                    </p:animEffect>
                                  </p:childTnLst>
                                </p:cTn>
                              </p:par>
                              <p:par>
                                <p:cTn id="15" presetID="55" presetClass="entr" presetSubtype="0" fill="hold" nodeType="withEffect">
                                  <p:stCondLst>
                                    <p:cond delay="0"/>
                                  </p:stCondLst>
                                  <p:childTnLst>
                                    <p:set>
                                      <p:cBhvr>
                                        <p:cTn id="16" dur="1" fill="hold">
                                          <p:stCondLst>
                                            <p:cond delay="0"/>
                                          </p:stCondLst>
                                        </p:cTn>
                                        <p:tgtEl>
                                          <p:spTgt spid="99341"/>
                                        </p:tgtEl>
                                        <p:attrNameLst>
                                          <p:attrName>style.visibility</p:attrName>
                                        </p:attrNameLst>
                                      </p:cBhvr>
                                      <p:to>
                                        <p:strVal val="visible"/>
                                      </p:to>
                                    </p:set>
                                    <p:anim calcmode="lin" valueType="num">
                                      <p:cBhvr>
                                        <p:cTn id="17" dur="1000" fill="hold"/>
                                        <p:tgtEl>
                                          <p:spTgt spid="99341"/>
                                        </p:tgtEl>
                                        <p:attrNameLst>
                                          <p:attrName>ppt_w</p:attrName>
                                        </p:attrNameLst>
                                      </p:cBhvr>
                                      <p:tavLst>
                                        <p:tav tm="0">
                                          <p:val>
                                            <p:strVal val="#ppt_w*0.70"/>
                                          </p:val>
                                        </p:tav>
                                        <p:tav tm="100000">
                                          <p:val>
                                            <p:strVal val="#ppt_w"/>
                                          </p:val>
                                        </p:tav>
                                      </p:tavLst>
                                    </p:anim>
                                    <p:anim calcmode="lin" valueType="num">
                                      <p:cBhvr>
                                        <p:cTn id="18" dur="1000" fill="hold"/>
                                        <p:tgtEl>
                                          <p:spTgt spid="99341"/>
                                        </p:tgtEl>
                                        <p:attrNameLst>
                                          <p:attrName>ppt_h</p:attrName>
                                        </p:attrNameLst>
                                      </p:cBhvr>
                                      <p:tavLst>
                                        <p:tav tm="0">
                                          <p:val>
                                            <p:strVal val="#ppt_h"/>
                                          </p:val>
                                        </p:tav>
                                        <p:tav tm="100000">
                                          <p:val>
                                            <p:strVal val="#ppt_h"/>
                                          </p:val>
                                        </p:tav>
                                      </p:tavLst>
                                    </p:anim>
                                    <p:animEffect transition="in" filter="fade">
                                      <p:cBhvr>
                                        <p:cTn id="19" dur="1000"/>
                                        <p:tgtEl>
                                          <p:spTgt spid="99341"/>
                                        </p:tgtEl>
                                      </p:cBhvr>
                                    </p:animEffect>
                                  </p:childTnLst>
                                </p:cTn>
                              </p:par>
                              <p:par>
                                <p:cTn id="20" presetID="55" presetClass="entr" presetSubtype="0" fill="hold" nodeType="withEffect">
                                  <p:stCondLst>
                                    <p:cond delay="0"/>
                                  </p:stCondLst>
                                  <p:childTnLst>
                                    <p:set>
                                      <p:cBhvr>
                                        <p:cTn id="21" dur="1" fill="hold">
                                          <p:stCondLst>
                                            <p:cond delay="0"/>
                                          </p:stCondLst>
                                        </p:cTn>
                                        <p:tgtEl>
                                          <p:spTgt spid="99337"/>
                                        </p:tgtEl>
                                        <p:attrNameLst>
                                          <p:attrName>style.visibility</p:attrName>
                                        </p:attrNameLst>
                                      </p:cBhvr>
                                      <p:to>
                                        <p:strVal val="visible"/>
                                      </p:to>
                                    </p:set>
                                    <p:anim calcmode="lin" valueType="num">
                                      <p:cBhvr>
                                        <p:cTn id="22" dur="1000" fill="hold"/>
                                        <p:tgtEl>
                                          <p:spTgt spid="99337"/>
                                        </p:tgtEl>
                                        <p:attrNameLst>
                                          <p:attrName>ppt_w</p:attrName>
                                        </p:attrNameLst>
                                      </p:cBhvr>
                                      <p:tavLst>
                                        <p:tav tm="0">
                                          <p:val>
                                            <p:strVal val="#ppt_w*0.70"/>
                                          </p:val>
                                        </p:tav>
                                        <p:tav tm="100000">
                                          <p:val>
                                            <p:strVal val="#ppt_w"/>
                                          </p:val>
                                        </p:tav>
                                      </p:tavLst>
                                    </p:anim>
                                    <p:anim calcmode="lin" valueType="num">
                                      <p:cBhvr>
                                        <p:cTn id="23" dur="1000" fill="hold"/>
                                        <p:tgtEl>
                                          <p:spTgt spid="99337"/>
                                        </p:tgtEl>
                                        <p:attrNameLst>
                                          <p:attrName>ppt_h</p:attrName>
                                        </p:attrNameLst>
                                      </p:cBhvr>
                                      <p:tavLst>
                                        <p:tav tm="0">
                                          <p:val>
                                            <p:strVal val="#ppt_h"/>
                                          </p:val>
                                        </p:tav>
                                        <p:tav tm="100000">
                                          <p:val>
                                            <p:strVal val="#ppt_h"/>
                                          </p:val>
                                        </p:tav>
                                      </p:tavLst>
                                    </p:anim>
                                    <p:animEffect transition="in" filter="fade">
                                      <p:cBhvr>
                                        <p:cTn id="24" dur="1000"/>
                                        <p:tgtEl>
                                          <p:spTgt spid="99337"/>
                                        </p:tgtEl>
                                      </p:cBhvr>
                                    </p:animEffect>
                                  </p:childTnLst>
                                </p:cTn>
                              </p:par>
                              <p:par>
                                <p:cTn id="25" presetID="55" presetClass="entr" presetSubtype="0" fill="hold" nodeType="withEffect">
                                  <p:stCondLst>
                                    <p:cond delay="0"/>
                                  </p:stCondLst>
                                  <p:childTnLst>
                                    <p:set>
                                      <p:cBhvr>
                                        <p:cTn id="26" dur="1" fill="hold">
                                          <p:stCondLst>
                                            <p:cond delay="0"/>
                                          </p:stCondLst>
                                        </p:cTn>
                                        <p:tgtEl>
                                          <p:spTgt spid="99339"/>
                                        </p:tgtEl>
                                        <p:attrNameLst>
                                          <p:attrName>style.visibility</p:attrName>
                                        </p:attrNameLst>
                                      </p:cBhvr>
                                      <p:to>
                                        <p:strVal val="visible"/>
                                      </p:to>
                                    </p:set>
                                    <p:anim calcmode="lin" valueType="num">
                                      <p:cBhvr>
                                        <p:cTn id="27" dur="1000" fill="hold"/>
                                        <p:tgtEl>
                                          <p:spTgt spid="99339"/>
                                        </p:tgtEl>
                                        <p:attrNameLst>
                                          <p:attrName>ppt_w</p:attrName>
                                        </p:attrNameLst>
                                      </p:cBhvr>
                                      <p:tavLst>
                                        <p:tav tm="0">
                                          <p:val>
                                            <p:strVal val="#ppt_w*0.70"/>
                                          </p:val>
                                        </p:tav>
                                        <p:tav tm="100000">
                                          <p:val>
                                            <p:strVal val="#ppt_w"/>
                                          </p:val>
                                        </p:tav>
                                      </p:tavLst>
                                    </p:anim>
                                    <p:anim calcmode="lin" valueType="num">
                                      <p:cBhvr>
                                        <p:cTn id="28" dur="1000" fill="hold"/>
                                        <p:tgtEl>
                                          <p:spTgt spid="99339"/>
                                        </p:tgtEl>
                                        <p:attrNameLst>
                                          <p:attrName>ppt_h</p:attrName>
                                        </p:attrNameLst>
                                      </p:cBhvr>
                                      <p:tavLst>
                                        <p:tav tm="0">
                                          <p:val>
                                            <p:strVal val="#ppt_h"/>
                                          </p:val>
                                        </p:tav>
                                        <p:tav tm="100000">
                                          <p:val>
                                            <p:strVal val="#ppt_h"/>
                                          </p:val>
                                        </p:tav>
                                      </p:tavLst>
                                    </p:anim>
                                    <p:animEffect transition="in" filter="fade">
                                      <p:cBhvr>
                                        <p:cTn id="29" dur="1000"/>
                                        <p:tgtEl>
                                          <p:spTgt spid="99339"/>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99342"/>
                                        </p:tgtEl>
                                        <p:attrNameLst>
                                          <p:attrName>style.visibility</p:attrName>
                                        </p:attrNameLst>
                                      </p:cBhvr>
                                      <p:to>
                                        <p:strVal val="visible"/>
                                      </p:to>
                                    </p:set>
                                    <p:anim calcmode="lin" valueType="num">
                                      <p:cBhvr>
                                        <p:cTn id="34" dur="1000" fill="hold"/>
                                        <p:tgtEl>
                                          <p:spTgt spid="99342"/>
                                        </p:tgtEl>
                                        <p:attrNameLst>
                                          <p:attrName>ppt_w</p:attrName>
                                        </p:attrNameLst>
                                      </p:cBhvr>
                                      <p:tavLst>
                                        <p:tav tm="0">
                                          <p:val>
                                            <p:strVal val="#ppt_w*0.70"/>
                                          </p:val>
                                        </p:tav>
                                        <p:tav tm="100000">
                                          <p:val>
                                            <p:strVal val="#ppt_w"/>
                                          </p:val>
                                        </p:tav>
                                      </p:tavLst>
                                    </p:anim>
                                    <p:anim calcmode="lin" valueType="num">
                                      <p:cBhvr>
                                        <p:cTn id="35" dur="1000" fill="hold"/>
                                        <p:tgtEl>
                                          <p:spTgt spid="99342"/>
                                        </p:tgtEl>
                                        <p:attrNameLst>
                                          <p:attrName>ppt_h</p:attrName>
                                        </p:attrNameLst>
                                      </p:cBhvr>
                                      <p:tavLst>
                                        <p:tav tm="0">
                                          <p:val>
                                            <p:strVal val="#ppt_h"/>
                                          </p:val>
                                        </p:tav>
                                        <p:tav tm="100000">
                                          <p:val>
                                            <p:strVal val="#ppt_h"/>
                                          </p:val>
                                        </p:tav>
                                      </p:tavLst>
                                    </p:anim>
                                    <p:animEffect transition="in" filter="fade">
                                      <p:cBhvr>
                                        <p:cTn id="36" dur="1000"/>
                                        <p:tgtEl>
                                          <p:spTgt spid="99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0356" name="Rectangle 4"/>
          <p:cNvSpPr>
            <a:spLocks noChangeArrowheads="1"/>
          </p:cNvSpPr>
          <p:nvPr/>
        </p:nvSpPr>
        <p:spPr bwMode="auto">
          <a:xfrm>
            <a:off x="2471738" y="228600"/>
            <a:ext cx="4157662" cy="427038"/>
          </a:xfrm>
          <a:prstGeom prst="rect">
            <a:avLst/>
          </a:prstGeom>
          <a:noFill/>
          <a:ln w="9525">
            <a:noFill/>
            <a:miter lim="800000"/>
            <a:headEnd/>
            <a:tailEnd/>
          </a:ln>
        </p:spPr>
        <p:txBody>
          <a:bodyPr wrap="none" anchor="ctr">
            <a:spAutoFit/>
          </a:bodyPr>
          <a:lstStyle/>
          <a:p>
            <a:pPr algn="ctr"/>
            <a:r>
              <a:rPr lang="en-US" b="1"/>
              <a:t>Political and Social Structure</a:t>
            </a:r>
          </a:p>
        </p:txBody>
      </p:sp>
      <p:sp>
        <p:nvSpPr>
          <p:cNvPr id="100357" name="Text Box 5"/>
          <p:cNvSpPr txBox="1">
            <a:spLocks noChangeArrowheads="1"/>
          </p:cNvSpPr>
          <p:nvPr/>
        </p:nvSpPr>
        <p:spPr bwMode="auto">
          <a:xfrm>
            <a:off x="152400" y="755650"/>
            <a:ext cx="8839200" cy="3106738"/>
          </a:xfrm>
          <a:prstGeom prst="rect">
            <a:avLst/>
          </a:prstGeom>
          <a:noFill/>
          <a:ln w="9525">
            <a:noFill/>
            <a:miter lim="800000"/>
            <a:headEnd/>
            <a:tailEnd/>
          </a:ln>
        </p:spPr>
        <p:txBody>
          <a:bodyPr>
            <a:spAutoFit/>
          </a:bodyPr>
          <a:lstStyle/>
          <a:p>
            <a:pPr algn="ctr"/>
            <a:r>
              <a:rPr lang="en-US"/>
              <a:t>The </a:t>
            </a:r>
            <a:r>
              <a:rPr lang="en-US" u="sng"/>
              <a:t>Shang King</a:t>
            </a:r>
            <a:r>
              <a:rPr lang="en-US"/>
              <a:t> ruled from his palace at Anyang.</a:t>
            </a:r>
          </a:p>
          <a:p>
            <a:pPr algn="ctr"/>
            <a:r>
              <a:rPr lang="en-US"/>
              <a:t>He </a:t>
            </a:r>
            <a:r>
              <a:rPr lang="en-US" u="sng"/>
              <a:t>split his territory up among different generals</a:t>
            </a:r>
            <a:r>
              <a:rPr lang="en-US"/>
              <a:t>.</a:t>
            </a:r>
          </a:p>
          <a:p>
            <a:pPr algn="ctr"/>
            <a:r>
              <a:rPr lang="en-US"/>
              <a:t>He could appoint and remove these generals.</a:t>
            </a:r>
          </a:p>
          <a:p>
            <a:pPr algn="ctr"/>
            <a:endParaRPr lang="en-US"/>
          </a:p>
          <a:p>
            <a:pPr algn="ctr"/>
            <a:r>
              <a:rPr lang="en-US"/>
              <a:t>The Shang </a:t>
            </a:r>
            <a:r>
              <a:rPr lang="en-US" u="sng"/>
              <a:t>frequently waged war</a:t>
            </a:r>
            <a:r>
              <a:rPr lang="en-US"/>
              <a:t> on the fringes of their kingdom.</a:t>
            </a:r>
          </a:p>
          <a:p>
            <a:pPr algn="ctr"/>
            <a:endParaRPr lang="en-US"/>
          </a:p>
          <a:p>
            <a:pPr algn="ctr"/>
            <a:r>
              <a:rPr lang="en-US"/>
              <a:t>When a Shang </a:t>
            </a:r>
            <a:r>
              <a:rPr lang="en-US" u="sng"/>
              <a:t>king died, the servants were buried in the tomb</a:t>
            </a:r>
            <a:r>
              <a:rPr lang="en-US"/>
              <a:t> with the king.  The tomb was also </a:t>
            </a:r>
            <a:r>
              <a:rPr lang="en-US" u="sng"/>
              <a:t>filled with riches for the afterlife. </a:t>
            </a:r>
          </a:p>
        </p:txBody>
      </p:sp>
      <p:pic>
        <p:nvPicPr>
          <p:cNvPr id="100359" name="Picture 7" descr="fh-yuren"/>
          <p:cNvPicPr>
            <a:picLocks noChangeAspect="1" noChangeArrowheads="1"/>
          </p:cNvPicPr>
          <p:nvPr/>
        </p:nvPicPr>
        <p:blipFill>
          <a:blip r:embed="rId3" cstate="print"/>
          <a:srcRect/>
          <a:stretch>
            <a:fillRect/>
          </a:stretch>
        </p:blipFill>
        <p:spPr bwMode="auto">
          <a:xfrm>
            <a:off x="6353175" y="4038600"/>
            <a:ext cx="2714625" cy="2590800"/>
          </a:xfrm>
          <a:prstGeom prst="rect">
            <a:avLst/>
          </a:prstGeom>
          <a:noFill/>
          <a:ln w="9525">
            <a:noFill/>
            <a:miter lim="800000"/>
            <a:headEnd/>
            <a:tailEnd/>
          </a:ln>
        </p:spPr>
      </p:pic>
      <p:pic>
        <p:nvPicPr>
          <p:cNvPr id="100361" name="Picture 9" descr="fh-necklace"/>
          <p:cNvPicPr>
            <a:picLocks noChangeAspect="1" noChangeArrowheads="1"/>
          </p:cNvPicPr>
          <p:nvPr/>
        </p:nvPicPr>
        <p:blipFill>
          <a:blip r:embed="rId4" cstate="print"/>
          <a:srcRect t="5348" b="9070"/>
          <a:stretch>
            <a:fillRect/>
          </a:stretch>
        </p:blipFill>
        <p:spPr bwMode="auto">
          <a:xfrm>
            <a:off x="3429000" y="4598988"/>
            <a:ext cx="2819400" cy="1649412"/>
          </a:xfrm>
          <a:prstGeom prst="rect">
            <a:avLst/>
          </a:prstGeom>
          <a:noFill/>
          <a:ln w="9525">
            <a:noFill/>
            <a:miter lim="800000"/>
            <a:headEnd/>
            <a:tailEnd/>
          </a:ln>
        </p:spPr>
      </p:pic>
      <p:pic>
        <p:nvPicPr>
          <p:cNvPr id="100363" name="Picture 11" descr="fh-sanlianyan"/>
          <p:cNvPicPr>
            <a:picLocks noChangeAspect="1" noChangeArrowheads="1"/>
          </p:cNvPicPr>
          <p:nvPr/>
        </p:nvPicPr>
        <p:blipFill>
          <a:blip r:embed="rId5" cstate="print"/>
          <a:srcRect/>
          <a:stretch>
            <a:fillRect/>
          </a:stretch>
        </p:blipFill>
        <p:spPr bwMode="auto">
          <a:xfrm>
            <a:off x="76200" y="4251325"/>
            <a:ext cx="3200400" cy="2235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0356"/>
                                        </p:tgtEl>
                                        <p:attrNameLst>
                                          <p:attrName>style.visibility</p:attrName>
                                        </p:attrNameLst>
                                      </p:cBhvr>
                                      <p:to>
                                        <p:strVal val="visible"/>
                                      </p:to>
                                    </p:set>
                                    <p:anim calcmode="lin" valueType="num">
                                      <p:cBhvr>
                                        <p:cTn id="7" dur="1000" fill="hold"/>
                                        <p:tgtEl>
                                          <p:spTgt spid="100356"/>
                                        </p:tgtEl>
                                        <p:attrNameLst>
                                          <p:attrName>ppt_w</p:attrName>
                                        </p:attrNameLst>
                                      </p:cBhvr>
                                      <p:tavLst>
                                        <p:tav tm="0">
                                          <p:val>
                                            <p:strVal val="#ppt_w*0.70"/>
                                          </p:val>
                                        </p:tav>
                                        <p:tav tm="100000">
                                          <p:val>
                                            <p:strVal val="#ppt_w"/>
                                          </p:val>
                                        </p:tav>
                                      </p:tavLst>
                                    </p:anim>
                                    <p:anim calcmode="lin" valueType="num">
                                      <p:cBhvr>
                                        <p:cTn id="8" dur="1000" fill="hold"/>
                                        <p:tgtEl>
                                          <p:spTgt spid="100356"/>
                                        </p:tgtEl>
                                        <p:attrNameLst>
                                          <p:attrName>ppt_h</p:attrName>
                                        </p:attrNameLst>
                                      </p:cBhvr>
                                      <p:tavLst>
                                        <p:tav tm="0">
                                          <p:val>
                                            <p:strVal val="#ppt_h"/>
                                          </p:val>
                                        </p:tav>
                                        <p:tav tm="100000">
                                          <p:val>
                                            <p:strVal val="#ppt_h"/>
                                          </p:val>
                                        </p:tav>
                                      </p:tavLst>
                                    </p:anim>
                                    <p:animEffect transition="in" filter="fade">
                                      <p:cBhvr>
                                        <p:cTn id="9" dur="1000"/>
                                        <p:tgtEl>
                                          <p:spTgt spid="10035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0357">
                                            <p:txEl>
                                              <p:pRg st="0" end="0"/>
                                            </p:txEl>
                                          </p:spTgt>
                                        </p:tgtEl>
                                        <p:attrNameLst>
                                          <p:attrName>style.visibility</p:attrName>
                                        </p:attrNameLst>
                                      </p:cBhvr>
                                      <p:to>
                                        <p:strVal val="visible"/>
                                      </p:to>
                                    </p:set>
                                    <p:anim calcmode="lin" valueType="num">
                                      <p:cBhvr>
                                        <p:cTn id="14" dur="1000" fill="hold"/>
                                        <p:tgtEl>
                                          <p:spTgt spid="100357">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100357">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00357">
                                            <p:txEl>
                                              <p:pRg st="0" end="0"/>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100357">
                                            <p:txEl>
                                              <p:pRg st="1" end="1"/>
                                            </p:txEl>
                                          </p:spTgt>
                                        </p:tgtEl>
                                        <p:attrNameLst>
                                          <p:attrName>style.visibility</p:attrName>
                                        </p:attrNameLst>
                                      </p:cBhvr>
                                      <p:to>
                                        <p:strVal val="visible"/>
                                      </p:to>
                                    </p:set>
                                    <p:anim calcmode="lin" valueType="num">
                                      <p:cBhvr>
                                        <p:cTn id="19" dur="1000" fill="hold"/>
                                        <p:tgtEl>
                                          <p:spTgt spid="100357">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100357">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100357">
                                            <p:txEl>
                                              <p:pRg st="1" end="1"/>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100357">
                                            <p:txEl>
                                              <p:pRg st="2" end="2"/>
                                            </p:txEl>
                                          </p:spTgt>
                                        </p:tgtEl>
                                        <p:attrNameLst>
                                          <p:attrName>style.visibility</p:attrName>
                                        </p:attrNameLst>
                                      </p:cBhvr>
                                      <p:to>
                                        <p:strVal val="visible"/>
                                      </p:to>
                                    </p:set>
                                    <p:anim calcmode="lin" valueType="num">
                                      <p:cBhvr>
                                        <p:cTn id="24" dur="1000" fill="hold"/>
                                        <p:tgtEl>
                                          <p:spTgt spid="100357">
                                            <p:txEl>
                                              <p:pRg st="2" end="2"/>
                                            </p:txEl>
                                          </p:spTgt>
                                        </p:tgtEl>
                                        <p:attrNameLst>
                                          <p:attrName>ppt_w</p:attrName>
                                        </p:attrNameLst>
                                      </p:cBhvr>
                                      <p:tavLst>
                                        <p:tav tm="0">
                                          <p:val>
                                            <p:strVal val="#ppt_w*0.70"/>
                                          </p:val>
                                        </p:tav>
                                        <p:tav tm="100000">
                                          <p:val>
                                            <p:strVal val="#ppt_w"/>
                                          </p:val>
                                        </p:tav>
                                      </p:tavLst>
                                    </p:anim>
                                    <p:anim calcmode="lin" valueType="num">
                                      <p:cBhvr>
                                        <p:cTn id="25" dur="1000" fill="hold"/>
                                        <p:tgtEl>
                                          <p:spTgt spid="100357">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10035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100357">
                                            <p:txEl>
                                              <p:pRg st="4" end="4"/>
                                            </p:txEl>
                                          </p:spTgt>
                                        </p:tgtEl>
                                        <p:attrNameLst>
                                          <p:attrName>style.visibility</p:attrName>
                                        </p:attrNameLst>
                                      </p:cBhvr>
                                      <p:to>
                                        <p:strVal val="visible"/>
                                      </p:to>
                                    </p:set>
                                    <p:anim calcmode="lin" valueType="num">
                                      <p:cBhvr>
                                        <p:cTn id="31" dur="1000" fill="hold"/>
                                        <p:tgtEl>
                                          <p:spTgt spid="100357">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100357">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100357">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100357">
                                            <p:txEl>
                                              <p:pRg st="6" end="6"/>
                                            </p:txEl>
                                          </p:spTgt>
                                        </p:tgtEl>
                                        <p:attrNameLst>
                                          <p:attrName>style.visibility</p:attrName>
                                        </p:attrNameLst>
                                      </p:cBhvr>
                                      <p:to>
                                        <p:strVal val="visible"/>
                                      </p:to>
                                    </p:set>
                                    <p:anim calcmode="lin" valueType="num">
                                      <p:cBhvr>
                                        <p:cTn id="38" dur="1000" fill="hold"/>
                                        <p:tgtEl>
                                          <p:spTgt spid="100357">
                                            <p:txEl>
                                              <p:pRg st="6" end="6"/>
                                            </p:txEl>
                                          </p:spTgt>
                                        </p:tgtEl>
                                        <p:attrNameLst>
                                          <p:attrName>ppt_w</p:attrName>
                                        </p:attrNameLst>
                                      </p:cBhvr>
                                      <p:tavLst>
                                        <p:tav tm="0">
                                          <p:val>
                                            <p:strVal val="#ppt_w*0.70"/>
                                          </p:val>
                                        </p:tav>
                                        <p:tav tm="100000">
                                          <p:val>
                                            <p:strVal val="#ppt_w"/>
                                          </p:val>
                                        </p:tav>
                                      </p:tavLst>
                                    </p:anim>
                                    <p:anim calcmode="lin" valueType="num">
                                      <p:cBhvr>
                                        <p:cTn id="39" dur="1000" fill="hold"/>
                                        <p:tgtEl>
                                          <p:spTgt spid="100357">
                                            <p:txEl>
                                              <p:pRg st="6" end="6"/>
                                            </p:txEl>
                                          </p:spTgt>
                                        </p:tgtEl>
                                        <p:attrNameLst>
                                          <p:attrName>ppt_h</p:attrName>
                                        </p:attrNameLst>
                                      </p:cBhvr>
                                      <p:tavLst>
                                        <p:tav tm="0">
                                          <p:val>
                                            <p:strVal val="#ppt_h"/>
                                          </p:val>
                                        </p:tav>
                                        <p:tav tm="100000">
                                          <p:val>
                                            <p:strVal val="#ppt_h"/>
                                          </p:val>
                                        </p:tav>
                                      </p:tavLst>
                                    </p:anim>
                                    <p:animEffect transition="in" filter="fade">
                                      <p:cBhvr>
                                        <p:cTn id="40" dur="1000"/>
                                        <p:tgtEl>
                                          <p:spTgt spid="100357">
                                            <p:txEl>
                                              <p:pRg st="6" end="6"/>
                                            </p:txEl>
                                          </p:spTgt>
                                        </p:tgtEl>
                                      </p:cBhvr>
                                    </p:animEffect>
                                  </p:childTnLst>
                                </p:cTn>
                              </p:par>
                              <p:par>
                                <p:cTn id="41" presetID="55" presetClass="entr" presetSubtype="0" fill="hold" nodeType="withEffect">
                                  <p:stCondLst>
                                    <p:cond delay="0"/>
                                  </p:stCondLst>
                                  <p:childTnLst>
                                    <p:set>
                                      <p:cBhvr>
                                        <p:cTn id="42" dur="1" fill="hold">
                                          <p:stCondLst>
                                            <p:cond delay="0"/>
                                          </p:stCondLst>
                                        </p:cTn>
                                        <p:tgtEl>
                                          <p:spTgt spid="100363"/>
                                        </p:tgtEl>
                                        <p:attrNameLst>
                                          <p:attrName>style.visibility</p:attrName>
                                        </p:attrNameLst>
                                      </p:cBhvr>
                                      <p:to>
                                        <p:strVal val="visible"/>
                                      </p:to>
                                    </p:set>
                                    <p:anim calcmode="lin" valueType="num">
                                      <p:cBhvr>
                                        <p:cTn id="43" dur="1000" fill="hold"/>
                                        <p:tgtEl>
                                          <p:spTgt spid="100363"/>
                                        </p:tgtEl>
                                        <p:attrNameLst>
                                          <p:attrName>ppt_w</p:attrName>
                                        </p:attrNameLst>
                                      </p:cBhvr>
                                      <p:tavLst>
                                        <p:tav tm="0">
                                          <p:val>
                                            <p:strVal val="#ppt_w*0.70"/>
                                          </p:val>
                                        </p:tav>
                                        <p:tav tm="100000">
                                          <p:val>
                                            <p:strVal val="#ppt_w"/>
                                          </p:val>
                                        </p:tav>
                                      </p:tavLst>
                                    </p:anim>
                                    <p:anim calcmode="lin" valueType="num">
                                      <p:cBhvr>
                                        <p:cTn id="44" dur="1000" fill="hold"/>
                                        <p:tgtEl>
                                          <p:spTgt spid="100363"/>
                                        </p:tgtEl>
                                        <p:attrNameLst>
                                          <p:attrName>ppt_h</p:attrName>
                                        </p:attrNameLst>
                                      </p:cBhvr>
                                      <p:tavLst>
                                        <p:tav tm="0">
                                          <p:val>
                                            <p:strVal val="#ppt_h"/>
                                          </p:val>
                                        </p:tav>
                                        <p:tav tm="100000">
                                          <p:val>
                                            <p:strVal val="#ppt_h"/>
                                          </p:val>
                                        </p:tav>
                                      </p:tavLst>
                                    </p:anim>
                                    <p:animEffect transition="in" filter="fade">
                                      <p:cBhvr>
                                        <p:cTn id="45" dur="1000"/>
                                        <p:tgtEl>
                                          <p:spTgt spid="100363"/>
                                        </p:tgtEl>
                                      </p:cBhvr>
                                    </p:animEffect>
                                  </p:childTnLst>
                                </p:cTn>
                              </p:par>
                              <p:par>
                                <p:cTn id="46" presetID="55" presetClass="entr" presetSubtype="0" fill="hold" nodeType="withEffect">
                                  <p:stCondLst>
                                    <p:cond delay="0"/>
                                  </p:stCondLst>
                                  <p:childTnLst>
                                    <p:set>
                                      <p:cBhvr>
                                        <p:cTn id="47" dur="1" fill="hold">
                                          <p:stCondLst>
                                            <p:cond delay="0"/>
                                          </p:stCondLst>
                                        </p:cTn>
                                        <p:tgtEl>
                                          <p:spTgt spid="100361"/>
                                        </p:tgtEl>
                                        <p:attrNameLst>
                                          <p:attrName>style.visibility</p:attrName>
                                        </p:attrNameLst>
                                      </p:cBhvr>
                                      <p:to>
                                        <p:strVal val="visible"/>
                                      </p:to>
                                    </p:set>
                                    <p:anim calcmode="lin" valueType="num">
                                      <p:cBhvr>
                                        <p:cTn id="48" dur="1000" fill="hold"/>
                                        <p:tgtEl>
                                          <p:spTgt spid="100361"/>
                                        </p:tgtEl>
                                        <p:attrNameLst>
                                          <p:attrName>ppt_w</p:attrName>
                                        </p:attrNameLst>
                                      </p:cBhvr>
                                      <p:tavLst>
                                        <p:tav tm="0">
                                          <p:val>
                                            <p:strVal val="#ppt_w*0.70"/>
                                          </p:val>
                                        </p:tav>
                                        <p:tav tm="100000">
                                          <p:val>
                                            <p:strVal val="#ppt_w"/>
                                          </p:val>
                                        </p:tav>
                                      </p:tavLst>
                                    </p:anim>
                                    <p:anim calcmode="lin" valueType="num">
                                      <p:cBhvr>
                                        <p:cTn id="49" dur="1000" fill="hold"/>
                                        <p:tgtEl>
                                          <p:spTgt spid="100361"/>
                                        </p:tgtEl>
                                        <p:attrNameLst>
                                          <p:attrName>ppt_h</p:attrName>
                                        </p:attrNameLst>
                                      </p:cBhvr>
                                      <p:tavLst>
                                        <p:tav tm="0">
                                          <p:val>
                                            <p:strVal val="#ppt_h"/>
                                          </p:val>
                                        </p:tav>
                                        <p:tav tm="100000">
                                          <p:val>
                                            <p:strVal val="#ppt_h"/>
                                          </p:val>
                                        </p:tav>
                                      </p:tavLst>
                                    </p:anim>
                                    <p:animEffect transition="in" filter="fade">
                                      <p:cBhvr>
                                        <p:cTn id="50" dur="1000"/>
                                        <p:tgtEl>
                                          <p:spTgt spid="100361"/>
                                        </p:tgtEl>
                                      </p:cBhvr>
                                    </p:animEffect>
                                  </p:childTnLst>
                                </p:cTn>
                              </p:par>
                              <p:par>
                                <p:cTn id="51" presetID="55" presetClass="entr" presetSubtype="0" fill="hold" nodeType="withEffect">
                                  <p:stCondLst>
                                    <p:cond delay="0"/>
                                  </p:stCondLst>
                                  <p:childTnLst>
                                    <p:set>
                                      <p:cBhvr>
                                        <p:cTn id="52" dur="1" fill="hold">
                                          <p:stCondLst>
                                            <p:cond delay="0"/>
                                          </p:stCondLst>
                                        </p:cTn>
                                        <p:tgtEl>
                                          <p:spTgt spid="100359"/>
                                        </p:tgtEl>
                                        <p:attrNameLst>
                                          <p:attrName>style.visibility</p:attrName>
                                        </p:attrNameLst>
                                      </p:cBhvr>
                                      <p:to>
                                        <p:strVal val="visible"/>
                                      </p:to>
                                    </p:set>
                                    <p:anim calcmode="lin" valueType="num">
                                      <p:cBhvr>
                                        <p:cTn id="53" dur="1000" fill="hold"/>
                                        <p:tgtEl>
                                          <p:spTgt spid="100359"/>
                                        </p:tgtEl>
                                        <p:attrNameLst>
                                          <p:attrName>ppt_w</p:attrName>
                                        </p:attrNameLst>
                                      </p:cBhvr>
                                      <p:tavLst>
                                        <p:tav tm="0">
                                          <p:val>
                                            <p:strVal val="#ppt_w*0.70"/>
                                          </p:val>
                                        </p:tav>
                                        <p:tav tm="100000">
                                          <p:val>
                                            <p:strVal val="#ppt_w"/>
                                          </p:val>
                                        </p:tav>
                                      </p:tavLst>
                                    </p:anim>
                                    <p:anim calcmode="lin" valueType="num">
                                      <p:cBhvr>
                                        <p:cTn id="54" dur="1000" fill="hold"/>
                                        <p:tgtEl>
                                          <p:spTgt spid="100359"/>
                                        </p:tgtEl>
                                        <p:attrNameLst>
                                          <p:attrName>ppt_h</p:attrName>
                                        </p:attrNameLst>
                                      </p:cBhvr>
                                      <p:tavLst>
                                        <p:tav tm="0">
                                          <p:val>
                                            <p:strVal val="#ppt_h"/>
                                          </p:val>
                                        </p:tav>
                                        <p:tav tm="100000">
                                          <p:val>
                                            <p:strVal val="#ppt_h"/>
                                          </p:val>
                                        </p:tav>
                                      </p:tavLst>
                                    </p:anim>
                                    <p:animEffect transition="in" filter="fade">
                                      <p:cBhvr>
                                        <p:cTn id="55" dur="1000"/>
                                        <p:tgtEl>
                                          <p:spTgt spid="100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76200" y="228600"/>
            <a:ext cx="5638800" cy="2436813"/>
          </a:xfrm>
          <a:prstGeom prst="rect">
            <a:avLst/>
          </a:prstGeom>
          <a:noFill/>
          <a:ln w="9525">
            <a:noFill/>
            <a:miter lim="800000"/>
            <a:headEnd/>
            <a:tailEnd/>
          </a:ln>
        </p:spPr>
        <p:txBody>
          <a:bodyPr anchor="ctr">
            <a:spAutoFit/>
          </a:bodyPr>
          <a:lstStyle/>
          <a:p>
            <a:r>
              <a:rPr lang="en-US" b="1"/>
              <a:t>Religion and Culture</a:t>
            </a:r>
            <a:endParaRPr lang="en-US"/>
          </a:p>
          <a:p>
            <a:r>
              <a:rPr lang="en-US"/>
              <a:t>Possessed a very </a:t>
            </a:r>
            <a:r>
              <a:rPr lang="en-US" u="sng"/>
              <a:t>strong belief in life after death</a:t>
            </a:r>
            <a:r>
              <a:rPr lang="en-US"/>
              <a:t>.</a:t>
            </a:r>
          </a:p>
          <a:p>
            <a:r>
              <a:rPr lang="en-US"/>
              <a:t>The Shang </a:t>
            </a:r>
            <a:r>
              <a:rPr lang="en-US" u="sng"/>
              <a:t>practiced human sacrifice</a:t>
            </a:r>
            <a:r>
              <a:rPr lang="en-US"/>
              <a:t> to win the favor of the gods or give the king company in the afterlife.  </a:t>
            </a:r>
          </a:p>
          <a:p>
            <a:endParaRPr lang="en-US"/>
          </a:p>
        </p:txBody>
      </p:sp>
      <p:pic>
        <p:nvPicPr>
          <p:cNvPr id="101382" name="Picture 6" descr="skel"/>
          <p:cNvPicPr>
            <a:picLocks noChangeAspect="1" noChangeArrowheads="1"/>
          </p:cNvPicPr>
          <p:nvPr/>
        </p:nvPicPr>
        <p:blipFill>
          <a:blip r:embed="rId3" cstate="print">
            <a:lum bright="-12000" contrast="24000"/>
          </a:blip>
          <a:srcRect/>
          <a:stretch>
            <a:fillRect/>
          </a:stretch>
        </p:blipFill>
        <p:spPr bwMode="auto">
          <a:xfrm>
            <a:off x="5715000" y="339725"/>
            <a:ext cx="3200400" cy="1870075"/>
          </a:xfrm>
          <a:prstGeom prst="rect">
            <a:avLst/>
          </a:prstGeom>
          <a:noFill/>
          <a:ln w="9525">
            <a:noFill/>
            <a:miter lim="800000"/>
            <a:headEnd/>
            <a:tailEnd/>
          </a:ln>
        </p:spPr>
      </p:pic>
      <p:sp>
        <p:nvSpPr>
          <p:cNvPr id="101383" name="Rectangle 7"/>
          <p:cNvSpPr>
            <a:spLocks noChangeArrowheads="1"/>
          </p:cNvSpPr>
          <p:nvPr/>
        </p:nvSpPr>
        <p:spPr bwMode="auto">
          <a:xfrm>
            <a:off x="228600" y="2378075"/>
            <a:ext cx="8382000" cy="1431925"/>
          </a:xfrm>
          <a:prstGeom prst="rect">
            <a:avLst/>
          </a:prstGeom>
          <a:noFill/>
          <a:ln w="9525">
            <a:noFill/>
            <a:miter lim="800000"/>
            <a:headEnd/>
            <a:tailEnd/>
          </a:ln>
        </p:spPr>
        <p:txBody>
          <a:bodyPr>
            <a:spAutoFit/>
          </a:bodyPr>
          <a:lstStyle/>
          <a:p>
            <a:r>
              <a:rPr lang="en-US" b="1"/>
              <a:t>Ancestor Veneration</a:t>
            </a:r>
          </a:p>
          <a:p>
            <a:r>
              <a:rPr lang="en-US"/>
              <a:t>The </a:t>
            </a:r>
            <a:r>
              <a:rPr lang="en-US" u="sng"/>
              <a:t>ancestors</a:t>
            </a:r>
            <a:r>
              <a:rPr lang="en-US"/>
              <a:t> were </a:t>
            </a:r>
            <a:r>
              <a:rPr lang="en-US" u="sng"/>
              <a:t>seen as a link between the present world and the spiritual world</a:t>
            </a:r>
            <a:r>
              <a:rPr lang="en-US"/>
              <a:t>. They could bring good or bad fortune to a family. Offerings of food and drink were offered to them</a:t>
            </a:r>
          </a:p>
        </p:txBody>
      </p:sp>
      <p:sp>
        <p:nvSpPr>
          <p:cNvPr id="101384" name="Rectangle 8"/>
          <p:cNvSpPr>
            <a:spLocks noChangeArrowheads="1"/>
          </p:cNvSpPr>
          <p:nvPr/>
        </p:nvSpPr>
        <p:spPr bwMode="auto">
          <a:xfrm>
            <a:off x="304800" y="4038600"/>
            <a:ext cx="3962400" cy="2436813"/>
          </a:xfrm>
          <a:prstGeom prst="rect">
            <a:avLst/>
          </a:prstGeom>
          <a:noFill/>
          <a:ln w="9525">
            <a:noFill/>
            <a:miter lim="800000"/>
            <a:headEnd/>
            <a:tailEnd/>
          </a:ln>
        </p:spPr>
        <p:txBody>
          <a:bodyPr>
            <a:spAutoFit/>
          </a:bodyPr>
          <a:lstStyle/>
          <a:p>
            <a:r>
              <a:rPr lang="en-US" b="1"/>
              <a:t>Oracle Bones</a:t>
            </a:r>
          </a:p>
          <a:p>
            <a:r>
              <a:rPr lang="en-US"/>
              <a:t>A </a:t>
            </a:r>
            <a:r>
              <a:rPr lang="en-US" u="sng"/>
              <a:t>way to communicate with the ancestors</a:t>
            </a:r>
            <a:r>
              <a:rPr lang="en-US"/>
              <a:t>.  </a:t>
            </a:r>
            <a:r>
              <a:rPr lang="en-US" u="sng"/>
              <a:t>Animal bonds were carved with questions, then heated or broken</a:t>
            </a:r>
            <a:r>
              <a:rPr lang="en-US"/>
              <a:t>.  A priest then </a:t>
            </a:r>
            <a:r>
              <a:rPr lang="en-US" u="sng"/>
              <a:t>interpreted the breaks</a:t>
            </a:r>
            <a:r>
              <a:rPr lang="en-US"/>
              <a:t>. </a:t>
            </a:r>
          </a:p>
        </p:txBody>
      </p:sp>
      <p:pic>
        <p:nvPicPr>
          <p:cNvPr id="101386" name="Picture 10" descr="RM001065"/>
          <p:cNvPicPr>
            <a:picLocks noChangeAspect="1" noChangeArrowheads="1"/>
          </p:cNvPicPr>
          <p:nvPr/>
        </p:nvPicPr>
        <p:blipFill>
          <a:blip r:embed="rId4" cstate="print"/>
          <a:srcRect/>
          <a:stretch>
            <a:fillRect/>
          </a:stretch>
        </p:blipFill>
        <p:spPr bwMode="auto">
          <a:xfrm>
            <a:off x="4665663" y="4038600"/>
            <a:ext cx="1970087" cy="2438400"/>
          </a:xfrm>
          <a:prstGeom prst="rect">
            <a:avLst/>
          </a:prstGeom>
          <a:noFill/>
          <a:ln w="9525">
            <a:noFill/>
            <a:miter lim="800000"/>
            <a:headEnd/>
            <a:tailEnd/>
          </a:ln>
        </p:spPr>
      </p:pic>
      <p:pic>
        <p:nvPicPr>
          <p:cNvPr id="101388" name="Picture 12" descr="RM001066"/>
          <p:cNvPicPr>
            <a:picLocks noChangeAspect="1" noChangeArrowheads="1"/>
          </p:cNvPicPr>
          <p:nvPr/>
        </p:nvPicPr>
        <p:blipFill>
          <a:blip r:embed="rId5" cstate="print"/>
          <a:srcRect l="8556" t="6667" r="5882" b="5000"/>
          <a:stretch>
            <a:fillRect/>
          </a:stretch>
        </p:blipFill>
        <p:spPr bwMode="auto">
          <a:xfrm>
            <a:off x="7018338" y="4038600"/>
            <a:ext cx="1897062" cy="2514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1380">
                                            <p:txEl>
                                              <p:pRg st="0" end="0"/>
                                            </p:txEl>
                                          </p:spTgt>
                                        </p:tgtEl>
                                        <p:attrNameLst>
                                          <p:attrName>style.visibility</p:attrName>
                                        </p:attrNameLst>
                                      </p:cBhvr>
                                      <p:to>
                                        <p:strVal val="visible"/>
                                      </p:to>
                                    </p:set>
                                    <p:anim calcmode="lin" valueType="num">
                                      <p:cBhvr>
                                        <p:cTn id="7" dur="1000" fill="hold"/>
                                        <p:tgtEl>
                                          <p:spTgt spid="10138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138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138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1380">
                                            <p:txEl>
                                              <p:pRg st="1" end="1"/>
                                            </p:txEl>
                                          </p:spTgt>
                                        </p:tgtEl>
                                        <p:attrNameLst>
                                          <p:attrName>style.visibility</p:attrName>
                                        </p:attrNameLst>
                                      </p:cBhvr>
                                      <p:to>
                                        <p:strVal val="visible"/>
                                      </p:to>
                                    </p:set>
                                    <p:anim calcmode="lin" valueType="num">
                                      <p:cBhvr>
                                        <p:cTn id="14" dur="1000" fill="hold"/>
                                        <p:tgtEl>
                                          <p:spTgt spid="101380">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01380">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0138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1380">
                                            <p:txEl>
                                              <p:pRg st="2" end="2"/>
                                            </p:txEl>
                                          </p:spTgt>
                                        </p:tgtEl>
                                        <p:attrNameLst>
                                          <p:attrName>style.visibility</p:attrName>
                                        </p:attrNameLst>
                                      </p:cBhvr>
                                      <p:to>
                                        <p:strVal val="visible"/>
                                      </p:to>
                                    </p:set>
                                    <p:anim calcmode="lin" valueType="num">
                                      <p:cBhvr>
                                        <p:cTn id="21" dur="1000" fill="hold"/>
                                        <p:tgtEl>
                                          <p:spTgt spid="101380">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01380">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01380">
                                            <p:txEl>
                                              <p:pRg st="2" end="2"/>
                                            </p:txEl>
                                          </p:spTgt>
                                        </p:tgtEl>
                                      </p:cBhvr>
                                    </p:animEffect>
                                  </p:childTnLst>
                                </p:cTn>
                              </p:par>
                              <p:par>
                                <p:cTn id="24" presetID="55" presetClass="entr" presetSubtype="0" fill="hold" nodeType="withEffect">
                                  <p:stCondLst>
                                    <p:cond delay="0"/>
                                  </p:stCondLst>
                                  <p:childTnLst>
                                    <p:set>
                                      <p:cBhvr>
                                        <p:cTn id="25" dur="1" fill="hold">
                                          <p:stCondLst>
                                            <p:cond delay="0"/>
                                          </p:stCondLst>
                                        </p:cTn>
                                        <p:tgtEl>
                                          <p:spTgt spid="101382"/>
                                        </p:tgtEl>
                                        <p:attrNameLst>
                                          <p:attrName>style.visibility</p:attrName>
                                        </p:attrNameLst>
                                      </p:cBhvr>
                                      <p:to>
                                        <p:strVal val="visible"/>
                                      </p:to>
                                    </p:set>
                                    <p:anim calcmode="lin" valueType="num">
                                      <p:cBhvr>
                                        <p:cTn id="26" dur="1000" fill="hold"/>
                                        <p:tgtEl>
                                          <p:spTgt spid="101382"/>
                                        </p:tgtEl>
                                        <p:attrNameLst>
                                          <p:attrName>ppt_w</p:attrName>
                                        </p:attrNameLst>
                                      </p:cBhvr>
                                      <p:tavLst>
                                        <p:tav tm="0">
                                          <p:val>
                                            <p:strVal val="#ppt_w*0.70"/>
                                          </p:val>
                                        </p:tav>
                                        <p:tav tm="100000">
                                          <p:val>
                                            <p:strVal val="#ppt_w"/>
                                          </p:val>
                                        </p:tav>
                                      </p:tavLst>
                                    </p:anim>
                                    <p:anim calcmode="lin" valueType="num">
                                      <p:cBhvr>
                                        <p:cTn id="27" dur="1000" fill="hold"/>
                                        <p:tgtEl>
                                          <p:spTgt spid="101382"/>
                                        </p:tgtEl>
                                        <p:attrNameLst>
                                          <p:attrName>ppt_h</p:attrName>
                                        </p:attrNameLst>
                                      </p:cBhvr>
                                      <p:tavLst>
                                        <p:tav tm="0">
                                          <p:val>
                                            <p:strVal val="#ppt_h"/>
                                          </p:val>
                                        </p:tav>
                                        <p:tav tm="100000">
                                          <p:val>
                                            <p:strVal val="#ppt_h"/>
                                          </p:val>
                                        </p:tav>
                                      </p:tavLst>
                                    </p:anim>
                                    <p:animEffect transition="in" filter="fade">
                                      <p:cBhvr>
                                        <p:cTn id="28" dur="1000"/>
                                        <p:tgtEl>
                                          <p:spTgt spid="101382"/>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01383"/>
                                        </p:tgtEl>
                                        <p:attrNameLst>
                                          <p:attrName>style.visibility</p:attrName>
                                        </p:attrNameLst>
                                      </p:cBhvr>
                                      <p:to>
                                        <p:strVal val="visible"/>
                                      </p:to>
                                    </p:set>
                                    <p:anim calcmode="lin" valueType="num">
                                      <p:cBhvr>
                                        <p:cTn id="33" dur="1000" fill="hold"/>
                                        <p:tgtEl>
                                          <p:spTgt spid="101383"/>
                                        </p:tgtEl>
                                        <p:attrNameLst>
                                          <p:attrName>ppt_w</p:attrName>
                                        </p:attrNameLst>
                                      </p:cBhvr>
                                      <p:tavLst>
                                        <p:tav tm="0">
                                          <p:val>
                                            <p:strVal val="#ppt_w*0.70"/>
                                          </p:val>
                                        </p:tav>
                                        <p:tav tm="100000">
                                          <p:val>
                                            <p:strVal val="#ppt_w"/>
                                          </p:val>
                                        </p:tav>
                                      </p:tavLst>
                                    </p:anim>
                                    <p:anim calcmode="lin" valueType="num">
                                      <p:cBhvr>
                                        <p:cTn id="34" dur="1000" fill="hold"/>
                                        <p:tgtEl>
                                          <p:spTgt spid="101383"/>
                                        </p:tgtEl>
                                        <p:attrNameLst>
                                          <p:attrName>ppt_h</p:attrName>
                                        </p:attrNameLst>
                                      </p:cBhvr>
                                      <p:tavLst>
                                        <p:tav tm="0">
                                          <p:val>
                                            <p:strVal val="#ppt_h"/>
                                          </p:val>
                                        </p:tav>
                                        <p:tav tm="100000">
                                          <p:val>
                                            <p:strVal val="#ppt_h"/>
                                          </p:val>
                                        </p:tav>
                                      </p:tavLst>
                                    </p:anim>
                                    <p:animEffect transition="in" filter="fade">
                                      <p:cBhvr>
                                        <p:cTn id="35" dur="1000"/>
                                        <p:tgtEl>
                                          <p:spTgt spid="10138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01384"/>
                                        </p:tgtEl>
                                        <p:attrNameLst>
                                          <p:attrName>style.visibility</p:attrName>
                                        </p:attrNameLst>
                                      </p:cBhvr>
                                      <p:to>
                                        <p:strVal val="visible"/>
                                      </p:to>
                                    </p:set>
                                    <p:anim calcmode="lin" valueType="num">
                                      <p:cBhvr>
                                        <p:cTn id="40" dur="1000" fill="hold"/>
                                        <p:tgtEl>
                                          <p:spTgt spid="101384"/>
                                        </p:tgtEl>
                                        <p:attrNameLst>
                                          <p:attrName>ppt_w</p:attrName>
                                        </p:attrNameLst>
                                      </p:cBhvr>
                                      <p:tavLst>
                                        <p:tav tm="0">
                                          <p:val>
                                            <p:strVal val="#ppt_w*0.70"/>
                                          </p:val>
                                        </p:tav>
                                        <p:tav tm="100000">
                                          <p:val>
                                            <p:strVal val="#ppt_w"/>
                                          </p:val>
                                        </p:tav>
                                      </p:tavLst>
                                    </p:anim>
                                    <p:anim calcmode="lin" valueType="num">
                                      <p:cBhvr>
                                        <p:cTn id="41" dur="1000" fill="hold"/>
                                        <p:tgtEl>
                                          <p:spTgt spid="101384"/>
                                        </p:tgtEl>
                                        <p:attrNameLst>
                                          <p:attrName>ppt_h</p:attrName>
                                        </p:attrNameLst>
                                      </p:cBhvr>
                                      <p:tavLst>
                                        <p:tav tm="0">
                                          <p:val>
                                            <p:strVal val="#ppt_h"/>
                                          </p:val>
                                        </p:tav>
                                        <p:tav tm="100000">
                                          <p:val>
                                            <p:strVal val="#ppt_h"/>
                                          </p:val>
                                        </p:tav>
                                      </p:tavLst>
                                    </p:anim>
                                    <p:animEffect transition="in" filter="fade">
                                      <p:cBhvr>
                                        <p:cTn id="42" dur="1000"/>
                                        <p:tgtEl>
                                          <p:spTgt spid="101384"/>
                                        </p:tgtEl>
                                      </p:cBhvr>
                                    </p:animEffect>
                                  </p:childTnLst>
                                </p:cTn>
                              </p:par>
                              <p:par>
                                <p:cTn id="43" presetID="55" presetClass="entr" presetSubtype="0" fill="hold" nodeType="withEffect">
                                  <p:stCondLst>
                                    <p:cond delay="0"/>
                                  </p:stCondLst>
                                  <p:childTnLst>
                                    <p:set>
                                      <p:cBhvr>
                                        <p:cTn id="44" dur="1" fill="hold">
                                          <p:stCondLst>
                                            <p:cond delay="0"/>
                                          </p:stCondLst>
                                        </p:cTn>
                                        <p:tgtEl>
                                          <p:spTgt spid="101386"/>
                                        </p:tgtEl>
                                        <p:attrNameLst>
                                          <p:attrName>style.visibility</p:attrName>
                                        </p:attrNameLst>
                                      </p:cBhvr>
                                      <p:to>
                                        <p:strVal val="visible"/>
                                      </p:to>
                                    </p:set>
                                    <p:anim calcmode="lin" valueType="num">
                                      <p:cBhvr>
                                        <p:cTn id="45" dur="1000" fill="hold"/>
                                        <p:tgtEl>
                                          <p:spTgt spid="101386"/>
                                        </p:tgtEl>
                                        <p:attrNameLst>
                                          <p:attrName>ppt_w</p:attrName>
                                        </p:attrNameLst>
                                      </p:cBhvr>
                                      <p:tavLst>
                                        <p:tav tm="0">
                                          <p:val>
                                            <p:strVal val="#ppt_w*0.70"/>
                                          </p:val>
                                        </p:tav>
                                        <p:tav tm="100000">
                                          <p:val>
                                            <p:strVal val="#ppt_w"/>
                                          </p:val>
                                        </p:tav>
                                      </p:tavLst>
                                    </p:anim>
                                    <p:anim calcmode="lin" valueType="num">
                                      <p:cBhvr>
                                        <p:cTn id="46" dur="1000" fill="hold"/>
                                        <p:tgtEl>
                                          <p:spTgt spid="101386"/>
                                        </p:tgtEl>
                                        <p:attrNameLst>
                                          <p:attrName>ppt_h</p:attrName>
                                        </p:attrNameLst>
                                      </p:cBhvr>
                                      <p:tavLst>
                                        <p:tav tm="0">
                                          <p:val>
                                            <p:strVal val="#ppt_h"/>
                                          </p:val>
                                        </p:tav>
                                        <p:tav tm="100000">
                                          <p:val>
                                            <p:strVal val="#ppt_h"/>
                                          </p:val>
                                        </p:tav>
                                      </p:tavLst>
                                    </p:anim>
                                    <p:animEffect transition="in" filter="fade">
                                      <p:cBhvr>
                                        <p:cTn id="47" dur="1000"/>
                                        <p:tgtEl>
                                          <p:spTgt spid="101386"/>
                                        </p:tgtEl>
                                      </p:cBhvr>
                                    </p:animEffect>
                                  </p:childTnLst>
                                </p:cTn>
                              </p:par>
                              <p:par>
                                <p:cTn id="48" presetID="55" presetClass="entr" presetSubtype="0" fill="hold" nodeType="withEffect">
                                  <p:stCondLst>
                                    <p:cond delay="0"/>
                                  </p:stCondLst>
                                  <p:childTnLst>
                                    <p:set>
                                      <p:cBhvr>
                                        <p:cTn id="49" dur="1" fill="hold">
                                          <p:stCondLst>
                                            <p:cond delay="0"/>
                                          </p:stCondLst>
                                        </p:cTn>
                                        <p:tgtEl>
                                          <p:spTgt spid="101388"/>
                                        </p:tgtEl>
                                        <p:attrNameLst>
                                          <p:attrName>style.visibility</p:attrName>
                                        </p:attrNameLst>
                                      </p:cBhvr>
                                      <p:to>
                                        <p:strVal val="visible"/>
                                      </p:to>
                                    </p:set>
                                    <p:anim calcmode="lin" valueType="num">
                                      <p:cBhvr>
                                        <p:cTn id="50" dur="1000" fill="hold"/>
                                        <p:tgtEl>
                                          <p:spTgt spid="101388"/>
                                        </p:tgtEl>
                                        <p:attrNameLst>
                                          <p:attrName>ppt_w</p:attrName>
                                        </p:attrNameLst>
                                      </p:cBhvr>
                                      <p:tavLst>
                                        <p:tav tm="0">
                                          <p:val>
                                            <p:strVal val="#ppt_w*0.70"/>
                                          </p:val>
                                        </p:tav>
                                        <p:tav tm="100000">
                                          <p:val>
                                            <p:strVal val="#ppt_w"/>
                                          </p:val>
                                        </p:tav>
                                      </p:tavLst>
                                    </p:anim>
                                    <p:anim calcmode="lin" valueType="num">
                                      <p:cBhvr>
                                        <p:cTn id="51" dur="1000" fill="hold"/>
                                        <p:tgtEl>
                                          <p:spTgt spid="101388"/>
                                        </p:tgtEl>
                                        <p:attrNameLst>
                                          <p:attrName>ppt_h</p:attrName>
                                        </p:attrNameLst>
                                      </p:cBhvr>
                                      <p:tavLst>
                                        <p:tav tm="0">
                                          <p:val>
                                            <p:strVal val="#ppt_h"/>
                                          </p:val>
                                        </p:tav>
                                        <p:tav tm="100000">
                                          <p:val>
                                            <p:strVal val="#ppt_h"/>
                                          </p:val>
                                        </p:tav>
                                      </p:tavLst>
                                    </p:anim>
                                    <p:animEffect transition="in" filter="fade">
                                      <p:cBhvr>
                                        <p:cTn id="52" dur="1000"/>
                                        <p:tgtEl>
                                          <p:spTgt spid="101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build="p"/>
      <p:bldP spid="101383" grpId="0"/>
      <p:bldP spid="10138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90114" name="Rectangle 5"/>
          <p:cNvSpPr>
            <a:spLocks noChangeArrowheads="1"/>
          </p:cNvSpPr>
          <p:nvPr/>
        </p:nvSpPr>
        <p:spPr bwMode="auto">
          <a:xfrm>
            <a:off x="0" y="2679700"/>
            <a:ext cx="9144000" cy="0"/>
          </a:xfrm>
          <a:prstGeom prst="rect">
            <a:avLst/>
          </a:prstGeom>
          <a:noFill/>
          <a:ln w="9525">
            <a:noFill/>
            <a:miter lim="800000"/>
            <a:headEnd/>
            <a:tailEnd/>
          </a:ln>
        </p:spPr>
        <p:txBody>
          <a:bodyPr wrap="none" anchor="ctr">
            <a:spAutoFit/>
          </a:bodyPr>
          <a:lstStyle/>
          <a:p>
            <a:endParaRPr lang="en-US"/>
          </a:p>
        </p:txBody>
      </p:sp>
      <p:pic>
        <p:nvPicPr>
          <p:cNvPr id="102404" name="Picture 4"/>
          <p:cNvPicPr>
            <a:picLocks noChangeAspect="1" noChangeArrowheads="1"/>
          </p:cNvPicPr>
          <p:nvPr/>
        </p:nvPicPr>
        <p:blipFill>
          <a:blip r:embed="rId3" cstate="print"/>
          <a:srcRect/>
          <a:stretch>
            <a:fillRect/>
          </a:stretch>
        </p:blipFill>
        <p:spPr bwMode="auto">
          <a:xfrm>
            <a:off x="6248400" y="228600"/>
            <a:ext cx="2692400" cy="2011363"/>
          </a:xfrm>
          <a:prstGeom prst="rect">
            <a:avLst/>
          </a:prstGeom>
          <a:noFill/>
          <a:ln w="9525">
            <a:noFill/>
            <a:miter lim="800000"/>
            <a:headEnd/>
            <a:tailEnd/>
          </a:ln>
        </p:spPr>
      </p:pic>
      <p:sp>
        <p:nvSpPr>
          <p:cNvPr id="102406" name="Rectangle 6"/>
          <p:cNvSpPr>
            <a:spLocks noChangeArrowheads="1"/>
          </p:cNvSpPr>
          <p:nvPr/>
        </p:nvSpPr>
        <p:spPr bwMode="auto">
          <a:xfrm>
            <a:off x="152400" y="381000"/>
            <a:ext cx="5562600" cy="1431925"/>
          </a:xfrm>
          <a:prstGeom prst="rect">
            <a:avLst/>
          </a:prstGeom>
          <a:noFill/>
          <a:ln w="9525">
            <a:noFill/>
            <a:miter lim="800000"/>
            <a:headEnd/>
            <a:tailEnd/>
          </a:ln>
        </p:spPr>
        <p:txBody>
          <a:bodyPr anchor="ctr">
            <a:spAutoFit/>
          </a:bodyPr>
          <a:lstStyle/>
          <a:p>
            <a:r>
              <a:rPr lang="en-US" b="1">
                <a:cs typeface="Times New Roman" pitchFamily="18" charset="0"/>
              </a:rPr>
              <a:t>Zhou Dynasty 1045-256 B.C.</a:t>
            </a:r>
            <a:endParaRPr lang="en-US"/>
          </a:p>
          <a:p>
            <a:pPr eaLnBrk="0" hangingPunct="0"/>
            <a:r>
              <a:rPr lang="en-US" b="1">
                <a:cs typeface="Times New Roman" pitchFamily="18" charset="0"/>
              </a:rPr>
              <a:t>Duration</a:t>
            </a:r>
          </a:p>
          <a:p>
            <a:pPr eaLnBrk="0" hangingPunct="0"/>
            <a:r>
              <a:rPr lang="en-US">
                <a:cs typeface="Times New Roman" pitchFamily="18" charset="0"/>
              </a:rPr>
              <a:t>Lasted for </a:t>
            </a:r>
            <a:r>
              <a:rPr lang="en-US" u="sng">
                <a:cs typeface="Times New Roman" pitchFamily="18" charset="0"/>
              </a:rPr>
              <a:t>almost 900 years</a:t>
            </a:r>
            <a:r>
              <a:rPr lang="en-US">
                <a:cs typeface="Times New Roman" pitchFamily="18" charset="0"/>
              </a:rPr>
              <a:t>, longest lasting dynasty in Chinese History. </a:t>
            </a:r>
            <a:endParaRPr lang="en-US" b="1"/>
          </a:p>
        </p:txBody>
      </p:sp>
      <p:sp>
        <p:nvSpPr>
          <p:cNvPr id="102407" name="Rectangle 7"/>
          <p:cNvSpPr>
            <a:spLocks noChangeArrowheads="1"/>
          </p:cNvSpPr>
          <p:nvPr/>
        </p:nvSpPr>
        <p:spPr bwMode="auto">
          <a:xfrm>
            <a:off x="228600" y="2057400"/>
            <a:ext cx="8686800" cy="2436813"/>
          </a:xfrm>
          <a:prstGeom prst="rect">
            <a:avLst/>
          </a:prstGeom>
          <a:noFill/>
          <a:ln w="9525">
            <a:noFill/>
            <a:miter lim="800000"/>
            <a:headEnd/>
            <a:tailEnd/>
          </a:ln>
        </p:spPr>
        <p:txBody>
          <a:bodyPr>
            <a:spAutoFit/>
          </a:bodyPr>
          <a:lstStyle/>
          <a:p>
            <a:pPr algn="ctr" eaLnBrk="0" hangingPunct="0"/>
            <a:r>
              <a:rPr lang="en-US" b="1"/>
              <a:t>Political Structure</a:t>
            </a:r>
          </a:p>
          <a:p>
            <a:pPr algn="ctr" eaLnBrk="0" hangingPunct="0"/>
            <a:r>
              <a:rPr lang="en-US"/>
              <a:t>Head was a </a:t>
            </a:r>
            <a:r>
              <a:rPr lang="en-US" u="sng"/>
              <a:t>king who ruled over an imperial bureaucracy.</a:t>
            </a:r>
            <a:r>
              <a:rPr lang="en-US"/>
              <a:t>  The king was seen as the link between heaven and earth and had divine-like powers. </a:t>
            </a:r>
          </a:p>
          <a:p>
            <a:pPr algn="ctr" eaLnBrk="0" hangingPunct="0"/>
            <a:endParaRPr lang="en-US"/>
          </a:p>
          <a:p>
            <a:pPr algn="ctr" eaLnBrk="0" hangingPunct="0"/>
            <a:r>
              <a:rPr lang="en-US"/>
              <a:t>The rulers of the different provinces were </a:t>
            </a:r>
            <a:r>
              <a:rPr lang="en-US" u="sng"/>
              <a:t>aristocrats</a:t>
            </a:r>
            <a:r>
              <a:rPr lang="en-US"/>
              <a:t>, similar to the way it was in the Shang dynasty. </a:t>
            </a:r>
          </a:p>
        </p:txBody>
      </p:sp>
      <p:pic>
        <p:nvPicPr>
          <p:cNvPr id="102409" name="Picture 9" descr="IH015647"/>
          <p:cNvPicPr>
            <a:picLocks noChangeAspect="1" noChangeArrowheads="1"/>
          </p:cNvPicPr>
          <p:nvPr/>
        </p:nvPicPr>
        <p:blipFill>
          <a:blip r:embed="rId4" cstate="print"/>
          <a:srcRect/>
          <a:stretch>
            <a:fillRect/>
          </a:stretch>
        </p:blipFill>
        <p:spPr bwMode="auto">
          <a:xfrm>
            <a:off x="1828800" y="4570413"/>
            <a:ext cx="5486400" cy="20494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406">
                                            <p:txEl>
                                              <p:pRg st="0" end="0"/>
                                            </p:txEl>
                                          </p:spTgt>
                                        </p:tgtEl>
                                        <p:attrNameLst>
                                          <p:attrName>style.visibility</p:attrName>
                                        </p:attrNameLst>
                                      </p:cBhvr>
                                      <p:to>
                                        <p:strVal val="visible"/>
                                      </p:to>
                                    </p:set>
                                    <p:anim calcmode="lin" valueType="num">
                                      <p:cBhvr>
                                        <p:cTn id="7" dur="1000" fill="hold"/>
                                        <p:tgtEl>
                                          <p:spTgt spid="10240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0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06">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102404"/>
                                        </p:tgtEl>
                                        <p:attrNameLst>
                                          <p:attrName>style.visibility</p:attrName>
                                        </p:attrNameLst>
                                      </p:cBhvr>
                                      <p:to>
                                        <p:strVal val="visible"/>
                                      </p:to>
                                    </p:set>
                                    <p:anim calcmode="lin" valueType="num">
                                      <p:cBhvr>
                                        <p:cTn id="12" dur="1000" fill="hold"/>
                                        <p:tgtEl>
                                          <p:spTgt spid="102404"/>
                                        </p:tgtEl>
                                        <p:attrNameLst>
                                          <p:attrName>ppt_w</p:attrName>
                                        </p:attrNameLst>
                                      </p:cBhvr>
                                      <p:tavLst>
                                        <p:tav tm="0">
                                          <p:val>
                                            <p:strVal val="#ppt_w*0.70"/>
                                          </p:val>
                                        </p:tav>
                                        <p:tav tm="100000">
                                          <p:val>
                                            <p:strVal val="#ppt_w"/>
                                          </p:val>
                                        </p:tav>
                                      </p:tavLst>
                                    </p:anim>
                                    <p:anim calcmode="lin" valueType="num">
                                      <p:cBhvr>
                                        <p:cTn id="13" dur="1000" fill="hold"/>
                                        <p:tgtEl>
                                          <p:spTgt spid="102404"/>
                                        </p:tgtEl>
                                        <p:attrNameLst>
                                          <p:attrName>ppt_h</p:attrName>
                                        </p:attrNameLst>
                                      </p:cBhvr>
                                      <p:tavLst>
                                        <p:tav tm="0">
                                          <p:val>
                                            <p:strVal val="#ppt_h"/>
                                          </p:val>
                                        </p:tav>
                                        <p:tav tm="100000">
                                          <p:val>
                                            <p:strVal val="#ppt_h"/>
                                          </p:val>
                                        </p:tav>
                                      </p:tavLst>
                                    </p:anim>
                                    <p:animEffect transition="in" filter="fade">
                                      <p:cBhvr>
                                        <p:cTn id="14" dur="1000"/>
                                        <p:tgtEl>
                                          <p:spTgt spid="10240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02406">
                                            <p:txEl>
                                              <p:pRg st="1" end="1"/>
                                            </p:txEl>
                                          </p:spTgt>
                                        </p:tgtEl>
                                        <p:attrNameLst>
                                          <p:attrName>style.visibility</p:attrName>
                                        </p:attrNameLst>
                                      </p:cBhvr>
                                      <p:to>
                                        <p:strVal val="visible"/>
                                      </p:to>
                                    </p:set>
                                    <p:anim calcmode="lin" valueType="num">
                                      <p:cBhvr>
                                        <p:cTn id="19" dur="1000" fill="hold"/>
                                        <p:tgtEl>
                                          <p:spTgt spid="102406">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102406">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102406">
                                            <p:txEl>
                                              <p:pRg st="1" end="1"/>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102406">
                                            <p:txEl>
                                              <p:pRg st="2" end="2"/>
                                            </p:txEl>
                                          </p:spTgt>
                                        </p:tgtEl>
                                        <p:attrNameLst>
                                          <p:attrName>style.visibility</p:attrName>
                                        </p:attrNameLst>
                                      </p:cBhvr>
                                      <p:to>
                                        <p:strVal val="visible"/>
                                      </p:to>
                                    </p:set>
                                    <p:anim calcmode="lin" valueType="num">
                                      <p:cBhvr>
                                        <p:cTn id="24" dur="1000" fill="hold"/>
                                        <p:tgtEl>
                                          <p:spTgt spid="102406">
                                            <p:txEl>
                                              <p:pRg st="2" end="2"/>
                                            </p:txEl>
                                          </p:spTgt>
                                        </p:tgtEl>
                                        <p:attrNameLst>
                                          <p:attrName>ppt_w</p:attrName>
                                        </p:attrNameLst>
                                      </p:cBhvr>
                                      <p:tavLst>
                                        <p:tav tm="0">
                                          <p:val>
                                            <p:strVal val="#ppt_w*0.70"/>
                                          </p:val>
                                        </p:tav>
                                        <p:tav tm="100000">
                                          <p:val>
                                            <p:strVal val="#ppt_w"/>
                                          </p:val>
                                        </p:tav>
                                      </p:tavLst>
                                    </p:anim>
                                    <p:anim calcmode="lin" valueType="num">
                                      <p:cBhvr>
                                        <p:cTn id="25" dur="1000" fill="hold"/>
                                        <p:tgtEl>
                                          <p:spTgt spid="102406">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10240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102407">
                                            <p:txEl>
                                              <p:pRg st="0" end="0"/>
                                            </p:txEl>
                                          </p:spTgt>
                                        </p:tgtEl>
                                        <p:attrNameLst>
                                          <p:attrName>style.visibility</p:attrName>
                                        </p:attrNameLst>
                                      </p:cBhvr>
                                      <p:to>
                                        <p:strVal val="visible"/>
                                      </p:to>
                                    </p:set>
                                    <p:anim calcmode="lin" valueType="num">
                                      <p:cBhvr>
                                        <p:cTn id="31" dur="1000" fill="hold"/>
                                        <p:tgtEl>
                                          <p:spTgt spid="102407">
                                            <p:txEl>
                                              <p:pRg st="0" end="0"/>
                                            </p:txEl>
                                          </p:spTgt>
                                        </p:tgtEl>
                                        <p:attrNameLst>
                                          <p:attrName>ppt_w</p:attrName>
                                        </p:attrNameLst>
                                      </p:cBhvr>
                                      <p:tavLst>
                                        <p:tav tm="0">
                                          <p:val>
                                            <p:strVal val="#ppt_w*0.70"/>
                                          </p:val>
                                        </p:tav>
                                        <p:tav tm="100000">
                                          <p:val>
                                            <p:strVal val="#ppt_w"/>
                                          </p:val>
                                        </p:tav>
                                      </p:tavLst>
                                    </p:anim>
                                    <p:anim calcmode="lin" valueType="num">
                                      <p:cBhvr>
                                        <p:cTn id="32" dur="1000" fill="hold"/>
                                        <p:tgtEl>
                                          <p:spTgt spid="102407">
                                            <p:txEl>
                                              <p:pRg st="0" end="0"/>
                                            </p:txEl>
                                          </p:spTgt>
                                        </p:tgtEl>
                                        <p:attrNameLst>
                                          <p:attrName>ppt_h</p:attrName>
                                        </p:attrNameLst>
                                      </p:cBhvr>
                                      <p:tavLst>
                                        <p:tav tm="0">
                                          <p:val>
                                            <p:strVal val="#ppt_h"/>
                                          </p:val>
                                        </p:tav>
                                        <p:tav tm="100000">
                                          <p:val>
                                            <p:strVal val="#ppt_h"/>
                                          </p:val>
                                        </p:tav>
                                      </p:tavLst>
                                    </p:anim>
                                    <p:animEffect transition="in" filter="fade">
                                      <p:cBhvr>
                                        <p:cTn id="33" dur="1000"/>
                                        <p:tgtEl>
                                          <p:spTgt spid="102407">
                                            <p:txEl>
                                              <p:pRg st="0" end="0"/>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102407">
                                            <p:txEl>
                                              <p:pRg st="1" end="1"/>
                                            </p:txEl>
                                          </p:spTgt>
                                        </p:tgtEl>
                                        <p:attrNameLst>
                                          <p:attrName>style.visibility</p:attrName>
                                        </p:attrNameLst>
                                      </p:cBhvr>
                                      <p:to>
                                        <p:strVal val="visible"/>
                                      </p:to>
                                    </p:set>
                                    <p:anim calcmode="lin" valueType="num">
                                      <p:cBhvr>
                                        <p:cTn id="36" dur="1000" fill="hold"/>
                                        <p:tgtEl>
                                          <p:spTgt spid="102407">
                                            <p:txEl>
                                              <p:pRg st="1" end="1"/>
                                            </p:txEl>
                                          </p:spTgt>
                                        </p:tgtEl>
                                        <p:attrNameLst>
                                          <p:attrName>ppt_w</p:attrName>
                                        </p:attrNameLst>
                                      </p:cBhvr>
                                      <p:tavLst>
                                        <p:tav tm="0">
                                          <p:val>
                                            <p:strVal val="#ppt_w*0.70"/>
                                          </p:val>
                                        </p:tav>
                                        <p:tav tm="100000">
                                          <p:val>
                                            <p:strVal val="#ppt_w"/>
                                          </p:val>
                                        </p:tav>
                                      </p:tavLst>
                                    </p:anim>
                                    <p:anim calcmode="lin" valueType="num">
                                      <p:cBhvr>
                                        <p:cTn id="37" dur="1000" fill="hold"/>
                                        <p:tgtEl>
                                          <p:spTgt spid="102407">
                                            <p:txEl>
                                              <p:pRg st="1" end="1"/>
                                            </p:txEl>
                                          </p:spTgt>
                                        </p:tgtEl>
                                        <p:attrNameLst>
                                          <p:attrName>ppt_h</p:attrName>
                                        </p:attrNameLst>
                                      </p:cBhvr>
                                      <p:tavLst>
                                        <p:tav tm="0">
                                          <p:val>
                                            <p:strVal val="#ppt_h"/>
                                          </p:val>
                                        </p:tav>
                                        <p:tav tm="100000">
                                          <p:val>
                                            <p:strVal val="#ppt_h"/>
                                          </p:val>
                                        </p:tav>
                                      </p:tavLst>
                                    </p:anim>
                                    <p:animEffect transition="in" filter="fade">
                                      <p:cBhvr>
                                        <p:cTn id="38" dur="1000"/>
                                        <p:tgtEl>
                                          <p:spTgt spid="10240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102407">
                                            <p:txEl>
                                              <p:pRg st="3" end="3"/>
                                            </p:txEl>
                                          </p:spTgt>
                                        </p:tgtEl>
                                        <p:attrNameLst>
                                          <p:attrName>style.visibility</p:attrName>
                                        </p:attrNameLst>
                                      </p:cBhvr>
                                      <p:to>
                                        <p:strVal val="visible"/>
                                      </p:to>
                                    </p:set>
                                    <p:anim calcmode="lin" valueType="num">
                                      <p:cBhvr>
                                        <p:cTn id="43" dur="1000" fill="hold"/>
                                        <p:tgtEl>
                                          <p:spTgt spid="102407">
                                            <p:txEl>
                                              <p:pRg st="3" end="3"/>
                                            </p:txEl>
                                          </p:spTgt>
                                        </p:tgtEl>
                                        <p:attrNameLst>
                                          <p:attrName>ppt_w</p:attrName>
                                        </p:attrNameLst>
                                      </p:cBhvr>
                                      <p:tavLst>
                                        <p:tav tm="0">
                                          <p:val>
                                            <p:strVal val="#ppt_w*0.70"/>
                                          </p:val>
                                        </p:tav>
                                        <p:tav tm="100000">
                                          <p:val>
                                            <p:strVal val="#ppt_w"/>
                                          </p:val>
                                        </p:tav>
                                      </p:tavLst>
                                    </p:anim>
                                    <p:anim calcmode="lin" valueType="num">
                                      <p:cBhvr>
                                        <p:cTn id="44" dur="1000" fill="hold"/>
                                        <p:tgtEl>
                                          <p:spTgt spid="102407">
                                            <p:txEl>
                                              <p:pRg st="3" end="3"/>
                                            </p:txEl>
                                          </p:spTgt>
                                        </p:tgtEl>
                                        <p:attrNameLst>
                                          <p:attrName>ppt_h</p:attrName>
                                        </p:attrNameLst>
                                      </p:cBhvr>
                                      <p:tavLst>
                                        <p:tav tm="0">
                                          <p:val>
                                            <p:strVal val="#ppt_h"/>
                                          </p:val>
                                        </p:tav>
                                        <p:tav tm="100000">
                                          <p:val>
                                            <p:strVal val="#ppt_h"/>
                                          </p:val>
                                        </p:tav>
                                      </p:tavLst>
                                    </p:anim>
                                    <p:animEffect transition="in" filter="fade">
                                      <p:cBhvr>
                                        <p:cTn id="45" dur="1000"/>
                                        <p:tgtEl>
                                          <p:spTgt spid="102407">
                                            <p:txEl>
                                              <p:pRg st="3" end="3"/>
                                            </p:txEl>
                                          </p:spTgt>
                                        </p:tgtEl>
                                      </p:cBhvr>
                                    </p:animEffect>
                                  </p:childTnLst>
                                </p:cTn>
                              </p:par>
                              <p:par>
                                <p:cTn id="46" presetID="55" presetClass="entr" presetSubtype="0" fill="hold" nodeType="withEffect">
                                  <p:stCondLst>
                                    <p:cond delay="0"/>
                                  </p:stCondLst>
                                  <p:childTnLst>
                                    <p:set>
                                      <p:cBhvr>
                                        <p:cTn id="47" dur="1" fill="hold">
                                          <p:stCondLst>
                                            <p:cond delay="0"/>
                                          </p:stCondLst>
                                        </p:cTn>
                                        <p:tgtEl>
                                          <p:spTgt spid="102409"/>
                                        </p:tgtEl>
                                        <p:attrNameLst>
                                          <p:attrName>style.visibility</p:attrName>
                                        </p:attrNameLst>
                                      </p:cBhvr>
                                      <p:to>
                                        <p:strVal val="visible"/>
                                      </p:to>
                                    </p:set>
                                    <p:anim calcmode="lin" valueType="num">
                                      <p:cBhvr>
                                        <p:cTn id="48" dur="1000" fill="hold"/>
                                        <p:tgtEl>
                                          <p:spTgt spid="102409"/>
                                        </p:tgtEl>
                                        <p:attrNameLst>
                                          <p:attrName>ppt_w</p:attrName>
                                        </p:attrNameLst>
                                      </p:cBhvr>
                                      <p:tavLst>
                                        <p:tav tm="0">
                                          <p:val>
                                            <p:strVal val="#ppt_w*0.70"/>
                                          </p:val>
                                        </p:tav>
                                        <p:tav tm="100000">
                                          <p:val>
                                            <p:strVal val="#ppt_w"/>
                                          </p:val>
                                        </p:tav>
                                      </p:tavLst>
                                    </p:anim>
                                    <p:anim calcmode="lin" valueType="num">
                                      <p:cBhvr>
                                        <p:cTn id="49" dur="1000" fill="hold"/>
                                        <p:tgtEl>
                                          <p:spTgt spid="102409"/>
                                        </p:tgtEl>
                                        <p:attrNameLst>
                                          <p:attrName>ppt_h</p:attrName>
                                        </p:attrNameLst>
                                      </p:cBhvr>
                                      <p:tavLst>
                                        <p:tav tm="0">
                                          <p:val>
                                            <p:strVal val="#ppt_h"/>
                                          </p:val>
                                        </p:tav>
                                        <p:tav tm="100000">
                                          <p:val>
                                            <p:strVal val="#ppt_h"/>
                                          </p:val>
                                        </p:tav>
                                      </p:tavLst>
                                    </p:anim>
                                    <p:animEffect transition="in" filter="fade">
                                      <p:cBhvr>
                                        <p:cTn id="50" dur="1000"/>
                                        <p:tgtEl>
                                          <p:spTgt spid="102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3428" name="Rectangle 4"/>
          <p:cNvSpPr>
            <a:spLocks noChangeArrowheads="1"/>
          </p:cNvSpPr>
          <p:nvPr/>
        </p:nvSpPr>
        <p:spPr bwMode="auto">
          <a:xfrm>
            <a:off x="228600" y="265113"/>
            <a:ext cx="8534400" cy="6456362"/>
          </a:xfrm>
          <a:prstGeom prst="rect">
            <a:avLst/>
          </a:prstGeom>
          <a:noFill/>
          <a:ln w="9525">
            <a:noFill/>
            <a:miter lim="800000"/>
            <a:headEnd/>
            <a:tailEnd/>
          </a:ln>
        </p:spPr>
        <p:txBody>
          <a:bodyPr anchor="ctr">
            <a:spAutoFit/>
          </a:bodyPr>
          <a:lstStyle/>
          <a:p>
            <a:r>
              <a:rPr lang="en-US" b="1"/>
              <a:t>The Mandate of Heaven/Dynastic Cycle</a:t>
            </a:r>
            <a:endParaRPr lang="en-US"/>
          </a:p>
          <a:p>
            <a:endParaRPr lang="en-US"/>
          </a:p>
          <a:p>
            <a:r>
              <a:rPr lang="en-US" b="1"/>
              <a:t>Mandate of Heaven</a:t>
            </a:r>
            <a:r>
              <a:rPr lang="en-US"/>
              <a:t>: </a:t>
            </a:r>
          </a:p>
          <a:p>
            <a:r>
              <a:rPr lang="en-US"/>
              <a:t>The Zhou </a:t>
            </a:r>
            <a:r>
              <a:rPr lang="en-US" u="sng"/>
              <a:t>used the Mandate of Heaven to justify their rule</a:t>
            </a:r>
            <a:r>
              <a:rPr lang="en-US"/>
              <a:t>. </a:t>
            </a:r>
          </a:p>
          <a:p>
            <a:r>
              <a:rPr lang="en-US" u="sng"/>
              <a:t>Heaven, the law of nature, kept order in the universe by choosing the king</a:t>
            </a:r>
            <a:r>
              <a:rPr lang="en-US"/>
              <a:t>. The king was responsible for being a good ruler. </a:t>
            </a:r>
          </a:p>
          <a:p>
            <a:endParaRPr lang="en-US"/>
          </a:p>
          <a:p>
            <a:r>
              <a:rPr lang="en-US" b="1"/>
              <a:t>Dao</a:t>
            </a:r>
            <a:r>
              <a:rPr lang="en-US"/>
              <a:t>: </a:t>
            </a:r>
            <a:r>
              <a:rPr lang="en-US" u="sng"/>
              <a:t>The Way</a:t>
            </a:r>
          </a:p>
          <a:p>
            <a:r>
              <a:rPr lang="en-US"/>
              <a:t>The King was responsible to </a:t>
            </a:r>
            <a:r>
              <a:rPr lang="en-US" u="sng"/>
              <a:t>rule by the </a:t>
            </a:r>
            <a:r>
              <a:rPr lang="en-US" b="1" u="sng"/>
              <a:t>Dao</a:t>
            </a:r>
            <a:r>
              <a:rPr lang="en-US"/>
              <a:t>, he had to </a:t>
            </a:r>
            <a:r>
              <a:rPr lang="en-US" u="sng"/>
              <a:t>keep the gods happy</a:t>
            </a:r>
            <a:r>
              <a:rPr lang="en-US"/>
              <a:t> to </a:t>
            </a:r>
            <a:r>
              <a:rPr lang="en-US" u="sng"/>
              <a:t>protect people</a:t>
            </a:r>
            <a:r>
              <a:rPr lang="en-US"/>
              <a:t> from natural disaster, or bad harvest.</a:t>
            </a:r>
          </a:p>
          <a:p>
            <a:r>
              <a:rPr lang="en-US"/>
              <a:t>If he didn’t do this he would lose power. </a:t>
            </a:r>
          </a:p>
          <a:p>
            <a:endParaRPr lang="en-US"/>
          </a:p>
          <a:p>
            <a:r>
              <a:rPr lang="en-US"/>
              <a:t>The mandate of heaven was </a:t>
            </a:r>
            <a:r>
              <a:rPr lang="en-US" u="sng"/>
              <a:t>used to explain the rise and fall of different dynasties</a:t>
            </a:r>
            <a:r>
              <a:rPr lang="en-US"/>
              <a:t>. When a ruler took over they claimed they had earned the mandate of heaven, or they would not have been able to win. This was closely tied to the </a:t>
            </a:r>
            <a:r>
              <a:rPr lang="en-US" b="1"/>
              <a:t>Dynastic Cycle</a:t>
            </a:r>
          </a:p>
          <a:p>
            <a:endParaRPr lang="en-US" b="1"/>
          </a:p>
        </p:txBody>
      </p:sp>
      <p:pic>
        <p:nvPicPr>
          <p:cNvPr id="103430" name="Picture 6" descr="BE006477"/>
          <p:cNvPicPr>
            <a:picLocks noChangeAspect="1" noChangeArrowheads="1"/>
          </p:cNvPicPr>
          <p:nvPr/>
        </p:nvPicPr>
        <p:blipFill>
          <a:blip r:embed="rId3" cstate="print"/>
          <a:srcRect/>
          <a:stretch>
            <a:fillRect/>
          </a:stretch>
        </p:blipFill>
        <p:spPr bwMode="auto">
          <a:xfrm>
            <a:off x="7162800" y="203200"/>
            <a:ext cx="1752600" cy="101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3428">
                                            <p:txEl>
                                              <p:pRg st="0" end="0"/>
                                            </p:txEl>
                                          </p:spTgt>
                                        </p:tgtEl>
                                        <p:attrNameLst>
                                          <p:attrName>style.visibility</p:attrName>
                                        </p:attrNameLst>
                                      </p:cBhvr>
                                      <p:to>
                                        <p:strVal val="visible"/>
                                      </p:to>
                                    </p:set>
                                    <p:anim calcmode="lin" valueType="num">
                                      <p:cBhvr>
                                        <p:cTn id="7" dur="1000" fill="hold"/>
                                        <p:tgtEl>
                                          <p:spTgt spid="10342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342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3428">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103430"/>
                                        </p:tgtEl>
                                        <p:attrNameLst>
                                          <p:attrName>style.visibility</p:attrName>
                                        </p:attrNameLst>
                                      </p:cBhvr>
                                      <p:to>
                                        <p:strVal val="visible"/>
                                      </p:to>
                                    </p:set>
                                    <p:anim calcmode="lin" valueType="num">
                                      <p:cBhvr>
                                        <p:cTn id="12" dur="1000" fill="hold"/>
                                        <p:tgtEl>
                                          <p:spTgt spid="103430"/>
                                        </p:tgtEl>
                                        <p:attrNameLst>
                                          <p:attrName>ppt_w</p:attrName>
                                        </p:attrNameLst>
                                      </p:cBhvr>
                                      <p:tavLst>
                                        <p:tav tm="0">
                                          <p:val>
                                            <p:strVal val="#ppt_w*0.70"/>
                                          </p:val>
                                        </p:tav>
                                        <p:tav tm="100000">
                                          <p:val>
                                            <p:strVal val="#ppt_w"/>
                                          </p:val>
                                        </p:tav>
                                      </p:tavLst>
                                    </p:anim>
                                    <p:anim calcmode="lin" valueType="num">
                                      <p:cBhvr>
                                        <p:cTn id="13" dur="1000" fill="hold"/>
                                        <p:tgtEl>
                                          <p:spTgt spid="103430"/>
                                        </p:tgtEl>
                                        <p:attrNameLst>
                                          <p:attrName>ppt_h</p:attrName>
                                        </p:attrNameLst>
                                      </p:cBhvr>
                                      <p:tavLst>
                                        <p:tav tm="0">
                                          <p:val>
                                            <p:strVal val="#ppt_h"/>
                                          </p:val>
                                        </p:tav>
                                        <p:tav tm="100000">
                                          <p:val>
                                            <p:strVal val="#ppt_h"/>
                                          </p:val>
                                        </p:tav>
                                      </p:tavLst>
                                    </p:anim>
                                    <p:animEffect transition="in" filter="fade">
                                      <p:cBhvr>
                                        <p:cTn id="14" dur="1000"/>
                                        <p:tgtEl>
                                          <p:spTgt spid="103430"/>
                                        </p:tgtEl>
                                      </p:cBhvr>
                                    </p:animEffect>
                                  </p:childTnLst>
                                </p:cTn>
                              </p:par>
                              <p:par>
                                <p:cTn id="15" presetID="55" presetClass="entr" presetSubtype="0" fill="hold" nodeType="withEffect">
                                  <p:stCondLst>
                                    <p:cond delay="0"/>
                                  </p:stCondLst>
                                  <p:childTnLst>
                                    <p:set>
                                      <p:cBhvr>
                                        <p:cTn id="16" dur="1" fill="hold">
                                          <p:stCondLst>
                                            <p:cond delay="0"/>
                                          </p:stCondLst>
                                        </p:cTn>
                                        <p:tgtEl>
                                          <p:spTgt spid="103428">
                                            <p:txEl>
                                              <p:pRg st="2" end="2"/>
                                            </p:txEl>
                                          </p:spTgt>
                                        </p:tgtEl>
                                        <p:attrNameLst>
                                          <p:attrName>style.visibility</p:attrName>
                                        </p:attrNameLst>
                                      </p:cBhvr>
                                      <p:to>
                                        <p:strVal val="visible"/>
                                      </p:to>
                                    </p:set>
                                    <p:anim calcmode="lin" valueType="num">
                                      <p:cBhvr>
                                        <p:cTn id="17" dur="1000" fill="hold"/>
                                        <p:tgtEl>
                                          <p:spTgt spid="103428">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103428">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103428">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103428">
                                            <p:txEl>
                                              <p:pRg st="3" end="3"/>
                                            </p:txEl>
                                          </p:spTgt>
                                        </p:tgtEl>
                                        <p:attrNameLst>
                                          <p:attrName>style.visibility</p:attrName>
                                        </p:attrNameLst>
                                      </p:cBhvr>
                                      <p:to>
                                        <p:strVal val="visible"/>
                                      </p:to>
                                    </p:set>
                                    <p:anim calcmode="lin" valueType="num">
                                      <p:cBhvr>
                                        <p:cTn id="22" dur="1000" fill="hold"/>
                                        <p:tgtEl>
                                          <p:spTgt spid="103428">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103428">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103428">
                                            <p:txEl>
                                              <p:pRg st="3" end="3"/>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103428">
                                            <p:txEl>
                                              <p:pRg st="4" end="4"/>
                                            </p:txEl>
                                          </p:spTgt>
                                        </p:tgtEl>
                                        <p:attrNameLst>
                                          <p:attrName>style.visibility</p:attrName>
                                        </p:attrNameLst>
                                      </p:cBhvr>
                                      <p:to>
                                        <p:strVal val="visible"/>
                                      </p:to>
                                    </p:set>
                                    <p:anim calcmode="lin" valueType="num">
                                      <p:cBhvr>
                                        <p:cTn id="27" dur="1000" fill="hold"/>
                                        <p:tgtEl>
                                          <p:spTgt spid="103428">
                                            <p:txEl>
                                              <p:pRg st="4" end="4"/>
                                            </p:txEl>
                                          </p:spTgt>
                                        </p:tgtEl>
                                        <p:attrNameLst>
                                          <p:attrName>ppt_w</p:attrName>
                                        </p:attrNameLst>
                                      </p:cBhvr>
                                      <p:tavLst>
                                        <p:tav tm="0">
                                          <p:val>
                                            <p:strVal val="#ppt_w*0.70"/>
                                          </p:val>
                                        </p:tav>
                                        <p:tav tm="100000">
                                          <p:val>
                                            <p:strVal val="#ppt_w"/>
                                          </p:val>
                                        </p:tav>
                                      </p:tavLst>
                                    </p:anim>
                                    <p:anim calcmode="lin" valueType="num">
                                      <p:cBhvr>
                                        <p:cTn id="28" dur="1000" fill="hold"/>
                                        <p:tgtEl>
                                          <p:spTgt spid="103428">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103428">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103428">
                                            <p:txEl>
                                              <p:pRg st="6" end="6"/>
                                            </p:txEl>
                                          </p:spTgt>
                                        </p:tgtEl>
                                        <p:attrNameLst>
                                          <p:attrName>style.visibility</p:attrName>
                                        </p:attrNameLst>
                                      </p:cBhvr>
                                      <p:to>
                                        <p:strVal val="visible"/>
                                      </p:to>
                                    </p:set>
                                    <p:anim calcmode="lin" valueType="num">
                                      <p:cBhvr>
                                        <p:cTn id="34" dur="1000" fill="hold"/>
                                        <p:tgtEl>
                                          <p:spTgt spid="103428">
                                            <p:txEl>
                                              <p:pRg st="6" end="6"/>
                                            </p:txEl>
                                          </p:spTgt>
                                        </p:tgtEl>
                                        <p:attrNameLst>
                                          <p:attrName>ppt_w</p:attrName>
                                        </p:attrNameLst>
                                      </p:cBhvr>
                                      <p:tavLst>
                                        <p:tav tm="0">
                                          <p:val>
                                            <p:strVal val="#ppt_w*0.70"/>
                                          </p:val>
                                        </p:tav>
                                        <p:tav tm="100000">
                                          <p:val>
                                            <p:strVal val="#ppt_w"/>
                                          </p:val>
                                        </p:tav>
                                      </p:tavLst>
                                    </p:anim>
                                    <p:anim calcmode="lin" valueType="num">
                                      <p:cBhvr>
                                        <p:cTn id="35" dur="1000" fill="hold"/>
                                        <p:tgtEl>
                                          <p:spTgt spid="103428">
                                            <p:txEl>
                                              <p:pRg st="6" end="6"/>
                                            </p:txEl>
                                          </p:spTgt>
                                        </p:tgtEl>
                                        <p:attrNameLst>
                                          <p:attrName>ppt_h</p:attrName>
                                        </p:attrNameLst>
                                      </p:cBhvr>
                                      <p:tavLst>
                                        <p:tav tm="0">
                                          <p:val>
                                            <p:strVal val="#ppt_h"/>
                                          </p:val>
                                        </p:tav>
                                        <p:tav tm="100000">
                                          <p:val>
                                            <p:strVal val="#ppt_h"/>
                                          </p:val>
                                        </p:tav>
                                      </p:tavLst>
                                    </p:anim>
                                    <p:animEffect transition="in" filter="fade">
                                      <p:cBhvr>
                                        <p:cTn id="36" dur="1000"/>
                                        <p:tgtEl>
                                          <p:spTgt spid="103428">
                                            <p:txEl>
                                              <p:pRg st="6" end="6"/>
                                            </p:txEl>
                                          </p:spTgt>
                                        </p:tgtEl>
                                      </p:cBhvr>
                                    </p:animEffect>
                                  </p:childTnLst>
                                </p:cTn>
                              </p:par>
                              <p:par>
                                <p:cTn id="37" presetID="55" presetClass="entr" presetSubtype="0" fill="hold" nodeType="withEffect">
                                  <p:stCondLst>
                                    <p:cond delay="0"/>
                                  </p:stCondLst>
                                  <p:childTnLst>
                                    <p:set>
                                      <p:cBhvr>
                                        <p:cTn id="38" dur="1" fill="hold">
                                          <p:stCondLst>
                                            <p:cond delay="0"/>
                                          </p:stCondLst>
                                        </p:cTn>
                                        <p:tgtEl>
                                          <p:spTgt spid="103428">
                                            <p:txEl>
                                              <p:pRg st="7" end="7"/>
                                            </p:txEl>
                                          </p:spTgt>
                                        </p:tgtEl>
                                        <p:attrNameLst>
                                          <p:attrName>style.visibility</p:attrName>
                                        </p:attrNameLst>
                                      </p:cBhvr>
                                      <p:to>
                                        <p:strVal val="visible"/>
                                      </p:to>
                                    </p:set>
                                    <p:anim calcmode="lin" valueType="num">
                                      <p:cBhvr>
                                        <p:cTn id="39" dur="1000" fill="hold"/>
                                        <p:tgtEl>
                                          <p:spTgt spid="103428">
                                            <p:txEl>
                                              <p:pRg st="7" end="7"/>
                                            </p:txEl>
                                          </p:spTgt>
                                        </p:tgtEl>
                                        <p:attrNameLst>
                                          <p:attrName>ppt_w</p:attrName>
                                        </p:attrNameLst>
                                      </p:cBhvr>
                                      <p:tavLst>
                                        <p:tav tm="0">
                                          <p:val>
                                            <p:strVal val="#ppt_w*0.70"/>
                                          </p:val>
                                        </p:tav>
                                        <p:tav tm="100000">
                                          <p:val>
                                            <p:strVal val="#ppt_w"/>
                                          </p:val>
                                        </p:tav>
                                      </p:tavLst>
                                    </p:anim>
                                    <p:anim calcmode="lin" valueType="num">
                                      <p:cBhvr>
                                        <p:cTn id="40" dur="1000" fill="hold"/>
                                        <p:tgtEl>
                                          <p:spTgt spid="103428">
                                            <p:txEl>
                                              <p:pRg st="7" end="7"/>
                                            </p:txEl>
                                          </p:spTgt>
                                        </p:tgtEl>
                                        <p:attrNameLst>
                                          <p:attrName>ppt_h</p:attrName>
                                        </p:attrNameLst>
                                      </p:cBhvr>
                                      <p:tavLst>
                                        <p:tav tm="0">
                                          <p:val>
                                            <p:strVal val="#ppt_h"/>
                                          </p:val>
                                        </p:tav>
                                        <p:tav tm="100000">
                                          <p:val>
                                            <p:strVal val="#ppt_h"/>
                                          </p:val>
                                        </p:tav>
                                      </p:tavLst>
                                    </p:anim>
                                    <p:animEffect transition="in" filter="fade">
                                      <p:cBhvr>
                                        <p:cTn id="41" dur="1000"/>
                                        <p:tgtEl>
                                          <p:spTgt spid="103428">
                                            <p:txEl>
                                              <p:pRg st="7" end="7"/>
                                            </p:txEl>
                                          </p:spTgt>
                                        </p:tgtEl>
                                      </p:cBhvr>
                                    </p:animEffect>
                                  </p:childTnLst>
                                </p:cTn>
                              </p:par>
                              <p:par>
                                <p:cTn id="42" presetID="55" presetClass="entr" presetSubtype="0" fill="hold" nodeType="withEffect">
                                  <p:stCondLst>
                                    <p:cond delay="0"/>
                                  </p:stCondLst>
                                  <p:childTnLst>
                                    <p:set>
                                      <p:cBhvr>
                                        <p:cTn id="43" dur="1" fill="hold">
                                          <p:stCondLst>
                                            <p:cond delay="0"/>
                                          </p:stCondLst>
                                        </p:cTn>
                                        <p:tgtEl>
                                          <p:spTgt spid="103428">
                                            <p:txEl>
                                              <p:pRg st="8" end="8"/>
                                            </p:txEl>
                                          </p:spTgt>
                                        </p:tgtEl>
                                        <p:attrNameLst>
                                          <p:attrName>style.visibility</p:attrName>
                                        </p:attrNameLst>
                                      </p:cBhvr>
                                      <p:to>
                                        <p:strVal val="visible"/>
                                      </p:to>
                                    </p:set>
                                    <p:anim calcmode="lin" valueType="num">
                                      <p:cBhvr>
                                        <p:cTn id="44" dur="1000" fill="hold"/>
                                        <p:tgtEl>
                                          <p:spTgt spid="103428">
                                            <p:txEl>
                                              <p:pRg st="8" end="8"/>
                                            </p:txEl>
                                          </p:spTgt>
                                        </p:tgtEl>
                                        <p:attrNameLst>
                                          <p:attrName>ppt_w</p:attrName>
                                        </p:attrNameLst>
                                      </p:cBhvr>
                                      <p:tavLst>
                                        <p:tav tm="0">
                                          <p:val>
                                            <p:strVal val="#ppt_w*0.70"/>
                                          </p:val>
                                        </p:tav>
                                        <p:tav tm="100000">
                                          <p:val>
                                            <p:strVal val="#ppt_w"/>
                                          </p:val>
                                        </p:tav>
                                      </p:tavLst>
                                    </p:anim>
                                    <p:anim calcmode="lin" valueType="num">
                                      <p:cBhvr>
                                        <p:cTn id="45" dur="1000" fill="hold"/>
                                        <p:tgtEl>
                                          <p:spTgt spid="103428">
                                            <p:txEl>
                                              <p:pRg st="8" end="8"/>
                                            </p:txEl>
                                          </p:spTgt>
                                        </p:tgtEl>
                                        <p:attrNameLst>
                                          <p:attrName>ppt_h</p:attrName>
                                        </p:attrNameLst>
                                      </p:cBhvr>
                                      <p:tavLst>
                                        <p:tav tm="0">
                                          <p:val>
                                            <p:strVal val="#ppt_h"/>
                                          </p:val>
                                        </p:tav>
                                        <p:tav tm="100000">
                                          <p:val>
                                            <p:strVal val="#ppt_h"/>
                                          </p:val>
                                        </p:tav>
                                      </p:tavLst>
                                    </p:anim>
                                    <p:animEffect transition="in" filter="fade">
                                      <p:cBhvr>
                                        <p:cTn id="46" dur="1000"/>
                                        <p:tgtEl>
                                          <p:spTgt spid="103428">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103428">
                                            <p:txEl>
                                              <p:pRg st="10" end="10"/>
                                            </p:txEl>
                                          </p:spTgt>
                                        </p:tgtEl>
                                        <p:attrNameLst>
                                          <p:attrName>style.visibility</p:attrName>
                                        </p:attrNameLst>
                                      </p:cBhvr>
                                      <p:to>
                                        <p:strVal val="visible"/>
                                      </p:to>
                                    </p:set>
                                    <p:anim calcmode="lin" valueType="num">
                                      <p:cBhvr>
                                        <p:cTn id="51" dur="1000" fill="hold"/>
                                        <p:tgtEl>
                                          <p:spTgt spid="103428">
                                            <p:txEl>
                                              <p:pRg st="10" end="10"/>
                                            </p:txEl>
                                          </p:spTgt>
                                        </p:tgtEl>
                                        <p:attrNameLst>
                                          <p:attrName>ppt_w</p:attrName>
                                        </p:attrNameLst>
                                      </p:cBhvr>
                                      <p:tavLst>
                                        <p:tav tm="0">
                                          <p:val>
                                            <p:strVal val="#ppt_w*0.70"/>
                                          </p:val>
                                        </p:tav>
                                        <p:tav tm="100000">
                                          <p:val>
                                            <p:strVal val="#ppt_w"/>
                                          </p:val>
                                        </p:tav>
                                      </p:tavLst>
                                    </p:anim>
                                    <p:anim calcmode="lin" valueType="num">
                                      <p:cBhvr>
                                        <p:cTn id="52" dur="1000" fill="hold"/>
                                        <p:tgtEl>
                                          <p:spTgt spid="103428">
                                            <p:txEl>
                                              <p:pRg st="10" end="10"/>
                                            </p:txEl>
                                          </p:spTgt>
                                        </p:tgtEl>
                                        <p:attrNameLst>
                                          <p:attrName>ppt_h</p:attrName>
                                        </p:attrNameLst>
                                      </p:cBhvr>
                                      <p:tavLst>
                                        <p:tav tm="0">
                                          <p:val>
                                            <p:strVal val="#ppt_h"/>
                                          </p:val>
                                        </p:tav>
                                        <p:tav tm="100000">
                                          <p:val>
                                            <p:strVal val="#ppt_h"/>
                                          </p:val>
                                        </p:tav>
                                      </p:tavLst>
                                    </p:anim>
                                    <p:animEffect transition="in" filter="fade">
                                      <p:cBhvr>
                                        <p:cTn id="53" dur="1000"/>
                                        <p:tgtEl>
                                          <p:spTgt spid="10342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3076" name="Object 4"/>
          <p:cNvGraphicFramePr>
            <a:graphicFrameLocks noChangeAspect="1"/>
          </p:cNvGraphicFramePr>
          <p:nvPr/>
        </p:nvGraphicFramePr>
        <p:xfrm>
          <a:off x="381000" y="304800"/>
          <a:ext cx="8382000" cy="385763"/>
        </p:xfrm>
        <a:graphic>
          <a:graphicData uri="http://schemas.openxmlformats.org/presentationml/2006/ole">
            <mc:AlternateContent xmlns:mc="http://schemas.openxmlformats.org/markup-compatibility/2006">
              <mc:Choice xmlns:v="urn:schemas-microsoft-com:vml" Requires="v">
                <p:oleObj spid="_x0000_s2051" name="Image" r:id="rId4" imgW="13215672" imgH="609739" progId="">
                  <p:embed/>
                </p:oleObj>
              </mc:Choice>
              <mc:Fallback>
                <p:oleObj name="Image" r:id="rId4" imgW="13215672" imgH="609739" progId="">
                  <p:embed/>
                  <p:pic>
                    <p:nvPicPr>
                      <p:cNvPr id="0" name="Object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304800"/>
                        <a:ext cx="8382000"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8" name="Rectangle 6"/>
          <p:cNvSpPr>
            <a:spLocks noChangeArrowheads="1"/>
          </p:cNvSpPr>
          <p:nvPr/>
        </p:nvSpPr>
        <p:spPr bwMode="auto">
          <a:xfrm>
            <a:off x="152400" y="1165225"/>
            <a:ext cx="6324600" cy="4892675"/>
          </a:xfrm>
          <a:prstGeom prst="rect">
            <a:avLst/>
          </a:prstGeom>
          <a:noFill/>
          <a:ln w="9525">
            <a:noFill/>
            <a:miter lim="800000"/>
            <a:headEnd/>
            <a:tailEnd/>
          </a:ln>
        </p:spPr>
        <p:txBody>
          <a:bodyPr anchor="ctr">
            <a:spAutoFit/>
          </a:bodyPr>
          <a:lstStyle/>
          <a:p>
            <a:r>
              <a:rPr lang="en-US" sz="2600" b="1"/>
              <a:t>Section 1</a:t>
            </a:r>
            <a:endParaRPr lang="en-US" sz="2600"/>
          </a:p>
          <a:p>
            <a:r>
              <a:rPr lang="en-US" sz="2600" b="1"/>
              <a:t>India is a land of great</a:t>
            </a:r>
            <a:r>
              <a:rPr lang="en-US" sz="2600"/>
              <a:t>: </a:t>
            </a:r>
            <a:r>
              <a:rPr lang="en-US" sz="2600" u="sng"/>
              <a:t>Diversity</a:t>
            </a:r>
          </a:p>
          <a:p>
            <a:r>
              <a:rPr lang="en-US" sz="2600"/>
              <a:t>India has over 110 different languages with over 1100 dialects spoken.  Its geography ranges from fertile forests, to desert, to high mountains. </a:t>
            </a:r>
          </a:p>
          <a:p>
            <a:endParaRPr lang="en-US" sz="2600"/>
          </a:p>
          <a:p>
            <a:r>
              <a:rPr lang="en-US" sz="2600" b="1"/>
              <a:t>Indian Subcontinent</a:t>
            </a:r>
            <a:r>
              <a:rPr lang="en-US" sz="2600">
                <a:latin typeface="Arial" charset="0"/>
              </a:rPr>
              <a:t>:</a:t>
            </a:r>
            <a:r>
              <a:rPr lang="en-US" sz="2600"/>
              <a:t> A </a:t>
            </a:r>
            <a:r>
              <a:rPr lang="en-US" sz="2600" u="sng"/>
              <a:t>landmass that is smaller than a continent. India is a subcontinent of Asia</a:t>
            </a:r>
            <a:r>
              <a:rPr lang="en-US" sz="2600"/>
              <a:t>.  It is </a:t>
            </a:r>
            <a:r>
              <a:rPr lang="en-US" sz="2600" u="sng"/>
              <a:t>divided</a:t>
            </a:r>
            <a:r>
              <a:rPr lang="en-US" sz="2600"/>
              <a:t> from Asia </a:t>
            </a:r>
            <a:r>
              <a:rPr lang="en-US" sz="2600" u="sng"/>
              <a:t>by</a:t>
            </a:r>
            <a:r>
              <a:rPr lang="en-US" sz="2600"/>
              <a:t> the </a:t>
            </a:r>
            <a:r>
              <a:rPr lang="en-US" sz="2600" u="sng"/>
              <a:t>Himalaya and Hindu Kush</a:t>
            </a:r>
            <a:r>
              <a:rPr lang="en-US" sz="2600"/>
              <a:t> mountain ranges. </a:t>
            </a:r>
            <a:endParaRPr lang="en-US" sz="2600">
              <a:latin typeface="Arial" charset="0"/>
            </a:endParaRPr>
          </a:p>
        </p:txBody>
      </p:sp>
      <p:pic>
        <p:nvPicPr>
          <p:cNvPr id="3080" name="Picture 8" descr="physical"/>
          <p:cNvPicPr>
            <a:picLocks noChangeAspect="1" noChangeArrowheads="1"/>
          </p:cNvPicPr>
          <p:nvPr/>
        </p:nvPicPr>
        <p:blipFill>
          <a:blip r:embed="rId6" cstate="print"/>
          <a:srcRect/>
          <a:stretch>
            <a:fillRect/>
          </a:stretch>
        </p:blipFill>
        <p:spPr bwMode="auto">
          <a:xfrm>
            <a:off x="6477000" y="2743200"/>
            <a:ext cx="2438400" cy="243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1000" fill="hold"/>
                                        <p:tgtEl>
                                          <p:spTgt spid="3076"/>
                                        </p:tgtEl>
                                        <p:attrNameLst>
                                          <p:attrName>ppt_w</p:attrName>
                                        </p:attrNameLst>
                                      </p:cBhvr>
                                      <p:tavLst>
                                        <p:tav tm="0">
                                          <p:val>
                                            <p:strVal val="#ppt_w*0.70"/>
                                          </p:val>
                                        </p:tav>
                                        <p:tav tm="100000">
                                          <p:val>
                                            <p:strVal val="#ppt_w"/>
                                          </p:val>
                                        </p:tav>
                                      </p:tavLst>
                                    </p:anim>
                                    <p:anim calcmode="lin" valueType="num">
                                      <p:cBhvr>
                                        <p:cTn id="8" dur="1000" fill="hold"/>
                                        <p:tgtEl>
                                          <p:spTgt spid="3076"/>
                                        </p:tgtEl>
                                        <p:attrNameLst>
                                          <p:attrName>ppt_h</p:attrName>
                                        </p:attrNameLst>
                                      </p:cBhvr>
                                      <p:tavLst>
                                        <p:tav tm="0">
                                          <p:val>
                                            <p:strVal val="#ppt_h"/>
                                          </p:val>
                                        </p:tav>
                                        <p:tav tm="100000">
                                          <p:val>
                                            <p:strVal val="#ppt_h"/>
                                          </p:val>
                                        </p:tav>
                                      </p:tavLst>
                                    </p:anim>
                                    <p:animEffect transition="in" filter="fade">
                                      <p:cBhvr>
                                        <p:cTn id="9" dur="1000"/>
                                        <p:tgtEl>
                                          <p:spTgt spid="307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078">
                                            <p:txEl>
                                              <p:pRg st="0" end="0"/>
                                            </p:txEl>
                                          </p:spTgt>
                                        </p:tgtEl>
                                        <p:attrNameLst>
                                          <p:attrName>style.visibility</p:attrName>
                                        </p:attrNameLst>
                                      </p:cBhvr>
                                      <p:to>
                                        <p:strVal val="visible"/>
                                      </p:to>
                                    </p:set>
                                    <p:anim calcmode="lin" valueType="num">
                                      <p:cBhvr>
                                        <p:cTn id="14" dur="1000" fill="hold"/>
                                        <p:tgtEl>
                                          <p:spTgt spid="3078">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078">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07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078">
                                            <p:txEl>
                                              <p:pRg st="1" end="1"/>
                                            </p:txEl>
                                          </p:spTgt>
                                        </p:tgtEl>
                                        <p:attrNameLst>
                                          <p:attrName>style.visibility</p:attrName>
                                        </p:attrNameLst>
                                      </p:cBhvr>
                                      <p:to>
                                        <p:strVal val="visible"/>
                                      </p:to>
                                    </p:set>
                                    <p:anim calcmode="lin" valueType="num">
                                      <p:cBhvr>
                                        <p:cTn id="21" dur="1000" fill="hold"/>
                                        <p:tgtEl>
                                          <p:spTgt spid="3078">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078">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07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078">
                                            <p:txEl>
                                              <p:pRg st="2" end="2"/>
                                            </p:txEl>
                                          </p:spTgt>
                                        </p:tgtEl>
                                        <p:attrNameLst>
                                          <p:attrName>style.visibility</p:attrName>
                                        </p:attrNameLst>
                                      </p:cBhvr>
                                      <p:to>
                                        <p:strVal val="visible"/>
                                      </p:to>
                                    </p:set>
                                    <p:anim calcmode="lin" valueType="num">
                                      <p:cBhvr>
                                        <p:cTn id="28" dur="1000" fill="hold"/>
                                        <p:tgtEl>
                                          <p:spTgt spid="3078">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3078">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078">
                                            <p:txEl>
                                              <p:pRg st="2" end="2"/>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3080"/>
                                        </p:tgtEl>
                                        <p:attrNameLst>
                                          <p:attrName>style.visibility</p:attrName>
                                        </p:attrNameLst>
                                      </p:cBhvr>
                                      <p:to>
                                        <p:strVal val="visible"/>
                                      </p:to>
                                    </p:set>
                                    <p:anim calcmode="lin" valueType="num">
                                      <p:cBhvr>
                                        <p:cTn id="33" dur="1000" fill="hold"/>
                                        <p:tgtEl>
                                          <p:spTgt spid="3080"/>
                                        </p:tgtEl>
                                        <p:attrNameLst>
                                          <p:attrName>ppt_w</p:attrName>
                                        </p:attrNameLst>
                                      </p:cBhvr>
                                      <p:tavLst>
                                        <p:tav tm="0">
                                          <p:val>
                                            <p:strVal val="#ppt_w*0.70"/>
                                          </p:val>
                                        </p:tav>
                                        <p:tav tm="100000">
                                          <p:val>
                                            <p:strVal val="#ppt_w"/>
                                          </p:val>
                                        </p:tav>
                                      </p:tavLst>
                                    </p:anim>
                                    <p:anim calcmode="lin" valueType="num">
                                      <p:cBhvr>
                                        <p:cTn id="34" dur="1000" fill="hold"/>
                                        <p:tgtEl>
                                          <p:spTgt spid="3080"/>
                                        </p:tgtEl>
                                        <p:attrNameLst>
                                          <p:attrName>ppt_h</p:attrName>
                                        </p:attrNameLst>
                                      </p:cBhvr>
                                      <p:tavLst>
                                        <p:tav tm="0">
                                          <p:val>
                                            <p:strVal val="#ppt_h"/>
                                          </p:val>
                                        </p:tav>
                                        <p:tav tm="100000">
                                          <p:val>
                                            <p:strVal val="#ppt_h"/>
                                          </p:val>
                                        </p:tav>
                                      </p:tavLst>
                                    </p:anim>
                                    <p:animEffect transition="in" filter="fade">
                                      <p:cBhvr>
                                        <p:cTn id="35" dur="1000"/>
                                        <p:tgtEl>
                                          <p:spTgt spid="3080"/>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3078">
                                            <p:txEl>
                                              <p:pRg st="4" end="4"/>
                                            </p:txEl>
                                          </p:spTgt>
                                        </p:tgtEl>
                                        <p:attrNameLst>
                                          <p:attrName>style.visibility</p:attrName>
                                        </p:attrNameLst>
                                      </p:cBhvr>
                                      <p:to>
                                        <p:strVal val="visible"/>
                                      </p:to>
                                    </p:set>
                                    <p:anim calcmode="lin" valueType="num">
                                      <p:cBhvr>
                                        <p:cTn id="40" dur="1000" fill="hold"/>
                                        <p:tgtEl>
                                          <p:spTgt spid="3078">
                                            <p:txEl>
                                              <p:pRg st="4" end="4"/>
                                            </p:txEl>
                                          </p:spTgt>
                                        </p:tgtEl>
                                        <p:attrNameLst>
                                          <p:attrName>ppt_w</p:attrName>
                                        </p:attrNameLst>
                                      </p:cBhvr>
                                      <p:tavLst>
                                        <p:tav tm="0">
                                          <p:val>
                                            <p:strVal val="#ppt_w*0.70"/>
                                          </p:val>
                                        </p:tav>
                                        <p:tav tm="100000">
                                          <p:val>
                                            <p:strVal val="#ppt_w"/>
                                          </p:val>
                                        </p:tav>
                                      </p:tavLst>
                                    </p:anim>
                                    <p:anim calcmode="lin" valueType="num">
                                      <p:cBhvr>
                                        <p:cTn id="41" dur="1000" fill="hold"/>
                                        <p:tgtEl>
                                          <p:spTgt spid="3078">
                                            <p:txEl>
                                              <p:pRg st="4" end="4"/>
                                            </p:txEl>
                                          </p:spTgt>
                                        </p:tgtEl>
                                        <p:attrNameLst>
                                          <p:attrName>ppt_h</p:attrName>
                                        </p:attrNameLst>
                                      </p:cBhvr>
                                      <p:tavLst>
                                        <p:tav tm="0">
                                          <p:val>
                                            <p:strVal val="#ppt_h"/>
                                          </p:val>
                                        </p:tav>
                                        <p:tav tm="100000">
                                          <p:val>
                                            <p:strVal val="#ppt_h"/>
                                          </p:val>
                                        </p:tav>
                                      </p:tavLst>
                                    </p:anim>
                                    <p:animEffect transition="in" filter="fade">
                                      <p:cBhvr>
                                        <p:cTn id="42" dur="1000"/>
                                        <p:tgtEl>
                                          <p:spTgt spid="30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4452" name="Text Box 4"/>
          <p:cNvSpPr txBox="1">
            <a:spLocks noChangeArrowheads="1"/>
          </p:cNvSpPr>
          <p:nvPr/>
        </p:nvSpPr>
        <p:spPr bwMode="auto">
          <a:xfrm>
            <a:off x="2328863" y="196850"/>
            <a:ext cx="4446587" cy="641350"/>
          </a:xfrm>
          <a:prstGeom prst="rect">
            <a:avLst/>
          </a:prstGeom>
          <a:noFill/>
          <a:ln w="9525">
            <a:noFill/>
            <a:miter lim="800000"/>
            <a:headEnd/>
            <a:tailEnd/>
          </a:ln>
        </p:spPr>
        <p:txBody>
          <a:bodyPr wrap="none">
            <a:spAutoFit/>
          </a:bodyPr>
          <a:lstStyle/>
          <a:p>
            <a:pPr algn="ctr"/>
            <a:r>
              <a:rPr lang="en-US" sz="3600" b="1"/>
              <a:t>The Dynastic Cycle</a:t>
            </a:r>
          </a:p>
        </p:txBody>
      </p:sp>
      <p:sp>
        <p:nvSpPr>
          <p:cNvPr id="104453" name="Text Box 5" descr="Newsprint"/>
          <p:cNvSpPr txBox="1">
            <a:spLocks noChangeArrowheads="1"/>
          </p:cNvSpPr>
          <p:nvPr/>
        </p:nvSpPr>
        <p:spPr bwMode="auto">
          <a:xfrm>
            <a:off x="2743200" y="1143000"/>
            <a:ext cx="3657600" cy="1612900"/>
          </a:xfrm>
          <a:prstGeom prst="rect">
            <a:avLst/>
          </a:prstGeom>
          <a:blipFill dpi="0" rotWithShape="1">
            <a:blip r:embed="rId3" cstate="print">
              <a:alphaModFix amt="28000"/>
            </a:blip>
            <a:srcRect/>
            <a:tile tx="0" ty="0" sx="100000" sy="100000" flip="none" algn="tl"/>
          </a:blipFill>
          <a:ln w="12700">
            <a:solidFill>
              <a:schemeClr val="tx1"/>
            </a:solidFill>
            <a:miter lim="800000"/>
            <a:headEnd/>
            <a:tailEnd/>
          </a:ln>
        </p:spPr>
        <p:txBody>
          <a:bodyPr>
            <a:spAutoFit/>
          </a:bodyPr>
          <a:lstStyle/>
          <a:p>
            <a:pPr algn="ctr">
              <a:spcBef>
                <a:spcPct val="50000"/>
              </a:spcBef>
            </a:pPr>
            <a:r>
              <a:rPr lang="en-US"/>
              <a:t>New Ruler Gains the Mandate of Heaven </a:t>
            </a:r>
          </a:p>
          <a:p>
            <a:pPr algn="ctr">
              <a:spcBef>
                <a:spcPct val="50000"/>
              </a:spcBef>
            </a:pPr>
            <a:r>
              <a:rPr lang="en-US"/>
              <a:t>Dynasty founded by powerful leader</a:t>
            </a:r>
          </a:p>
        </p:txBody>
      </p:sp>
      <p:sp>
        <p:nvSpPr>
          <p:cNvPr id="104454" name="Text Box 6" descr="Newsprint"/>
          <p:cNvSpPr txBox="1">
            <a:spLocks noChangeArrowheads="1"/>
          </p:cNvSpPr>
          <p:nvPr/>
        </p:nvSpPr>
        <p:spPr bwMode="auto">
          <a:xfrm>
            <a:off x="5638800" y="3157538"/>
            <a:ext cx="3124200" cy="1109662"/>
          </a:xfrm>
          <a:prstGeom prst="rect">
            <a:avLst/>
          </a:prstGeom>
          <a:blipFill dpi="0" rotWithShape="1">
            <a:blip r:embed="rId3" cstate="print">
              <a:alphaModFix amt="23000"/>
            </a:blip>
            <a:srcRect/>
            <a:tile tx="0" ty="0" sx="100000" sy="100000" flip="none" algn="tl"/>
          </a:blipFill>
          <a:ln w="12700">
            <a:solidFill>
              <a:schemeClr val="tx1"/>
            </a:solidFill>
            <a:miter lim="800000"/>
            <a:headEnd/>
            <a:tailEnd/>
          </a:ln>
        </p:spPr>
        <p:txBody>
          <a:bodyPr>
            <a:spAutoFit/>
          </a:bodyPr>
          <a:lstStyle/>
          <a:p>
            <a:pPr algn="ctr"/>
            <a:r>
              <a:rPr lang="en-US"/>
              <a:t>Period of Great Power and Prosperity</a:t>
            </a:r>
          </a:p>
          <a:p>
            <a:pPr algn="ctr"/>
            <a:r>
              <a:rPr lang="en-US"/>
              <a:t>Golden Age</a:t>
            </a:r>
          </a:p>
        </p:txBody>
      </p:sp>
      <p:sp>
        <p:nvSpPr>
          <p:cNvPr id="104456" name="AutoShape 8"/>
          <p:cNvSpPr>
            <a:spLocks noChangeArrowheads="1"/>
          </p:cNvSpPr>
          <p:nvPr/>
        </p:nvSpPr>
        <p:spPr bwMode="auto">
          <a:xfrm rot="5400000">
            <a:off x="6438900" y="1485900"/>
            <a:ext cx="1676400" cy="1447800"/>
          </a:xfrm>
          <a:custGeom>
            <a:avLst/>
            <a:gdLst>
              <a:gd name="T0" fmla="*/ 2147483647 w 21600"/>
              <a:gd name="T1" fmla="*/ 0 h 21600"/>
              <a:gd name="T2" fmla="*/ 2147483647 w 21600"/>
              <a:gd name="T3" fmla="*/ 2147483647 h 21600"/>
              <a:gd name="T4" fmla="*/ 1513261518 w 21600"/>
              <a:gd name="T5" fmla="*/ 2147483647 h 21600"/>
              <a:gd name="T6" fmla="*/ 2147483647 w 21600"/>
              <a:gd name="T7" fmla="*/ 1830613208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5050"/>
          </a:solidFill>
          <a:ln w="9525">
            <a:solidFill>
              <a:schemeClr val="tx1"/>
            </a:solidFill>
            <a:miter lim="800000"/>
            <a:headEnd/>
            <a:tailEnd/>
          </a:ln>
        </p:spPr>
        <p:txBody>
          <a:bodyPr wrap="none" anchor="ctr"/>
          <a:lstStyle/>
          <a:p>
            <a:endParaRPr lang="en-US"/>
          </a:p>
        </p:txBody>
      </p:sp>
      <p:sp>
        <p:nvSpPr>
          <p:cNvPr id="104457" name="Text Box 9" descr="Newsprint"/>
          <p:cNvSpPr txBox="1">
            <a:spLocks noChangeArrowheads="1"/>
          </p:cNvSpPr>
          <p:nvPr/>
        </p:nvSpPr>
        <p:spPr bwMode="auto">
          <a:xfrm>
            <a:off x="2667000" y="5105400"/>
            <a:ext cx="3200400" cy="774700"/>
          </a:xfrm>
          <a:prstGeom prst="rect">
            <a:avLst/>
          </a:prstGeom>
          <a:blipFill dpi="0" rotWithShape="1">
            <a:blip r:embed="rId3" cstate="print">
              <a:alphaModFix amt="28000"/>
            </a:blip>
            <a:srcRect/>
            <a:tile tx="0" ty="0" sx="100000" sy="100000" flip="none" algn="tl"/>
          </a:blipFill>
          <a:ln w="12700">
            <a:solidFill>
              <a:schemeClr val="tx1"/>
            </a:solidFill>
            <a:miter lim="800000"/>
            <a:headEnd/>
            <a:tailEnd/>
          </a:ln>
        </p:spPr>
        <p:txBody>
          <a:bodyPr>
            <a:spAutoFit/>
          </a:bodyPr>
          <a:lstStyle/>
          <a:p>
            <a:pPr algn="ctr"/>
            <a:r>
              <a:rPr lang="en-US"/>
              <a:t>Period of Decline and Corruption</a:t>
            </a:r>
          </a:p>
        </p:txBody>
      </p:sp>
      <p:sp>
        <p:nvSpPr>
          <p:cNvPr id="104458" name="AutoShape 10"/>
          <p:cNvSpPr>
            <a:spLocks noChangeArrowheads="1"/>
          </p:cNvSpPr>
          <p:nvPr/>
        </p:nvSpPr>
        <p:spPr bwMode="auto">
          <a:xfrm rot="10800000">
            <a:off x="6019800" y="4419600"/>
            <a:ext cx="1676400" cy="1447800"/>
          </a:xfrm>
          <a:custGeom>
            <a:avLst/>
            <a:gdLst>
              <a:gd name="T0" fmla="*/ 2147483647 w 21600"/>
              <a:gd name="T1" fmla="*/ 0 h 21600"/>
              <a:gd name="T2" fmla="*/ 2147483647 w 21600"/>
              <a:gd name="T3" fmla="*/ 2147483647 h 21600"/>
              <a:gd name="T4" fmla="*/ 1513261518 w 21600"/>
              <a:gd name="T5" fmla="*/ 2147483647 h 21600"/>
              <a:gd name="T6" fmla="*/ 2147483647 w 21600"/>
              <a:gd name="T7" fmla="*/ 1830613208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5050"/>
          </a:solidFill>
          <a:ln w="9525">
            <a:solidFill>
              <a:schemeClr val="tx1"/>
            </a:solidFill>
            <a:miter lim="800000"/>
            <a:headEnd/>
            <a:tailEnd/>
          </a:ln>
        </p:spPr>
        <p:txBody>
          <a:bodyPr wrap="none" anchor="ctr"/>
          <a:lstStyle/>
          <a:p>
            <a:endParaRPr lang="en-US"/>
          </a:p>
        </p:txBody>
      </p:sp>
      <p:sp>
        <p:nvSpPr>
          <p:cNvPr id="104459" name="Text Box 11" descr="Newsprint"/>
          <p:cNvSpPr txBox="1">
            <a:spLocks noChangeArrowheads="1"/>
          </p:cNvSpPr>
          <p:nvPr/>
        </p:nvSpPr>
        <p:spPr bwMode="auto">
          <a:xfrm>
            <a:off x="457200" y="3200400"/>
            <a:ext cx="2911475" cy="1109663"/>
          </a:xfrm>
          <a:prstGeom prst="rect">
            <a:avLst/>
          </a:prstGeom>
          <a:blipFill dpi="0" rotWithShape="1">
            <a:blip r:embed="rId3" cstate="print">
              <a:alphaModFix amt="26000"/>
            </a:blip>
            <a:srcRect/>
            <a:tile tx="0" ty="0" sx="100000" sy="100000" flip="none" algn="tl"/>
          </a:blipFill>
          <a:ln w="12700">
            <a:solidFill>
              <a:schemeClr val="tx1"/>
            </a:solidFill>
            <a:miter lim="800000"/>
            <a:headEnd/>
            <a:tailEnd/>
          </a:ln>
        </p:spPr>
        <p:txBody>
          <a:bodyPr>
            <a:spAutoFit/>
          </a:bodyPr>
          <a:lstStyle/>
          <a:p>
            <a:pPr algn="ctr"/>
            <a:r>
              <a:rPr lang="en-US"/>
              <a:t>Period of Rebellion</a:t>
            </a:r>
          </a:p>
          <a:p>
            <a:pPr algn="ctr"/>
            <a:r>
              <a:rPr lang="en-US"/>
              <a:t>Ruler loses the Mandate of Heaven</a:t>
            </a:r>
          </a:p>
        </p:txBody>
      </p:sp>
      <p:sp>
        <p:nvSpPr>
          <p:cNvPr id="104460" name="AutoShape 12"/>
          <p:cNvSpPr>
            <a:spLocks noChangeArrowheads="1"/>
          </p:cNvSpPr>
          <p:nvPr/>
        </p:nvSpPr>
        <p:spPr bwMode="auto">
          <a:xfrm rot="-5400000">
            <a:off x="1181100" y="4533900"/>
            <a:ext cx="1447800" cy="1219200"/>
          </a:xfrm>
          <a:custGeom>
            <a:avLst/>
            <a:gdLst>
              <a:gd name="T0" fmla="*/ 2147483647 w 21600"/>
              <a:gd name="T1" fmla="*/ 0 h 21600"/>
              <a:gd name="T2" fmla="*/ 2147483647 w 21600"/>
              <a:gd name="T3" fmla="*/ 2147483647 h 21600"/>
              <a:gd name="T4" fmla="*/ 974781134 w 21600"/>
              <a:gd name="T5" fmla="*/ 2147483647 h 21600"/>
              <a:gd name="T6" fmla="*/ 2147483647 w 21600"/>
              <a:gd name="T7" fmla="*/ 1093190769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5050"/>
          </a:solidFill>
          <a:ln w="9525">
            <a:solidFill>
              <a:schemeClr val="tx1"/>
            </a:solidFill>
            <a:miter lim="800000"/>
            <a:headEnd/>
            <a:tailEnd/>
          </a:ln>
        </p:spPr>
        <p:txBody>
          <a:bodyPr wrap="none" anchor="ctr"/>
          <a:lstStyle/>
          <a:p>
            <a:endParaRPr lang="en-US"/>
          </a:p>
        </p:txBody>
      </p:sp>
      <p:sp>
        <p:nvSpPr>
          <p:cNvPr id="104461" name="AutoShape 13"/>
          <p:cNvSpPr>
            <a:spLocks noChangeArrowheads="1"/>
          </p:cNvSpPr>
          <p:nvPr/>
        </p:nvSpPr>
        <p:spPr bwMode="auto">
          <a:xfrm>
            <a:off x="914400" y="1600200"/>
            <a:ext cx="1676400" cy="1447800"/>
          </a:xfrm>
          <a:custGeom>
            <a:avLst/>
            <a:gdLst>
              <a:gd name="T0" fmla="*/ 2147483647 w 21600"/>
              <a:gd name="T1" fmla="*/ 0 h 21600"/>
              <a:gd name="T2" fmla="*/ 2147483647 w 21600"/>
              <a:gd name="T3" fmla="*/ 2147483647 h 21600"/>
              <a:gd name="T4" fmla="*/ 1513261518 w 21600"/>
              <a:gd name="T5" fmla="*/ 2147483647 h 21600"/>
              <a:gd name="T6" fmla="*/ 2147483647 w 21600"/>
              <a:gd name="T7" fmla="*/ 1830613208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5050"/>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4452"/>
                                        </p:tgtEl>
                                        <p:attrNameLst>
                                          <p:attrName>style.visibility</p:attrName>
                                        </p:attrNameLst>
                                      </p:cBhvr>
                                      <p:to>
                                        <p:strVal val="visible"/>
                                      </p:to>
                                    </p:set>
                                    <p:anim calcmode="lin" valueType="num">
                                      <p:cBhvr>
                                        <p:cTn id="7" dur="1000" fill="hold"/>
                                        <p:tgtEl>
                                          <p:spTgt spid="104452"/>
                                        </p:tgtEl>
                                        <p:attrNameLst>
                                          <p:attrName>ppt_w</p:attrName>
                                        </p:attrNameLst>
                                      </p:cBhvr>
                                      <p:tavLst>
                                        <p:tav tm="0">
                                          <p:val>
                                            <p:strVal val="#ppt_w*0.70"/>
                                          </p:val>
                                        </p:tav>
                                        <p:tav tm="100000">
                                          <p:val>
                                            <p:strVal val="#ppt_w"/>
                                          </p:val>
                                        </p:tav>
                                      </p:tavLst>
                                    </p:anim>
                                    <p:anim calcmode="lin" valueType="num">
                                      <p:cBhvr>
                                        <p:cTn id="8" dur="1000" fill="hold"/>
                                        <p:tgtEl>
                                          <p:spTgt spid="104452"/>
                                        </p:tgtEl>
                                        <p:attrNameLst>
                                          <p:attrName>ppt_h</p:attrName>
                                        </p:attrNameLst>
                                      </p:cBhvr>
                                      <p:tavLst>
                                        <p:tav tm="0">
                                          <p:val>
                                            <p:strVal val="#ppt_h"/>
                                          </p:val>
                                        </p:tav>
                                        <p:tav tm="100000">
                                          <p:val>
                                            <p:strVal val="#ppt_h"/>
                                          </p:val>
                                        </p:tav>
                                      </p:tavLst>
                                    </p:anim>
                                    <p:animEffect transition="in" filter="fade">
                                      <p:cBhvr>
                                        <p:cTn id="9" dur="1000"/>
                                        <p:tgtEl>
                                          <p:spTgt spid="10445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4453"/>
                                        </p:tgtEl>
                                        <p:attrNameLst>
                                          <p:attrName>style.visibility</p:attrName>
                                        </p:attrNameLst>
                                      </p:cBhvr>
                                      <p:to>
                                        <p:strVal val="visible"/>
                                      </p:to>
                                    </p:set>
                                    <p:anim calcmode="lin" valueType="num">
                                      <p:cBhvr>
                                        <p:cTn id="14" dur="1000" fill="hold"/>
                                        <p:tgtEl>
                                          <p:spTgt spid="104453"/>
                                        </p:tgtEl>
                                        <p:attrNameLst>
                                          <p:attrName>ppt_w</p:attrName>
                                        </p:attrNameLst>
                                      </p:cBhvr>
                                      <p:tavLst>
                                        <p:tav tm="0">
                                          <p:val>
                                            <p:strVal val="#ppt_w*0.70"/>
                                          </p:val>
                                        </p:tav>
                                        <p:tav tm="100000">
                                          <p:val>
                                            <p:strVal val="#ppt_w"/>
                                          </p:val>
                                        </p:tav>
                                      </p:tavLst>
                                    </p:anim>
                                    <p:anim calcmode="lin" valueType="num">
                                      <p:cBhvr>
                                        <p:cTn id="15" dur="1000" fill="hold"/>
                                        <p:tgtEl>
                                          <p:spTgt spid="104453"/>
                                        </p:tgtEl>
                                        <p:attrNameLst>
                                          <p:attrName>ppt_h</p:attrName>
                                        </p:attrNameLst>
                                      </p:cBhvr>
                                      <p:tavLst>
                                        <p:tav tm="0">
                                          <p:val>
                                            <p:strVal val="#ppt_h"/>
                                          </p:val>
                                        </p:tav>
                                        <p:tav tm="100000">
                                          <p:val>
                                            <p:strVal val="#ppt_h"/>
                                          </p:val>
                                        </p:tav>
                                      </p:tavLst>
                                    </p:anim>
                                    <p:animEffect transition="in" filter="fade">
                                      <p:cBhvr>
                                        <p:cTn id="16" dur="1000"/>
                                        <p:tgtEl>
                                          <p:spTgt spid="10445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4456"/>
                                        </p:tgtEl>
                                        <p:attrNameLst>
                                          <p:attrName>style.visibility</p:attrName>
                                        </p:attrNameLst>
                                      </p:cBhvr>
                                      <p:to>
                                        <p:strVal val="visible"/>
                                      </p:to>
                                    </p:set>
                                    <p:anim calcmode="lin" valueType="num">
                                      <p:cBhvr>
                                        <p:cTn id="21" dur="1000" fill="hold"/>
                                        <p:tgtEl>
                                          <p:spTgt spid="104456"/>
                                        </p:tgtEl>
                                        <p:attrNameLst>
                                          <p:attrName>ppt_w</p:attrName>
                                        </p:attrNameLst>
                                      </p:cBhvr>
                                      <p:tavLst>
                                        <p:tav tm="0">
                                          <p:val>
                                            <p:strVal val="#ppt_w*0.70"/>
                                          </p:val>
                                        </p:tav>
                                        <p:tav tm="100000">
                                          <p:val>
                                            <p:strVal val="#ppt_w"/>
                                          </p:val>
                                        </p:tav>
                                      </p:tavLst>
                                    </p:anim>
                                    <p:anim calcmode="lin" valueType="num">
                                      <p:cBhvr>
                                        <p:cTn id="22" dur="1000" fill="hold"/>
                                        <p:tgtEl>
                                          <p:spTgt spid="104456"/>
                                        </p:tgtEl>
                                        <p:attrNameLst>
                                          <p:attrName>ppt_h</p:attrName>
                                        </p:attrNameLst>
                                      </p:cBhvr>
                                      <p:tavLst>
                                        <p:tav tm="0">
                                          <p:val>
                                            <p:strVal val="#ppt_h"/>
                                          </p:val>
                                        </p:tav>
                                        <p:tav tm="100000">
                                          <p:val>
                                            <p:strVal val="#ppt_h"/>
                                          </p:val>
                                        </p:tav>
                                      </p:tavLst>
                                    </p:anim>
                                    <p:animEffect transition="in" filter="fade">
                                      <p:cBhvr>
                                        <p:cTn id="23" dur="1000"/>
                                        <p:tgtEl>
                                          <p:spTgt spid="104456"/>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04454"/>
                                        </p:tgtEl>
                                        <p:attrNameLst>
                                          <p:attrName>style.visibility</p:attrName>
                                        </p:attrNameLst>
                                      </p:cBhvr>
                                      <p:to>
                                        <p:strVal val="visible"/>
                                      </p:to>
                                    </p:set>
                                    <p:anim calcmode="lin" valueType="num">
                                      <p:cBhvr>
                                        <p:cTn id="28" dur="1000" fill="hold"/>
                                        <p:tgtEl>
                                          <p:spTgt spid="104454"/>
                                        </p:tgtEl>
                                        <p:attrNameLst>
                                          <p:attrName>ppt_w</p:attrName>
                                        </p:attrNameLst>
                                      </p:cBhvr>
                                      <p:tavLst>
                                        <p:tav tm="0">
                                          <p:val>
                                            <p:strVal val="#ppt_w*0.70"/>
                                          </p:val>
                                        </p:tav>
                                        <p:tav tm="100000">
                                          <p:val>
                                            <p:strVal val="#ppt_w"/>
                                          </p:val>
                                        </p:tav>
                                      </p:tavLst>
                                    </p:anim>
                                    <p:anim calcmode="lin" valueType="num">
                                      <p:cBhvr>
                                        <p:cTn id="29" dur="1000" fill="hold"/>
                                        <p:tgtEl>
                                          <p:spTgt spid="104454"/>
                                        </p:tgtEl>
                                        <p:attrNameLst>
                                          <p:attrName>ppt_h</p:attrName>
                                        </p:attrNameLst>
                                      </p:cBhvr>
                                      <p:tavLst>
                                        <p:tav tm="0">
                                          <p:val>
                                            <p:strVal val="#ppt_h"/>
                                          </p:val>
                                        </p:tav>
                                        <p:tav tm="100000">
                                          <p:val>
                                            <p:strVal val="#ppt_h"/>
                                          </p:val>
                                        </p:tav>
                                      </p:tavLst>
                                    </p:anim>
                                    <p:animEffect transition="in" filter="fade">
                                      <p:cBhvr>
                                        <p:cTn id="30" dur="1000"/>
                                        <p:tgtEl>
                                          <p:spTgt spid="104454"/>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04458"/>
                                        </p:tgtEl>
                                        <p:attrNameLst>
                                          <p:attrName>style.visibility</p:attrName>
                                        </p:attrNameLst>
                                      </p:cBhvr>
                                      <p:to>
                                        <p:strVal val="visible"/>
                                      </p:to>
                                    </p:set>
                                    <p:anim calcmode="lin" valueType="num">
                                      <p:cBhvr>
                                        <p:cTn id="35" dur="1000" fill="hold"/>
                                        <p:tgtEl>
                                          <p:spTgt spid="104458"/>
                                        </p:tgtEl>
                                        <p:attrNameLst>
                                          <p:attrName>ppt_w</p:attrName>
                                        </p:attrNameLst>
                                      </p:cBhvr>
                                      <p:tavLst>
                                        <p:tav tm="0">
                                          <p:val>
                                            <p:strVal val="#ppt_w*0.70"/>
                                          </p:val>
                                        </p:tav>
                                        <p:tav tm="100000">
                                          <p:val>
                                            <p:strVal val="#ppt_w"/>
                                          </p:val>
                                        </p:tav>
                                      </p:tavLst>
                                    </p:anim>
                                    <p:anim calcmode="lin" valueType="num">
                                      <p:cBhvr>
                                        <p:cTn id="36" dur="1000" fill="hold"/>
                                        <p:tgtEl>
                                          <p:spTgt spid="104458"/>
                                        </p:tgtEl>
                                        <p:attrNameLst>
                                          <p:attrName>ppt_h</p:attrName>
                                        </p:attrNameLst>
                                      </p:cBhvr>
                                      <p:tavLst>
                                        <p:tav tm="0">
                                          <p:val>
                                            <p:strVal val="#ppt_h"/>
                                          </p:val>
                                        </p:tav>
                                        <p:tav tm="100000">
                                          <p:val>
                                            <p:strVal val="#ppt_h"/>
                                          </p:val>
                                        </p:tav>
                                      </p:tavLst>
                                    </p:anim>
                                    <p:animEffect transition="in" filter="fade">
                                      <p:cBhvr>
                                        <p:cTn id="37" dur="1000"/>
                                        <p:tgtEl>
                                          <p:spTgt spid="104458"/>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4457"/>
                                        </p:tgtEl>
                                        <p:attrNameLst>
                                          <p:attrName>style.visibility</p:attrName>
                                        </p:attrNameLst>
                                      </p:cBhvr>
                                      <p:to>
                                        <p:strVal val="visible"/>
                                      </p:to>
                                    </p:set>
                                    <p:anim calcmode="lin" valueType="num">
                                      <p:cBhvr>
                                        <p:cTn id="42" dur="1000" fill="hold"/>
                                        <p:tgtEl>
                                          <p:spTgt spid="104457"/>
                                        </p:tgtEl>
                                        <p:attrNameLst>
                                          <p:attrName>ppt_w</p:attrName>
                                        </p:attrNameLst>
                                      </p:cBhvr>
                                      <p:tavLst>
                                        <p:tav tm="0">
                                          <p:val>
                                            <p:strVal val="#ppt_w*0.70"/>
                                          </p:val>
                                        </p:tav>
                                        <p:tav tm="100000">
                                          <p:val>
                                            <p:strVal val="#ppt_w"/>
                                          </p:val>
                                        </p:tav>
                                      </p:tavLst>
                                    </p:anim>
                                    <p:anim calcmode="lin" valueType="num">
                                      <p:cBhvr>
                                        <p:cTn id="43" dur="1000" fill="hold"/>
                                        <p:tgtEl>
                                          <p:spTgt spid="104457"/>
                                        </p:tgtEl>
                                        <p:attrNameLst>
                                          <p:attrName>ppt_h</p:attrName>
                                        </p:attrNameLst>
                                      </p:cBhvr>
                                      <p:tavLst>
                                        <p:tav tm="0">
                                          <p:val>
                                            <p:strVal val="#ppt_h"/>
                                          </p:val>
                                        </p:tav>
                                        <p:tav tm="100000">
                                          <p:val>
                                            <p:strVal val="#ppt_h"/>
                                          </p:val>
                                        </p:tav>
                                      </p:tavLst>
                                    </p:anim>
                                    <p:animEffect transition="in" filter="fade">
                                      <p:cBhvr>
                                        <p:cTn id="44" dur="1000"/>
                                        <p:tgtEl>
                                          <p:spTgt spid="104457"/>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04460"/>
                                        </p:tgtEl>
                                        <p:attrNameLst>
                                          <p:attrName>style.visibility</p:attrName>
                                        </p:attrNameLst>
                                      </p:cBhvr>
                                      <p:to>
                                        <p:strVal val="visible"/>
                                      </p:to>
                                    </p:set>
                                    <p:anim calcmode="lin" valueType="num">
                                      <p:cBhvr>
                                        <p:cTn id="49" dur="1000" fill="hold"/>
                                        <p:tgtEl>
                                          <p:spTgt spid="104460"/>
                                        </p:tgtEl>
                                        <p:attrNameLst>
                                          <p:attrName>ppt_w</p:attrName>
                                        </p:attrNameLst>
                                      </p:cBhvr>
                                      <p:tavLst>
                                        <p:tav tm="0">
                                          <p:val>
                                            <p:strVal val="#ppt_w*0.70"/>
                                          </p:val>
                                        </p:tav>
                                        <p:tav tm="100000">
                                          <p:val>
                                            <p:strVal val="#ppt_w"/>
                                          </p:val>
                                        </p:tav>
                                      </p:tavLst>
                                    </p:anim>
                                    <p:anim calcmode="lin" valueType="num">
                                      <p:cBhvr>
                                        <p:cTn id="50" dur="1000" fill="hold"/>
                                        <p:tgtEl>
                                          <p:spTgt spid="104460"/>
                                        </p:tgtEl>
                                        <p:attrNameLst>
                                          <p:attrName>ppt_h</p:attrName>
                                        </p:attrNameLst>
                                      </p:cBhvr>
                                      <p:tavLst>
                                        <p:tav tm="0">
                                          <p:val>
                                            <p:strVal val="#ppt_h"/>
                                          </p:val>
                                        </p:tav>
                                        <p:tav tm="100000">
                                          <p:val>
                                            <p:strVal val="#ppt_h"/>
                                          </p:val>
                                        </p:tav>
                                      </p:tavLst>
                                    </p:anim>
                                    <p:animEffect transition="in" filter="fade">
                                      <p:cBhvr>
                                        <p:cTn id="51" dur="1000"/>
                                        <p:tgtEl>
                                          <p:spTgt spid="104460"/>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04459"/>
                                        </p:tgtEl>
                                        <p:attrNameLst>
                                          <p:attrName>style.visibility</p:attrName>
                                        </p:attrNameLst>
                                      </p:cBhvr>
                                      <p:to>
                                        <p:strVal val="visible"/>
                                      </p:to>
                                    </p:set>
                                    <p:anim calcmode="lin" valueType="num">
                                      <p:cBhvr>
                                        <p:cTn id="56" dur="1000" fill="hold"/>
                                        <p:tgtEl>
                                          <p:spTgt spid="104459"/>
                                        </p:tgtEl>
                                        <p:attrNameLst>
                                          <p:attrName>ppt_w</p:attrName>
                                        </p:attrNameLst>
                                      </p:cBhvr>
                                      <p:tavLst>
                                        <p:tav tm="0">
                                          <p:val>
                                            <p:strVal val="#ppt_w*0.70"/>
                                          </p:val>
                                        </p:tav>
                                        <p:tav tm="100000">
                                          <p:val>
                                            <p:strVal val="#ppt_w"/>
                                          </p:val>
                                        </p:tav>
                                      </p:tavLst>
                                    </p:anim>
                                    <p:anim calcmode="lin" valueType="num">
                                      <p:cBhvr>
                                        <p:cTn id="57" dur="1000" fill="hold"/>
                                        <p:tgtEl>
                                          <p:spTgt spid="104459"/>
                                        </p:tgtEl>
                                        <p:attrNameLst>
                                          <p:attrName>ppt_h</p:attrName>
                                        </p:attrNameLst>
                                      </p:cBhvr>
                                      <p:tavLst>
                                        <p:tav tm="0">
                                          <p:val>
                                            <p:strVal val="#ppt_h"/>
                                          </p:val>
                                        </p:tav>
                                        <p:tav tm="100000">
                                          <p:val>
                                            <p:strVal val="#ppt_h"/>
                                          </p:val>
                                        </p:tav>
                                      </p:tavLst>
                                    </p:anim>
                                    <p:animEffect transition="in" filter="fade">
                                      <p:cBhvr>
                                        <p:cTn id="58" dur="1000"/>
                                        <p:tgtEl>
                                          <p:spTgt spid="104459"/>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04461"/>
                                        </p:tgtEl>
                                        <p:attrNameLst>
                                          <p:attrName>style.visibility</p:attrName>
                                        </p:attrNameLst>
                                      </p:cBhvr>
                                      <p:to>
                                        <p:strVal val="visible"/>
                                      </p:to>
                                    </p:set>
                                    <p:anim calcmode="lin" valueType="num">
                                      <p:cBhvr>
                                        <p:cTn id="63" dur="1000" fill="hold"/>
                                        <p:tgtEl>
                                          <p:spTgt spid="104461"/>
                                        </p:tgtEl>
                                        <p:attrNameLst>
                                          <p:attrName>ppt_w</p:attrName>
                                        </p:attrNameLst>
                                      </p:cBhvr>
                                      <p:tavLst>
                                        <p:tav tm="0">
                                          <p:val>
                                            <p:strVal val="#ppt_w*0.70"/>
                                          </p:val>
                                        </p:tav>
                                        <p:tav tm="100000">
                                          <p:val>
                                            <p:strVal val="#ppt_w"/>
                                          </p:val>
                                        </p:tav>
                                      </p:tavLst>
                                    </p:anim>
                                    <p:anim calcmode="lin" valueType="num">
                                      <p:cBhvr>
                                        <p:cTn id="64" dur="1000" fill="hold"/>
                                        <p:tgtEl>
                                          <p:spTgt spid="104461"/>
                                        </p:tgtEl>
                                        <p:attrNameLst>
                                          <p:attrName>ppt_h</p:attrName>
                                        </p:attrNameLst>
                                      </p:cBhvr>
                                      <p:tavLst>
                                        <p:tav tm="0">
                                          <p:val>
                                            <p:strVal val="#ppt_h"/>
                                          </p:val>
                                        </p:tav>
                                        <p:tav tm="100000">
                                          <p:val>
                                            <p:strVal val="#ppt_h"/>
                                          </p:val>
                                        </p:tav>
                                      </p:tavLst>
                                    </p:anim>
                                    <p:animEffect transition="in" filter="fade">
                                      <p:cBhvr>
                                        <p:cTn id="65" dur="1000"/>
                                        <p:tgtEl>
                                          <p:spTgt spid="104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2" grpId="0"/>
      <p:bldP spid="104453" grpId="0" animBg="1"/>
      <p:bldP spid="104454" grpId="0" animBg="1"/>
      <p:bldP spid="104456" grpId="0" animBg="1"/>
      <p:bldP spid="104457" grpId="0" animBg="1"/>
      <p:bldP spid="104458" grpId="0" animBg="1"/>
      <p:bldP spid="104459" grpId="0" animBg="1"/>
      <p:bldP spid="104460" grpId="0" animBg="1"/>
      <p:bldP spid="10446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5476" name="Rectangle 4"/>
          <p:cNvSpPr>
            <a:spLocks noChangeArrowheads="1"/>
          </p:cNvSpPr>
          <p:nvPr/>
        </p:nvSpPr>
        <p:spPr bwMode="auto">
          <a:xfrm>
            <a:off x="152400" y="427038"/>
            <a:ext cx="6096000" cy="1766887"/>
          </a:xfrm>
          <a:prstGeom prst="rect">
            <a:avLst/>
          </a:prstGeom>
          <a:noFill/>
          <a:ln w="9525">
            <a:noFill/>
            <a:miter lim="800000"/>
            <a:headEnd/>
            <a:tailEnd/>
          </a:ln>
        </p:spPr>
        <p:txBody>
          <a:bodyPr anchor="ctr">
            <a:spAutoFit/>
          </a:bodyPr>
          <a:lstStyle/>
          <a:p>
            <a:r>
              <a:rPr lang="en-US" b="1"/>
              <a:t>Decline of the Zhou</a:t>
            </a:r>
          </a:p>
          <a:p>
            <a:r>
              <a:rPr lang="en-US" u="sng"/>
              <a:t>Later Zhou rulers began to become corrupt</a:t>
            </a:r>
            <a:r>
              <a:rPr lang="en-US"/>
              <a:t>.</a:t>
            </a:r>
          </a:p>
          <a:p>
            <a:r>
              <a:rPr lang="en-US" u="sng"/>
              <a:t>Civil war</a:t>
            </a:r>
            <a:r>
              <a:rPr lang="en-US"/>
              <a:t> broke out between the kingdoms</a:t>
            </a:r>
          </a:p>
          <a:p>
            <a:endParaRPr lang="en-US"/>
          </a:p>
          <a:p>
            <a:r>
              <a:rPr lang="en-US"/>
              <a:t>This is called the </a:t>
            </a:r>
            <a:r>
              <a:rPr lang="en-US" u="sng"/>
              <a:t>“Warring States Period”</a:t>
            </a:r>
          </a:p>
        </p:txBody>
      </p:sp>
      <p:pic>
        <p:nvPicPr>
          <p:cNvPr id="105480" name="Picture 8" descr="RM001255"/>
          <p:cNvPicPr>
            <a:picLocks noChangeAspect="1" noChangeArrowheads="1"/>
          </p:cNvPicPr>
          <p:nvPr/>
        </p:nvPicPr>
        <p:blipFill>
          <a:blip r:embed="rId3" cstate="print"/>
          <a:srcRect/>
          <a:stretch>
            <a:fillRect/>
          </a:stretch>
        </p:blipFill>
        <p:spPr bwMode="auto">
          <a:xfrm>
            <a:off x="6281738" y="304800"/>
            <a:ext cx="2557462" cy="1989138"/>
          </a:xfrm>
          <a:prstGeom prst="rect">
            <a:avLst/>
          </a:prstGeom>
          <a:noFill/>
          <a:ln w="9525">
            <a:noFill/>
            <a:miter lim="800000"/>
            <a:headEnd/>
            <a:tailEnd/>
          </a:ln>
        </p:spPr>
      </p:pic>
      <p:sp>
        <p:nvSpPr>
          <p:cNvPr id="105481" name="Rectangle 9"/>
          <p:cNvSpPr>
            <a:spLocks noChangeArrowheads="1"/>
          </p:cNvSpPr>
          <p:nvPr/>
        </p:nvSpPr>
        <p:spPr bwMode="auto">
          <a:xfrm>
            <a:off x="228600" y="2698750"/>
            <a:ext cx="8305800" cy="2101850"/>
          </a:xfrm>
          <a:prstGeom prst="rect">
            <a:avLst/>
          </a:prstGeom>
          <a:noFill/>
          <a:ln w="9525">
            <a:noFill/>
            <a:miter lim="800000"/>
            <a:headEnd/>
            <a:tailEnd/>
          </a:ln>
        </p:spPr>
        <p:txBody>
          <a:bodyPr anchor="ctr">
            <a:spAutoFit/>
          </a:bodyPr>
          <a:lstStyle/>
          <a:p>
            <a:r>
              <a:rPr lang="en-US" b="1"/>
              <a:t>Changes in Warfare</a:t>
            </a:r>
          </a:p>
          <a:p>
            <a:r>
              <a:rPr lang="en-US" u="sng"/>
              <a:t>Iron Weapons were developed</a:t>
            </a:r>
            <a:r>
              <a:rPr lang="en-US"/>
              <a:t>.</a:t>
            </a:r>
          </a:p>
          <a:p>
            <a:r>
              <a:rPr lang="en-US" u="sng"/>
              <a:t>Infantry</a:t>
            </a:r>
            <a:r>
              <a:rPr lang="en-US"/>
              <a:t> (foot soldiers) and </a:t>
            </a:r>
            <a:r>
              <a:rPr lang="en-US" u="sng"/>
              <a:t>Cavalry</a:t>
            </a:r>
            <a:r>
              <a:rPr lang="en-US"/>
              <a:t> (soldiers on horseback) became more prevalent.</a:t>
            </a:r>
            <a:r>
              <a:rPr lang="en-US" b="1"/>
              <a:t> </a:t>
            </a:r>
          </a:p>
          <a:p>
            <a:endParaRPr lang="en-US" b="1"/>
          </a:p>
          <a:p>
            <a:r>
              <a:rPr lang="en-US" u="sng"/>
              <a:t>Began to use the crossbow</a:t>
            </a:r>
          </a:p>
        </p:txBody>
      </p:sp>
      <p:pic>
        <p:nvPicPr>
          <p:cNvPr id="105485" name="Picture 13" descr="16th century Chinese Repeating Crossbow"/>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105400" y="4038600"/>
            <a:ext cx="3581400" cy="26495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5480"/>
                                        </p:tgtEl>
                                        <p:attrNameLst>
                                          <p:attrName>style.visibility</p:attrName>
                                        </p:attrNameLst>
                                      </p:cBhvr>
                                      <p:to>
                                        <p:strVal val="visible"/>
                                      </p:to>
                                    </p:set>
                                    <p:anim calcmode="lin" valueType="num">
                                      <p:cBhvr>
                                        <p:cTn id="7" dur="1000" fill="hold"/>
                                        <p:tgtEl>
                                          <p:spTgt spid="105480"/>
                                        </p:tgtEl>
                                        <p:attrNameLst>
                                          <p:attrName>ppt_w</p:attrName>
                                        </p:attrNameLst>
                                      </p:cBhvr>
                                      <p:tavLst>
                                        <p:tav tm="0">
                                          <p:val>
                                            <p:strVal val="#ppt_w*0.70"/>
                                          </p:val>
                                        </p:tav>
                                        <p:tav tm="100000">
                                          <p:val>
                                            <p:strVal val="#ppt_w"/>
                                          </p:val>
                                        </p:tav>
                                      </p:tavLst>
                                    </p:anim>
                                    <p:anim calcmode="lin" valueType="num">
                                      <p:cBhvr>
                                        <p:cTn id="8" dur="1000" fill="hold"/>
                                        <p:tgtEl>
                                          <p:spTgt spid="105480"/>
                                        </p:tgtEl>
                                        <p:attrNameLst>
                                          <p:attrName>ppt_h</p:attrName>
                                        </p:attrNameLst>
                                      </p:cBhvr>
                                      <p:tavLst>
                                        <p:tav tm="0">
                                          <p:val>
                                            <p:strVal val="#ppt_h"/>
                                          </p:val>
                                        </p:tav>
                                        <p:tav tm="100000">
                                          <p:val>
                                            <p:strVal val="#ppt_h"/>
                                          </p:val>
                                        </p:tav>
                                      </p:tavLst>
                                    </p:anim>
                                    <p:animEffect transition="in" filter="fade">
                                      <p:cBhvr>
                                        <p:cTn id="9" dur="1000"/>
                                        <p:tgtEl>
                                          <p:spTgt spid="10548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5476"/>
                                        </p:tgtEl>
                                        <p:attrNameLst>
                                          <p:attrName>style.visibility</p:attrName>
                                        </p:attrNameLst>
                                      </p:cBhvr>
                                      <p:to>
                                        <p:strVal val="visible"/>
                                      </p:to>
                                    </p:set>
                                    <p:anim calcmode="lin" valueType="num">
                                      <p:cBhvr>
                                        <p:cTn id="12" dur="1000" fill="hold"/>
                                        <p:tgtEl>
                                          <p:spTgt spid="105476"/>
                                        </p:tgtEl>
                                        <p:attrNameLst>
                                          <p:attrName>ppt_w</p:attrName>
                                        </p:attrNameLst>
                                      </p:cBhvr>
                                      <p:tavLst>
                                        <p:tav tm="0">
                                          <p:val>
                                            <p:strVal val="#ppt_w*0.70"/>
                                          </p:val>
                                        </p:tav>
                                        <p:tav tm="100000">
                                          <p:val>
                                            <p:strVal val="#ppt_w"/>
                                          </p:val>
                                        </p:tav>
                                      </p:tavLst>
                                    </p:anim>
                                    <p:anim calcmode="lin" valueType="num">
                                      <p:cBhvr>
                                        <p:cTn id="13" dur="1000" fill="hold"/>
                                        <p:tgtEl>
                                          <p:spTgt spid="105476"/>
                                        </p:tgtEl>
                                        <p:attrNameLst>
                                          <p:attrName>ppt_h</p:attrName>
                                        </p:attrNameLst>
                                      </p:cBhvr>
                                      <p:tavLst>
                                        <p:tav tm="0">
                                          <p:val>
                                            <p:strVal val="#ppt_h"/>
                                          </p:val>
                                        </p:tav>
                                        <p:tav tm="100000">
                                          <p:val>
                                            <p:strVal val="#ppt_h"/>
                                          </p:val>
                                        </p:tav>
                                      </p:tavLst>
                                    </p:anim>
                                    <p:animEffect transition="in" filter="fade">
                                      <p:cBhvr>
                                        <p:cTn id="14" dur="1000"/>
                                        <p:tgtEl>
                                          <p:spTgt spid="10547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05481">
                                            <p:txEl>
                                              <p:pRg st="0" end="0"/>
                                            </p:txEl>
                                          </p:spTgt>
                                        </p:tgtEl>
                                        <p:attrNameLst>
                                          <p:attrName>style.visibility</p:attrName>
                                        </p:attrNameLst>
                                      </p:cBhvr>
                                      <p:to>
                                        <p:strVal val="visible"/>
                                      </p:to>
                                    </p:set>
                                    <p:anim calcmode="lin" valueType="num">
                                      <p:cBhvr>
                                        <p:cTn id="19" dur="1000" fill="hold"/>
                                        <p:tgtEl>
                                          <p:spTgt spid="105481">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105481">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105481">
                                            <p:txEl>
                                              <p:pRg st="0" end="0"/>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105481">
                                            <p:txEl>
                                              <p:pRg st="1" end="1"/>
                                            </p:txEl>
                                          </p:spTgt>
                                        </p:tgtEl>
                                        <p:attrNameLst>
                                          <p:attrName>style.visibility</p:attrName>
                                        </p:attrNameLst>
                                      </p:cBhvr>
                                      <p:to>
                                        <p:strVal val="visible"/>
                                      </p:to>
                                    </p:set>
                                    <p:anim calcmode="lin" valueType="num">
                                      <p:cBhvr>
                                        <p:cTn id="24" dur="1000" fill="hold"/>
                                        <p:tgtEl>
                                          <p:spTgt spid="105481">
                                            <p:txEl>
                                              <p:pRg st="1" end="1"/>
                                            </p:txEl>
                                          </p:spTgt>
                                        </p:tgtEl>
                                        <p:attrNameLst>
                                          <p:attrName>ppt_w</p:attrName>
                                        </p:attrNameLst>
                                      </p:cBhvr>
                                      <p:tavLst>
                                        <p:tav tm="0">
                                          <p:val>
                                            <p:strVal val="#ppt_w*0.70"/>
                                          </p:val>
                                        </p:tav>
                                        <p:tav tm="100000">
                                          <p:val>
                                            <p:strVal val="#ppt_w"/>
                                          </p:val>
                                        </p:tav>
                                      </p:tavLst>
                                    </p:anim>
                                    <p:anim calcmode="lin" valueType="num">
                                      <p:cBhvr>
                                        <p:cTn id="25" dur="1000" fill="hold"/>
                                        <p:tgtEl>
                                          <p:spTgt spid="105481">
                                            <p:txEl>
                                              <p:pRg st="1" end="1"/>
                                            </p:txEl>
                                          </p:spTgt>
                                        </p:tgtEl>
                                        <p:attrNameLst>
                                          <p:attrName>ppt_h</p:attrName>
                                        </p:attrNameLst>
                                      </p:cBhvr>
                                      <p:tavLst>
                                        <p:tav tm="0">
                                          <p:val>
                                            <p:strVal val="#ppt_h"/>
                                          </p:val>
                                        </p:tav>
                                        <p:tav tm="100000">
                                          <p:val>
                                            <p:strVal val="#ppt_h"/>
                                          </p:val>
                                        </p:tav>
                                      </p:tavLst>
                                    </p:anim>
                                    <p:animEffect transition="in" filter="fade">
                                      <p:cBhvr>
                                        <p:cTn id="26" dur="1000"/>
                                        <p:tgtEl>
                                          <p:spTgt spid="105481">
                                            <p:txEl>
                                              <p:pRg st="1" end="1"/>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105481">
                                            <p:txEl>
                                              <p:pRg st="2" end="2"/>
                                            </p:txEl>
                                          </p:spTgt>
                                        </p:tgtEl>
                                        <p:attrNameLst>
                                          <p:attrName>style.visibility</p:attrName>
                                        </p:attrNameLst>
                                      </p:cBhvr>
                                      <p:to>
                                        <p:strVal val="visible"/>
                                      </p:to>
                                    </p:set>
                                    <p:anim calcmode="lin" valueType="num">
                                      <p:cBhvr>
                                        <p:cTn id="29" dur="1000" fill="hold"/>
                                        <p:tgtEl>
                                          <p:spTgt spid="105481">
                                            <p:txEl>
                                              <p:pRg st="2" end="2"/>
                                            </p:txEl>
                                          </p:spTgt>
                                        </p:tgtEl>
                                        <p:attrNameLst>
                                          <p:attrName>ppt_w</p:attrName>
                                        </p:attrNameLst>
                                      </p:cBhvr>
                                      <p:tavLst>
                                        <p:tav tm="0">
                                          <p:val>
                                            <p:strVal val="#ppt_w*0.70"/>
                                          </p:val>
                                        </p:tav>
                                        <p:tav tm="100000">
                                          <p:val>
                                            <p:strVal val="#ppt_w"/>
                                          </p:val>
                                        </p:tav>
                                      </p:tavLst>
                                    </p:anim>
                                    <p:anim calcmode="lin" valueType="num">
                                      <p:cBhvr>
                                        <p:cTn id="30" dur="1000" fill="hold"/>
                                        <p:tgtEl>
                                          <p:spTgt spid="105481">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10548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105481">
                                            <p:txEl>
                                              <p:pRg st="4" end="4"/>
                                            </p:txEl>
                                          </p:spTgt>
                                        </p:tgtEl>
                                        <p:attrNameLst>
                                          <p:attrName>style.visibility</p:attrName>
                                        </p:attrNameLst>
                                      </p:cBhvr>
                                      <p:to>
                                        <p:strVal val="visible"/>
                                      </p:to>
                                    </p:set>
                                    <p:anim calcmode="lin" valueType="num">
                                      <p:cBhvr>
                                        <p:cTn id="36" dur="1000" fill="hold"/>
                                        <p:tgtEl>
                                          <p:spTgt spid="105481">
                                            <p:txEl>
                                              <p:pRg st="4" end="4"/>
                                            </p:txEl>
                                          </p:spTgt>
                                        </p:tgtEl>
                                        <p:attrNameLst>
                                          <p:attrName>ppt_w</p:attrName>
                                        </p:attrNameLst>
                                      </p:cBhvr>
                                      <p:tavLst>
                                        <p:tav tm="0">
                                          <p:val>
                                            <p:strVal val="#ppt_w*0.70"/>
                                          </p:val>
                                        </p:tav>
                                        <p:tav tm="100000">
                                          <p:val>
                                            <p:strVal val="#ppt_w"/>
                                          </p:val>
                                        </p:tav>
                                      </p:tavLst>
                                    </p:anim>
                                    <p:anim calcmode="lin" valueType="num">
                                      <p:cBhvr>
                                        <p:cTn id="37" dur="1000" fill="hold"/>
                                        <p:tgtEl>
                                          <p:spTgt spid="105481">
                                            <p:txEl>
                                              <p:pRg st="4" end="4"/>
                                            </p:txEl>
                                          </p:spTgt>
                                        </p:tgtEl>
                                        <p:attrNameLst>
                                          <p:attrName>ppt_h</p:attrName>
                                        </p:attrNameLst>
                                      </p:cBhvr>
                                      <p:tavLst>
                                        <p:tav tm="0">
                                          <p:val>
                                            <p:strVal val="#ppt_h"/>
                                          </p:val>
                                        </p:tav>
                                        <p:tav tm="100000">
                                          <p:val>
                                            <p:strVal val="#ppt_h"/>
                                          </p:val>
                                        </p:tav>
                                      </p:tavLst>
                                    </p:anim>
                                    <p:animEffect transition="in" filter="fade">
                                      <p:cBhvr>
                                        <p:cTn id="38" dur="1000"/>
                                        <p:tgtEl>
                                          <p:spTgt spid="105481">
                                            <p:txEl>
                                              <p:pRg st="4" end="4"/>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105485"/>
                                        </p:tgtEl>
                                        <p:attrNameLst>
                                          <p:attrName>style.visibility</p:attrName>
                                        </p:attrNameLst>
                                      </p:cBhvr>
                                      <p:to>
                                        <p:strVal val="visible"/>
                                      </p:to>
                                    </p:set>
                                    <p:anim calcmode="lin" valueType="num">
                                      <p:cBhvr>
                                        <p:cTn id="41" dur="1000" fill="hold"/>
                                        <p:tgtEl>
                                          <p:spTgt spid="105485"/>
                                        </p:tgtEl>
                                        <p:attrNameLst>
                                          <p:attrName>ppt_w</p:attrName>
                                        </p:attrNameLst>
                                      </p:cBhvr>
                                      <p:tavLst>
                                        <p:tav tm="0">
                                          <p:val>
                                            <p:strVal val="#ppt_w*0.70"/>
                                          </p:val>
                                        </p:tav>
                                        <p:tav tm="100000">
                                          <p:val>
                                            <p:strVal val="#ppt_w"/>
                                          </p:val>
                                        </p:tav>
                                      </p:tavLst>
                                    </p:anim>
                                    <p:anim calcmode="lin" valueType="num">
                                      <p:cBhvr>
                                        <p:cTn id="42" dur="1000" fill="hold"/>
                                        <p:tgtEl>
                                          <p:spTgt spid="105485"/>
                                        </p:tgtEl>
                                        <p:attrNameLst>
                                          <p:attrName>ppt_h</p:attrName>
                                        </p:attrNameLst>
                                      </p:cBhvr>
                                      <p:tavLst>
                                        <p:tav tm="0">
                                          <p:val>
                                            <p:strVal val="#ppt_h"/>
                                          </p:val>
                                        </p:tav>
                                        <p:tav tm="100000">
                                          <p:val>
                                            <p:strVal val="#ppt_h"/>
                                          </p:val>
                                        </p:tav>
                                      </p:tavLst>
                                    </p:anim>
                                    <p:animEffect transition="in" filter="fade">
                                      <p:cBhvr>
                                        <p:cTn id="43" dur="1000"/>
                                        <p:tgtEl>
                                          <p:spTgt spid="105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6500" name="Rectangle 4"/>
          <p:cNvSpPr>
            <a:spLocks noChangeArrowheads="1"/>
          </p:cNvSpPr>
          <p:nvPr/>
        </p:nvSpPr>
        <p:spPr bwMode="auto">
          <a:xfrm>
            <a:off x="152400" y="242888"/>
            <a:ext cx="8763000" cy="3929062"/>
          </a:xfrm>
          <a:prstGeom prst="rect">
            <a:avLst/>
          </a:prstGeom>
          <a:noFill/>
          <a:ln w="9525">
            <a:noFill/>
            <a:miter lim="800000"/>
            <a:headEnd/>
            <a:tailEnd/>
          </a:ln>
        </p:spPr>
        <p:txBody>
          <a:bodyPr anchor="ctr">
            <a:spAutoFit/>
          </a:bodyPr>
          <a:lstStyle/>
          <a:p>
            <a:r>
              <a:rPr lang="en-US" b="1"/>
              <a:t>Life under the Zhou</a:t>
            </a:r>
          </a:p>
          <a:p>
            <a:endParaRPr lang="en-US" sz="1000"/>
          </a:p>
          <a:p>
            <a:r>
              <a:rPr lang="en-US" b="1"/>
              <a:t>Economic and Technological Growth</a:t>
            </a:r>
          </a:p>
          <a:p>
            <a:r>
              <a:rPr lang="en-US"/>
              <a:t>Made major advancements during this period that improved life for the people. </a:t>
            </a:r>
          </a:p>
          <a:p>
            <a:endParaRPr lang="en-US"/>
          </a:p>
          <a:p>
            <a:r>
              <a:rPr lang="en-US" b="1"/>
              <a:t>Irrigation and Water Projects</a:t>
            </a:r>
          </a:p>
          <a:p>
            <a:r>
              <a:rPr lang="en-US"/>
              <a:t>Began to </a:t>
            </a:r>
            <a:r>
              <a:rPr lang="en-US" u="sng"/>
              <a:t>control the flow of rivers to water crops</a:t>
            </a:r>
            <a:r>
              <a:rPr lang="en-US"/>
              <a:t>. Farming could be more reliable without dependence on rains. </a:t>
            </a:r>
          </a:p>
          <a:p>
            <a:endParaRPr lang="en-US"/>
          </a:p>
          <a:p>
            <a:r>
              <a:rPr lang="en-US" b="1"/>
              <a:t>Farming Advancements</a:t>
            </a:r>
          </a:p>
          <a:p>
            <a:r>
              <a:rPr lang="en-US" u="sng"/>
              <a:t>Iron plows, increase arable land</a:t>
            </a:r>
            <a:r>
              <a:rPr lang="en-US"/>
              <a:t>.</a:t>
            </a:r>
          </a:p>
        </p:txBody>
      </p:sp>
      <p:pic>
        <p:nvPicPr>
          <p:cNvPr id="106502" name="Picture 6" descr="early3"/>
          <p:cNvPicPr>
            <a:picLocks noChangeAspect="1" noChangeArrowheads="1"/>
          </p:cNvPicPr>
          <p:nvPr/>
        </p:nvPicPr>
        <p:blipFill>
          <a:blip r:embed="rId3" cstate="print"/>
          <a:srcRect/>
          <a:stretch>
            <a:fillRect/>
          </a:stretch>
        </p:blipFill>
        <p:spPr bwMode="auto">
          <a:xfrm>
            <a:off x="6172200" y="4654550"/>
            <a:ext cx="2743200" cy="1974850"/>
          </a:xfrm>
          <a:prstGeom prst="rect">
            <a:avLst/>
          </a:prstGeom>
          <a:noFill/>
          <a:ln w="9525">
            <a:noFill/>
            <a:miter lim="800000"/>
            <a:headEnd/>
            <a:tailEnd/>
          </a:ln>
        </p:spPr>
      </p:pic>
      <p:sp>
        <p:nvSpPr>
          <p:cNvPr id="106503" name="Rectangle 7"/>
          <p:cNvSpPr>
            <a:spLocks noChangeArrowheads="1"/>
          </p:cNvSpPr>
          <p:nvPr/>
        </p:nvSpPr>
        <p:spPr bwMode="auto">
          <a:xfrm>
            <a:off x="152400" y="4375150"/>
            <a:ext cx="6096000" cy="2101850"/>
          </a:xfrm>
          <a:prstGeom prst="rect">
            <a:avLst/>
          </a:prstGeom>
          <a:noFill/>
          <a:ln w="9525">
            <a:noFill/>
            <a:miter lim="800000"/>
            <a:headEnd/>
            <a:tailEnd/>
          </a:ln>
        </p:spPr>
        <p:txBody>
          <a:bodyPr>
            <a:spAutoFit/>
          </a:bodyPr>
          <a:lstStyle/>
          <a:p>
            <a:r>
              <a:rPr lang="en-US"/>
              <a:t>An </a:t>
            </a:r>
            <a:r>
              <a:rPr lang="en-US" u="sng"/>
              <a:t>agricultural surplus led to an increase in trade.</a:t>
            </a:r>
            <a:r>
              <a:rPr lang="en-US"/>
              <a:t> </a:t>
            </a:r>
          </a:p>
          <a:p>
            <a:r>
              <a:rPr lang="en-US"/>
              <a:t>The </a:t>
            </a:r>
            <a:r>
              <a:rPr lang="en-US" u="sng"/>
              <a:t>most important trade item was silk.</a:t>
            </a:r>
          </a:p>
          <a:p>
            <a:r>
              <a:rPr lang="en-US"/>
              <a:t>It’s secret was closely guarded.  </a:t>
            </a:r>
          </a:p>
          <a:p>
            <a:r>
              <a:rPr lang="en-US"/>
              <a:t>Sharing the secret of silk was punishable by death.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6500">
                                            <p:txEl>
                                              <p:pRg st="0" end="0"/>
                                            </p:txEl>
                                          </p:spTgt>
                                        </p:tgtEl>
                                        <p:attrNameLst>
                                          <p:attrName>style.visibility</p:attrName>
                                        </p:attrNameLst>
                                      </p:cBhvr>
                                      <p:to>
                                        <p:strVal val="visible"/>
                                      </p:to>
                                    </p:set>
                                    <p:anim calcmode="lin" valueType="num">
                                      <p:cBhvr>
                                        <p:cTn id="7" dur="1000" fill="hold"/>
                                        <p:tgtEl>
                                          <p:spTgt spid="10650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650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650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6500">
                                            <p:txEl>
                                              <p:pRg st="2" end="2"/>
                                            </p:txEl>
                                          </p:spTgt>
                                        </p:tgtEl>
                                        <p:attrNameLst>
                                          <p:attrName>style.visibility</p:attrName>
                                        </p:attrNameLst>
                                      </p:cBhvr>
                                      <p:to>
                                        <p:strVal val="visible"/>
                                      </p:to>
                                    </p:set>
                                    <p:anim calcmode="lin" valueType="num">
                                      <p:cBhvr>
                                        <p:cTn id="14" dur="1000" fill="hold"/>
                                        <p:tgtEl>
                                          <p:spTgt spid="106500">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106500">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10650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6500">
                                            <p:txEl>
                                              <p:pRg st="3" end="3"/>
                                            </p:txEl>
                                          </p:spTgt>
                                        </p:tgtEl>
                                        <p:attrNameLst>
                                          <p:attrName>style.visibility</p:attrName>
                                        </p:attrNameLst>
                                      </p:cBhvr>
                                      <p:to>
                                        <p:strVal val="visible"/>
                                      </p:to>
                                    </p:set>
                                    <p:anim calcmode="lin" valueType="num">
                                      <p:cBhvr>
                                        <p:cTn id="21" dur="1000" fill="hold"/>
                                        <p:tgtEl>
                                          <p:spTgt spid="106500">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106500">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106500">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06500">
                                            <p:txEl>
                                              <p:pRg st="5" end="5"/>
                                            </p:txEl>
                                          </p:spTgt>
                                        </p:tgtEl>
                                        <p:attrNameLst>
                                          <p:attrName>style.visibility</p:attrName>
                                        </p:attrNameLst>
                                      </p:cBhvr>
                                      <p:to>
                                        <p:strVal val="visible"/>
                                      </p:to>
                                    </p:set>
                                    <p:anim calcmode="lin" valueType="num">
                                      <p:cBhvr>
                                        <p:cTn id="28" dur="1000" fill="hold"/>
                                        <p:tgtEl>
                                          <p:spTgt spid="106500">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106500">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106500">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06500">
                                            <p:txEl>
                                              <p:pRg st="6" end="6"/>
                                            </p:txEl>
                                          </p:spTgt>
                                        </p:tgtEl>
                                        <p:attrNameLst>
                                          <p:attrName>style.visibility</p:attrName>
                                        </p:attrNameLst>
                                      </p:cBhvr>
                                      <p:to>
                                        <p:strVal val="visible"/>
                                      </p:to>
                                    </p:set>
                                    <p:anim calcmode="lin" valueType="num">
                                      <p:cBhvr>
                                        <p:cTn id="35" dur="1000" fill="hold"/>
                                        <p:tgtEl>
                                          <p:spTgt spid="106500">
                                            <p:txEl>
                                              <p:pRg st="6" end="6"/>
                                            </p:txEl>
                                          </p:spTgt>
                                        </p:tgtEl>
                                        <p:attrNameLst>
                                          <p:attrName>ppt_w</p:attrName>
                                        </p:attrNameLst>
                                      </p:cBhvr>
                                      <p:tavLst>
                                        <p:tav tm="0">
                                          <p:val>
                                            <p:strVal val="#ppt_w*0.70"/>
                                          </p:val>
                                        </p:tav>
                                        <p:tav tm="100000">
                                          <p:val>
                                            <p:strVal val="#ppt_w"/>
                                          </p:val>
                                        </p:tav>
                                      </p:tavLst>
                                    </p:anim>
                                    <p:anim calcmode="lin" valueType="num">
                                      <p:cBhvr>
                                        <p:cTn id="36" dur="1000" fill="hold"/>
                                        <p:tgtEl>
                                          <p:spTgt spid="106500">
                                            <p:txEl>
                                              <p:pRg st="6" end="6"/>
                                            </p:txEl>
                                          </p:spTgt>
                                        </p:tgtEl>
                                        <p:attrNameLst>
                                          <p:attrName>ppt_h</p:attrName>
                                        </p:attrNameLst>
                                      </p:cBhvr>
                                      <p:tavLst>
                                        <p:tav tm="0">
                                          <p:val>
                                            <p:strVal val="#ppt_h"/>
                                          </p:val>
                                        </p:tav>
                                        <p:tav tm="100000">
                                          <p:val>
                                            <p:strVal val="#ppt_h"/>
                                          </p:val>
                                        </p:tav>
                                      </p:tavLst>
                                    </p:anim>
                                    <p:animEffect transition="in" filter="fade">
                                      <p:cBhvr>
                                        <p:cTn id="37" dur="1000"/>
                                        <p:tgtEl>
                                          <p:spTgt spid="10650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6500">
                                            <p:txEl>
                                              <p:pRg st="8" end="8"/>
                                            </p:txEl>
                                          </p:spTgt>
                                        </p:tgtEl>
                                        <p:attrNameLst>
                                          <p:attrName>style.visibility</p:attrName>
                                        </p:attrNameLst>
                                      </p:cBhvr>
                                      <p:to>
                                        <p:strVal val="visible"/>
                                      </p:to>
                                    </p:set>
                                    <p:anim calcmode="lin" valueType="num">
                                      <p:cBhvr>
                                        <p:cTn id="42" dur="1000" fill="hold"/>
                                        <p:tgtEl>
                                          <p:spTgt spid="106500">
                                            <p:txEl>
                                              <p:pRg st="8" end="8"/>
                                            </p:txEl>
                                          </p:spTgt>
                                        </p:tgtEl>
                                        <p:attrNameLst>
                                          <p:attrName>ppt_w</p:attrName>
                                        </p:attrNameLst>
                                      </p:cBhvr>
                                      <p:tavLst>
                                        <p:tav tm="0">
                                          <p:val>
                                            <p:strVal val="#ppt_w*0.70"/>
                                          </p:val>
                                        </p:tav>
                                        <p:tav tm="100000">
                                          <p:val>
                                            <p:strVal val="#ppt_w"/>
                                          </p:val>
                                        </p:tav>
                                      </p:tavLst>
                                    </p:anim>
                                    <p:anim calcmode="lin" valueType="num">
                                      <p:cBhvr>
                                        <p:cTn id="43" dur="1000" fill="hold"/>
                                        <p:tgtEl>
                                          <p:spTgt spid="106500">
                                            <p:txEl>
                                              <p:pRg st="8" end="8"/>
                                            </p:txEl>
                                          </p:spTgt>
                                        </p:tgtEl>
                                        <p:attrNameLst>
                                          <p:attrName>ppt_h</p:attrName>
                                        </p:attrNameLst>
                                      </p:cBhvr>
                                      <p:tavLst>
                                        <p:tav tm="0">
                                          <p:val>
                                            <p:strVal val="#ppt_h"/>
                                          </p:val>
                                        </p:tav>
                                        <p:tav tm="100000">
                                          <p:val>
                                            <p:strVal val="#ppt_h"/>
                                          </p:val>
                                        </p:tav>
                                      </p:tavLst>
                                    </p:anim>
                                    <p:animEffect transition="in" filter="fade">
                                      <p:cBhvr>
                                        <p:cTn id="44" dur="1000"/>
                                        <p:tgtEl>
                                          <p:spTgt spid="106500">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06500">
                                            <p:txEl>
                                              <p:pRg st="9" end="9"/>
                                            </p:txEl>
                                          </p:spTgt>
                                        </p:tgtEl>
                                        <p:attrNameLst>
                                          <p:attrName>style.visibility</p:attrName>
                                        </p:attrNameLst>
                                      </p:cBhvr>
                                      <p:to>
                                        <p:strVal val="visible"/>
                                      </p:to>
                                    </p:set>
                                    <p:anim calcmode="lin" valueType="num">
                                      <p:cBhvr>
                                        <p:cTn id="49" dur="1000" fill="hold"/>
                                        <p:tgtEl>
                                          <p:spTgt spid="106500">
                                            <p:txEl>
                                              <p:pRg st="9" end="9"/>
                                            </p:txEl>
                                          </p:spTgt>
                                        </p:tgtEl>
                                        <p:attrNameLst>
                                          <p:attrName>ppt_w</p:attrName>
                                        </p:attrNameLst>
                                      </p:cBhvr>
                                      <p:tavLst>
                                        <p:tav tm="0">
                                          <p:val>
                                            <p:strVal val="#ppt_w*0.70"/>
                                          </p:val>
                                        </p:tav>
                                        <p:tav tm="100000">
                                          <p:val>
                                            <p:strVal val="#ppt_w"/>
                                          </p:val>
                                        </p:tav>
                                      </p:tavLst>
                                    </p:anim>
                                    <p:anim calcmode="lin" valueType="num">
                                      <p:cBhvr>
                                        <p:cTn id="50" dur="1000" fill="hold"/>
                                        <p:tgtEl>
                                          <p:spTgt spid="106500">
                                            <p:txEl>
                                              <p:pRg st="9" end="9"/>
                                            </p:txEl>
                                          </p:spTgt>
                                        </p:tgtEl>
                                        <p:attrNameLst>
                                          <p:attrName>ppt_h</p:attrName>
                                        </p:attrNameLst>
                                      </p:cBhvr>
                                      <p:tavLst>
                                        <p:tav tm="0">
                                          <p:val>
                                            <p:strVal val="#ppt_h"/>
                                          </p:val>
                                        </p:tav>
                                        <p:tav tm="100000">
                                          <p:val>
                                            <p:strVal val="#ppt_h"/>
                                          </p:val>
                                        </p:tav>
                                      </p:tavLst>
                                    </p:anim>
                                    <p:animEffect transition="in" filter="fade">
                                      <p:cBhvr>
                                        <p:cTn id="51" dur="1000"/>
                                        <p:tgtEl>
                                          <p:spTgt spid="106500">
                                            <p:txEl>
                                              <p:pRg st="9" end="9"/>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06503">
                                            <p:txEl>
                                              <p:pRg st="0" end="0"/>
                                            </p:txEl>
                                          </p:spTgt>
                                        </p:tgtEl>
                                        <p:attrNameLst>
                                          <p:attrName>style.visibility</p:attrName>
                                        </p:attrNameLst>
                                      </p:cBhvr>
                                      <p:to>
                                        <p:strVal val="visible"/>
                                      </p:to>
                                    </p:set>
                                    <p:anim calcmode="lin" valueType="num">
                                      <p:cBhvr>
                                        <p:cTn id="56" dur="1000" fill="hold"/>
                                        <p:tgtEl>
                                          <p:spTgt spid="106503">
                                            <p:txEl>
                                              <p:pRg st="0" end="0"/>
                                            </p:txEl>
                                          </p:spTgt>
                                        </p:tgtEl>
                                        <p:attrNameLst>
                                          <p:attrName>ppt_w</p:attrName>
                                        </p:attrNameLst>
                                      </p:cBhvr>
                                      <p:tavLst>
                                        <p:tav tm="0">
                                          <p:val>
                                            <p:strVal val="#ppt_w*0.70"/>
                                          </p:val>
                                        </p:tav>
                                        <p:tav tm="100000">
                                          <p:val>
                                            <p:strVal val="#ppt_w"/>
                                          </p:val>
                                        </p:tav>
                                      </p:tavLst>
                                    </p:anim>
                                    <p:anim calcmode="lin" valueType="num">
                                      <p:cBhvr>
                                        <p:cTn id="57" dur="1000" fill="hold"/>
                                        <p:tgtEl>
                                          <p:spTgt spid="106503">
                                            <p:txEl>
                                              <p:pRg st="0" end="0"/>
                                            </p:txEl>
                                          </p:spTgt>
                                        </p:tgtEl>
                                        <p:attrNameLst>
                                          <p:attrName>ppt_h</p:attrName>
                                        </p:attrNameLst>
                                      </p:cBhvr>
                                      <p:tavLst>
                                        <p:tav tm="0">
                                          <p:val>
                                            <p:strVal val="#ppt_h"/>
                                          </p:val>
                                        </p:tav>
                                        <p:tav tm="100000">
                                          <p:val>
                                            <p:strVal val="#ppt_h"/>
                                          </p:val>
                                        </p:tav>
                                      </p:tavLst>
                                    </p:anim>
                                    <p:animEffect transition="in" filter="fade">
                                      <p:cBhvr>
                                        <p:cTn id="58" dur="1000"/>
                                        <p:tgtEl>
                                          <p:spTgt spid="106503">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06503">
                                            <p:txEl>
                                              <p:pRg st="1" end="1"/>
                                            </p:txEl>
                                          </p:spTgt>
                                        </p:tgtEl>
                                        <p:attrNameLst>
                                          <p:attrName>style.visibility</p:attrName>
                                        </p:attrNameLst>
                                      </p:cBhvr>
                                      <p:to>
                                        <p:strVal val="visible"/>
                                      </p:to>
                                    </p:set>
                                    <p:anim calcmode="lin" valueType="num">
                                      <p:cBhvr>
                                        <p:cTn id="63" dur="1000" fill="hold"/>
                                        <p:tgtEl>
                                          <p:spTgt spid="106503">
                                            <p:txEl>
                                              <p:pRg st="1" end="1"/>
                                            </p:txEl>
                                          </p:spTgt>
                                        </p:tgtEl>
                                        <p:attrNameLst>
                                          <p:attrName>ppt_w</p:attrName>
                                        </p:attrNameLst>
                                      </p:cBhvr>
                                      <p:tavLst>
                                        <p:tav tm="0">
                                          <p:val>
                                            <p:strVal val="#ppt_w*0.70"/>
                                          </p:val>
                                        </p:tav>
                                        <p:tav tm="100000">
                                          <p:val>
                                            <p:strVal val="#ppt_w"/>
                                          </p:val>
                                        </p:tav>
                                      </p:tavLst>
                                    </p:anim>
                                    <p:anim calcmode="lin" valueType="num">
                                      <p:cBhvr>
                                        <p:cTn id="64" dur="1000" fill="hold"/>
                                        <p:tgtEl>
                                          <p:spTgt spid="106503">
                                            <p:txEl>
                                              <p:pRg st="1" end="1"/>
                                            </p:txEl>
                                          </p:spTgt>
                                        </p:tgtEl>
                                        <p:attrNameLst>
                                          <p:attrName>ppt_h</p:attrName>
                                        </p:attrNameLst>
                                      </p:cBhvr>
                                      <p:tavLst>
                                        <p:tav tm="0">
                                          <p:val>
                                            <p:strVal val="#ppt_h"/>
                                          </p:val>
                                        </p:tav>
                                        <p:tav tm="100000">
                                          <p:val>
                                            <p:strVal val="#ppt_h"/>
                                          </p:val>
                                        </p:tav>
                                      </p:tavLst>
                                    </p:anim>
                                    <p:animEffect transition="in" filter="fade">
                                      <p:cBhvr>
                                        <p:cTn id="65" dur="1000"/>
                                        <p:tgtEl>
                                          <p:spTgt spid="106503">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106503">
                                            <p:txEl>
                                              <p:pRg st="2" end="2"/>
                                            </p:txEl>
                                          </p:spTgt>
                                        </p:tgtEl>
                                        <p:attrNameLst>
                                          <p:attrName>style.visibility</p:attrName>
                                        </p:attrNameLst>
                                      </p:cBhvr>
                                      <p:to>
                                        <p:strVal val="visible"/>
                                      </p:to>
                                    </p:set>
                                    <p:anim calcmode="lin" valueType="num">
                                      <p:cBhvr>
                                        <p:cTn id="70" dur="1000" fill="hold"/>
                                        <p:tgtEl>
                                          <p:spTgt spid="106503">
                                            <p:txEl>
                                              <p:pRg st="2" end="2"/>
                                            </p:txEl>
                                          </p:spTgt>
                                        </p:tgtEl>
                                        <p:attrNameLst>
                                          <p:attrName>ppt_w</p:attrName>
                                        </p:attrNameLst>
                                      </p:cBhvr>
                                      <p:tavLst>
                                        <p:tav tm="0">
                                          <p:val>
                                            <p:strVal val="#ppt_w*0.70"/>
                                          </p:val>
                                        </p:tav>
                                        <p:tav tm="100000">
                                          <p:val>
                                            <p:strVal val="#ppt_w"/>
                                          </p:val>
                                        </p:tav>
                                      </p:tavLst>
                                    </p:anim>
                                    <p:anim calcmode="lin" valueType="num">
                                      <p:cBhvr>
                                        <p:cTn id="71" dur="1000" fill="hold"/>
                                        <p:tgtEl>
                                          <p:spTgt spid="106503">
                                            <p:txEl>
                                              <p:pRg st="2" end="2"/>
                                            </p:txEl>
                                          </p:spTgt>
                                        </p:tgtEl>
                                        <p:attrNameLst>
                                          <p:attrName>ppt_h</p:attrName>
                                        </p:attrNameLst>
                                      </p:cBhvr>
                                      <p:tavLst>
                                        <p:tav tm="0">
                                          <p:val>
                                            <p:strVal val="#ppt_h"/>
                                          </p:val>
                                        </p:tav>
                                        <p:tav tm="100000">
                                          <p:val>
                                            <p:strVal val="#ppt_h"/>
                                          </p:val>
                                        </p:tav>
                                      </p:tavLst>
                                    </p:anim>
                                    <p:animEffect transition="in" filter="fade">
                                      <p:cBhvr>
                                        <p:cTn id="72" dur="1000"/>
                                        <p:tgtEl>
                                          <p:spTgt spid="106503">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106503">
                                            <p:txEl>
                                              <p:pRg st="3" end="3"/>
                                            </p:txEl>
                                          </p:spTgt>
                                        </p:tgtEl>
                                        <p:attrNameLst>
                                          <p:attrName>style.visibility</p:attrName>
                                        </p:attrNameLst>
                                      </p:cBhvr>
                                      <p:to>
                                        <p:strVal val="visible"/>
                                      </p:to>
                                    </p:set>
                                    <p:anim calcmode="lin" valueType="num">
                                      <p:cBhvr>
                                        <p:cTn id="77" dur="1000" fill="hold"/>
                                        <p:tgtEl>
                                          <p:spTgt spid="106503">
                                            <p:txEl>
                                              <p:pRg st="3" end="3"/>
                                            </p:txEl>
                                          </p:spTgt>
                                        </p:tgtEl>
                                        <p:attrNameLst>
                                          <p:attrName>ppt_w</p:attrName>
                                        </p:attrNameLst>
                                      </p:cBhvr>
                                      <p:tavLst>
                                        <p:tav tm="0">
                                          <p:val>
                                            <p:strVal val="#ppt_w*0.70"/>
                                          </p:val>
                                        </p:tav>
                                        <p:tav tm="100000">
                                          <p:val>
                                            <p:strVal val="#ppt_w"/>
                                          </p:val>
                                        </p:tav>
                                      </p:tavLst>
                                    </p:anim>
                                    <p:anim calcmode="lin" valueType="num">
                                      <p:cBhvr>
                                        <p:cTn id="78" dur="1000" fill="hold"/>
                                        <p:tgtEl>
                                          <p:spTgt spid="106503">
                                            <p:txEl>
                                              <p:pRg st="3" end="3"/>
                                            </p:txEl>
                                          </p:spTgt>
                                        </p:tgtEl>
                                        <p:attrNameLst>
                                          <p:attrName>ppt_h</p:attrName>
                                        </p:attrNameLst>
                                      </p:cBhvr>
                                      <p:tavLst>
                                        <p:tav tm="0">
                                          <p:val>
                                            <p:strVal val="#ppt_h"/>
                                          </p:val>
                                        </p:tav>
                                        <p:tav tm="100000">
                                          <p:val>
                                            <p:strVal val="#ppt_h"/>
                                          </p:val>
                                        </p:tav>
                                      </p:tavLst>
                                    </p:anim>
                                    <p:animEffect transition="in" filter="fade">
                                      <p:cBhvr>
                                        <p:cTn id="79" dur="1000"/>
                                        <p:tgtEl>
                                          <p:spTgt spid="106503">
                                            <p:txEl>
                                              <p:pRg st="3" end="3"/>
                                            </p:txEl>
                                          </p:spTgt>
                                        </p:tgtEl>
                                      </p:cBhvr>
                                    </p:animEffect>
                                  </p:childTnLst>
                                </p:cTn>
                              </p:par>
                              <p:par>
                                <p:cTn id="80" presetID="55" presetClass="entr" presetSubtype="0" fill="hold" nodeType="withEffect">
                                  <p:stCondLst>
                                    <p:cond delay="0"/>
                                  </p:stCondLst>
                                  <p:childTnLst>
                                    <p:set>
                                      <p:cBhvr>
                                        <p:cTn id="81" dur="1" fill="hold">
                                          <p:stCondLst>
                                            <p:cond delay="0"/>
                                          </p:stCondLst>
                                        </p:cTn>
                                        <p:tgtEl>
                                          <p:spTgt spid="106502"/>
                                        </p:tgtEl>
                                        <p:attrNameLst>
                                          <p:attrName>style.visibility</p:attrName>
                                        </p:attrNameLst>
                                      </p:cBhvr>
                                      <p:to>
                                        <p:strVal val="visible"/>
                                      </p:to>
                                    </p:set>
                                    <p:anim calcmode="lin" valueType="num">
                                      <p:cBhvr>
                                        <p:cTn id="82" dur="1000" fill="hold"/>
                                        <p:tgtEl>
                                          <p:spTgt spid="106502"/>
                                        </p:tgtEl>
                                        <p:attrNameLst>
                                          <p:attrName>ppt_w</p:attrName>
                                        </p:attrNameLst>
                                      </p:cBhvr>
                                      <p:tavLst>
                                        <p:tav tm="0">
                                          <p:val>
                                            <p:strVal val="#ppt_w*0.70"/>
                                          </p:val>
                                        </p:tav>
                                        <p:tav tm="100000">
                                          <p:val>
                                            <p:strVal val="#ppt_w"/>
                                          </p:val>
                                        </p:tav>
                                      </p:tavLst>
                                    </p:anim>
                                    <p:anim calcmode="lin" valueType="num">
                                      <p:cBhvr>
                                        <p:cTn id="83" dur="1000" fill="hold"/>
                                        <p:tgtEl>
                                          <p:spTgt spid="106502"/>
                                        </p:tgtEl>
                                        <p:attrNameLst>
                                          <p:attrName>ppt_h</p:attrName>
                                        </p:attrNameLst>
                                      </p:cBhvr>
                                      <p:tavLst>
                                        <p:tav tm="0">
                                          <p:val>
                                            <p:strVal val="#ppt_h"/>
                                          </p:val>
                                        </p:tav>
                                        <p:tav tm="100000">
                                          <p:val>
                                            <p:strVal val="#ppt_h"/>
                                          </p:val>
                                        </p:tav>
                                      </p:tavLst>
                                    </p:anim>
                                    <p:animEffect transition="in" filter="fade">
                                      <p:cBhvr>
                                        <p:cTn id="84" dur="1000"/>
                                        <p:tgtEl>
                                          <p:spTgt spid="106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0" grpId="0" build="p"/>
      <p:bldP spid="10650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7524" name="Rectangle 4"/>
          <p:cNvSpPr>
            <a:spLocks noChangeArrowheads="1"/>
          </p:cNvSpPr>
          <p:nvPr/>
        </p:nvSpPr>
        <p:spPr bwMode="auto">
          <a:xfrm>
            <a:off x="152400" y="781050"/>
            <a:ext cx="8686800" cy="4781550"/>
          </a:xfrm>
          <a:prstGeom prst="rect">
            <a:avLst/>
          </a:prstGeom>
          <a:noFill/>
          <a:ln w="9525">
            <a:noFill/>
            <a:miter lim="800000"/>
            <a:headEnd/>
            <a:tailEnd/>
          </a:ln>
        </p:spPr>
        <p:txBody>
          <a:bodyPr anchor="ctr">
            <a:spAutoFit/>
          </a:bodyPr>
          <a:lstStyle/>
          <a:p>
            <a:r>
              <a:rPr lang="en-US" b="1"/>
              <a:t>Family</a:t>
            </a:r>
          </a:p>
          <a:p>
            <a:r>
              <a:rPr lang="en-US"/>
              <a:t>In an agricultural society families had to work together to survive.  </a:t>
            </a:r>
            <a:r>
              <a:rPr lang="en-US" u="sng"/>
              <a:t>Family, and extended families, were very important.</a:t>
            </a:r>
            <a:r>
              <a:rPr lang="en-US" b="1"/>
              <a:t> </a:t>
            </a:r>
          </a:p>
          <a:p>
            <a:endParaRPr lang="en-US"/>
          </a:p>
          <a:p>
            <a:r>
              <a:rPr lang="en-US" b="1"/>
              <a:t>Filial Piety</a:t>
            </a:r>
          </a:p>
          <a:p>
            <a:r>
              <a:rPr lang="en-US"/>
              <a:t>Family members were </a:t>
            </a:r>
            <a:r>
              <a:rPr lang="en-US" u="sng"/>
              <a:t>responsible to obey the needs and wants of the male head of the family. </a:t>
            </a:r>
          </a:p>
          <a:p>
            <a:r>
              <a:rPr lang="en-US"/>
              <a:t>Everyone had to know their place. </a:t>
            </a:r>
          </a:p>
          <a:p>
            <a:r>
              <a:rPr lang="en-US"/>
              <a:t>Children were expected to provide for their parents in old age.</a:t>
            </a:r>
          </a:p>
          <a:p>
            <a:endParaRPr lang="en-US"/>
          </a:p>
          <a:p>
            <a:r>
              <a:rPr lang="en-US" b="1"/>
              <a:t>Role of Women</a:t>
            </a:r>
          </a:p>
          <a:p>
            <a:r>
              <a:rPr lang="en-US"/>
              <a:t>Ancient China </a:t>
            </a:r>
            <a:r>
              <a:rPr lang="en-US" u="sng"/>
              <a:t>was a patriarchal, or male dominated, society</a:t>
            </a:r>
            <a:r>
              <a:rPr lang="en-US"/>
              <a:t>.</a:t>
            </a:r>
          </a:p>
          <a:p>
            <a:r>
              <a:rPr lang="en-US"/>
              <a:t>Some women had power, but this was generally looked down upon.</a:t>
            </a:r>
          </a:p>
          <a:p>
            <a:r>
              <a:rPr lang="en-US"/>
              <a:t>Women were expected to raise children and work in the home.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7524">
                                            <p:txEl>
                                              <p:pRg st="0" end="0"/>
                                            </p:txEl>
                                          </p:spTgt>
                                        </p:tgtEl>
                                        <p:attrNameLst>
                                          <p:attrName>style.visibility</p:attrName>
                                        </p:attrNameLst>
                                      </p:cBhvr>
                                      <p:to>
                                        <p:strVal val="visible"/>
                                      </p:to>
                                    </p:set>
                                    <p:anim calcmode="lin" valueType="num">
                                      <p:cBhvr>
                                        <p:cTn id="7" dur="1000" fill="hold"/>
                                        <p:tgtEl>
                                          <p:spTgt spid="10752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752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7524">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107524">
                                            <p:txEl>
                                              <p:pRg st="1" end="1"/>
                                            </p:txEl>
                                          </p:spTgt>
                                        </p:tgtEl>
                                        <p:attrNameLst>
                                          <p:attrName>style.visibility</p:attrName>
                                        </p:attrNameLst>
                                      </p:cBhvr>
                                      <p:to>
                                        <p:strVal val="visible"/>
                                      </p:to>
                                    </p:set>
                                    <p:anim calcmode="lin" valueType="num">
                                      <p:cBhvr>
                                        <p:cTn id="12" dur="1000" fill="hold"/>
                                        <p:tgtEl>
                                          <p:spTgt spid="107524">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107524">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0752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07524">
                                            <p:txEl>
                                              <p:pRg st="3" end="3"/>
                                            </p:txEl>
                                          </p:spTgt>
                                        </p:tgtEl>
                                        <p:attrNameLst>
                                          <p:attrName>style.visibility</p:attrName>
                                        </p:attrNameLst>
                                      </p:cBhvr>
                                      <p:to>
                                        <p:strVal val="visible"/>
                                      </p:to>
                                    </p:set>
                                    <p:anim calcmode="lin" valueType="num">
                                      <p:cBhvr>
                                        <p:cTn id="19" dur="1000" fill="hold"/>
                                        <p:tgtEl>
                                          <p:spTgt spid="107524">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107524">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107524">
                                            <p:txEl>
                                              <p:pRg st="3" end="3"/>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107524">
                                            <p:txEl>
                                              <p:pRg st="4" end="4"/>
                                            </p:txEl>
                                          </p:spTgt>
                                        </p:tgtEl>
                                        <p:attrNameLst>
                                          <p:attrName>style.visibility</p:attrName>
                                        </p:attrNameLst>
                                      </p:cBhvr>
                                      <p:to>
                                        <p:strVal val="visible"/>
                                      </p:to>
                                    </p:set>
                                    <p:anim calcmode="lin" valueType="num">
                                      <p:cBhvr>
                                        <p:cTn id="24" dur="1000" fill="hold"/>
                                        <p:tgtEl>
                                          <p:spTgt spid="107524">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107524">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107524">
                                            <p:txEl>
                                              <p:pRg st="4" end="4"/>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107524">
                                            <p:txEl>
                                              <p:pRg st="5" end="5"/>
                                            </p:txEl>
                                          </p:spTgt>
                                        </p:tgtEl>
                                        <p:attrNameLst>
                                          <p:attrName>style.visibility</p:attrName>
                                        </p:attrNameLst>
                                      </p:cBhvr>
                                      <p:to>
                                        <p:strVal val="visible"/>
                                      </p:to>
                                    </p:set>
                                    <p:anim calcmode="lin" valueType="num">
                                      <p:cBhvr>
                                        <p:cTn id="29" dur="1000" fill="hold"/>
                                        <p:tgtEl>
                                          <p:spTgt spid="107524">
                                            <p:txEl>
                                              <p:pRg st="5" end="5"/>
                                            </p:txEl>
                                          </p:spTgt>
                                        </p:tgtEl>
                                        <p:attrNameLst>
                                          <p:attrName>ppt_w</p:attrName>
                                        </p:attrNameLst>
                                      </p:cBhvr>
                                      <p:tavLst>
                                        <p:tav tm="0">
                                          <p:val>
                                            <p:strVal val="#ppt_w*0.70"/>
                                          </p:val>
                                        </p:tav>
                                        <p:tav tm="100000">
                                          <p:val>
                                            <p:strVal val="#ppt_w"/>
                                          </p:val>
                                        </p:tav>
                                      </p:tavLst>
                                    </p:anim>
                                    <p:anim calcmode="lin" valueType="num">
                                      <p:cBhvr>
                                        <p:cTn id="30" dur="1000" fill="hold"/>
                                        <p:tgtEl>
                                          <p:spTgt spid="107524">
                                            <p:txEl>
                                              <p:pRg st="5" end="5"/>
                                            </p:txEl>
                                          </p:spTgt>
                                        </p:tgtEl>
                                        <p:attrNameLst>
                                          <p:attrName>ppt_h</p:attrName>
                                        </p:attrNameLst>
                                      </p:cBhvr>
                                      <p:tavLst>
                                        <p:tav tm="0">
                                          <p:val>
                                            <p:strVal val="#ppt_h"/>
                                          </p:val>
                                        </p:tav>
                                        <p:tav tm="100000">
                                          <p:val>
                                            <p:strVal val="#ppt_h"/>
                                          </p:val>
                                        </p:tav>
                                      </p:tavLst>
                                    </p:anim>
                                    <p:animEffect transition="in" filter="fade">
                                      <p:cBhvr>
                                        <p:cTn id="31" dur="1000"/>
                                        <p:tgtEl>
                                          <p:spTgt spid="107524">
                                            <p:txEl>
                                              <p:pRg st="5" end="5"/>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107524">
                                            <p:txEl>
                                              <p:pRg st="6" end="6"/>
                                            </p:txEl>
                                          </p:spTgt>
                                        </p:tgtEl>
                                        <p:attrNameLst>
                                          <p:attrName>style.visibility</p:attrName>
                                        </p:attrNameLst>
                                      </p:cBhvr>
                                      <p:to>
                                        <p:strVal val="visible"/>
                                      </p:to>
                                    </p:set>
                                    <p:anim calcmode="lin" valueType="num">
                                      <p:cBhvr>
                                        <p:cTn id="34" dur="1000" fill="hold"/>
                                        <p:tgtEl>
                                          <p:spTgt spid="107524">
                                            <p:txEl>
                                              <p:pRg st="6" end="6"/>
                                            </p:txEl>
                                          </p:spTgt>
                                        </p:tgtEl>
                                        <p:attrNameLst>
                                          <p:attrName>ppt_w</p:attrName>
                                        </p:attrNameLst>
                                      </p:cBhvr>
                                      <p:tavLst>
                                        <p:tav tm="0">
                                          <p:val>
                                            <p:strVal val="#ppt_w*0.70"/>
                                          </p:val>
                                        </p:tav>
                                        <p:tav tm="100000">
                                          <p:val>
                                            <p:strVal val="#ppt_w"/>
                                          </p:val>
                                        </p:tav>
                                      </p:tavLst>
                                    </p:anim>
                                    <p:anim calcmode="lin" valueType="num">
                                      <p:cBhvr>
                                        <p:cTn id="35" dur="1000" fill="hold"/>
                                        <p:tgtEl>
                                          <p:spTgt spid="107524">
                                            <p:txEl>
                                              <p:pRg st="6" end="6"/>
                                            </p:txEl>
                                          </p:spTgt>
                                        </p:tgtEl>
                                        <p:attrNameLst>
                                          <p:attrName>ppt_h</p:attrName>
                                        </p:attrNameLst>
                                      </p:cBhvr>
                                      <p:tavLst>
                                        <p:tav tm="0">
                                          <p:val>
                                            <p:strVal val="#ppt_h"/>
                                          </p:val>
                                        </p:tav>
                                        <p:tav tm="100000">
                                          <p:val>
                                            <p:strVal val="#ppt_h"/>
                                          </p:val>
                                        </p:tav>
                                      </p:tavLst>
                                    </p:anim>
                                    <p:animEffect transition="in" filter="fade">
                                      <p:cBhvr>
                                        <p:cTn id="36" dur="1000"/>
                                        <p:tgtEl>
                                          <p:spTgt spid="107524">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107524">
                                            <p:txEl>
                                              <p:pRg st="8" end="8"/>
                                            </p:txEl>
                                          </p:spTgt>
                                        </p:tgtEl>
                                        <p:attrNameLst>
                                          <p:attrName>style.visibility</p:attrName>
                                        </p:attrNameLst>
                                      </p:cBhvr>
                                      <p:to>
                                        <p:strVal val="visible"/>
                                      </p:to>
                                    </p:set>
                                    <p:anim calcmode="lin" valueType="num">
                                      <p:cBhvr>
                                        <p:cTn id="41" dur="1000" fill="hold"/>
                                        <p:tgtEl>
                                          <p:spTgt spid="107524">
                                            <p:txEl>
                                              <p:pRg st="8" end="8"/>
                                            </p:txEl>
                                          </p:spTgt>
                                        </p:tgtEl>
                                        <p:attrNameLst>
                                          <p:attrName>ppt_w</p:attrName>
                                        </p:attrNameLst>
                                      </p:cBhvr>
                                      <p:tavLst>
                                        <p:tav tm="0">
                                          <p:val>
                                            <p:strVal val="#ppt_w*0.70"/>
                                          </p:val>
                                        </p:tav>
                                        <p:tav tm="100000">
                                          <p:val>
                                            <p:strVal val="#ppt_w"/>
                                          </p:val>
                                        </p:tav>
                                      </p:tavLst>
                                    </p:anim>
                                    <p:anim calcmode="lin" valueType="num">
                                      <p:cBhvr>
                                        <p:cTn id="42" dur="1000" fill="hold"/>
                                        <p:tgtEl>
                                          <p:spTgt spid="107524">
                                            <p:txEl>
                                              <p:pRg st="8" end="8"/>
                                            </p:txEl>
                                          </p:spTgt>
                                        </p:tgtEl>
                                        <p:attrNameLst>
                                          <p:attrName>ppt_h</p:attrName>
                                        </p:attrNameLst>
                                      </p:cBhvr>
                                      <p:tavLst>
                                        <p:tav tm="0">
                                          <p:val>
                                            <p:strVal val="#ppt_h"/>
                                          </p:val>
                                        </p:tav>
                                        <p:tav tm="100000">
                                          <p:val>
                                            <p:strVal val="#ppt_h"/>
                                          </p:val>
                                        </p:tav>
                                      </p:tavLst>
                                    </p:anim>
                                    <p:animEffect transition="in" filter="fade">
                                      <p:cBhvr>
                                        <p:cTn id="43" dur="1000"/>
                                        <p:tgtEl>
                                          <p:spTgt spid="107524">
                                            <p:txEl>
                                              <p:pRg st="8" end="8"/>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107524">
                                            <p:txEl>
                                              <p:pRg st="9" end="9"/>
                                            </p:txEl>
                                          </p:spTgt>
                                        </p:tgtEl>
                                        <p:attrNameLst>
                                          <p:attrName>style.visibility</p:attrName>
                                        </p:attrNameLst>
                                      </p:cBhvr>
                                      <p:to>
                                        <p:strVal val="visible"/>
                                      </p:to>
                                    </p:set>
                                    <p:anim calcmode="lin" valueType="num">
                                      <p:cBhvr>
                                        <p:cTn id="46" dur="1000" fill="hold"/>
                                        <p:tgtEl>
                                          <p:spTgt spid="107524">
                                            <p:txEl>
                                              <p:pRg st="9" end="9"/>
                                            </p:txEl>
                                          </p:spTgt>
                                        </p:tgtEl>
                                        <p:attrNameLst>
                                          <p:attrName>ppt_w</p:attrName>
                                        </p:attrNameLst>
                                      </p:cBhvr>
                                      <p:tavLst>
                                        <p:tav tm="0">
                                          <p:val>
                                            <p:strVal val="#ppt_w*0.70"/>
                                          </p:val>
                                        </p:tav>
                                        <p:tav tm="100000">
                                          <p:val>
                                            <p:strVal val="#ppt_w"/>
                                          </p:val>
                                        </p:tav>
                                      </p:tavLst>
                                    </p:anim>
                                    <p:anim calcmode="lin" valueType="num">
                                      <p:cBhvr>
                                        <p:cTn id="47" dur="1000" fill="hold"/>
                                        <p:tgtEl>
                                          <p:spTgt spid="107524">
                                            <p:txEl>
                                              <p:pRg st="9" end="9"/>
                                            </p:txEl>
                                          </p:spTgt>
                                        </p:tgtEl>
                                        <p:attrNameLst>
                                          <p:attrName>ppt_h</p:attrName>
                                        </p:attrNameLst>
                                      </p:cBhvr>
                                      <p:tavLst>
                                        <p:tav tm="0">
                                          <p:val>
                                            <p:strVal val="#ppt_h"/>
                                          </p:val>
                                        </p:tav>
                                        <p:tav tm="100000">
                                          <p:val>
                                            <p:strVal val="#ppt_h"/>
                                          </p:val>
                                        </p:tav>
                                      </p:tavLst>
                                    </p:anim>
                                    <p:animEffect transition="in" filter="fade">
                                      <p:cBhvr>
                                        <p:cTn id="48" dur="1000"/>
                                        <p:tgtEl>
                                          <p:spTgt spid="107524">
                                            <p:txEl>
                                              <p:pRg st="9" end="9"/>
                                            </p:txEl>
                                          </p:spTgt>
                                        </p:tgtEl>
                                      </p:cBhvr>
                                    </p:animEffect>
                                  </p:childTnLst>
                                </p:cTn>
                              </p:par>
                              <p:par>
                                <p:cTn id="49" presetID="55" presetClass="entr" presetSubtype="0" fill="hold" nodeType="withEffect">
                                  <p:stCondLst>
                                    <p:cond delay="0"/>
                                  </p:stCondLst>
                                  <p:childTnLst>
                                    <p:set>
                                      <p:cBhvr>
                                        <p:cTn id="50" dur="1" fill="hold">
                                          <p:stCondLst>
                                            <p:cond delay="0"/>
                                          </p:stCondLst>
                                        </p:cTn>
                                        <p:tgtEl>
                                          <p:spTgt spid="107524">
                                            <p:txEl>
                                              <p:pRg st="10" end="10"/>
                                            </p:txEl>
                                          </p:spTgt>
                                        </p:tgtEl>
                                        <p:attrNameLst>
                                          <p:attrName>style.visibility</p:attrName>
                                        </p:attrNameLst>
                                      </p:cBhvr>
                                      <p:to>
                                        <p:strVal val="visible"/>
                                      </p:to>
                                    </p:set>
                                    <p:anim calcmode="lin" valueType="num">
                                      <p:cBhvr>
                                        <p:cTn id="51" dur="1000" fill="hold"/>
                                        <p:tgtEl>
                                          <p:spTgt spid="107524">
                                            <p:txEl>
                                              <p:pRg st="10" end="10"/>
                                            </p:txEl>
                                          </p:spTgt>
                                        </p:tgtEl>
                                        <p:attrNameLst>
                                          <p:attrName>ppt_w</p:attrName>
                                        </p:attrNameLst>
                                      </p:cBhvr>
                                      <p:tavLst>
                                        <p:tav tm="0">
                                          <p:val>
                                            <p:strVal val="#ppt_w*0.70"/>
                                          </p:val>
                                        </p:tav>
                                        <p:tav tm="100000">
                                          <p:val>
                                            <p:strVal val="#ppt_w"/>
                                          </p:val>
                                        </p:tav>
                                      </p:tavLst>
                                    </p:anim>
                                    <p:anim calcmode="lin" valueType="num">
                                      <p:cBhvr>
                                        <p:cTn id="52" dur="1000" fill="hold"/>
                                        <p:tgtEl>
                                          <p:spTgt spid="107524">
                                            <p:txEl>
                                              <p:pRg st="10" end="10"/>
                                            </p:txEl>
                                          </p:spTgt>
                                        </p:tgtEl>
                                        <p:attrNameLst>
                                          <p:attrName>ppt_h</p:attrName>
                                        </p:attrNameLst>
                                      </p:cBhvr>
                                      <p:tavLst>
                                        <p:tav tm="0">
                                          <p:val>
                                            <p:strVal val="#ppt_h"/>
                                          </p:val>
                                        </p:tav>
                                        <p:tav tm="100000">
                                          <p:val>
                                            <p:strVal val="#ppt_h"/>
                                          </p:val>
                                        </p:tav>
                                      </p:tavLst>
                                    </p:anim>
                                    <p:animEffect transition="in" filter="fade">
                                      <p:cBhvr>
                                        <p:cTn id="53" dur="1000"/>
                                        <p:tgtEl>
                                          <p:spTgt spid="107524">
                                            <p:txEl>
                                              <p:pRg st="10" end="10"/>
                                            </p:txEl>
                                          </p:spTgt>
                                        </p:tgtEl>
                                      </p:cBhvr>
                                    </p:animEffect>
                                  </p:childTnLst>
                                </p:cTn>
                              </p:par>
                              <p:par>
                                <p:cTn id="54" presetID="55" presetClass="entr" presetSubtype="0" fill="hold" nodeType="withEffect">
                                  <p:stCondLst>
                                    <p:cond delay="0"/>
                                  </p:stCondLst>
                                  <p:childTnLst>
                                    <p:set>
                                      <p:cBhvr>
                                        <p:cTn id="55" dur="1" fill="hold">
                                          <p:stCondLst>
                                            <p:cond delay="0"/>
                                          </p:stCondLst>
                                        </p:cTn>
                                        <p:tgtEl>
                                          <p:spTgt spid="107524">
                                            <p:txEl>
                                              <p:pRg st="11" end="11"/>
                                            </p:txEl>
                                          </p:spTgt>
                                        </p:tgtEl>
                                        <p:attrNameLst>
                                          <p:attrName>style.visibility</p:attrName>
                                        </p:attrNameLst>
                                      </p:cBhvr>
                                      <p:to>
                                        <p:strVal val="visible"/>
                                      </p:to>
                                    </p:set>
                                    <p:anim calcmode="lin" valueType="num">
                                      <p:cBhvr>
                                        <p:cTn id="56" dur="1000" fill="hold"/>
                                        <p:tgtEl>
                                          <p:spTgt spid="107524">
                                            <p:txEl>
                                              <p:pRg st="11" end="11"/>
                                            </p:txEl>
                                          </p:spTgt>
                                        </p:tgtEl>
                                        <p:attrNameLst>
                                          <p:attrName>ppt_w</p:attrName>
                                        </p:attrNameLst>
                                      </p:cBhvr>
                                      <p:tavLst>
                                        <p:tav tm="0">
                                          <p:val>
                                            <p:strVal val="#ppt_w*0.70"/>
                                          </p:val>
                                        </p:tav>
                                        <p:tav tm="100000">
                                          <p:val>
                                            <p:strVal val="#ppt_w"/>
                                          </p:val>
                                        </p:tav>
                                      </p:tavLst>
                                    </p:anim>
                                    <p:anim calcmode="lin" valueType="num">
                                      <p:cBhvr>
                                        <p:cTn id="57" dur="1000" fill="hold"/>
                                        <p:tgtEl>
                                          <p:spTgt spid="107524">
                                            <p:txEl>
                                              <p:pRg st="11" end="11"/>
                                            </p:txEl>
                                          </p:spTgt>
                                        </p:tgtEl>
                                        <p:attrNameLst>
                                          <p:attrName>ppt_h</p:attrName>
                                        </p:attrNameLst>
                                      </p:cBhvr>
                                      <p:tavLst>
                                        <p:tav tm="0">
                                          <p:val>
                                            <p:strVal val="#ppt_h"/>
                                          </p:val>
                                        </p:tav>
                                        <p:tav tm="100000">
                                          <p:val>
                                            <p:strVal val="#ppt_h"/>
                                          </p:val>
                                        </p:tav>
                                      </p:tavLst>
                                    </p:anim>
                                    <p:animEffect transition="in" filter="fade">
                                      <p:cBhvr>
                                        <p:cTn id="58" dur="1000"/>
                                        <p:tgtEl>
                                          <p:spTgt spid="10752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8548" name="Rectangle 4"/>
          <p:cNvSpPr>
            <a:spLocks noChangeArrowheads="1"/>
          </p:cNvSpPr>
          <p:nvPr/>
        </p:nvSpPr>
        <p:spPr bwMode="auto">
          <a:xfrm>
            <a:off x="228600" y="152400"/>
            <a:ext cx="8534400" cy="3321050"/>
          </a:xfrm>
          <a:prstGeom prst="rect">
            <a:avLst/>
          </a:prstGeom>
          <a:noFill/>
          <a:ln w="9525">
            <a:noFill/>
            <a:miter lim="800000"/>
            <a:headEnd/>
            <a:tailEnd/>
          </a:ln>
        </p:spPr>
        <p:txBody>
          <a:bodyPr anchor="ctr">
            <a:spAutoFit/>
          </a:bodyPr>
          <a:lstStyle/>
          <a:p>
            <a:r>
              <a:rPr lang="en-US" sz="3600" b="1"/>
              <a:t>Chinese Language</a:t>
            </a:r>
          </a:p>
          <a:p>
            <a:endParaRPr lang="en-US"/>
          </a:p>
          <a:p>
            <a:r>
              <a:rPr lang="en-US" b="1"/>
              <a:t>Pictograms</a:t>
            </a:r>
          </a:p>
          <a:p>
            <a:r>
              <a:rPr lang="en-US"/>
              <a:t>Written Chinese is made up of pictograms, or characters.</a:t>
            </a:r>
          </a:p>
          <a:p>
            <a:r>
              <a:rPr lang="en-US"/>
              <a:t>These are </a:t>
            </a:r>
            <a:r>
              <a:rPr lang="en-US" u="sng"/>
              <a:t>symbols that represent things</a:t>
            </a:r>
            <a:r>
              <a:rPr lang="en-US"/>
              <a:t>.</a:t>
            </a:r>
          </a:p>
          <a:p>
            <a:endParaRPr lang="en-US" b="1"/>
          </a:p>
          <a:p>
            <a:r>
              <a:rPr lang="en-US" b="1"/>
              <a:t>Ideograms</a:t>
            </a:r>
          </a:p>
          <a:p>
            <a:r>
              <a:rPr lang="en-US" u="sng"/>
              <a:t>Two or more characters arranged to represent an idea</a:t>
            </a:r>
            <a:r>
              <a:rPr lang="en-US"/>
              <a:t>. </a:t>
            </a:r>
          </a:p>
          <a:p>
            <a:endParaRPr lang="en-US"/>
          </a:p>
        </p:txBody>
      </p:sp>
      <p:pic>
        <p:nvPicPr>
          <p:cNvPr id="108550" name="Picture 6" descr="mountain"/>
          <p:cNvPicPr>
            <a:picLocks noChangeAspect="1" noChangeArrowheads="1"/>
          </p:cNvPicPr>
          <p:nvPr/>
        </p:nvPicPr>
        <p:blipFill>
          <a:blip r:embed="rId3" cstate="print">
            <a:clrChange>
              <a:clrFrom>
                <a:srgbClr val="FCFEFC"/>
              </a:clrFrom>
              <a:clrTo>
                <a:srgbClr val="FCFEFC">
                  <a:alpha val="0"/>
                </a:srgbClr>
              </a:clrTo>
            </a:clrChange>
          </a:blip>
          <a:srcRect r="-2524" b="21777"/>
          <a:stretch>
            <a:fillRect/>
          </a:stretch>
        </p:blipFill>
        <p:spPr bwMode="auto">
          <a:xfrm>
            <a:off x="652463" y="3733800"/>
            <a:ext cx="1047750" cy="1143000"/>
          </a:xfrm>
          <a:prstGeom prst="rect">
            <a:avLst/>
          </a:prstGeom>
          <a:noFill/>
          <a:ln w="9525">
            <a:noFill/>
            <a:miter lim="800000"/>
            <a:headEnd/>
            <a:tailEnd/>
          </a:ln>
        </p:spPr>
      </p:pic>
      <p:pic>
        <p:nvPicPr>
          <p:cNvPr id="108552" name="Picture 8" descr="sun"/>
          <p:cNvPicPr>
            <a:picLocks noChangeAspect="1" noChangeArrowheads="1"/>
          </p:cNvPicPr>
          <p:nvPr/>
        </p:nvPicPr>
        <p:blipFill>
          <a:blip r:embed="rId4" cstate="print">
            <a:clrChange>
              <a:clrFrom>
                <a:srgbClr val="FCFEFC"/>
              </a:clrFrom>
              <a:clrTo>
                <a:srgbClr val="FCFEFC">
                  <a:alpha val="0"/>
                </a:srgbClr>
              </a:clrTo>
            </a:clrChange>
          </a:blip>
          <a:srcRect l="70399" r="800" b="28888"/>
          <a:stretch>
            <a:fillRect/>
          </a:stretch>
        </p:blipFill>
        <p:spPr bwMode="auto">
          <a:xfrm>
            <a:off x="2133600" y="3581400"/>
            <a:ext cx="728663" cy="1295400"/>
          </a:xfrm>
          <a:prstGeom prst="rect">
            <a:avLst/>
          </a:prstGeom>
          <a:noFill/>
          <a:ln w="9525">
            <a:noFill/>
            <a:miter lim="800000"/>
            <a:headEnd/>
            <a:tailEnd/>
          </a:ln>
        </p:spPr>
      </p:pic>
      <p:pic>
        <p:nvPicPr>
          <p:cNvPr id="108554" name="Picture 10" descr="moon"/>
          <p:cNvPicPr>
            <a:picLocks noChangeAspect="1" noChangeArrowheads="1"/>
          </p:cNvPicPr>
          <p:nvPr/>
        </p:nvPicPr>
        <p:blipFill>
          <a:blip r:embed="rId5" cstate="print">
            <a:clrChange>
              <a:clrFrom>
                <a:srgbClr val="FCFEFC"/>
              </a:clrFrom>
              <a:clrTo>
                <a:srgbClr val="FCFEFC">
                  <a:alpha val="0"/>
                </a:srgbClr>
              </a:clrTo>
            </a:clrChange>
          </a:blip>
          <a:srcRect r="55200" b="28888"/>
          <a:stretch>
            <a:fillRect/>
          </a:stretch>
        </p:blipFill>
        <p:spPr bwMode="auto">
          <a:xfrm>
            <a:off x="3124200" y="3810000"/>
            <a:ext cx="866775" cy="990600"/>
          </a:xfrm>
          <a:prstGeom prst="rect">
            <a:avLst/>
          </a:prstGeom>
          <a:noFill/>
          <a:ln w="9525">
            <a:noFill/>
            <a:miter lim="800000"/>
            <a:headEnd/>
            <a:tailEnd/>
          </a:ln>
        </p:spPr>
      </p:pic>
      <p:sp>
        <p:nvSpPr>
          <p:cNvPr id="108555" name="Text Box 11"/>
          <p:cNvSpPr txBox="1">
            <a:spLocks noChangeArrowheads="1"/>
          </p:cNvSpPr>
          <p:nvPr/>
        </p:nvSpPr>
        <p:spPr bwMode="auto">
          <a:xfrm>
            <a:off x="407988" y="4870450"/>
            <a:ext cx="3978275" cy="762000"/>
          </a:xfrm>
          <a:prstGeom prst="rect">
            <a:avLst/>
          </a:prstGeom>
          <a:noFill/>
          <a:ln w="9525">
            <a:noFill/>
            <a:miter lim="800000"/>
            <a:headEnd/>
            <a:tailEnd/>
          </a:ln>
        </p:spPr>
        <p:txBody>
          <a:bodyPr>
            <a:spAutoFit/>
          </a:bodyPr>
          <a:lstStyle/>
          <a:p>
            <a:pPr algn="ctr"/>
            <a:r>
              <a:rPr lang="en-US"/>
              <a:t>Pictograms for mountain, sun, and moon</a:t>
            </a:r>
          </a:p>
        </p:txBody>
      </p:sp>
      <p:sp>
        <p:nvSpPr>
          <p:cNvPr id="108558" name="Rectangle 14"/>
          <p:cNvSpPr>
            <a:spLocks noChangeArrowheads="1"/>
          </p:cNvSpPr>
          <p:nvPr/>
        </p:nvSpPr>
        <p:spPr bwMode="auto">
          <a:xfrm>
            <a:off x="5715000" y="3657600"/>
            <a:ext cx="1676400" cy="1311275"/>
          </a:xfrm>
          <a:prstGeom prst="rect">
            <a:avLst/>
          </a:prstGeom>
          <a:noFill/>
          <a:ln w="9525">
            <a:noFill/>
            <a:miter lim="800000"/>
            <a:headEnd/>
            <a:tailEnd/>
          </a:ln>
        </p:spPr>
        <p:txBody>
          <a:bodyPr anchor="ctr">
            <a:spAutoFit/>
          </a:bodyPr>
          <a:lstStyle/>
          <a:p>
            <a:pPr algn="ctr"/>
            <a:r>
              <a:rPr lang="en-US" sz="8000" b="1"/>
              <a:t>東</a:t>
            </a:r>
          </a:p>
        </p:txBody>
      </p:sp>
      <p:sp>
        <p:nvSpPr>
          <p:cNvPr id="108559" name="Text Box 15"/>
          <p:cNvSpPr txBox="1">
            <a:spLocks noChangeArrowheads="1"/>
          </p:cNvSpPr>
          <p:nvPr/>
        </p:nvSpPr>
        <p:spPr bwMode="auto">
          <a:xfrm>
            <a:off x="4572000" y="4876800"/>
            <a:ext cx="3962400" cy="762000"/>
          </a:xfrm>
          <a:prstGeom prst="rect">
            <a:avLst/>
          </a:prstGeom>
          <a:noFill/>
          <a:ln w="9525">
            <a:noFill/>
            <a:miter lim="800000"/>
            <a:headEnd/>
            <a:tailEnd/>
          </a:ln>
        </p:spPr>
        <p:txBody>
          <a:bodyPr>
            <a:spAutoFit/>
          </a:bodyPr>
          <a:lstStyle/>
          <a:p>
            <a:pPr algn="ctr"/>
            <a:r>
              <a:rPr lang="en-US"/>
              <a:t>Ideogram for East, all the pictograms are combined.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8548">
                                            <p:txEl>
                                              <p:pRg st="0" end="0"/>
                                            </p:txEl>
                                          </p:spTgt>
                                        </p:tgtEl>
                                        <p:attrNameLst>
                                          <p:attrName>style.visibility</p:attrName>
                                        </p:attrNameLst>
                                      </p:cBhvr>
                                      <p:to>
                                        <p:strVal val="visible"/>
                                      </p:to>
                                    </p:set>
                                    <p:anim calcmode="lin" valueType="num">
                                      <p:cBhvr>
                                        <p:cTn id="7" dur="1000" fill="hold"/>
                                        <p:tgtEl>
                                          <p:spTgt spid="10854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854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854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8548">
                                            <p:txEl>
                                              <p:pRg st="2" end="2"/>
                                            </p:txEl>
                                          </p:spTgt>
                                        </p:tgtEl>
                                        <p:attrNameLst>
                                          <p:attrName>style.visibility</p:attrName>
                                        </p:attrNameLst>
                                      </p:cBhvr>
                                      <p:to>
                                        <p:strVal val="visible"/>
                                      </p:to>
                                    </p:set>
                                    <p:anim calcmode="lin" valueType="num">
                                      <p:cBhvr>
                                        <p:cTn id="14" dur="1000" fill="hold"/>
                                        <p:tgtEl>
                                          <p:spTgt spid="108548">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108548">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10854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8548">
                                            <p:txEl>
                                              <p:pRg st="3" end="3"/>
                                            </p:txEl>
                                          </p:spTgt>
                                        </p:tgtEl>
                                        <p:attrNameLst>
                                          <p:attrName>style.visibility</p:attrName>
                                        </p:attrNameLst>
                                      </p:cBhvr>
                                      <p:to>
                                        <p:strVal val="visible"/>
                                      </p:to>
                                    </p:set>
                                    <p:anim calcmode="lin" valueType="num">
                                      <p:cBhvr>
                                        <p:cTn id="21" dur="1000" fill="hold"/>
                                        <p:tgtEl>
                                          <p:spTgt spid="108548">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108548">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10854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08548">
                                            <p:txEl>
                                              <p:pRg st="4" end="4"/>
                                            </p:txEl>
                                          </p:spTgt>
                                        </p:tgtEl>
                                        <p:attrNameLst>
                                          <p:attrName>style.visibility</p:attrName>
                                        </p:attrNameLst>
                                      </p:cBhvr>
                                      <p:to>
                                        <p:strVal val="visible"/>
                                      </p:to>
                                    </p:set>
                                    <p:anim calcmode="lin" valueType="num">
                                      <p:cBhvr>
                                        <p:cTn id="28" dur="1000" fill="hold"/>
                                        <p:tgtEl>
                                          <p:spTgt spid="108548">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108548">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10854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08548">
                                            <p:txEl>
                                              <p:pRg st="6" end="6"/>
                                            </p:txEl>
                                          </p:spTgt>
                                        </p:tgtEl>
                                        <p:attrNameLst>
                                          <p:attrName>style.visibility</p:attrName>
                                        </p:attrNameLst>
                                      </p:cBhvr>
                                      <p:to>
                                        <p:strVal val="visible"/>
                                      </p:to>
                                    </p:set>
                                    <p:anim calcmode="lin" valueType="num">
                                      <p:cBhvr>
                                        <p:cTn id="35" dur="1000" fill="hold"/>
                                        <p:tgtEl>
                                          <p:spTgt spid="108548">
                                            <p:txEl>
                                              <p:pRg st="6" end="6"/>
                                            </p:txEl>
                                          </p:spTgt>
                                        </p:tgtEl>
                                        <p:attrNameLst>
                                          <p:attrName>ppt_w</p:attrName>
                                        </p:attrNameLst>
                                      </p:cBhvr>
                                      <p:tavLst>
                                        <p:tav tm="0">
                                          <p:val>
                                            <p:strVal val="#ppt_w*0.70"/>
                                          </p:val>
                                        </p:tav>
                                        <p:tav tm="100000">
                                          <p:val>
                                            <p:strVal val="#ppt_w"/>
                                          </p:val>
                                        </p:tav>
                                      </p:tavLst>
                                    </p:anim>
                                    <p:anim calcmode="lin" valueType="num">
                                      <p:cBhvr>
                                        <p:cTn id="36" dur="1000" fill="hold"/>
                                        <p:tgtEl>
                                          <p:spTgt spid="108548">
                                            <p:txEl>
                                              <p:pRg st="6" end="6"/>
                                            </p:txEl>
                                          </p:spTgt>
                                        </p:tgtEl>
                                        <p:attrNameLst>
                                          <p:attrName>ppt_h</p:attrName>
                                        </p:attrNameLst>
                                      </p:cBhvr>
                                      <p:tavLst>
                                        <p:tav tm="0">
                                          <p:val>
                                            <p:strVal val="#ppt_h"/>
                                          </p:val>
                                        </p:tav>
                                        <p:tav tm="100000">
                                          <p:val>
                                            <p:strVal val="#ppt_h"/>
                                          </p:val>
                                        </p:tav>
                                      </p:tavLst>
                                    </p:anim>
                                    <p:animEffect transition="in" filter="fade">
                                      <p:cBhvr>
                                        <p:cTn id="37" dur="1000"/>
                                        <p:tgtEl>
                                          <p:spTgt spid="10854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8548">
                                            <p:txEl>
                                              <p:pRg st="7" end="7"/>
                                            </p:txEl>
                                          </p:spTgt>
                                        </p:tgtEl>
                                        <p:attrNameLst>
                                          <p:attrName>style.visibility</p:attrName>
                                        </p:attrNameLst>
                                      </p:cBhvr>
                                      <p:to>
                                        <p:strVal val="visible"/>
                                      </p:to>
                                    </p:set>
                                    <p:anim calcmode="lin" valueType="num">
                                      <p:cBhvr>
                                        <p:cTn id="42" dur="1000" fill="hold"/>
                                        <p:tgtEl>
                                          <p:spTgt spid="108548">
                                            <p:txEl>
                                              <p:pRg st="7" end="7"/>
                                            </p:txEl>
                                          </p:spTgt>
                                        </p:tgtEl>
                                        <p:attrNameLst>
                                          <p:attrName>ppt_w</p:attrName>
                                        </p:attrNameLst>
                                      </p:cBhvr>
                                      <p:tavLst>
                                        <p:tav tm="0">
                                          <p:val>
                                            <p:strVal val="#ppt_w*0.70"/>
                                          </p:val>
                                        </p:tav>
                                        <p:tav tm="100000">
                                          <p:val>
                                            <p:strVal val="#ppt_w"/>
                                          </p:val>
                                        </p:tav>
                                      </p:tavLst>
                                    </p:anim>
                                    <p:anim calcmode="lin" valueType="num">
                                      <p:cBhvr>
                                        <p:cTn id="43" dur="1000" fill="hold"/>
                                        <p:tgtEl>
                                          <p:spTgt spid="108548">
                                            <p:txEl>
                                              <p:pRg st="7" end="7"/>
                                            </p:txEl>
                                          </p:spTgt>
                                        </p:tgtEl>
                                        <p:attrNameLst>
                                          <p:attrName>ppt_h</p:attrName>
                                        </p:attrNameLst>
                                      </p:cBhvr>
                                      <p:tavLst>
                                        <p:tav tm="0">
                                          <p:val>
                                            <p:strVal val="#ppt_h"/>
                                          </p:val>
                                        </p:tav>
                                        <p:tav tm="100000">
                                          <p:val>
                                            <p:strVal val="#ppt_h"/>
                                          </p:val>
                                        </p:tav>
                                      </p:tavLst>
                                    </p:anim>
                                    <p:animEffect transition="in" filter="fade">
                                      <p:cBhvr>
                                        <p:cTn id="44" dur="1000"/>
                                        <p:tgtEl>
                                          <p:spTgt spid="108548">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108550"/>
                                        </p:tgtEl>
                                        <p:attrNameLst>
                                          <p:attrName>style.visibility</p:attrName>
                                        </p:attrNameLst>
                                      </p:cBhvr>
                                      <p:to>
                                        <p:strVal val="visible"/>
                                      </p:to>
                                    </p:set>
                                    <p:anim calcmode="lin" valueType="num">
                                      <p:cBhvr>
                                        <p:cTn id="49" dur="1000" fill="hold"/>
                                        <p:tgtEl>
                                          <p:spTgt spid="108550"/>
                                        </p:tgtEl>
                                        <p:attrNameLst>
                                          <p:attrName>ppt_w</p:attrName>
                                        </p:attrNameLst>
                                      </p:cBhvr>
                                      <p:tavLst>
                                        <p:tav tm="0">
                                          <p:val>
                                            <p:strVal val="#ppt_w*0.70"/>
                                          </p:val>
                                        </p:tav>
                                        <p:tav tm="100000">
                                          <p:val>
                                            <p:strVal val="#ppt_w"/>
                                          </p:val>
                                        </p:tav>
                                      </p:tavLst>
                                    </p:anim>
                                    <p:anim calcmode="lin" valueType="num">
                                      <p:cBhvr>
                                        <p:cTn id="50" dur="1000" fill="hold"/>
                                        <p:tgtEl>
                                          <p:spTgt spid="108550"/>
                                        </p:tgtEl>
                                        <p:attrNameLst>
                                          <p:attrName>ppt_h</p:attrName>
                                        </p:attrNameLst>
                                      </p:cBhvr>
                                      <p:tavLst>
                                        <p:tav tm="0">
                                          <p:val>
                                            <p:strVal val="#ppt_h"/>
                                          </p:val>
                                        </p:tav>
                                        <p:tav tm="100000">
                                          <p:val>
                                            <p:strVal val="#ppt_h"/>
                                          </p:val>
                                        </p:tav>
                                      </p:tavLst>
                                    </p:anim>
                                    <p:animEffect transition="in" filter="fade">
                                      <p:cBhvr>
                                        <p:cTn id="51" dur="1000"/>
                                        <p:tgtEl>
                                          <p:spTgt spid="108550"/>
                                        </p:tgtEl>
                                      </p:cBhvr>
                                    </p:animEffect>
                                  </p:childTnLst>
                                </p:cTn>
                              </p:par>
                              <p:par>
                                <p:cTn id="52" presetID="55" presetClass="entr" presetSubtype="0" fill="hold" nodeType="withEffect">
                                  <p:stCondLst>
                                    <p:cond delay="0"/>
                                  </p:stCondLst>
                                  <p:childTnLst>
                                    <p:set>
                                      <p:cBhvr>
                                        <p:cTn id="53" dur="1" fill="hold">
                                          <p:stCondLst>
                                            <p:cond delay="0"/>
                                          </p:stCondLst>
                                        </p:cTn>
                                        <p:tgtEl>
                                          <p:spTgt spid="108552"/>
                                        </p:tgtEl>
                                        <p:attrNameLst>
                                          <p:attrName>style.visibility</p:attrName>
                                        </p:attrNameLst>
                                      </p:cBhvr>
                                      <p:to>
                                        <p:strVal val="visible"/>
                                      </p:to>
                                    </p:set>
                                    <p:anim calcmode="lin" valueType="num">
                                      <p:cBhvr>
                                        <p:cTn id="54" dur="1000" fill="hold"/>
                                        <p:tgtEl>
                                          <p:spTgt spid="108552"/>
                                        </p:tgtEl>
                                        <p:attrNameLst>
                                          <p:attrName>ppt_w</p:attrName>
                                        </p:attrNameLst>
                                      </p:cBhvr>
                                      <p:tavLst>
                                        <p:tav tm="0">
                                          <p:val>
                                            <p:strVal val="#ppt_w*0.70"/>
                                          </p:val>
                                        </p:tav>
                                        <p:tav tm="100000">
                                          <p:val>
                                            <p:strVal val="#ppt_w"/>
                                          </p:val>
                                        </p:tav>
                                      </p:tavLst>
                                    </p:anim>
                                    <p:anim calcmode="lin" valueType="num">
                                      <p:cBhvr>
                                        <p:cTn id="55" dur="1000" fill="hold"/>
                                        <p:tgtEl>
                                          <p:spTgt spid="108552"/>
                                        </p:tgtEl>
                                        <p:attrNameLst>
                                          <p:attrName>ppt_h</p:attrName>
                                        </p:attrNameLst>
                                      </p:cBhvr>
                                      <p:tavLst>
                                        <p:tav tm="0">
                                          <p:val>
                                            <p:strVal val="#ppt_h"/>
                                          </p:val>
                                        </p:tav>
                                        <p:tav tm="100000">
                                          <p:val>
                                            <p:strVal val="#ppt_h"/>
                                          </p:val>
                                        </p:tav>
                                      </p:tavLst>
                                    </p:anim>
                                    <p:animEffect transition="in" filter="fade">
                                      <p:cBhvr>
                                        <p:cTn id="56" dur="1000"/>
                                        <p:tgtEl>
                                          <p:spTgt spid="108552"/>
                                        </p:tgtEl>
                                      </p:cBhvr>
                                    </p:animEffect>
                                  </p:childTnLst>
                                </p:cTn>
                              </p:par>
                              <p:par>
                                <p:cTn id="57" presetID="55" presetClass="entr" presetSubtype="0" fill="hold" nodeType="withEffect">
                                  <p:stCondLst>
                                    <p:cond delay="0"/>
                                  </p:stCondLst>
                                  <p:childTnLst>
                                    <p:set>
                                      <p:cBhvr>
                                        <p:cTn id="58" dur="1" fill="hold">
                                          <p:stCondLst>
                                            <p:cond delay="0"/>
                                          </p:stCondLst>
                                        </p:cTn>
                                        <p:tgtEl>
                                          <p:spTgt spid="108554"/>
                                        </p:tgtEl>
                                        <p:attrNameLst>
                                          <p:attrName>style.visibility</p:attrName>
                                        </p:attrNameLst>
                                      </p:cBhvr>
                                      <p:to>
                                        <p:strVal val="visible"/>
                                      </p:to>
                                    </p:set>
                                    <p:anim calcmode="lin" valueType="num">
                                      <p:cBhvr>
                                        <p:cTn id="59" dur="1000" fill="hold"/>
                                        <p:tgtEl>
                                          <p:spTgt spid="108554"/>
                                        </p:tgtEl>
                                        <p:attrNameLst>
                                          <p:attrName>ppt_w</p:attrName>
                                        </p:attrNameLst>
                                      </p:cBhvr>
                                      <p:tavLst>
                                        <p:tav tm="0">
                                          <p:val>
                                            <p:strVal val="#ppt_w*0.70"/>
                                          </p:val>
                                        </p:tav>
                                        <p:tav tm="100000">
                                          <p:val>
                                            <p:strVal val="#ppt_w"/>
                                          </p:val>
                                        </p:tav>
                                      </p:tavLst>
                                    </p:anim>
                                    <p:anim calcmode="lin" valueType="num">
                                      <p:cBhvr>
                                        <p:cTn id="60" dur="1000" fill="hold"/>
                                        <p:tgtEl>
                                          <p:spTgt spid="108554"/>
                                        </p:tgtEl>
                                        <p:attrNameLst>
                                          <p:attrName>ppt_h</p:attrName>
                                        </p:attrNameLst>
                                      </p:cBhvr>
                                      <p:tavLst>
                                        <p:tav tm="0">
                                          <p:val>
                                            <p:strVal val="#ppt_h"/>
                                          </p:val>
                                        </p:tav>
                                        <p:tav tm="100000">
                                          <p:val>
                                            <p:strVal val="#ppt_h"/>
                                          </p:val>
                                        </p:tav>
                                      </p:tavLst>
                                    </p:anim>
                                    <p:animEffect transition="in" filter="fade">
                                      <p:cBhvr>
                                        <p:cTn id="61" dur="1000"/>
                                        <p:tgtEl>
                                          <p:spTgt spid="108554"/>
                                        </p:tgtEl>
                                      </p:cBhvr>
                                    </p:animEffect>
                                  </p:childTnLst>
                                </p:cTn>
                              </p:par>
                              <p:par>
                                <p:cTn id="62" presetID="55" presetClass="entr" presetSubtype="0" fill="hold" grpId="0" nodeType="withEffect">
                                  <p:stCondLst>
                                    <p:cond delay="0"/>
                                  </p:stCondLst>
                                  <p:childTnLst>
                                    <p:set>
                                      <p:cBhvr>
                                        <p:cTn id="63" dur="1" fill="hold">
                                          <p:stCondLst>
                                            <p:cond delay="0"/>
                                          </p:stCondLst>
                                        </p:cTn>
                                        <p:tgtEl>
                                          <p:spTgt spid="108555"/>
                                        </p:tgtEl>
                                        <p:attrNameLst>
                                          <p:attrName>style.visibility</p:attrName>
                                        </p:attrNameLst>
                                      </p:cBhvr>
                                      <p:to>
                                        <p:strVal val="visible"/>
                                      </p:to>
                                    </p:set>
                                    <p:anim calcmode="lin" valueType="num">
                                      <p:cBhvr>
                                        <p:cTn id="64" dur="1000" fill="hold"/>
                                        <p:tgtEl>
                                          <p:spTgt spid="108555"/>
                                        </p:tgtEl>
                                        <p:attrNameLst>
                                          <p:attrName>ppt_w</p:attrName>
                                        </p:attrNameLst>
                                      </p:cBhvr>
                                      <p:tavLst>
                                        <p:tav tm="0">
                                          <p:val>
                                            <p:strVal val="#ppt_w*0.70"/>
                                          </p:val>
                                        </p:tav>
                                        <p:tav tm="100000">
                                          <p:val>
                                            <p:strVal val="#ppt_w"/>
                                          </p:val>
                                        </p:tav>
                                      </p:tavLst>
                                    </p:anim>
                                    <p:anim calcmode="lin" valueType="num">
                                      <p:cBhvr>
                                        <p:cTn id="65" dur="1000" fill="hold"/>
                                        <p:tgtEl>
                                          <p:spTgt spid="108555"/>
                                        </p:tgtEl>
                                        <p:attrNameLst>
                                          <p:attrName>ppt_h</p:attrName>
                                        </p:attrNameLst>
                                      </p:cBhvr>
                                      <p:tavLst>
                                        <p:tav tm="0">
                                          <p:val>
                                            <p:strVal val="#ppt_h"/>
                                          </p:val>
                                        </p:tav>
                                        <p:tav tm="100000">
                                          <p:val>
                                            <p:strVal val="#ppt_h"/>
                                          </p:val>
                                        </p:tav>
                                      </p:tavLst>
                                    </p:anim>
                                    <p:animEffect transition="in" filter="fade">
                                      <p:cBhvr>
                                        <p:cTn id="66" dur="1000"/>
                                        <p:tgtEl>
                                          <p:spTgt spid="108555"/>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108558"/>
                                        </p:tgtEl>
                                        <p:attrNameLst>
                                          <p:attrName>style.visibility</p:attrName>
                                        </p:attrNameLst>
                                      </p:cBhvr>
                                      <p:to>
                                        <p:strVal val="visible"/>
                                      </p:to>
                                    </p:set>
                                    <p:anim calcmode="lin" valueType="num">
                                      <p:cBhvr>
                                        <p:cTn id="71" dur="1000" fill="hold"/>
                                        <p:tgtEl>
                                          <p:spTgt spid="108558"/>
                                        </p:tgtEl>
                                        <p:attrNameLst>
                                          <p:attrName>ppt_w</p:attrName>
                                        </p:attrNameLst>
                                      </p:cBhvr>
                                      <p:tavLst>
                                        <p:tav tm="0">
                                          <p:val>
                                            <p:strVal val="#ppt_w*0.70"/>
                                          </p:val>
                                        </p:tav>
                                        <p:tav tm="100000">
                                          <p:val>
                                            <p:strVal val="#ppt_w"/>
                                          </p:val>
                                        </p:tav>
                                      </p:tavLst>
                                    </p:anim>
                                    <p:anim calcmode="lin" valueType="num">
                                      <p:cBhvr>
                                        <p:cTn id="72" dur="1000" fill="hold"/>
                                        <p:tgtEl>
                                          <p:spTgt spid="108558"/>
                                        </p:tgtEl>
                                        <p:attrNameLst>
                                          <p:attrName>ppt_h</p:attrName>
                                        </p:attrNameLst>
                                      </p:cBhvr>
                                      <p:tavLst>
                                        <p:tav tm="0">
                                          <p:val>
                                            <p:strVal val="#ppt_h"/>
                                          </p:val>
                                        </p:tav>
                                        <p:tav tm="100000">
                                          <p:val>
                                            <p:strVal val="#ppt_h"/>
                                          </p:val>
                                        </p:tav>
                                      </p:tavLst>
                                    </p:anim>
                                    <p:animEffect transition="in" filter="fade">
                                      <p:cBhvr>
                                        <p:cTn id="73" dur="1000"/>
                                        <p:tgtEl>
                                          <p:spTgt spid="108558"/>
                                        </p:tgtEl>
                                      </p:cBhvr>
                                    </p:animEffect>
                                  </p:childTnLst>
                                </p:cTn>
                              </p:par>
                              <p:par>
                                <p:cTn id="74" presetID="55" presetClass="entr" presetSubtype="0" fill="hold" grpId="0" nodeType="withEffect">
                                  <p:stCondLst>
                                    <p:cond delay="0"/>
                                  </p:stCondLst>
                                  <p:childTnLst>
                                    <p:set>
                                      <p:cBhvr>
                                        <p:cTn id="75" dur="1" fill="hold">
                                          <p:stCondLst>
                                            <p:cond delay="0"/>
                                          </p:stCondLst>
                                        </p:cTn>
                                        <p:tgtEl>
                                          <p:spTgt spid="108559"/>
                                        </p:tgtEl>
                                        <p:attrNameLst>
                                          <p:attrName>style.visibility</p:attrName>
                                        </p:attrNameLst>
                                      </p:cBhvr>
                                      <p:to>
                                        <p:strVal val="visible"/>
                                      </p:to>
                                    </p:set>
                                    <p:anim calcmode="lin" valueType="num">
                                      <p:cBhvr>
                                        <p:cTn id="76" dur="1000" fill="hold"/>
                                        <p:tgtEl>
                                          <p:spTgt spid="108559"/>
                                        </p:tgtEl>
                                        <p:attrNameLst>
                                          <p:attrName>ppt_w</p:attrName>
                                        </p:attrNameLst>
                                      </p:cBhvr>
                                      <p:tavLst>
                                        <p:tav tm="0">
                                          <p:val>
                                            <p:strVal val="#ppt_w*0.70"/>
                                          </p:val>
                                        </p:tav>
                                        <p:tav tm="100000">
                                          <p:val>
                                            <p:strVal val="#ppt_w"/>
                                          </p:val>
                                        </p:tav>
                                      </p:tavLst>
                                    </p:anim>
                                    <p:anim calcmode="lin" valueType="num">
                                      <p:cBhvr>
                                        <p:cTn id="77" dur="1000" fill="hold"/>
                                        <p:tgtEl>
                                          <p:spTgt spid="108559"/>
                                        </p:tgtEl>
                                        <p:attrNameLst>
                                          <p:attrName>ppt_h</p:attrName>
                                        </p:attrNameLst>
                                      </p:cBhvr>
                                      <p:tavLst>
                                        <p:tav tm="0">
                                          <p:val>
                                            <p:strVal val="#ppt_h"/>
                                          </p:val>
                                        </p:tav>
                                        <p:tav tm="100000">
                                          <p:val>
                                            <p:strVal val="#ppt_h"/>
                                          </p:val>
                                        </p:tav>
                                      </p:tavLst>
                                    </p:anim>
                                    <p:animEffect transition="in" filter="fade">
                                      <p:cBhvr>
                                        <p:cTn id="78" dur="1000"/>
                                        <p:tgtEl>
                                          <p:spTgt spid="108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8" grpId="0" build="p"/>
      <p:bldP spid="108555" grpId="0"/>
      <p:bldP spid="108558" grpId="0"/>
      <p:bldP spid="108559"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9572" name="Rectangle 4"/>
          <p:cNvSpPr>
            <a:spLocks noChangeArrowheads="1"/>
          </p:cNvSpPr>
          <p:nvPr/>
        </p:nvSpPr>
        <p:spPr bwMode="auto">
          <a:xfrm>
            <a:off x="304800" y="685800"/>
            <a:ext cx="8534400" cy="1431925"/>
          </a:xfrm>
          <a:prstGeom prst="rect">
            <a:avLst/>
          </a:prstGeom>
          <a:noFill/>
          <a:ln w="9525">
            <a:noFill/>
            <a:miter lim="800000"/>
            <a:headEnd/>
            <a:tailEnd/>
          </a:ln>
        </p:spPr>
        <p:txBody>
          <a:bodyPr>
            <a:spAutoFit/>
          </a:bodyPr>
          <a:lstStyle/>
          <a:p>
            <a:r>
              <a:rPr lang="en-US"/>
              <a:t>An </a:t>
            </a:r>
            <a:r>
              <a:rPr lang="en-US" u="sng"/>
              <a:t>agricultural surplus led to an increase in trade.</a:t>
            </a:r>
            <a:r>
              <a:rPr lang="en-US"/>
              <a:t> </a:t>
            </a:r>
          </a:p>
          <a:p>
            <a:r>
              <a:rPr lang="en-US"/>
              <a:t>The </a:t>
            </a:r>
            <a:r>
              <a:rPr lang="en-US" u="sng"/>
              <a:t>most important trade item was silk.</a:t>
            </a:r>
          </a:p>
          <a:p>
            <a:r>
              <a:rPr lang="en-US"/>
              <a:t>It’s secret was closely guarded.  </a:t>
            </a:r>
          </a:p>
          <a:p>
            <a:r>
              <a:rPr lang="en-US"/>
              <a:t>Sharing the secret of silk was punishable by death. </a:t>
            </a:r>
          </a:p>
        </p:txBody>
      </p:sp>
      <p:sp>
        <p:nvSpPr>
          <p:cNvPr id="109575" name="Text Box 7"/>
          <p:cNvSpPr txBox="1">
            <a:spLocks noChangeArrowheads="1"/>
          </p:cNvSpPr>
          <p:nvPr/>
        </p:nvSpPr>
        <p:spPr bwMode="auto">
          <a:xfrm>
            <a:off x="381000" y="228600"/>
            <a:ext cx="987425" cy="427038"/>
          </a:xfrm>
          <a:prstGeom prst="rect">
            <a:avLst/>
          </a:prstGeom>
          <a:noFill/>
          <a:ln w="9525">
            <a:noFill/>
            <a:miter lim="800000"/>
            <a:headEnd/>
            <a:tailEnd/>
          </a:ln>
        </p:spPr>
        <p:txBody>
          <a:bodyPr wrap="none">
            <a:spAutoFit/>
          </a:bodyPr>
          <a:lstStyle/>
          <a:p>
            <a:r>
              <a:rPr lang="en-US" b="1"/>
              <a:t>Trade</a:t>
            </a:r>
          </a:p>
        </p:txBody>
      </p:sp>
      <p:sp>
        <p:nvSpPr>
          <p:cNvPr id="109576" name="Text Box 8"/>
          <p:cNvSpPr txBox="1">
            <a:spLocks noChangeArrowheads="1"/>
          </p:cNvSpPr>
          <p:nvPr/>
        </p:nvSpPr>
        <p:spPr bwMode="auto">
          <a:xfrm>
            <a:off x="228600" y="2209800"/>
            <a:ext cx="8586788" cy="1431925"/>
          </a:xfrm>
          <a:prstGeom prst="rect">
            <a:avLst/>
          </a:prstGeom>
          <a:noFill/>
          <a:ln w="9525">
            <a:noFill/>
            <a:miter lim="800000"/>
            <a:headEnd/>
            <a:tailEnd/>
          </a:ln>
        </p:spPr>
        <p:txBody>
          <a:bodyPr wrap="none">
            <a:spAutoFit/>
          </a:bodyPr>
          <a:lstStyle/>
          <a:p>
            <a:r>
              <a:rPr lang="en-US" u="sng"/>
              <a:t>Silk is made from the cocoons of silkworms</a:t>
            </a:r>
          </a:p>
          <a:p>
            <a:r>
              <a:rPr lang="en-US"/>
              <a:t>These worms feed on Mulberry leaves. </a:t>
            </a:r>
          </a:p>
          <a:p>
            <a:r>
              <a:rPr lang="en-US"/>
              <a:t>The cocoons are boiled to kill the silkworm</a:t>
            </a:r>
          </a:p>
          <a:p>
            <a:r>
              <a:rPr lang="en-US"/>
              <a:t>Then the cocoons are unwound and combined to make silk thread</a:t>
            </a:r>
          </a:p>
        </p:txBody>
      </p:sp>
      <p:pic>
        <p:nvPicPr>
          <p:cNvPr id="109578" name="Picture 10" descr="Image:Silk-worms.jpg">
            <a:hlinkClick r:id="rId3"/>
          </p:cNvPr>
          <p:cNvPicPr>
            <a:picLocks noChangeAspect="1" noChangeArrowheads="1"/>
          </p:cNvPicPr>
          <p:nvPr/>
        </p:nvPicPr>
        <p:blipFill>
          <a:blip r:embed="rId4" cstate="print"/>
          <a:srcRect/>
          <a:stretch>
            <a:fillRect/>
          </a:stretch>
        </p:blipFill>
        <p:spPr bwMode="auto">
          <a:xfrm>
            <a:off x="228600" y="4083050"/>
            <a:ext cx="2514600" cy="2274888"/>
          </a:xfrm>
          <a:prstGeom prst="rect">
            <a:avLst/>
          </a:prstGeom>
          <a:noFill/>
          <a:ln w="9525">
            <a:noFill/>
            <a:miter lim="800000"/>
            <a:headEnd/>
            <a:tailEnd/>
          </a:ln>
        </p:spPr>
      </p:pic>
      <p:pic>
        <p:nvPicPr>
          <p:cNvPr id="109580" name="Picture 12" descr="42-17072499"/>
          <p:cNvPicPr>
            <a:picLocks noChangeAspect="1" noChangeArrowheads="1"/>
          </p:cNvPicPr>
          <p:nvPr/>
        </p:nvPicPr>
        <p:blipFill>
          <a:blip r:embed="rId5" cstate="print"/>
          <a:srcRect/>
          <a:stretch>
            <a:fillRect/>
          </a:stretch>
        </p:blipFill>
        <p:spPr bwMode="auto">
          <a:xfrm>
            <a:off x="2971800" y="4283075"/>
            <a:ext cx="2971800" cy="1889125"/>
          </a:xfrm>
          <a:prstGeom prst="rect">
            <a:avLst/>
          </a:prstGeom>
          <a:noFill/>
          <a:ln w="9525">
            <a:noFill/>
            <a:miter lim="800000"/>
            <a:headEnd/>
            <a:tailEnd/>
          </a:ln>
        </p:spPr>
      </p:pic>
      <p:pic>
        <p:nvPicPr>
          <p:cNvPr id="109584" name="Picture 16" descr="sworm3"/>
          <p:cNvPicPr>
            <a:picLocks noChangeAspect="1" noChangeArrowheads="1"/>
          </p:cNvPicPr>
          <p:nvPr/>
        </p:nvPicPr>
        <p:blipFill>
          <a:blip r:embed="rId6" cstate="print"/>
          <a:srcRect/>
          <a:stretch>
            <a:fillRect/>
          </a:stretch>
        </p:blipFill>
        <p:spPr bwMode="auto">
          <a:xfrm>
            <a:off x="6248400" y="3962400"/>
            <a:ext cx="2635250" cy="2705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9575"/>
                                        </p:tgtEl>
                                        <p:attrNameLst>
                                          <p:attrName>style.visibility</p:attrName>
                                        </p:attrNameLst>
                                      </p:cBhvr>
                                      <p:to>
                                        <p:strVal val="visible"/>
                                      </p:to>
                                    </p:set>
                                    <p:anim calcmode="lin" valueType="num">
                                      <p:cBhvr>
                                        <p:cTn id="7" dur="1000" fill="hold"/>
                                        <p:tgtEl>
                                          <p:spTgt spid="109575"/>
                                        </p:tgtEl>
                                        <p:attrNameLst>
                                          <p:attrName>ppt_w</p:attrName>
                                        </p:attrNameLst>
                                      </p:cBhvr>
                                      <p:tavLst>
                                        <p:tav tm="0">
                                          <p:val>
                                            <p:strVal val="#ppt_w*0.70"/>
                                          </p:val>
                                        </p:tav>
                                        <p:tav tm="100000">
                                          <p:val>
                                            <p:strVal val="#ppt_w"/>
                                          </p:val>
                                        </p:tav>
                                      </p:tavLst>
                                    </p:anim>
                                    <p:anim calcmode="lin" valueType="num">
                                      <p:cBhvr>
                                        <p:cTn id="8" dur="1000" fill="hold"/>
                                        <p:tgtEl>
                                          <p:spTgt spid="109575"/>
                                        </p:tgtEl>
                                        <p:attrNameLst>
                                          <p:attrName>ppt_h</p:attrName>
                                        </p:attrNameLst>
                                      </p:cBhvr>
                                      <p:tavLst>
                                        <p:tav tm="0">
                                          <p:val>
                                            <p:strVal val="#ppt_h"/>
                                          </p:val>
                                        </p:tav>
                                        <p:tav tm="100000">
                                          <p:val>
                                            <p:strVal val="#ppt_h"/>
                                          </p:val>
                                        </p:tav>
                                      </p:tavLst>
                                    </p:anim>
                                    <p:animEffect transition="in" filter="fade">
                                      <p:cBhvr>
                                        <p:cTn id="9" dur="1000"/>
                                        <p:tgtEl>
                                          <p:spTgt spid="10957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9572"/>
                                        </p:tgtEl>
                                        <p:attrNameLst>
                                          <p:attrName>style.visibility</p:attrName>
                                        </p:attrNameLst>
                                      </p:cBhvr>
                                      <p:to>
                                        <p:strVal val="visible"/>
                                      </p:to>
                                    </p:set>
                                    <p:anim calcmode="lin" valueType="num">
                                      <p:cBhvr>
                                        <p:cTn id="14" dur="1000" fill="hold"/>
                                        <p:tgtEl>
                                          <p:spTgt spid="109572"/>
                                        </p:tgtEl>
                                        <p:attrNameLst>
                                          <p:attrName>ppt_w</p:attrName>
                                        </p:attrNameLst>
                                      </p:cBhvr>
                                      <p:tavLst>
                                        <p:tav tm="0">
                                          <p:val>
                                            <p:strVal val="#ppt_w*0.70"/>
                                          </p:val>
                                        </p:tav>
                                        <p:tav tm="100000">
                                          <p:val>
                                            <p:strVal val="#ppt_w"/>
                                          </p:val>
                                        </p:tav>
                                      </p:tavLst>
                                    </p:anim>
                                    <p:anim calcmode="lin" valueType="num">
                                      <p:cBhvr>
                                        <p:cTn id="15" dur="1000" fill="hold"/>
                                        <p:tgtEl>
                                          <p:spTgt spid="109572"/>
                                        </p:tgtEl>
                                        <p:attrNameLst>
                                          <p:attrName>ppt_h</p:attrName>
                                        </p:attrNameLst>
                                      </p:cBhvr>
                                      <p:tavLst>
                                        <p:tav tm="0">
                                          <p:val>
                                            <p:strVal val="#ppt_h"/>
                                          </p:val>
                                        </p:tav>
                                        <p:tav tm="100000">
                                          <p:val>
                                            <p:strVal val="#ppt_h"/>
                                          </p:val>
                                        </p:tav>
                                      </p:tavLst>
                                    </p:anim>
                                    <p:animEffect transition="in" filter="fade">
                                      <p:cBhvr>
                                        <p:cTn id="16" dur="1000"/>
                                        <p:tgtEl>
                                          <p:spTgt spid="10957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9576"/>
                                        </p:tgtEl>
                                        <p:attrNameLst>
                                          <p:attrName>style.visibility</p:attrName>
                                        </p:attrNameLst>
                                      </p:cBhvr>
                                      <p:to>
                                        <p:strVal val="visible"/>
                                      </p:to>
                                    </p:set>
                                    <p:anim calcmode="lin" valueType="num">
                                      <p:cBhvr>
                                        <p:cTn id="21" dur="1000" fill="hold"/>
                                        <p:tgtEl>
                                          <p:spTgt spid="109576"/>
                                        </p:tgtEl>
                                        <p:attrNameLst>
                                          <p:attrName>ppt_w</p:attrName>
                                        </p:attrNameLst>
                                      </p:cBhvr>
                                      <p:tavLst>
                                        <p:tav tm="0">
                                          <p:val>
                                            <p:strVal val="#ppt_w*0.70"/>
                                          </p:val>
                                        </p:tav>
                                        <p:tav tm="100000">
                                          <p:val>
                                            <p:strVal val="#ppt_w"/>
                                          </p:val>
                                        </p:tav>
                                      </p:tavLst>
                                    </p:anim>
                                    <p:anim calcmode="lin" valueType="num">
                                      <p:cBhvr>
                                        <p:cTn id="22" dur="1000" fill="hold"/>
                                        <p:tgtEl>
                                          <p:spTgt spid="109576"/>
                                        </p:tgtEl>
                                        <p:attrNameLst>
                                          <p:attrName>ppt_h</p:attrName>
                                        </p:attrNameLst>
                                      </p:cBhvr>
                                      <p:tavLst>
                                        <p:tav tm="0">
                                          <p:val>
                                            <p:strVal val="#ppt_h"/>
                                          </p:val>
                                        </p:tav>
                                        <p:tav tm="100000">
                                          <p:val>
                                            <p:strVal val="#ppt_h"/>
                                          </p:val>
                                        </p:tav>
                                      </p:tavLst>
                                    </p:anim>
                                    <p:animEffect transition="in" filter="fade">
                                      <p:cBhvr>
                                        <p:cTn id="23" dur="1000"/>
                                        <p:tgtEl>
                                          <p:spTgt spid="109576"/>
                                        </p:tgtEl>
                                      </p:cBhvr>
                                    </p:animEffect>
                                  </p:childTnLst>
                                </p:cTn>
                              </p:par>
                              <p:par>
                                <p:cTn id="24" presetID="55" presetClass="entr" presetSubtype="0" fill="hold" nodeType="withEffect">
                                  <p:stCondLst>
                                    <p:cond delay="0"/>
                                  </p:stCondLst>
                                  <p:childTnLst>
                                    <p:set>
                                      <p:cBhvr>
                                        <p:cTn id="25" dur="1" fill="hold">
                                          <p:stCondLst>
                                            <p:cond delay="0"/>
                                          </p:stCondLst>
                                        </p:cTn>
                                        <p:tgtEl>
                                          <p:spTgt spid="109578"/>
                                        </p:tgtEl>
                                        <p:attrNameLst>
                                          <p:attrName>style.visibility</p:attrName>
                                        </p:attrNameLst>
                                      </p:cBhvr>
                                      <p:to>
                                        <p:strVal val="visible"/>
                                      </p:to>
                                    </p:set>
                                    <p:anim calcmode="lin" valueType="num">
                                      <p:cBhvr>
                                        <p:cTn id="26" dur="1000" fill="hold"/>
                                        <p:tgtEl>
                                          <p:spTgt spid="109578"/>
                                        </p:tgtEl>
                                        <p:attrNameLst>
                                          <p:attrName>ppt_w</p:attrName>
                                        </p:attrNameLst>
                                      </p:cBhvr>
                                      <p:tavLst>
                                        <p:tav tm="0">
                                          <p:val>
                                            <p:strVal val="#ppt_w*0.70"/>
                                          </p:val>
                                        </p:tav>
                                        <p:tav tm="100000">
                                          <p:val>
                                            <p:strVal val="#ppt_w"/>
                                          </p:val>
                                        </p:tav>
                                      </p:tavLst>
                                    </p:anim>
                                    <p:anim calcmode="lin" valueType="num">
                                      <p:cBhvr>
                                        <p:cTn id="27" dur="1000" fill="hold"/>
                                        <p:tgtEl>
                                          <p:spTgt spid="109578"/>
                                        </p:tgtEl>
                                        <p:attrNameLst>
                                          <p:attrName>ppt_h</p:attrName>
                                        </p:attrNameLst>
                                      </p:cBhvr>
                                      <p:tavLst>
                                        <p:tav tm="0">
                                          <p:val>
                                            <p:strVal val="#ppt_h"/>
                                          </p:val>
                                        </p:tav>
                                        <p:tav tm="100000">
                                          <p:val>
                                            <p:strVal val="#ppt_h"/>
                                          </p:val>
                                        </p:tav>
                                      </p:tavLst>
                                    </p:anim>
                                    <p:animEffect transition="in" filter="fade">
                                      <p:cBhvr>
                                        <p:cTn id="28" dur="1000"/>
                                        <p:tgtEl>
                                          <p:spTgt spid="109578"/>
                                        </p:tgtEl>
                                      </p:cBhvr>
                                    </p:animEffect>
                                  </p:childTnLst>
                                </p:cTn>
                              </p:par>
                              <p:par>
                                <p:cTn id="29" presetID="55" presetClass="entr" presetSubtype="0" fill="hold" nodeType="withEffect">
                                  <p:stCondLst>
                                    <p:cond delay="0"/>
                                  </p:stCondLst>
                                  <p:childTnLst>
                                    <p:set>
                                      <p:cBhvr>
                                        <p:cTn id="30" dur="1" fill="hold">
                                          <p:stCondLst>
                                            <p:cond delay="0"/>
                                          </p:stCondLst>
                                        </p:cTn>
                                        <p:tgtEl>
                                          <p:spTgt spid="109580"/>
                                        </p:tgtEl>
                                        <p:attrNameLst>
                                          <p:attrName>style.visibility</p:attrName>
                                        </p:attrNameLst>
                                      </p:cBhvr>
                                      <p:to>
                                        <p:strVal val="visible"/>
                                      </p:to>
                                    </p:set>
                                    <p:anim calcmode="lin" valueType="num">
                                      <p:cBhvr>
                                        <p:cTn id="31" dur="1000" fill="hold"/>
                                        <p:tgtEl>
                                          <p:spTgt spid="109580"/>
                                        </p:tgtEl>
                                        <p:attrNameLst>
                                          <p:attrName>ppt_w</p:attrName>
                                        </p:attrNameLst>
                                      </p:cBhvr>
                                      <p:tavLst>
                                        <p:tav tm="0">
                                          <p:val>
                                            <p:strVal val="#ppt_w*0.70"/>
                                          </p:val>
                                        </p:tav>
                                        <p:tav tm="100000">
                                          <p:val>
                                            <p:strVal val="#ppt_w"/>
                                          </p:val>
                                        </p:tav>
                                      </p:tavLst>
                                    </p:anim>
                                    <p:anim calcmode="lin" valueType="num">
                                      <p:cBhvr>
                                        <p:cTn id="32" dur="1000" fill="hold"/>
                                        <p:tgtEl>
                                          <p:spTgt spid="109580"/>
                                        </p:tgtEl>
                                        <p:attrNameLst>
                                          <p:attrName>ppt_h</p:attrName>
                                        </p:attrNameLst>
                                      </p:cBhvr>
                                      <p:tavLst>
                                        <p:tav tm="0">
                                          <p:val>
                                            <p:strVal val="#ppt_h"/>
                                          </p:val>
                                        </p:tav>
                                        <p:tav tm="100000">
                                          <p:val>
                                            <p:strVal val="#ppt_h"/>
                                          </p:val>
                                        </p:tav>
                                      </p:tavLst>
                                    </p:anim>
                                    <p:animEffect transition="in" filter="fade">
                                      <p:cBhvr>
                                        <p:cTn id="33" dur="1000"/>
                                        <p:tgtEl>
                                          <p:spTgt spid="109580"/>
                                        </p:tgtEl>
                                      </p:cBhvr>
                                    </p:animEffect>
                                  </p:childTnLst>
                                </p:cTn>
                              </p:par>
                              <p:par>
                                <p:cTn id="34" presetID="55" presetClass="entr" presetSubtype="0" fill="hold" nodeType="withEffect">
                                  <p:stCondLst>
                                    <p:cond delay="0"/>
                                  </p:stCondLst>
                                  <p:childTnLst>
                                    <p:set>
                                      <p:cBhvr>
                                        <p:cTn id="35" dur="1" fill="hold">
                                          <p:stCondLst>
                                            <p:cond delay="0"/>
                                          </p:stCondLst>
                                        </p:cTn>
                                        <p:tgtEl>
                                          <p:spTgt spid="109584"/>
                                        </p:tgtEl>
                                        <p:attrNameLst>
                                          <p:attrName>style.visibility</p:attrName>
                                        </p:attrNameLst>
                                      </p:cBhvr>
                                      <p:to>
                                        <p:strVal val="visible"/>
                                      </p:to>
                                    </p:set>
                                    <p:anim calcmode="lin" valueType="num">
                                      <p:cBhvr>
                                        <p:cTn id="36" dur="1000" fill="hold"/>
                                        <p:tgtEl>
                                          <p:spTgt spid="109584"/>
                                        </p:tgtEl>
                                        <p:attrNameLst>
                                          <p:attrName>ppt_w</p:attrName>
                                        </p:attrNameLst>
                                      </p:cBhvr>
                                      <p:tavLst>
                                        <p:tav tm="0">
                                          <p:val>
                                            <p:strVal val="#ppt_w*0.70"/>
                                          </p:val>
                                        </p:tav>
                                        <p:tav tm="100000">
                                          <p:val>
                                            <p:strVal val="#ppt_w"/>
                                          </p:val>
                                        </p:tav>
                                      </p:tavLst>
                                    </p:anim>
                                    <p:anim calcmode="lin" valueType="num">
                                      <p:cBhvr>
                                        <p:cTn id="37" dur="1000" fill="hold"/>
                                        <p:tgtEl>
                                          <p:spTgt spid="109584"/>
                                        </p:tgtEl>
                                        <p:attrNameLst>
                                          <p:attrName>ppt_h</p:attrName>
                                        </p:attrNameLst>
                                      </p:cBhvr>
                                      <p:tavLst>
                                        <p:tav tm="0">
                                          <p:val>
                                            <p:strVal val="#ppt_h"/>
                                          </p:val>
                                        </p:tav>
                                        <p:tav tm="100000">
                                          <p:val>
                                            <p:strVal val="#ppt_h"/>
                                          </p:val>
                                        </p:tav>
                                      </p:tavLst>
                                    </p:anim>
                                    <p:animEffect transition="in" filter="fade">
                                      <p:cBhvr>
                                        <p:cTn id="38" dur="1000"/>
                                        <p:tgtEl>
                                          <p:spTgt spid="109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2" grpId="0"/>
      <p:bldP spid="109575" grpId="0"/>
      <p:bldP spid="109576"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86020" name="Text Box 4"/>
          <p:cNvSpPr txBox="1">
            <a:spLocks noChangeArrowheads="1"/>
          </p:cNvSpPr>
          <p:nvPr/>
        </p:nvSpPr>
        <p:spPr bwMode="auto">
          <a:xfrm>
            <a:off x="288925" y="222250"/>
            <a:ext cx="2889250" cy="427038"/>
          </a:xfrm>
          <a:prstGeom prst="rect">
            <a:avLst/>
          </a:prstGeom>
          <a:noFill/>
          <a:ln w="9525">
            <a:noFill/>
            <a:miter lim="800000"/>
            <a:headEnd/>
            <a:tailEnd/>
          </a:ln>
        </p:spPr>
        <p:txBody>
          <a:bodyPr wrap="none">
            <a:spAutoFit/>
          </a:bodyPr>
          <a:lstStyle/>
          <a:p>
            <a:r>
              <a:rPr lang="en-US" b="1"/>
              <a:t>Chinese Philosophies</a:t>
            </a:r>
          </a:p>
        </p:txBody>
      </p:sp>
      <p:pic>
        <p:nvPicPr>
          <p:cNvPr id="86022" name="Picture 6" descr="Image:Confucius 02.png"/>
          <p:cNvPicPr>
            <a:picLocks noChangeAspect="1" noChangeArrowheads="1"/>
          </p:cNvPicPr>
          <p:nvPr/>
        </p:nvPicPr>
        <p:blipFill>
          <a:blip r:embed="rId3" cstate="print">
            <a:clrChange>
              <a:clrFrom>
                <a:srgbClr val="F9F9F9"/>
              </a:clrFrom>
              <a:clrTo>
                <a:srgbClr val="F9F9F9">
                  <a:alpha val="0"/>
                </a:srgbClr>
              </a:clrTo>
            </a:clrChange>
          </a:blip>
          <a:srcRect/>
          <a:stretch>
            <a:fillRect/>
          </a:stretch>
        </p:blipFill>
        <p:spPr bwMode="auto">
          <a:xfrm>
            <a:off x="7621588" y="304800"/>
            <a:ext cx="1301750" cy="2590800"/>
          </a:xfrm>
          <a:prstGeom prst="rect">
            <a:avLst/>
          </a:prstGeom>
          <a:noFill/>
          <a:ln w="9525">
            <a:noFill/>
            <a:miter lim="800000"/>
            <a:headEnd/>
            <a:tailEnd/>
          </a:ln>
        </p:spPr>
      </p:pic>
      <p:sp>
        <p:nvSpPr>
          <p:cNvPr id="86023" name="Text Box 7"/>
          <p:cNvSpPr txBox="1">
            <a:spLocks noChangeArrowheads="1"/>
          </p:cNvSpPr>
          <p:nvPr/>
        </p:nvSpPr>
        <p:spPr bwMode="auto">
          <a:xfrm>
            <a:off x="304800" y="838200"/>
            <a:ext cx="6781800" cy="1096963"/>
          </a:xfrm>
          <a:prstGeom prst="rect">
            <a:avLst/>
          </a:prstGeom>
          <a:noFill/>
          <a:ln w="9525">
            <a:noFill/>
            <a:miter lim="800000"/>
            <a:headEnd/>
            <a:tailEnd/>
          </a:ln>
        </p:spPr>
        <p:txBody>
          <a:bodyPr>
            <a:spAutoFit/>
          </a:bodyPr>
          <a:lstStyle/>
          <a:p>
            <a:r>
              <a:rPr lang="en-US"/>
              <a:t>Chinese philosophers were less concerned with the afterlife, and more concerned with how to improve life presently on earth. </a:t>
            </a:r>
          </a:p>
        </p:txBody>
      </p:sp>
      <p:sp>
        <p:nvSpPr>
          <p:cNvPr id="86024" name="Text Box 8"/>
          <p:cNvSpPr txBox="1">
            <a:spLocks noChangeArrowheads="1"/>
          </p:cNvSpPr>
          <p:nvPr/>
        </p:nvSpPr>
        <p:spPr bwMode="auto">
          <a:xfrm>
            <a:off x="304800" y="2133600"/>
            <a:ext cx="8534400" cy="3776663"/>
          </a:xfrm>
          <a:prstGeom prst="rect">
            <a:avLst/>
          </a:prstGeom>
          <a:noFill/>
          <a:ln w="9525">
            <a:noFill/>
            <a:miter lim="800000"/>
            <a:headEnd/>
            <a:tailEnd/>
          </a:ln>
        </p:spPr>
        <p:txBody>
          <a:bodyPr>
            <a:spAutoFit/>
          </a:bodyPr>
          <a:lstStyle/>
          <a:p>
            <a:r>
              <a:rPr lang="en-US" b="1"/>
              <a:t>Confucianism</a:t>
            </a:r>
          </a:p>
          <a:p>
            <a:endParaRPr lang="en-US"/>
          </a:p>
          <a:p>
            <a:r>
              <a:rPr lang="en-US" b="1"/>
              <a:t>Founder</a:t>
            </a:r>
            <a:r>
              <a:rPr lang="en-US"/>
              <a:t>: </a:t>
            </a:r>
            <a:r>
              <a:rPr lang="en-US" u="sng"/>
              <a:t>Confucius</a:t>
            </a:r>
          </a:p>
          <a:p>
            <a:r>
              <a:rPr lang="en-US"/>
              <a:t>famous </a:t>
            </a:r>
            <a:r>
              <a:rPr lang="en-US" u="sng"/>
              <a:t>Chinese thinker and social philosopher</a:t>
            </a:r>
            <a:r>
              <a:rPr lang="en-US"/>
              <a:t>, whose teachings and philosophy have deeply influenced Chinese, Korean, Vietnamese, and Japanese life and thought.  </a:t>
            </a:r>
          </a:p>
          <a:p>
            <a:endParaRPr lang="en-US"/>
          </a:p>
          <a:p>
            <a:r>
              <a:rPr lang="en-US"/>
              <a:t>Is known to the </a:t>
            </a:r>
            <a:r>
              <a:rPr lang="en-US" u="sng"/>
              <a:t>Chinese</a:t>
            </a:r>
            <a:r>
              <a:rPr lang="en-US"/>
              <a:t> as the </a:t>
            </a:r>
            <a:r>
              <a:rPr lang="en-US" u="sng"/>
              <a:t>first teacher</a:t>
            </a:r>
            <a:r>
              <a:rPr lang="en-US"/>
              <a:t>, his name was </a:t>
            </a:r>
            <a:r>
              <a:rPr lang="en-US" u="sng"/>
              <a:t>“Master Kung”</a:t>
            </a:r>
            <a:r>
              <a:rPr lang="en-US"/>
              <a:t> </a:t>
            </a:r>
          </a:p>
          <a:p>
            <a:endParaRPr lang="en-US"/>
          </a:p>
          <a:p>
            <a:r>
              <a:rPr lang="en-US"/>
              <a:t>Was born in 551 B.C. </a:t>
            </a:r>
          </a:p>
        </p:txBody>
      </p:sp>
      <p:pic>
        <p:nvPicPr>
          <p:cNvPr id="86026" name="Picture 10" descr="AX048913"/>
          <p:cNvPicPr>
            <a:picLocks noChangeAspect="1" noChangeArrowheads="1"/>
          </p:cNvPicPr>
          <p:nvPr/>
        </p:nvPicPr>
        <p:blipFill>
          <a:blip r:embed="rId4" cstate="print"/>
          <a:srcRect/>
          <a:stretch>
            <a:fillRect/>
          </a:stretch>
        </p:blipFill>
        <p:spPr bwMode="auto">
          <a:xfrm>
            <a:off x="7593013" y="4953000"/>
            <a:ext cx="1216025" cy="1676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6020"/>
                                        </p:tgtEl>
                                        <p:attrNameLst>
                                          <p:attrName>style.visibility</p:attrName>
                                        </p:attrNameLst>
                                      </p:cBhvr>
                                      <p:to>
                                        <p:strVal val="visible"/>
                                      </p:to>
                                    </p:set>
                                    <p:anim calcmode="lin" valueType="num">
                                      <p:cBhvr>
                                        <p:cTn id="7" dur="1000" fill="hold"/>
                                        <p:tgtEl>
                                          <p:spTgt spid="86020"/>
                                        </p:tgtEl>
                                        <p:attrNameLst>
                                          <p:attrName>ppt_w</p:attrName>
                                        </p:attrNameLst>
                                      </p:cBhvr>
                                      <p:tavLst>
                                        <p:tav tm="0">
                                          <p:val>
                                            <p:strVal val="#ppt_w*0.70"/>
                                          </p:val>
                                        </p:tav>
                                        <p:tav tm="100000">
                                          <p:val>
                                            <p:strVal val="#ppt_w"/>
                                          </p:val>
                                        </p:tav>
                                      </p:tavLst>
                                    </p:anim>
                                    <p:anim calcmode="lin" valueType="num">
                                      <p:cBhvr>
                                        <p:cTn id="8" dur="1000" fill="hold"/>
                                        <p:tgtEl>
                                          <p:spTgt spid="86020"/>
                                        </p:tgtEl>
                                        <p:attrNameLst>
                                          <p:attrName>ppt_h</p:attrName>
                                        </p:attrNameLst>
                                      </p:cBhvr>
                                      <p:tavLst>
                                        <p:tav tm="0">
                                          <p:val>
                                            <p:strVal val="#ppt_h"/>
                                          </p:val>
                                        </p:tav>
                                        <p:tav tm="100000">
                                          <p:val>
                                            <p:strVal val="#ppt_h"/>
                                          </p:val>
                                        </p:tav>
                                      </p:tavLst>
                                    </p:anim>
                                    <p:animEffect transition="in" filter="fade">
                                      <p:cBhvr>
                                        <p:cTn id="9" dur="1000"/>
                                        <p:tgtEl>
                                          <p:spTgt spid="86020"/>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86023"/>
                                        </p:tgtEl>
                                        <p:attrNameLst>
                                          <p:attrName>style.visibility</p:attrName>
                                        </p:attrNameLst>
                                      </p:cBhvr>
                                      <p:to>
                                        <p:strVal val="visible"/>
                                      </p:to>
                                    </p:set>
                                    <p:anim calcmode="lin" valueType="num">
                                      <p:cBhvr>
                                        <p:cTn id="13" dur="1000" fill="hold"/>
                                        <p:tgtEl>
                                          <p:spTgt spid="86023"/>
                                        </p:tgtEl>
                                        <p:attrNameLst>
                                          <p:attrName>ppt_w</p:attrName>
                                        </p:attrNameLst>
                                      </p:cBhvr>
                                      <p:tavLst>
                                        <p:tav tm="0">
                                          <p:val>
                                            <p:strVal val="#ppt_w*0.70"/>
                                          </p:val>
                                        </p:tav>
                                        <p:tav tm="100000">
                                          <p:val>
                                            <p:strVal val="#ppt_w"/>
                                          </p:val>
                                        </p:tav>
                                      </p:tavLst>
                                    </p:anim>
                                    <p:anim calcmode="lin" valueType="num">
                                      <p:cBhvr>
                                        <p:cTn id="14" dur="1000" fill="hold"/>
                                        <p:tgtEl>
                                          <p:spTgt spid="86023"/>
                                        </p:tgtEl>
                                        <p:attrNameLst>
                                          <p:attrName>ppt_h</p:attrName>
                                        </p:attrNameLst>
                                      </p:cBhvr>
                                      <p:tavLst>
                                        <p:tav tm="0">
                                          <p:val>
                                            <p:strVal val="#ppt_h"/>
                                          </p:val>
                                        </p:tav>
                                        <p:tav tm="100000">
                                          <p:val>
                                            <p:strVal val="#ppt_h"/>
                                          </p:val>
                                        </p:tav>
                                      </p:tavLst>
                                    </p:anim>
                                    <p:animEffect transition="in" filter="fade">
                                      <p:cBhvr>
                                        <p:cTn id="15" dur="1000"/>
                                        <p:tgtEl>
                                          <p:spTgt spid="86023"/>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86022"/>
                                        </p:tgtEl>
                                        <p:attrNameLst>
                                          <p:attrName>style.visibility</p:attrName>
                                        </p:attrNameLst>
                                      </p:cBhvr>
                                      <p:to>
                                        <p:strVal val="visible"/>
                                      </p:to>
                                    </p:set>
                                    <p:anim calcmode="lin" valueType="num">
                                      <p:cBhvr>
                                        <p:cTn id="19" dur="1000" fill="hold"/>
                                        <p:tgtEl>
                                          <p:spTgt spid="86022"/>
                                        </p:tgtEl>
                                        <p:attrNameLst>
                                          <p:attrName>ppt_w</p:attrName>
                                        </p:attrNameLst>
                                      </p:cBhvr>
                                      <p:tavLst>
                                        <p:tav tm="0">
                                          <p:val>
                                            <p:strVal val="#ppt_w*0.70"/>
                                          </p:val>
                                        </p:tav>
                                        <p:tav tm="100000">
                                          <p:val>
                                            <p:strVal val="#ppt_w"/>
                                          </p:val>
                                        </p:tav>
                                      </p:tavLst>
                                    </p:anim>
                                    <p:anim calcmode="lin" valueType="num">
                                      <p:cBhvr>
                                        <p:cTn id="20" dur="1000" fill="hold"/>
                                        <p:tgtEl>
                                          <p:spTgt spid="86022"/>
                                        </p:tgtEl>
                                        <p:attrNameLst>
                                          <p:attrName>ppt_h</p:attrName>
                                        </p:attrNameLst>
                                      </p:cBhvr>
                                      <p:tavLst>
                                        <p:tav tm="0">
                                          <p:val>
                                            <p:strVal val="#ppt_h"/>
                                          </p:val>
                                        </p:tav>
                                        <p:tav tm="100000">
                                          <p:val>
                                            <p:strVal val="#ppt_h"/>
                                          </p:val>
                                        </p:tav>
                                      </p:tavLst>
                                    </p:anim>
                                    <p:animEffect transition="in" filter="fade">
                                      <p:cBhvr>
                                        <p:cTn id="21" dur="1000"/>
                                        <p:tgtEl>
                                          <p:spTgt spid="86022"/>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86024">
                                            <p:txEl>
                                              <p:pRg st="0" end="0"/>
                                            </p:txEl>
                                          </p:spTgt>
                                        </p:tgtEl>
                                        <p:attrNameLst>
                                          <p:attrName>style.visibility</p:attrName>
                                        </p:attrNameLst>
                                      </p:cBhvr>
                                      <p:to>
                                        <p:strVal val="visible"/>
                                      </p:to>
                                    </p:set>
                                    <p:anim calcmode="lin" valueType="num">
                                      <p:cBhvr>
                                        <p:cTn id="26" dur="1000" fill="hold"/>
                                        <p:tgtEl>
                                          <p:spTgt spid="86024">
                                            <p:txEl>
                                              <p:pRg st="0" end="0"/>
                                            </p:txEl>
                                          </p:spTgt>
                                        </p:tgtEl>
                                        <p:attrNameLst>
                                          <p:attrName>ppt_w</p:attrName>
                                        </p:attrNameLst>
                                      </p:cBhvr>
                                      <p:tavLst>
                                        <p:tav tm="0">
                                          <p:val>
                                            <p:strVal val="#ppt_w*0.70"/>
                                          </p:val>
                                        </p:tav>
                                        <p:tav tm="100000">
                                          <p:val>
                                            <p:strVal val="#ppt_w"/>
                                          </p:val>
                                        </p:tav>
                                      </p:tavLst>
                                    </p:anim>
                                    <p:anim calcmode="lin" valueType="num">
                                      <p:cBhvr>
                                        <p:cTn id="27" dur="1000" fill="hold"/>
                                        <p:tgtEl>
                                          <p:spTgt spid="86024">
                                            <p:txEl>
                                              <p:pRg st="0" end="0"/>
                                            </p:txEl>
                                          </p:spTgt>
                                        </p:tgtEl>
                                        <p:attrNameLst>
                                          <p:attrName>ppt_h</p:attrName>
                                        </p:attrNameLst>
                                      </p:cBhvr>
                                      <p:tavLst>
                                        <p:tav tm="0">
                                          <p:val>
                                            <p:strVal val="#ppt_h"/>
                                          </p:val>
                                        </p:tav>
                                        <p:tav tm="100000">
                                          <p:val>
                                            <p:strVal val="#ppt_h"/>
                                          </p:val>
                                        </p:tav>
                                      </p:tavLst>
                                    </p:anim>
                                    <p:animEffect transition="in" filter="fade">
                                      <p:cBhvr>
                                        <p:cTn id="28" dur="1000"/>
                                        <p:tgtEl>
                                          <p:spTgt spid="8602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86024">
                                            <p:txEl>
                                              <p:pRg st="2" end="2"/>
                                            </p:txEl>
                                          </p:spTgt>
                                        </p:tgtEl>
                                        <p:attrNameLst>
                                          <p:attrName>style.visibility</p:attrName>
                                        </p:attrNameLst>
                                      </p:cBhvr>
                                      <p:to>
                                        <p:strVal val="visible"/>
                                      </p:to>
                                    </p:set>
                                    <p:anim calcmode="lin" valueType="num">
                                      <p:cBhvr>
                                        <p:cTn id="33" dur="1000" fill="hold"/>
                                        <p:tgtEl>
                                          <p:spTgt spid="86024">
                                            <p:txEl>
                                              <p:pRg st="2" end="2"/>
                                            </p:txEl>
                                          </p:spTgt>
                                        </p:tgtEl>
                                        <p:attrNameLst>
                                          <p:attrName>ppt_w</p:attrName>
                                        </p:attrNameLst>
                                      </p:cBhvr>
                                      <p:tavLst>
                                        <p:tav tm="0">
                                          <p:val>
                                            <p:strVal val="#ppt_w*0.70"/>
                                          </p:val>
                                        </p:tav>
                                        <p:tav tm="100000">
                                          <p:val>
                                            <p:strVal val="#ppt_w"/>
                                          </p:val>
                                        </p:tav>
                                      </p:tavLst>
                                    </p:anim>
                                    <p:anim calcmode="lin" valueType="num">
                                      <p:cBhvr>
                                        <p:cTn id="34" dur="1000" fill="hold"/>
                                        <p:tgtEl>
                                          <p:spTgt spid="86024">
                                            <p:txEl>
                                              <p:pRg st="2" end="2"/>
                                            </p:txEl>
                                          </p:spTgt>
                                        </p:tgtEl>
                                        <p:attrNameLst>
                                          <p:attrName>ppt_h</p:attrName>
                                        </p:attrNameLst>
                                      </p:cBhvr>
                                      <p:tavLst>
                                        <p:tav tm="0">
                                          <p:val>
                                            <p:strVal val="#ppt_h"/>
                                          </p:val>
                                        </p:tav>
                                        <p:tav tm="100000">
                                          <p:val>
                                            <p:strVal val="#ppt_h"/>
                                          </p:val>
                                        </p:tav>
                                      </p:tavLst>
                                    </p:anim>
                                    <p:animEffect transition="in" filter="fade">
                                      <p:cBhvr>
                                        <p:cTn id="35" dur="1000"/>
                                        <p:tgtEl>
                                          <p:spTgt spid="8602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86024">
                                            <p:txEl>
                                              <p:pRg st="3" end="3"/>
                                            </p:txEl>
                                          </p:spTgt>
                                        </p:tgtEl>
                                        <p:attrNameLst>
                                          <p:attrName>style.visibility</p:attrName>
                                        </p:attrNameLst>
                                      </p:cBhvr>
                                      <p:to>
                                        <p:strVal val="visible"/>
                                      </p:to>
                                    </p:set>
                                    <p:anim calcmode="lin" valueType="num">
                                      <p:cBhvr>
                                        <p:cTn id="40" dur="1000" fill="hold"/>
                                        <p:tgtEl>
                                          <p:spTgt spid="86024">
                                            <p:txEl>
                                              <p:pRg st="3" end="3"/>
                                            </p:txEl>
                                          </p:spTgt>
                                        </p:tgtEl>
                                        <p:attrNameLst>
                                          <p:attrName>ppt_w</p:attrName>
                                        </p:attrNameLst>
                                      </p:cBhvr>
                                      <p:tavLst>
                                        <p:tav tm="0">
                                          <p:val>
                                            <p:strVal val="#ppt_w*0.70"/>
                                          </p:val>
                                        </p:tav>
                                        <p:tav tm="100000">
                                          <p:val>
                                            <p:strVal val="#ppt_w"/>
                                          </p:val>
                                        </p:tav>
                                      </p:tavLst>
                                    </p:anim>
                                    <p:anim calcmode="lin" valueType="num">
                                      <p:cBhvr>
                                        <p:cTn id="41" dur="1000" fill="hold"/>
                                        <p:tgtEl>
                                          <p:spTgt spid="86024">
                                            <p:txEl>
                                              <p:pRg st="3" end="3"/>
                                            </p:txEl>
                                          </p:spTgt>
                                        </p:tgtEl>
                                        <p:attrNameLst>
                                          <p:attrName>ppt_h</p:attrName>
                                        </p:attrNameLst>
                                      </p:cBhvr>
                                      <p:tavLst>
                                        <p:tav tm="0">
                                          <p:val>
                                            <p:strVal val="#ppt_h"/>
                                          </p:val>
                                        </p:tav>
                                        <p:tav tm="100000">
                                          <p:val>
                                            <p:strVal val="#ppt_h"/>
                                          </p:val>
                                        </p:tav>
                                      </p:tavLst>
                                    </p:anim>
                                    <p:animEffect transition="in" filter="fade">
                                      <p:cBhvr>
                                        <p:cTn id="42" dur="1000"/>
                                        <p:tgtEl>
                                          <p:spTgt spid="8602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86024">
                                            <p:txEl>
                                              <p:pRg st="5" end="5"/>
                                            </p:txEl>
                                          </p:spTgt>
                                        </p:tgtEl>
                                        <p:attrNameLst>
                                          <p:attrName>style.visibility</p:attrName>
                                        </p:attrNameLst>
                                      </p:cBhvr>
                                      <p:to>
                                        <p:strVal val="visible"/>
                                      </p:to>
                                    </p:set>
                                    <p:anim calcmode="lin" valueType="num">
                                      <p:cBhvr>
                                        <p:cTn id="47" dur="1000" fill="hold"/>
                                        <p:tgtEl>
                                          <p:spTgt spid="86024">
                                            <p:txEl>
                                              <p:pRg st="5" end="5"/>
                                            </p:txEl>
                                          </p:spTgt>
                                        </p:tgtEl>
                                        <p:attrNameLst>
                                          <p:attrName>ppt_w</p:attrName>
                                        </p:attrNameLst>
                                      </p:cBhvr>
                                      <p:tavLst>
                                        <p:tav tm="0">
                                          <p:val>
                                            <p:strVal val="#ppt_w*0.70"/>
                                          </p:val>
                                        </p:tav>
                                        <p:tav tm="100000">
                                          <p:val>
                                            <p:strVal val="#ppt_w"/>
                                          </p:val>
                                        </p:tav>
                                      </p:tavLst>
                                    </p:anim>
                                    <p:anim calcmode="lin" valueType="num">
                                      <p:cBhvr>
                                        <p:cTn id="48" dur="1000" fill="hold"/>
                                        <p:tgtEl>
                                          <p:spTgt spid="86024">
                                            <p:txEl>
                                              <p:pRg st="5" end="5"/>
                                            </p:txEl>
                                          </p:spTgt>
                                        </p:tgtEl>
                                        <p:attrNameLst>
                                          <p:attrName>ppt_h</p:attrName>
                                        </p:attrNameLst>
                                      </p:cBhvr>
                                      <p:tavLst>
                                        <p:tav tm="0">
                                          <p:val>
                                            <p:strVal val="#ppt_h"/>
                                          </p:val>
                                        </p:tav>
                                        <p:tav tm="100000">
                                          <p:val>
                                            <p:strVal val="#ppt_h"/>
                                          </p:val>
                                        </p:tav>
                                      </p:tavLst>
                                    </p:anim>
                                    <p:animEffect transition="in" filter="fade">
                                      <p:cBhvr>
                                        <p:cTn id="49" dur="1000"/>
                                        <p:tgtEl>
                                          <p:spTgt spid="86024">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86024">
                                            <p:txEl>
                                              <p:pRg st="7" end="7"/>
                                            </p:txEl>
                                          </p:spTgt>
                                        </p:tgtEl>
                                        <p:attrNameLst>
                                          <p:attrName>style.visibility</p:attrName>
                                        </p:attrNameLst>
                                      </p:cBhvr>
                                      <p:to>
                                        <p:strVal val="visible"/>
                                      </p:to>
                                    </p:set>
                                    <p:anim calcmode="lin" valueType="num">
                                      <p:cBhvr>
                                        <p:cTn id="54" dur="1000" fill="hold"/>
                                        <p:tgtEl>
                                          <p:spTgt spid="86024">
                                            <p:txEl>
                                              <p:pRg st="7" end="7"/>
                                            </p:txEl>
                                          </p:spTgt>
                                        </p:tgtEl>
                                        <p:attrNameLst>
                                          <p:attrName>ppt_w</p:attrName>
                                        </p:attrNameLst>
                                      </p:cBhvr>
                                      <p:tavLst>
                                        <p:tav tm="0">
                                          <p:val>
                                            <p:strVal val="#ppt_w*0.70"/>
                                          </p:val>
                                        </p:tav>
                                        <p:tav tm="100000">
                                          <p:val>
                                            <p:strVal val="#ppt_w"/>
                                          </p:val>
                                        </p:tav>
                                      </p:tavLst>
                                    </p:anim>
                                    <p:anim calcmode="lin" valueType="num">
                                      <p:cBhvr>
                                        <p:cTn id="55" dur="1000" fill="hold"/>
                                        <p:tgtEl>
                                          <p:spTgt spid="86024">
                                            <p:txEl>
                                              <p:pRg st="7" end="7"/>
                                            </p:txEl>
                                          </p:spTgt>
                                        </p:tgtEl>
                                        <p:attrNameLst>
                                          <p:attrName>ppt_h</p:attrName>
                                        </p:attrNameLst>
                                      </p:cBhvr>
                                      <p:tavLst>
                                        <p:tav tm="0">
                                          <p:val>
                                            <p:strVal val="#ppt_h"/>
                                          </p:val>
                                        </p:tav>
                                        <p:tav tm="100000">
                                          <p:val>
                                            <p:strVal val="#ppt_h"/>
                                          </p:val>
                                        </p:tav>
                                      </p:tavLst>
                                    </p:anim>
                                    <p:animEffect transition="in" filter="fade">
                                      <p:cBhvr>
                                        <p:cTn id="56" dur="1000"/>
                                        <p:tgtEl>
                                          <p:spTgt spid="86024">
                                            <p:txEl>
                                              <p:pRg st="7" end="7"/>
                                            </p:txEl>
                                          </p:spTgt>
                                        </p:tgtEl>
                                      </p:cBhvr>
                                    </p:animEffect>
                                  </p:childTnLst>
                                </p:cTn>
                              </p:par>
                              <p:par>
                                <p:cTn id="57" presetID="53" presetClass="entr" presetSubtype="0" fill="hold" nodeType="withEffect">
                                  <p:stCondLst>
                                    <p:cond delay="0"/>
                                  </p:stCondLst>
                                  <p:childTnLst>
                                    <p:set>
                                      <p:cBhvr>
                                        <p:cTn id="58" dur="1" fill="hold">
                                          <p:stCondLst>
                                            <p:cond delay="0"/>
                                          </p:stCondLst>
                                        </p:cTn>
                                        <p:tgtEl>
                                          <p:spTgt spid="86026"/>
                                        </p:tgtEl>
                                        <p:attrNameLst>
                                          <p:attrName>style.visibility</p:attrName>
                                        </p:attrNameLst>
                                      </p:cBhvr>
                                      <p:to>
                                        <p:strVal val="visible"/>
                                      </p:to>
                                    </p:set>
                                    <p:anim calcmode="lin" valueType="num">
                                      <p:cBhvr>
                                        <p:cTn id="59" dur="500" fill="hold"/>
                                        <p:tgtEl>
                                          <p:spTgt spid="86026"/>
                                        </p:tgtEl>
                                        <p:attrNameLst>
                                          <p:attrName>ppt_w</p:attrName>
                                        </p:attrNameLst>
                                      </p:cBhvr>
                                      <p:tavLst>
                                        <p:tav tm="0">
                                          <p:val>
                                            <p:fltVal val="0"/>
                                          </p:val>
                                        </p:tav>
                                        <p:tav tm="100000">
                                          <p:val>
                                            <p:strVal val="#ppt_w"/>
                                          </p:val>
                                        </p:tav>
                                      </p:tavLst>
                                    </p:anim>
                                    <p:anim calcmode="lin" valueType="num">
                                      <p:cBhvr>
                                        <p:cTn id="60" dur="500" fill="hold"/>
                                        <p:tgtEl>
                                          <p:spTgt spid="86026"/>
                                        </p:tgtEl>
                                        <p:attrNameLst>
                                          <p:attrName>ppt_h</p:attrName>
                                        </p:attrNameLst>
                                      </p:cBhvr>
                                      <p:tavLst>
                                        <p:tav tm="0">
                                          <p:val>
                                            <p:fltVal val="0"/>
                                          </p:val>
                                        </p:tav>
                                        <p:tav tm="100000">
                                          <p:val>
                                            <p:strVal val="#ppt_h"/>
                                          </p:val>
                                        </p:tav>
                                      </p:tavLst>
                                    </p:anim>
                                    <p:animEffect transition="in" filter="fade">
                                      <p:cBhvr>
                                        <p:cTn id="61" dur="500"/>
                                        <p:tgtEl>
                                          <p:spTgt spid="86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p:bldP spid="86023" grpId="0"/>
      <p:bldP spid="86024"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87044" name="Text Box 4"/>
          <p:cNvSpPr txBox="1">
            <a:spLocks noChangeArrowheads="1"/>
          </p:cNvSpPr>
          <p:nvPr/>
        </p:nvSpPr>
        <p:spPr bwMode="auto">
          <a:xfrm>
            <a:off x="304800" y="381000"/>
            <a:ext cx="8382000" cy="2101850"/>
          </a:xfrm>
          <a:prstGeom prst="rect">
            <a:avLst/>
          </a:prstGeom>
          <a:noFill/>
          <a:ln w="9525">
            <a:noFill/>
            <a:miter lim="800000"/>
            <a:headEnd/>
            <a:tailEnd/>
          </a:ln>
        </p:spPr>
        <p:txBody>
          <a:bodyPr>
            <a:spAutoFit/>
          </a:bodyPr>
          <a:lstStyle/>
          <a:p>
            <a:r>
              <a:rPr lang="en-US" b="1"/>
              <a:t>Wanted to be</a:t>
            </a:r>
          </a:p>
          <a:p>
            <a:r>
              <a:rPr lang="en-US"/>
              <a:t>Confucius originally </a:t>
            </a:r>
            <a:r>
              <a:rPr lang="en-US" u="sng"/>
              <a:t>wanted to be a political advisor</a:t>
            </a:r>
            <a:r>
              <a:rPr lang="en-US"/>
              <a:t>.</a:t>
            </a:r>
          </a:p>
          <a:p>
            <a:r>
              <a:rPr lang="en-US"/>
              <a:t>He traveled around the country trying to persuade political leaders to listen to him.</a:t>
            </a:r>
          </a:p>
          <a:p>
            <a:r>
              <a:rPr lang="en-US"/>
              <a:t>He </a:t>
            </a:r>
            <a:r>
              <a:rPr lang="en-US" u="sng"/>
              <a:t>was rejected</a:t>
            </a:r>
            <a:r>
              <a:rPr lang="en-US"/>
              <a:t> and so he </a:t>
            </a:r>
            <a:r>
              <a:rPr lang="en-US" u="sng"/>
              <a:t>decided to become a teacher</a:t>
            </a:r>
            <a:r>
              <a:rPr lang="en-US"/>
              <a:t> instead. </a:t>
            </a:r>
          </a:p>
        </p:txBody>
      </p:sp>
      <p:sp>
        <p:nvSpPr>
          <p:cNvPr id="87046" name="Rectangle 6"/>
          <p:cNvSpPr>
            <a:spLocks noChangeArrowheads="1"/>
          </p:cNvSpPr>
          <p:nvPr/>
        </p:nvSpPr>
        <p:spPr bwMode="auto">
          <a:xfrm>
            <a:off x="609600" y="5927725"/>
            <a:ext cx="8001000" cy="762000"/>
          </a:xfrm>
          <a:prstGeom prst="rect">
            <a:avLst/>
          </a:prstGeom>
          <a:noFill/>
          <a:ln w="9525">
            <a:noFill/>
            <a:miter lim="800000"/>
            <a:headEnd/>
            <a:tailEnd/>
          </a:ln>
        </p:spPr>
        <p:txBody>
          <a:bodyPr anchor="ctr">
            <a:spAutoFit/>
          </a:bodyPr>
          <a:lstStyle/>
          <a:p>
            <a:pPr algn="ctr"/>
            <a:r>
              <a:rPr lang="en-US">
                <a:solidFill>
                  <a:schemeClr val="accent2"/>
                </a:solidFill>
              </a:rPr>
              <a:t>"In teaching, there should be no distinction of classes.“</a:t>
            </a:r>
          </a:p>
          <a:p>
            <a:pPr algn="ctr"/>
            <a:r>
              <a:rPr lang="en-US">
                <a:solidFill>
                  <a:schemeClr val="accent2"/>
                </a:solidFill>
              </a:rPr>
              <a:t>-Confucius</a:t>
            </a:r>
          </a:p>
        </p:txBody>
      </p:sp>
      <p:sp>
        <p:nvSpPr>
          <p:cNvPr id="87047" name="Text Box 7"/>
          <p:cNvSpPr txBox="1">
            <a:spLocks noChangeArrowheads="1"/>
          </p:cNvSpPr>
          <p:nvPr/>
        </p:nvSpPr>
        <p:spPr bwMode="auto">
          <a:xfrm>
            <a:off x="441325" y="2660650"/>
            <a:ext cx="5730875" cy="3106738"/>
          </a:xfrm>
          <a:prstGeom prst="rect">
            <a:avLst/>
          </a:prstGeom>
          <a:noFill/>
          <a:ln w="9525">
            <a:noFill/>
            <a:miter lim="800000"/>
            <a:headEnd/>
            <a:tailEnd/>
          </a:ln>
        </p:spPr>
        <p:txBody>
          <a:bodyPr>
            <a:spAutoFit/>
          </a:bodyPr>
          <a:lstStyle/>
          <a:p>
            <a:r>
              <a:rPr lang="en-US"/>
              <a:t>Confucius developed a great following of students.  </a:t>
            </a:r>
          </a:p>
          <a:p>
            <a:r>
              <a:rPr lang="en-US"/>
              <a:t>These students collected his teachings after his death.</a:t>
            </a:r>
          </a:p>
          <a:p>
            <a:endParaRPr lang="en-US"/>
          </a:p>
          <a:p>
            <a:r>
              <a:rPr lang="en-US"/>
              <a:t>This </a:t>
            </a:r>
            <a:r>
              <a:rPr lang="en-US" b="1" u="sng"/>
              <a:t>teachings are collected</a:t>
            </a:r>
            <a:r>
              <a:rPr lang="en-US" u="sng"/>
              <a:t> in </a:t>
            </a:r>
            <a:r>
              <a:rPr lang="en-US" i="1" u="sng"/>
              <a:t>The Analects</a:t>
            </a:r>
            <a:r>
              <a:rPr lang="en-US" u="sng"/>
              <a:t>.</a:t>
            </a:r>
          </a:p>
          <a:p>
            <a:endParaRPr lang="en-US"/>
          </a:p>
          <a:p>
            <a:r>
              <a:rPr lang="en-US"/>
              <a:t>A collection of sayings and advice. </a:t>
            </a:r>
          </a:p>
        </p:txBody>
      </p:sp>
      <p:pic>
        <p:nvPicPr>
          <p:cNvPr id="87049" name="Picture 9" descr="Image:Confuciusstatue.jpg"/>
          <p:cNvPicPr>
            <a:picLocks noChangeAspect="1" noChangeArrowheads="1"/>
          </p:cNvPicPr>
          <p:nvPr/>
        </p:nvPicPr>
        <p:blipFill>
          <a:blip r:embed="rId3" cstate="print"/>
          <a:srcRect/>
          <a:stretch>
            <a:fillRect/>
          </a:stretch>
        </p:blipFill>
        <p:spPr bwMode="auto">
          <a:xfrm>
            <a:off x="6172200" y="2438400"/>
            <a:ext cx="2371725" cy="3162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7049"/>
                                        </p:tgtEl>
                                        <p:attrNameLst>
                                          <p:attrName>style.visibility</p:attrName>
                                        </p:attrNameLst>
                                      </p:cBhvr>
                                      <p:to>
                                        <p:strVal val="visible"/>
                                      </p:to>
                                    </p:set>
                                    <p:anim calcmode="lin" valueType="num">
                                      <p:cBhvr>
                                        <p:cTn id="7" dur="1000" fill="hold"/>
                                        <p:tgtEl>
                                          <p:spTgt spid="87049"/>
                                        </p:tgtEl>
                                        <p:attrNameLst>
                                          <p:attrName>ppt_w</p:attrName>
                                        </p:attrNameLst>
                                      </p:cBhvr>
                                      <p:tavLst>
                                        <p:tav tm="0">
                                          <p:val>
                                            <p:strVal val="#ppt_w*0.70"/>
                                          </p:val>
                                        </p:tav>
                                        <p:tav tm="100000">
                                          <p:val>
                                            <p:strVal val="#ppt_w"/>
                                          </p:val>
                                        </p:tav>
                                      </p:tavLst>
                                    </p:anim>
                                    <p:anim calcmode="lin" valueType="num">
                                      <p:cBhvr>
                                        <p:cTn id="8" dur="1000" fill="hold"/>
                                        <p:tgtEl>
                                          <p:spTgt spid="87049"/>
                                        </p:tgtEl>
                                        <p:attrNameLst>
                                          <p:attrName>ppt_h</p:attrName>
                                        </p:attrNameLst>
                                      </p:cBhvr>
                                      <p:tavLst>
                                        <p:tav tm="0">
                                          <p:val>
                                            <p:strVal val="#ppt_h"/>
                                          </p:val>
                                        </p:tav>
                                        <p:tav tm="100000">
                                          <p:val>
                                            <p:strVal val="#ppt_h"/>
                                          </p:val>
                                        </p:tav>
                                      </p:tavLst>
                                    </p:anim>
                                    <p:animEffect transition="in" filter="fade">
                                      <p:cBhvr>
                                        <p:cTn id="9" dur="1000"/>
                                        <p:tgtEl>
                                          <p:spTgt spid="8704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7044">
                                            <p:txEl>
                                              <p:pRg st="0" end="0"/>
                                            </p:txEl>
                                          </p:spTgt>
                                        </p:tgtEl>
                                        <p:attrNameLst>
                                          <p:attrName>style.visibility</p:attrName>
                                        </p:attrNameLst>
                                      </p:cBhvr>
                                      <p:to>
                                        <p:strVal val="visible"/>
                                      </p:to>
                                    </p:set>
                                    <p:anim calcmode="lin" valueType="num">
                                      <p:cBhvr>
                                        <p:cTn id="12" dur="1000" fill="hold"/>
                                        <p:tgtEl>
                                          <p:spTgt spid="87044">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87044">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8704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87044">
                                            <p:txEl>
                                              <p:pRg st="1" end="1"/>
                                            </p:txEl>
                                          </p:spTgt>
                                        </p:tgtEl>
                                        <p:attrNameLst>
                                          <p:attrName>style.visibility</p:attrName>
                                        </p:attrNameLst>
                                      </p:cBhvr>
                                      <p:to>
                                        <p:strVal val="visible"/>
                                      </p:to>
                                    </p:set>
                                    <p:anim calcmode="lin" valueType="num">
                                      <p:cBhvr>
                                        <p:cTn id="19" dur="1000" fill="hold"/>
                                        <p:tgtEl>
                                          <p:spTgt spid="87044">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87044">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8704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87044">
                                            <p:txEl>
                                              <p:pRg st="2" end="2"/>
                                            </p:txEl>
                                          </p:spTgt>
                                        </p:tgtEl>
                                        <p:attrNameLst>
                                          <p:attrName>style.visibility</p:attrName>
                                        </p:attrNameLst>
                                      </p:cBhvr>
                                      <p:to>
                                        <p:strVal val="visible"/>
                                      </p:to>
                                    </p:set>
                                    <p:anim calcmode="lin" valueType="num">
                                      <p:cBhvr>
                                        <p:cTn id="26" dur="1000" fill="hold"/>
                                        <p:tgtEl>
                                          <p:spTgt spid="87044">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87044">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8704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87044">
                                            <p:txEl>
                                              <p:pRg st="3" end="3"/>
                                            </p:txEl>
                                          </p:spTgt>
                                        </p:tgtEl>
                                        <p:attrNameLst>
                                          <p:attrName>style.visibility</p:attrName>
                                        </p:attrNameLst>
                                      </p:cBhvr>
                                      <p:to>
                                        <p:strVal val="visible"/>
                                      </p:to>
                                    </p:set>
                                    <p:anim calcmode="lin" valueType="num">
                                      <p:cBhvr>
                                        <p:cTn id="33" dur="1000" fill="hold"/>
                                        <p:tgtEl>
                                          <p:spTgt spid="87044">
                                            <p:txEl>
                                              <p:pRg st="3" end="3"/>
                                            </p:txEl>
                                          </p:spTgt>
                                        </p:tgtEl>
                                        <p:attrNameLst>
                                          <p:attrName>ppt_w</p:attrName>
                                        </p:attrNameLst>
                                      </p:cBhvr>
                                      <p:tavLst>
                                        <p:tav tm="0">
                                          <p:val>
                                            <p:strVal val="#ppt_w*0.70"/>
                                          </p:val>
                                        </p:tav>
                                        <p:tav tm="100000">
                                          <p:val>
                                            <p:strVal val="#ppt_w"/>
                                          </p:val>
                                        </p:tav>
                                      </p:tavLst>
                                    </p:anim>
                                    <p:anim calcmode="lin" valueType="num">
                                      <p:cBhvr>
                                        <p:cTn id="34" dur="1000" fill="hold"/>
                                        <p:tgtEl>
                                          <p:spTgt spid="87044">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8704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87047">
                                            <p:txEl>
                                              <p:pRg st="0" end="0"/>
                                            </p:txEl>
                                          </p:spTgt>
                                        </p:tgtEl>
                                        <p:attrNameLst>
                                          <p:attrName>style.visibility</p:attrName>
                                        </p:attrNameLst>
                                      </p:cBhvr>
                                      <p:to>
                                        <p:strVal val="visible"/>
                                      </p:to>
                                    </p:set>
                                    <p:anim calcmode="lin" valueType="num">
                                      <p:cBhvr>
                                        <p:cTn id="40" dur="1000" fill="hold"/>
                                        <p:tgtEl>
                                          <p:spTgt spid="87047">
                                            <p:txEl>
                                              <p:pRg st="0" end="0"/>
                                            </p:txEl>
                                          </p:spTgt>
                                        </p:tgtEl>
                                        <p:attrNameLst>
                                          <p:attrName>ppt_w</p:attrName>
                                        </p:attrNameLst>
                                      </p:cBhvr>
                                      <p:tavLst>
                                        <p:tav tm="0">
                                          <p:val>
                                            <p:strVal val="#ppt_w*0.70"/>
                                          </p:val>
                                        </p:tav>
                                        <p:tav tm="100000">
                                          <p:val>
                                            <p:strVal val="#ppt_w"/>
                                          </p:val>
                                        </p:tav>
                                      </p:tavLst>
                                    </p:anim>
                                    <p:anim calcmode="lin" valueType="num">
                                      <p:cBhvr>
                                        <p:cTn id="41" dur="1000" fill="hold"/>
                                        <p:tgtEl>
                                          <p:spTgt spid="87047">
                                            <p:txEl>
                                              <p:pRg st="0" end="0"/>
                                            </p:txEl>
                                          </p:spTgt>
                                        </p:tgtEl>
                                        <p:attrNameLst>
                                          <p:attrName>ppt_h</p:attrName>
                                        </p:attrNameLst>
                                      </p:cBhvr>
                                      <p:tavLst>
                                        <p:tav tm="0">
                                          <p:val>
                                            <p:strVal val="#ppt_h"/>
                                          </p:val>
                                        </p:tav>
                                        <p:tav tm="100000">
                                          <p:val>
                                            <p:strVal val="#ppt_h"/>
                                          </p:val>
                                        </p:tav>
                                      </p:tavLst>
                                    </p:anim>
                                    <p:animEffect transition="in" filter="fade">
                                      <p:cBhvr>
                                        <p:cTn id="42" dur="1000"/>
                                        <p:tgtEl>
                                          <p:spTgt spid="8704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87047">
                                            <p:txEl>
                                              <p:pRg st="1" end="1"/>
                                            </p:txEl>
                                          </p:spTgt>
                                        </p:tgtEl>
                                        <p:attrNameLst>
                                          <p:attrName>style.visibility</p:attrName>
                                        </p:attrNameLst>
                                      </p:cBhvr>
                                      <p:to>
                                        <p:strVal val="visible"/>
                                      </p:to>
                                    </p:set>
                                    <p:anim calcmode="lin" valueType="num">
                                      <p:cBhvr>
                                        <p:cTn id="47" dur="1000" fill="hold"/>
                                        <p:tgtEl>
                                          <p:spTgt spid="87047">
                                            <p:txEl>
                                              <p:pRg st="1" end="1"/>
                                            </p:txEl>
                                          </p:spTgt>
                                        </p:tgtEl>
                                        <p:attrNameLst>
                                          <p:attrName>ppt_w</p:attrName>
                                        </p:attrNameLst>
                                      </p:cBhvr>
                                      <p:tavLst>
                                        <p:tav tm="0">
                                          <p:val>
                                            <p:strVal val="#ppt_w*0.70"/>
                                          </p:val>
                                        </p:tav>
                                        <p:tav tm="100000">
                                          <p:val>
                                            <p:strVal val="#ppt_w"/>
                                          </p:val>
                                        </p:tav>
                                      </p:tavLst>
                                    </p:anim>
                                    <p:anim calcmode="lin" valueType="num">
                                      <p:cBhvr>
                                        <p:cTn id="48" dur="1000" fill="hold"/>
                                        <p:tgtEl>
                                          <p:spTgt spid="87047">
                                            <p:txEl>
                                              <p:pRg st="1" end="1"/>
                                            </p:txEl>
                                          </p:spTgt>
                                        </p:tgtEl>
                                        <p:attrNameLst>
                                          <p:attrName>ppt_h</p:attrName>
                                        </p:attrNameLst>
                                      </p:cBhvr>
                                      <p:tavLst>
                                        <p:tav tm="0">
                                          <p:val>
                                            <p:strVal val="#ppt_h"/>
                                          </p:val>
                                        </p:tav>
                                        <p:tav tm="100000">
                                          <p:val>
                                            <p:strVal val="#ppt_h"/>
                                          </p:val>
                                        </p:tav>
                                      </p:tavLst>
                                    </p:anim>
                                    <p:animEffect transition="in" filter="fade">
                                      <p:cBhvr>
                                        <p:cTn id="49" dur="1000"/>
                                        <p:tgtEl>
                                          <p:spTgt spid="87047">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87047">
                                            <p:txEl>
                                              <p:pRg st="3" end="3"/>
                                            </p:txEl>
                                          </p:spTgt>
                                        </p:tgtEl>
                                        <p:attrNameLst>
                                          <p:attrName>style.visibility</p:attrName>
                                        </p:attrNameLst>
                                      </p:cBhvr>
                                      <p:to>
                                        <p:strVal val="visible"/>
                                      </p:to>
                                    </p:set>
                                    <p:anim calcmode="lin" valueType="num">
                                      <p:cBhvr>
                                        <p:cTn id="54" dur="1000" fill="hold"/>
                                        <p:tgtEl>
                                          <p:spTgt spid="87047">
                                            <p:txEl>
                                              <p:pRg st="3" end="3"/>
                                            </p:txEl>
                                          </p:spTgt>
                                        </p:tgtEl>
                                        <p:attrNameLst>
                                          <p:attrName>ppt_w</p:attrName>
                                        </p:attrNameLst>
                                      </p:cBhvr>
                                      <p:tavLst>
                                        <p:tav tm="0">
                                          <p:val>
                                            <p:strVal val="#ppt_w*0.70"/>
                                          </p:val>
                                        </p:tav>
                                        <p:tav tm="100000">
                                          <p:val>
                                            <p:strVal val="#ppt_w"/>
                                          </p:val>
                                        </p:tav>
                                      </p:tavLst>
                                    </p:anim>
                                    <p:anim calcmode="lin" valueType="num">
                                      <p:cBhvr>
                                        <p:cTn id="55" dur="1000" fill="hold"/>
                                        <p:tgtEl>
                                          <p:spTgt spid="87047">
                                            <p:txEl>
                                              <p:pRg st="3" end="3"/>
                                            </p:txEl>
                                          </p:spTgt>
                                        </p:tgtEl>
                                        <p:attrNameLst>
                                          <p:attrName>ppt_h</p:attrName>
                                        </p:attrNameLst>
                                      </p:cBhvr>
                                      <p:tavLst>
                                        <p:tav tm="0">
                                          <p:val>
                                            <p:strVal val="#ppt_h"/>
                                          </p:val>
                                        </p:tav>
                                        <p:tav tm="100000">
                                          <p:val>
                                            <p:strVal val="#ppt_h"/>
                                          </p:val>
                                        </p:tav>
                                      </p:tavLst>
                                    </p:anim>
                                    <p:animEffect transition="in" filter="fade">
                                      <p:cBhvr>
                                        <p:cTn id="56" dur="1000"/>
                                        <p:tgtEl>
                                          <p:spTgt spid="87047">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87047">
                                            <p:txEl>
                                              <p:pRg st="5" end="5"/>
                                            </p:txEl>
                                          </p:spTgt>
                                        </p:tgtEl>
                                        <p:attrNameLst>
                                          <p:attrName>style.visibility</p:attrName>
                                        </p:attrNameLst>
                                      </p:cBhvr>
                                      <p:to>
                                        <p:strVal val="visible"/>
                                      </p:to>
                                    </p:set>
                                    <p:anim calcmode="lin" valueType="num">
                                      <p:cBhvr>
                                        <p:cTn id="61" dur="1000" fill="hold"/>
                                        <p:tgtEl>
                                          <p:spTgt spid="87047">
                                            <p:txEl>
                                              <p:pRg st="5" end="5"/>
                                            </p:txEl>
                                          </p:spTgt>
                                        </p:tgtEl>
                                        <p:attrNameLst>
                                          <p:attrName>ppt_w</p:attrName>
                                        </p:attrNameLst>
                                      </p:cBhvr>
                                      <p:tavLst>
                                        <p:tav tm="0">
                                          <p:val>
                                            <p:strVal val="#ppt_w*0.70"/>
                                          </p:val>
                                        </p:tav>
                                        <p:tav tm="100000">
                                          <p:val>
                                            <p:strVal val="#ppt_w"/>
                                          </p:val>
                                        </p:tav>
                                      </p:tavLst>
                                    </p:anim>
                                    <p:anim calcmode="lin" valueType="num">
                                      <p:cBhvr>
                                        <p:cTn id="62" dur="1000" fill="hold"/>
                                        <p:tgtEl>
                                          <p:spTgt spid="87047">
                                            <p:txEl>
                                              <p:pRg st="5" end="5"/>
                                            </p:txEl>
                                          </p:spTgt>
                                        </p:tgtEl>
                                        <p:attrNameLst>
                                          <p:attrName>ppt_h</p:attrName>
                                        </p:attrNameLst>
                                      </p:cBhvr>
                                      <p:tavLst>
                                        <p:tav tm="0">
                                          <p:val>
                                            <p:strVal val="#ppt_h"/>
                                          </p:val>
                                        </p:tav>
                                        <p:tav tm="100000">
                                          <p:val>
                                            <p:strVal val="#ppt_h"/>
                                          </p:val>
                                        </p:tav>
                                      </p:tavLst>
                                    </p:anim>
                                    <p:animEffect transition="in" filter="fade">
                                      <p:cBhvr>
                                        <p:cTn id="63" dur="1000"/>
                                        <p:tgtEl>
                                          <p:spTgt spid="87047">
                                            <p:txEl>
                                              <p:pRg st="5" end="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0" fill="hold" grpId="0" nodeType="clickEffect">
                                  <p:stCondLst>
                                    <p:cond delay="0"/>
                                  </p:stCondLst>
                                  <p:childTnLst>
                                    <p:set>
                                      <p:cBhvr>
                                        <p:cTn id="67" dur="1" fill="hold">
                                          <p:stCondLst>
                                            <p:cond delay="0"/>
                                          </p:stCondLst>
                                        </p:cTn>
                                        <p:tgtEl>
                                          <p:spTgt spid="87046"/>
                                        </p:tgtEl>
                                        <p:attrNameLst>
                                          <p:attrName>style.visibility</p:attrName>
                                        </p:attrNameLst>
                                      </p:cBhvr>
                                      <p:to>
                                        <p:strVal val="visible"/>
                                      </p:to>
                                    </p:set>
                                    <p:anim calcmode="lin" valueType="num">
                                      <p:cBhvr>
                                        <p:cTn id="68" dur="1000" fill="hold"/>
                                        <p:tgtEl>
                                          <p:spTgt spid="87046"/>
                                        </p:tgtEl>
                                        <p:attrNameLst>
                                          <p:attrName>ppt_w</p:attrName>
                                        </p:attrNameLst>
                                      </p:cBhvr>
                                      <p:tavLst>
                                        <p:tav tm="0">
                                          <p:val>
                                            <p:fltVal val="0"/>
                                          </p:val>
                                        </p:tav>
                                        <p:tav tm="100000">
                                          <p:val>
                                            <p:strVal val="#ppt_w"/>
                                          </p:val>
                                        </p:tav>
                                      </p:tavLst>
                                    </p:anim>
                                    <p:anim calcmode="lin" valueType="num">
                                      <p:cBhvr>
                                        <p:cTn id="69" dur="1000" fill="hold"/>
                                        <p:tgtEl>
                                          <p:spTgt spid="87046"/>
                                        </p:tgtEl>
                                        <p:attrNameLst>
                                          <p:attrName>ppt_h</p:attrName>
                                        </p:attrNameLst>
                                      </p:cBhvr>
                                      <p:tavLst>
                                        <p:tav tm="0">
                                          <p:val>
                                            <p:fltVal val="0"/>
                                          </p:val>
                                        </p:tav>
                                        <p:tav tm="100000">
                                          <p:val>
                                            <p:strVal val="#ppt_h"/>
                                          </p:val>
                                        </p:tav>
                                      </p:tavLst>
                                    </p:anim>
                                    <p:animEffect transition="in" filter="fade">
                                      <p:cBhvr>
                                        <p:cTn id="70" dur="1000"/>
                                        <p:tgtEl>
                                          <p:spTgt spid="87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build="p"/>
      <p:bldP spid="87046" grpId="0"/>
      <p:bldP spid="87047"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88068" name="Text Box 4"/>
          <p:cNvSpPr txBox="1">
            <a:spLocks noChangeArrowheads="1"/>
          </p:cNvSpPr>
          <p:nvPr/>
        </p:nvSpPr>
        <p:spPr bwMode="auto">
          <a:xfrm>
            <a:off x="228600" y="381000"/>
            <a:ext cx="8245475" cy="1096963"/>
          </a:xfrm>
          <a:prstGeom prst="rect">
            <a:avLst/>
          </a:prstGeom>
          <a:noFill/>
          <a:ln w="9525">
            <a:noFill/>
            <a:miter lim="800000"/>
            <a:headEnd/>
            <a:tailEnd/>
          </a:ln>
        </p:spPr>
        <p:txBody>
          <a:bodyPr>
            <a:spAutoFit/>
          </a:bodyPr>
          <a:lstStyle/>
          <a:p>
            <a:r>
              <a:rPr lang="en-US" b="1"/>
              <a:t>Thought that people were:</a:t>
            </a:r>
          </a:p>
          <a:p>
            <a:r>
              <a:rPr lang="en-US"/>
              <a:t>Confucius taught that </a:t>
            </a:r>
            <a:r>
              <a:rPr lang="en-US" u="sng"/>
              <a:t>people were born good and that bad behavior, or evil was learned behavior. </a:t>
            </a:r>
          </a:p>
        </p:txBody>
      </p:sp>
      <p:sp>
        <p:nvSpPr>
          <p:cNvPr id="88069" name="Text Box 5"/>
          <p:cNvSpPr txBox="1">
            <a:spLocks noChangeArrowheads="1"/>
          </p:cNvSpPr>
          <p:nvPr/>
        </p:nvSpPr>
        <p:spPr bwMode="auto">
          <a:xfrm>
            <a:off x="365125" y="1670050"/>
            <a:ext cx="8474075" cy="1431925"/>
          </a:xfrm>
          <a:prstGeom prst="rect">
            <a:avLst/>
          </a:prstGeom>
          <a:noFill/>
          <a:ln w="9525">
            <a:noFill/>
            <a:miter lim="800000"/>
            <a:headEnd/>
            <a:tailEnd/>
          </a:ln>
        </p:spPr>
        <p:txBody>
          <a:bodyPr>
            <a:spAutoFit/>
          </a:bodyPr>
          <a:lstStyle/>
          <a:p>
            <a:r>
              <a:rPr lang="en-US" b="1"/>
              <a:t>Treatment of Others</a:t>
            </a:r>
          </a:p>
          <a:p>
            <a:r>
              <a:rPr lang="en-US"/>
              <a:t>Confucius taught that you should </a:t>
            </a:r>
            <a:r>
              <a:rPr lang="en-US" u="sng"/>
              <a:t>be respectful of others.</a:t>
            </a:r>
            <a:r>
              <a:rPr lang="en-US"/>
              <a:t> </a:t>
            </a:r>
          </a:p>
          <a:p>
            <a:r>
              <a:rPr lang="en-US"/>
              <a:t>Confucius believed that </a:t>
            </a:r>
            <a:r>
              <a:rPr lang="en-US" u="sng"/>
              <a:t>personal interests were subordinate to the needs of the family and community. </a:t>
            </a:r>
          </a:p>
        </p:txBody>
      </p:sp>
      <p:sp>
        <p:nvSpPr>
          <p:cNvPr id="88070" name="Text Box 6"/>
          <p:cNvSpPr txBox="1">
            <a:spLocks noChangeArrowheads="1"/>
          </p:cNvSpPr>
          <p:nvPr/>
        </p:nvSpPr>
        <p:spPr bwMode="auto">
          <a:xfrm>
            <a:off x="441325" y="3346450"/>
            <a:ext cx="7654925" cy="1096963"/>
          </a:xfrm>
          <a:prstGeom prst="rect">
            <a:avLst/>
          </a:prstGeom>
          <a:noFill/>
          <a:ln w="9525">
            <a:noFill/>
            <a:miter lim="800000"/>
            <a:headEnd/>
            <a:tailEnd/>
          </a:ln>
        </p:spPr>
        <p:txBody>
          <a:bodyPr wrap="none">
            <a:spAutoFit/>
          </a:bodyPr>
          <a:lstStyle/>
          <a:p>
            <a:r>
              <a:rPr lang="en-US" b="1"/>
              <a:t>Government Leaders</a:t>
            </a:r>
          </a:p>
          <a:p>
            <a:r>
              <a:rPr lang="en-US"/>
              <a:t>In order to govern others one must first govern oneself. </a:t>
            </a:r>
          </a:p>
          <a:p>
            <a:r>
              <a:rPr lang="en-US"/>
              <a:t>Leaders should practice self control and be moral.</a:t>
            </a:r>
          </a:p>
        </p:txBody>
      </p:sp>
      <p:sp>
        <p:nvSpPr>
          <p:cNvPr id="88071" name="Rectangle 7"/>
          <p:cNvSpPr>
            <a:spLocks noChangeArrowheads="1"/>
          </p:cNvSpPr>
          <p:nvPr/>
        </p:nvSpPr>
        <p:spPr bwMode="auto">
          <a:xfrm>
            <a:off x="228600" y="5791200"/>
            <a:ext cx="8686800" cy="641350"/>
          </a:xfrm>
          <a:prstGeom prst="rect">
            <a:avLst/>
          </a:prstGeom>
          <a:noFill/>
          <a:ln w="9525">
            <a:noFill/>
            <a:miter lim="800000"/>
            <a:headEnd/>
            <a:tailEnd/>
          </a:ln>
        </p:spPr>
        <p:txBody>
          <a:bodyPr anchor="ctr">
            <a:spAutoFit/>
          </a:bodyPr>
          <a:lstStyle/>
          <a:p>
            <a:pPr algn="ctr"/>
            <a:r>
              <a:rPr lang="en-US" sz="1800" b="1">
                <a:solidFill>
                  <a:schemeClr val="accent2"/>
                </a:solidFill>
              </a:rPr>
              <a:t>To govern by virtue, let us compare it to the North Star: it stays in its place, while the myriad stars wait upon it." (</a:t>
            </a:r>
            <a:r>
              <a:rPr lang="en-US" sz="1800" b="1" i="1">
                <a:solidFill>
                  <a:schemeClr val="accent2"/>
                </a:solidFill>
              </a:rPr>
              <a:t>Analects</a:t>
            </a:r>
            <a:r>
              <a:rPr lang="en-US" sz="1800" b="1">
                <a:solidFill>
                  <a:schemeClr val="accent2"/>
                </a:solidFill>
              </a:rPr>
              <a:t> II, 1) </a:t>
            </a:r>
          </a:p>
        </p:txBody>
      </p:sp>
      <p:sp>
        <p:nvSpPr>
          <p:cNvPr id="88072" name="Text Box 8"/>
          <p:cNvSpPr txBox="1">
            <a:spLocks noChangeArrowheads="1"/>
          </p:cNvSpPr>
          <p:nvPr/>
        </p:nvSpPr>
        <p:spPr bwMode="auto">
          <a:xfrm>
            <a:off x="533400" y="4648200"/>
            <a:ext cx="8169275" cy="762000"/>
          </a:xfrm>
          <a:prstGeom prst="rect">
            <a:avLst/>
          </a:prstGeom>
          <a:noFill/>
          <a:ln w="9525">
            <a:noFill/>
            <a:miter lim="800000"/>
            <a:headEnd/>
            <a:tailEnd/>
          </a:ln>
        </p:spPr>
        <p:txBody>
          <a:bodyPr>
            <a:spAutoFit/>
          </a:bodyPr>
          <a:lstStyle/>
          <a:p>
            <a:r>
              <a:rPr lang="en-US" b="1"/>
              <a:t>Merit</a:t>
            </a:r>
            <a:r>
              <a:rPr lang="en-US"/>
              <a:t>: Leaders </a:t>
            </a:r>
            <a:r>
              <a:rPr lang="en-US" u="sng"/>
              <a:t>should rule by example</a:t>
            </a:r>
            <a:r>
              <a:rPr lang="en-US"/>
              <a:t>.  If a ruler is fair and just then his people will follow and do the same.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8068"/>
                                        </p:tgtEl>
                                        <p:attrNameLst>
                                          <p:attrName>style.visibility</p:attrName>
                                        </p:attrNameLst>
                                      </p:cBhvr>
                                      <p:to>
                                        <p:strVal val="visible"/>
                                      </p:to>
                                    </p:set>
                                    <p:anim calcmode="lin" valueType="num">
                                      <p:cBhvr>
                                        <p:cTn id="7" dur="1000" fill="hold"/>
                                        <p:tgtEl>
                                          <p:spTgt spid="88068"/>
                                        </p:tgtEl>
                                        <p:attrNameLst>
                                          <p:attrName>ppt_w</p:attrName>
                                        </p:attrNameLst>
                                      </p:cBhvr>
                                      <p:tavLst>
                                        <p:tav tm="0">
                                          <p:val>
                                            <p:strVal val="#ppt_w*0.70"/>
                                          </p:val>
                                        </p:tav>
                                        <p:tav tm="100000">
                                          <p:val>
                                            <p:strVal val="#ppt_w"/>
                                          </p:val>
                                        </p:tav>
                                      </p:tavLst>
                                    </p:anim>
                                    <p:anim calcmode="lin" valueType="num">
                                      <p:cBhvr>
                                        <p:cTn id="8" dur="1000" fill="hold"/>
                                        <p:tgtEl>
                                          <p:spTgt spid="88068"/>
                                        </p:tgtEl>
                                        <p:attrNameLst>
                                          <p:attrName>ppt_h</p:attrName>
                                        </p:attrNameLst>
                                      </p:cBhvr>
                                      <p:tavLst>
                                        <p:tav tm="0">
                                          <p:val>
                                            <p:strVal val="#ppt_h"/>
                                          </p:val>
                                        </p:tav>
                                        <p:tav tm="100000">
                                          <p:val>
                                            <p:strVal val="#ppt_h"/>
                                          </p:val>
                                        </p:tav>
                                      </p:tavLst>
                                    </p:anim>
                                    <p:animEffect transition="in" filter="fade">
                                      <p:cBhvr>
                                        <p:cTn id="9" dur="1000"/>
                                        <p:tgtEl>
                                          <p:spTgt spid="88068"/>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88069"/>
                                        </p:tgtEl>
                                        <p:attrNameLst>
                                          <p:attrName>style.visibility</p:attrName>
                                        </p:attrNameLst>
                                      </p:cBhvr>
                                      <p:to>
                                        <p:strVal val="visible"/>
                                      </p:to>
                                    </p:set>
                                    <p:anim calcmode="lin" valueType="num">
                                      <p:cBhvr>
                                        <p:cTn id="13" dur="1000" fill="hold"/>
                                        <p:tgtEl>
                                          <p:spTgt spid="88069"/>
                                        </p:tgtEl>
                                        <p:attrNameLst>
                                          <p:attrName>ppt_w</p:attrName>
                                        </p:attrNameLst>
                                      </p:cBhvr>
                                      <p:tavLst>
                                        <p:tav tm="0">
                                          <p:val>
                                            <p:strVal val="#ppt_w*0.70"/>
                                          </p:val>
                                        </p:tav>
                                        <p:tav tm="100000">
                                          <p:val>
                                            <p:strVal val="#ppt_w"/>
                                          </p:val>
                                        </p:tav>
                                      </p:tavLst>
                                    </p:anim>
                                    <p:anim calcmode="lin" valueType="num">
                                      <p:cBhvr>
                                        <p:cTn id="14" dur="1000" fill="hold"/>
                                        <p:tgtEl>
                                          <p:spTgt spid="88069"/>
                                        </p:tgtEl>
                                        <p:attrNameLst>
                                          <p:attrName>ppt_h</p:attrName>
                                        </p:attrNameLst>
                                      </p:cBhvr>
                                      <p:tavLst>
                                        <p:tav tm="0">
                                          <p:val>
                                            <p:strVal val="#ppt_h"/>
                                          </p:val>
                                        </p:tav>
                                        <p:tav tm="100000">
                                          <p:val>
                                            <p:strVal val="#ppt_h"/>
                                          </p:val>
                                        </p:tav>
                                      </p:tavLst>
                                    </p:anim>
                                    <p:animEffect transition="in" filter="fade">
                                      <p:cBhvr>
                                        <p:cTn id="15" dur="1000"/>
                                        <p:tgtEl>
                                          <p:spTgt spid="88069"/>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88070"/>
                                        </p:tgtEl>
                                        <p:attrNameLst>
                                          <p:attrName>style.visibility</p:attrName>
                                        </p:attrNameLst>
                                      </p:cBhvr>
                                      <p:to>
                                        <p:strVal val="visible"/>
                                      </p:to>
                                    </p:set>
                                    <p:anim calcmode="lin" valueType="num">
                                      <p:cBhvr>
                                        <p:cTn id="19" dur="1000" fill="hold"/>
                                        <p:tgtEl>
                                          <p:spTgt spid="88070"/>
                                        </p:tgtEl>
                                        <p:attrNameLst>
                                          <p:attrName>ppt_w</p:attrName>
                                        </p:attrNameLst>
                                      </p:cBhvr>
                                      <p:tavLst>
                                        <p:tav tm="0">
                                          <p:val>
                                            <p:strVal val="#ppt_w*0.70"/>
                                          </p:val>
                                        </p:tav>
                                        <p:tav tm="100000">
                                          <p:val>
                                            <p:strVal val="#ppt_w"/>
                                          </p:val>
                                        </p:tav>
                                      </p:tavLst>
                                    </p:anim>
                                    <p:anim calcmode="lin" valueType="num">
                                      <p:cBhvr>
                                        <p:cTn id="20" dur="1000" fill="hold"/>
                                        <p:tgtEl>
                                          <p:spTgt spid="88070"/>
                                        </p:tgtEl>
                                        <p:attrNameLst>
                                          <p:attrName>ppt_h</p:attrName>
                                        </p:attrNameLst>
                                      </p:cBhvr>
                                      <p:tavLst>
                                        <p:tav tm="0">
                                          <p:val>
                                            <p:strVal val="#ppt_h"/>
                                          </p:val>
                                        </p:tav>
                                        <p:tav tm="100000">
                                          <p:val>
                                            <p:strVal val="#ppt_h"/>
                                          </p:val>
                                        </p:tav>
                                      </p:tavLst>
                                    </p:anim>
                                    <p:animEffect transition="in" filter="fade">
                                      <p:cBhvr>
                                        <p:cTn id="21" dur="1000"/>
                                        <p:tgtEl>
                                          <p:spTgt spid="88070"/>
                                        </p:tgtEl>
                                      </p:cBhvr>
                                    </p:animEffect>
                                  </p:childTnLst>
                                </p:cTn>
                              </p:par>
                            </p:childTnLst>
                          </p:cTn>
                        </p:par>
                        <p:par>
                          <p:cTn id="22" fill="hold">
                            <p:stCondLst>
                              <p:cond delay="3000"/>
                            </p:stCondLst>
                            <p:childTnLst>
                              <p:par>
                                <p:cTn id="23" presetID="55" presetClass="entr" presetSubtype="0" fill="hold" grpId="0" nodeType="afterEffect">
                                  <p:stCondLst>
                                    <p:cond delay="0"/>
                                  </p:stCondLst>
                                  <p:childTnLst>
                                    <p:set>
                                      <p:cBhvr>
                                        <p:cTn id="24" dur="1" fill="hold">
                                          <p:stCondLst>
                                            <p:cond delay="0"/>
                                          </p:stCondLst>
                                        </p:cTn>
                                        <p:tgtEl>
                                          <p:spTgt spid="88072"/>
                                        </p:tgtEl>
                                        <p:attrNameLst>
                                          <p:attrName>style.visibility</p:attrName>
                                        </p:attrNameLst>
                                      </p:cBhvr>
                                      <p:to>
                                        <p:strVal val="visible"/>
                                      </p:to>
                                    </p:set>
                                    <p:anim calcmode="lin" valueType="num">
                                      <p:cBhvr>
                                        <p:cTn id="25" dur="1000" fill="hold"/>
                                        <p:tgtEl>
                                          <p:spTgt spid="88072"/>
                                        </p:tgtEl>
                                        <p:attrNameLst>
                                          <p:attrName>ppt_w</p:attrName>
                                        </p:attrNameLst>
                                      </p:cBhvr>
                                      <p:tavLst>
                                        <p:tav tm="0">
                                          <p:val>
                                            <p:strVal val="#ppt_w*0.70"/>
                                          </p:val>
                                        </p:tav>
                                        <p:tav tm="100000">
                                          <p:val>
                                            <p:strVal val="#ppt_w"/>
                                          </p:val>
                                        </p:tav>
                                      </p:tavLst>
                                    </p:anim>
                                    <p:anim calcmode="lin" valueType="num">
                                      <p:cBhvr>
                                        <p:cTn id="26" dur="1000" fill="hold"/>
                                        <p:tgtEl>
                                          <p:spTgt spid="88072"/>
                                        </p:tgtEl>
                                        <p:attrNameLst>
                                          <p:attrName>ppt_h</p:attrName>
                                        </p:attrNameLst>
                                      </p:cBhvr>
                                      <p:tavLst>
                                        <p:tav tm="0">
                                          <p:val>
                                            <p:strVal val="#ppt_h"/>
                                          </p:val>
                                        </p:tav>
                                        <p:tav tm="100000">
                                          <p:val>
                                            <p:strVal val="#ppt_h"/>
                                          </p:val>
                                        </p:tav>
                                      </p:tavLst>
                                    </p:anim>
                                    <p:animEffect transition="in" filter="fade">
                                      <p:cBhvr>
                                        <p:cTn id="27" dur="1000"/>
                                        <p:tgtEl>
                                          <p:spTgt spid="88072"/>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88071"/>
                                        </p:tgtEl>
                                        <p:attrNameLst>
                                          <p:attrName>style.visibility</p:attrName>
                                        </p:attrNameLst>
                                      </p:cBhvr>
                                      <p:to>
                                        <p:strVal val="visible"/>
                                      </p:to>
                                    </p:set>
                                    <p:anim calcmode="lin" valueType="num">
                                      <p:cBhvr>
                                        <p:cTn id="30" dur="1000" fill="hold"/>
                                        <p:tgtEl>
                                          <p:spTgt spid="88071"/>
                                        </p:tgtEl>
                                        <p:attrNameLst>
                                          <p:attrName>ppt_w</p:attrName>
                                        </p:attrNameLst>
                                      </p:cBhvr>
                                      <p:tavLst>
                                        <p:tav tm="0">
                                          <p:val>
                                            <p:strVal val="#ppt_w*0.70"/>
                                          </p:val>
                                        </p:tav>
                                        <p:tav tm="100000">
                                          <p:val>
                                            <p:strVal val="#ppt_w"/>
                                          </p:val>
                                        </p:tav>
                                      </p:tavLst>
                                    </p:anim>
                                    <p:anim calcmode="lin" valueType="num">
                                      <p:cBhvr>
                                        <p:cTn id="31" dur="1000" fill="hold"/>
                                        <p:tgtEl>
                                          <p:spTgt spid="88071"/>
                                        </p:tgtEl>
                                        <p:attrNameLst>
                                          <p:attrName>ppt_h</p:attrName>
                                        </p:attrNameLst>
                                      </p:cBhvr>
                                      <p:tavLst>
                                        <p:tav tm="0">
                                          <p:val>
                                            <p:strVal val="#ppt_h"/>
                                          </p:val>
                                        </p:tav>
                                        <p:tav tm="100000">
                                          <p:val>
                                            <p:strVal val="#ppt_h"/>
                                          </p:val>
                                        </p:tav>
                                      </p:tavLst>
                                    </p:anim>
                                    <p:animEffect transition="in" filter="fade">
                                      <p:cBhvr>
                                        <p:cTn id="32" dur="1000"/>
                                        <p:tgtEl>
                                          <p:spTgt spid="88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p:bldP spid="88069" grpId="0"/>
      <p:bldP spid="88070" grpId="0"/>
      <p:bldP spid="88071" grpId="0"/>
      <p:bldP spid="8807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89092" name="Text Box 4"/>
          <p:cNvSpPr txBox="1">
            <a:spLocks noChangeArrowheads="1"/>
          </p:cNvSpPr>
          <p:nvPr/>
        </p:nvSpPr>
        <p:spPr bwMode="auto">
          <a:xfrm>
            <a:off x="212725" y="298450"/>
            <a:ext cx="1606550" cy="427038"/>
          </a:xfrm>
          <a:prstGeom prst="rect">
            <a:avLst/>
          </a:prstGeom>
          <a:noFill/>
          <a:ln w="9525">
            <a:noFill/>
            <a:miter lim="800000"/>
            <a:headEnd/>
            <a:tailEnd/>
          </a:ln>
        </p:spPr>
        <p:txBody>
          <a:bodyPr wrap="none">
            <a:spAutoFit/>
          </a:bodyPr>
          <a:lstStyle/>
          <a:p>
            <a:r>
              <a:rPr lang="en-US" b="1"/>
              <a:t>Filial Piety</a:t>
            </a:r>
          </a:p>
        </p:txBody>
      </p:sp>
      <p:sp>
        <p:nvSpPr>
          <p:cNvPr id="89093" name="Text Box 5"/>
          <p:cNvSpPr txBox="1">
            <a:spLocks noChangeArrowheads="1"/>
          </p:cNvSpPr>
          <p:nvPr/>
        </p:nvSpPr>
        <p:spPr bwMode="auto">
          <a:xfrm>
            <a:off x="228600" y="685800"/>
            <a:ext cx="8550275" cy="762000"/>
          </a:xfrm>
          <a:prstGeom prst="rect">
            <a:avLst/>
          </a:prstGeom>
          <a:noFill/>
          <a:ln w="9525">
            <a:noFill/>
            <a:miter lim="800000"/>
            <a:headEnd/>
            <a:tailEnd/>
          </a:ln>
        </p:spPr>
        <p:txBody>
          <a:bodyPr>
            <a:spAutoFit/>
          </a:bodyPr>
          <a:lstStyle/>
          <a:p>
            <a:r>
              <a:rPr lang="en-US"/>
              <a:t>Confucius taught that people should have Filial Piety, </a:t>
            </a:r>
            <a:r>
              <a:rPr lang="en-US" u="sng"/>
              <a:t>respect for your elders and superiors. </a:t>
            </a:r>
          </a:p>
        </p:txBody>
      </p:sp>
      <p:sp>
        <p:nvSpPr>
          <p:cNvPr id="89096" name="Text Box 8"/>
          <p:cNvSpPr txBox="1">
            <a:spLocks noChangeArrowheads="1"/>
          </p:cNvSpPr>
          <p:nvPr/>
        </p:nvSpPr>
        <p:spPr bwMode="auto">
          <a:xfrm>
            <a:off x="381000" y="1600200"/>
            <a:ext cx="8229600" cy="1096963"/>
          </a:xfrm>
          <a:prstGeom prst="rect">
            <a:avLst/>
          </a:prstGeom>
          <a:noFill/>
          <a:ln w="9525">
            <a:noFill/>
            <a:miter lim="800000"/>
            <a:headEnd/>
            <a:tailEnd/>
          </a:ln>
        </p:spPr>
        <p:txBody>
          <a:bodyPr>
            <a:spAutoFit/>
          </a:bodyPr>
          <a:lstStyle/>
          <a:p>
            <a:r>
              <a:rPr lang="en-US" u="sng"/>
              <a:t>Confucius taught that order in the university would only exist if people followed their role</a:t>
            </a:r>
            <a:r>
              <a:rPr lang="en-US"/>
              <a:t>. He established five key relationships which brought about an orderly society. </a:t>
            </a:r>
          </a:p>
        </p:txBody>
      </p:sp>
      <p:sp>
        <p:nvSpPr>
          <p:cNvPr id="89097" name="Text Box 9"/>
          <p:cNvSpPr txBox="1">
            <a:spLocks noChangeArrowheads="1"/>
          </p:cNvSpPr>
          <p:nvPr/>
        </p:nvSpPr>
        <p:spPr bwMode="auto">
          <a:xfrm>
            <a:off x="381000" y="3097213"/>
            <a:ext cx="6096000" cy="2970212"/>
          </a:xfrm>
          <a:prstGeom prst="rect">
            <a:avLst/>
          </a:prstGeom>
          <a:noFill/>
          <a:ln w="9525">
            <a:noFill/>
            <a:miter lim="800000"/>
            <a:headEnd/>
            <a:tailEnd/>
          </a:ln>
        </p:spPr>
        <p:txBody>
          <a:bodyPr>
            <a:spAutoFit/>
          </a:bodyPr>
          <a:lstStyle/>
          <a:p>
            <a:pPr>
              <a:lnSpc>
                <a:spcPct val="110000"/>
              </a:lnSpc>
            </a:pPr>
            <a:r>
              <a:rPr lang="en-US" u="sng"/>
              <a:t>Ruler to Subject</a:t>
            </a:r>
          </a:p>
          <a:p>
            <a:pPr>
              <a:lnSpc>
                <a:spcPct val="110000"/>
              </a:lnSpc>
            </a:pPr>
            <a:r>
              <a:rPr lang="en-US" u="sng"/>
              <a:t>Father to Son (Parent to Child)</a:t>
            </a:r>
          </a:p>
          <a:p>
            <a:pPr>
              <a:lnSpc>
                <a:spcPct val="110000"/>
              </a:lnSpc>
            </a:pPr>
            <a:r>
              <a:rPr lang="en-US" u="sng"/>
              <a:t>Husband to Wife</a:t>
            </a:r>
          </a:p>
          <a:p>
            <a:pPr>
              <a:lnSpc>
                <a:spcPct val="110000"/>
              </a:lnSpc>
            </a:pPr>
            <a:r>
              <a:rPr lang="en-US" u="sng"/>
              <a:t>Older Brother to Younger Brother</a:t>
            </a:r>
          </a:p>
          <a:p>
            <a:pPr>
              <a:lnSpc>
                <a:spcPct val="110000"/>
              </a:lnSpc>
            </a:pPr>
            <a:r>
              <a:rPr lang="en-US" u="sng"/>
              <a:t>Friend to Friend</a:t>
            </a:r>
          </a:p>
          <a:p>
            <a:endParaRPr lang="en-US" u="sng"/>
          </a:p>
          <a:p>
            <a:r>
              <a:rPr lang="en-US"/>
              <a:t>The </a:t>
            </a:r>
            <a:r>
              <a:rPr lang="en-US" u="sng"/>
              <a:t>only equal relationship was friend to friend.</a:t>
            </a:r>
            <a:r>
              <a:rPr lang="en-US"/>
              <a:t>  </a:t>
            </a:r>
          </a:p>
        </p:txBody>
      </p:sp>
      <p:pic>
        <p:nvPicPr>
          <p:cNvPr id="89099" name="Picture 11" descr="SF22738"/>
          <p:cNvPicPr>
            <a:picLocks noChangeAspect="1" noChangeArrowheads="1"/>
          </p:cNvPicPr>
          <p:nvPr/>
        </p:nvPicPr>
        <p:blipFill>
          <a:blip r:embed="rId3" cstate="print"/>
          <a:srcRect/>
          <a:stretch>
            <a:fillRect/>
          </a:stretch>
        </p:blipFill>
        <p:spPr bwMode="auto">
          <a:xfrm>
            <a:off x="6223000" y="2819400"/>
            <a:ext cx="2608263"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9092"/>
                                        </p:tgtEl>
                                        <p:attrNameLst>
                                          <p:attrName>style.visibility</p:attrName>
                                        </p:attrNameLst>
                                      </p:cBhvr>
                                      <p:to>
                                        <p:strVal val="visible"/>
                                      </p:to>
                                    </p:set>
                                    <p:anim calcmode="lin" valueType="num">
                                      <p:cBhvr>
                                        <p:cTn id="7" dur="1000" fill="hold"/>
                                        <p:tgtEl>
                                          <p:spTgt spid="89092"/>
                                        </p:tgtEl>
                                        <p:attrNameLst>
                                          <p:attrName>ppt_w</p:attrName>
                                        </p:attrNameLst>
                                      </p:cBhvr>
                                      <p:tavLst>
                                        <p:tav tm="0">
                                          <p:val>
                                            <p:strVal val="#ppt_w*0.70"/>
                                          </p:val>
                                        </p:tav>
                                        <p:tav tm="100000">
                                          <p:val>
                                            <p:strVal val="#ppt_w"/>
                                          </p:val>
                                        </p:tav>
                                      </p:tavLst>
                                    </p:anim>
                                    <p:anim calcmode="lin" valueType="num">
                                      <p:cBhvr>
                                        <p:cTn id="8" dur="1000" fill="hold"/>
                                        <p:tgtEl>
                                          <p:spTgt spid="89092"/>
                                        </p:tgtEl>
                                        <p:attrNameLst>
                                          <p:attrName>ppt_h</p:attrName>
                                        </p:attrNameLst>
                                      </p:cBhvr>
                                      <p:tavLst>
                                        <p:tav tm="0">
                                          <p:val>
                                            <p:strVal val="#ppt_h"/>
                                          </p:val>
                                        </p:tav>
                                        <p:tav tm="100000">
                                          <p:val>
                                            <p:strVal val="#ppt_h"/>
                                          </p:val>
                                        </p:tav>
                                      </p:tavLst>
                                    </p:anim>
                                    <p:animEffect transition="in" filter="fade">
                                      <p:cBhvr>
                                        <p:cTn id="9" dur="1000"/>
                                        <p:tgtEl>
                                          <p:spTgt spid="8909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9093"/>
                                        </p:tgtEl>
                                        <p:attrNameLst>
                                          <p:attrName>style.visibility</p:attrName>
                                        </p:attrNameLst>
                                      </p:cBhvr>
                                      <p:to>
                                        <p:strVal val="visible"/>
                                      </p:to>
                                    </p:set>
                                    <p:anim calcmode="lin" valueType="num">
                                      <p:cBhvr>
                                        <p:cTn id="12" dur="1000" fill="hold"/>
                                        <p:tgtEl>
                                          <p:spTgt spid="89093"/>
                                        </p:tgtEl>
                                        <p:attrNameLst>
                                          <p:attrName>ppt_w</p:attrName>
                                        </p:attrNameLst>
                                      </p:cBhvr>
                                      <p:tavLst>
                                        <p:tav tm="0">
                                          <p:val>
                                            <p:strVal val="#ppt_w*0.70"/>
                                          </p:val>
                                        </p:tav>
                                        <p:tav tm="100000">
                                          <p:val>
                                            <p:strVal val="#ppt_w"/>
                                          </p:val>
                                        </p:tav>
                                      </p:tavLst>
                                    </p:anim>
                                    <p:anim calcmode="lin" valueType="num">
                                      <p:cBhvr>
                                        <p:cTn id="13" dur="1000" fill="hold"/>
                                        <p:tgtEl>
                                          <p:spTgt spid="89093"/>
                                        </p:tgtEl>
                                        <p:attrNameLst>
                                          <p:attrName>ppt_h</p:attrName>
                                        </p:attrNameLst>
                                      </p:cBhvr>
                                      <p:tavLst>
                                        <p:tav tm="0">
                                          <p:val>
                                            <p:strVal val="#ppt_h"/>
                                          </p:val>
                                        </p:tav>
                                        <p:tav tm="100000">
                                          <p:val>
                                            <p:strVal val="#ppt_h"/>
                                          </p:val>
                                        </p:tav>
                                      </p:tavLst>
                                    </p:anim>
                                    <p:animEffect transition="in" filter="fade">
                                      <p:cBhvr>
                                        <p:cTn id="14" dur="1000"/>
                                        <p:tgtEl>
                                          <p:spTgt spid="8909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9096"/>
                                        </p:tgtEl>
                                        <p:attrNameLst>
                                          <p:attrName>style.visibility</p:attrName>
                                        </p:attrNameLst>
                                      </p:cBhvr>
                                      <p:to>
                                        <p:strVal val="visible"/>
                                      </p:to>
                                    </p:set>
                                    <p:anim calcmode="lin" valueType="num">
                                      <p:cBhvr>
                                        <p:cTn id="17" dur="1000" fill="hold"/>
                                        <p:tgtEl>
                                          <p:spTgt spid="89096"/>
                                        </p:tgtEl>
                                        <p:attrNameLst>
                                          <p:attrName>ppt_w</p:attrName>
                                        </p:attrNameLst>
                                      </p:cBhvr>
                                      <p:tavLst>
                                        <p:tav tm="0">
                                          <p:val>
                                            <p:strVal val="#ppt_w*0.70"/>
                                          </p:val>
                                        </p:tav>
                                        <p:tav tm="100000">
                                          <p:val>
                                            <p:strVal val="#ppt_w"/>
                                          </p:val>
                                        </p:tav>
                                      </p:tavLst>
                                    </p:anim>
                                    <p:anim calcmode="lin" valueType="num">
                                      <p:cBhvr>
                                        <p:cTn id="18" dur="1000" fill="hold"/>
                                        <p:tgtEl>
                                          <p:spTgt spid="89096"/>
                                        </p:tgtEl>
                                        <p:attrNameLst>
                                          <p:attrName>ppt_h</p:attrName>
                                        </p:attrNameLst>
                                      </p:cBhvr>
                                      <p:tavLst>
                                        <p:tav tm="0">
                                          <p:val>
                                            <p:strVal val="#ppt_h"/>
                                          </p:val>
                                        </p:tav>
                                        <p:tav tm="100000">
                                          <p:val>
                                            <p:strVal val="#ppt_h"/>
                                          </p:val>
                                        </p:tav>
                                      </p:tavLst>
                                    </p:anim>
                                    <p:animEffect transition="in" filter="fade">
                                      <p:cBhvr>
                                        <p:cTn id="19" dur="1000"/>
                                        <p:tgtEl>
                                          <p:spTgt spid="8909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89097">
                                            <p:txEl>
                                              <p:pRg st="0" end="0"/>
                                            </p:txEl>
                                          </p:spTgt>
                                        </p:tgtEl>
                                        <p:attrNameLst>
                                          <p:attrName>style.visibility</p:attrName>
                                        </p:attrNameLst>
                                      </p:cBhvr>
                                      <p:to>
                                        <p:strVal val="visible"/>
                                      </p:to>
                                    </p:set>
                                    <p:anim calcmode="lin" valueType="num">
                                      <p:cBhvr>
                                        <p:cTn id="24" dur="1000" fill="hold"/>
                                        <p:tgtEl>
                                          <p:spTgt spid="89097">
                                            <p:txEl>
                                              <p:pRg st="0" end="0"/>
                                            </p:txEl>
                                          </p:spTgt>
                                        </p:tgtEl>
                                        <p:attrNameLst>
                                          <p:attrName>ppt_w</p:attrName>
                                        </p:attrNameLst>
                                      </p:cBhvr>
                                      <p:tavLst>
                                        <p:tav tm="0">
                                          <p:val>
                                            <p:strVal val="#ppt_w*0.70"/>
                                          </p:val>
                                        </p:tav>
                                        <p:tav tm="100000">
                                          <p:val>
                                            <p:strVal val="#ppt_w"/>
                                          </p:val>
                                        </p:tav>
                                      </p:tavLst>
                                    </p:anim>
                                    <p:anim calcmode="lin" valueType="num">
                                      <p:cBhvr>
                                        <p:cTn id="25" dur="1000" fill="hold"/>
                                        <p:tgtEl>
                                          <p:spTgt spid="89097">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8909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89097">
                                            <p:txEl>
                                              <p:pRg st="1" end="1"/>
                                            </p:txEl>
                                          </p:spTgt>
                                        </p:tgtEl>
                                        <p:attrNameLst>
                                          <p:attrName>style.visibility</p:attrName>
                                        </p:attrNameLst>
                                      </p:cBhvr>
                                      <p:to>
                                        <p:strVal val="visible"/>
                                      </p:to>
                                    </p:set>
                                    <p:anim calcmode="lin" valueType="num">
                                      <p:cBhvr>
                                        <p:cTn id="31" dur="1000" fill="hold"/>
                                        <p:tgtEl>
                                          <p:spTgt spid="89097">
                                            <p:txEl>
                                              <p:pRg st="1" end="1"/>
                                            </p:txEl>
                                          </p:spTgt>
                                        </p:tgtEl>
                                        <p:attrNameLst>
                                          <p:attrName>ppt_w</p:attrName>
                                        </p:attrNameLst>
                                      </p:cBhvr>
                                      <p:tavLst>
                                        <p:tav tm="0">
                                          <p:val>
                                            <p:strVal val="#ppt_w*0.70"/>
                                          </p:val>
                                        </p:tav>
                                        <p:tav tm="100000">
                                          <p:val>
                                            <p:strVal val="#ppt_w"/>
                                          </p:val>
                                        </p:tav>
                                      </p:tavLst>
                                    </p:anim>
                                    <p:anim calcmode="lin" valueType="num">
                                      <p:cBhvr>
                                        <p:cTn id="32" dur="1000" fill="hold"/>
                                        <p:tgtEl>
                                          <p:spTgt spid="89097">
                                            <p:txEl>
                                              <p:pRg st="1" end="1"/>
                                            </p:txEl>
                                          </p:spTgt>
                                        </p:tgtEl>
                                        <p:attrNameLst>
                                          <p:attrName>ppt_h</p:attrName>
                                        </p:attrNameLst>
                                      </p:cBhvr>
                                      <p:tavLst>
                                        <p:tav tm="0">
                                          <p:val>
                                            <p:strVal val="#ppt_h"/>
                                          </p:val>
                                        </p:tav>
                                        <p:tav tm="100000">
                                          <p:val>
                                            <p:strVal val="#ppt_h"/>
                                          </p:val>
                                        </p:tav>
                                      </p:tavLst>
                                    </p:anim>
                                    <p:animEffect transition="in" filter="fade">
                                      <p:cBhvr>
                                        <p:cTn id="33" dur="1000"/>
                                        <p:tgtEl>
                                          <p:spTgt spid="8909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89097">
                                            <p:txEl>
                                              <p:pRg st="2" end="2"/>
                                            </p:txEl>
                                          </p:spTgt>
                                        </p:tgtEl>
                                        <p:attrNameLst>
                                          <p:attrName>style.visibility</p:attrName>
                                        </p:attrNameLst>
                                      </p:cBhvr>
                                      <p:to>
                                        <p:strVal val="visible"/>
                                      </p:to>
                                    </p:set>
                                    <p:anim calcmode="lin" valueType="num">
                                      <p:cBhvr>
                                        <p:cTn id="38" dur="1000" fill="hold"/>
                                        <p:tgtEl>
                                          <p:spTgt spid="89097">
                                            <p:txEl>
                                              <p:pRg st="2" end="2"/>
                                            </p:txEl>
                                          </p:spTgt>
                                        </p:tgtEl>
                                        <p:attrNameLst>
                                          <p:attrName>ppt_w</p:attrName>
                                        </p:attrNameLst>
                                      </p:cBhvr>
                                      <p:tavLst>
                                        <p:tav tm="0">
                                          <p:val>
                                            <p:strVal val="#ppt_w*0.70"/>
                                          </p:val>
                                        </p:tav>
                                        <p:tav tm="100000">
                                          <p:val>
                                            <p:strVal val="#ppt_w"/>
                                          </p:val>
                                        </p:tav>
                                      </p:tavLst>
                                    </p:anim>
                                    <p:anim calcmode="lin" valueType="num">
                                      <p:cBhvr>
                                        <p:cTn id="39" dur="1000" fill="hold"/>
                                        <p:tgtEl>
                                          <p:spTgt spid="89097">
                                            <p:txEl>
                                              <p:pRg st="2" end="2"/>
                                            </p:txEl>
                                          </p:spTgt>
                                        </p:tgtEl>
                                        <p:attrNameLst>
                                          <p:attrName>ppt_h</p:attrName>
                                        </p:attrNameLst>
                                      </p:cBhvr>
                                      <p:tavLst>
                                        <p:tav tm="0">
                                          <p:val>
                                            <p:strVal val="#ppt_h"/>
                                          </p:val>
                                        </p:tav>
                                        <p:tav tm="100000">
                                          <p:val>
                                            <p:strVal val="#ppt_h"/>
                                          </p:val>
                                        </p:tav>
                                      </p:tavLst>
                                    </p:anim>
                                    <p:animEffect transition="in" filter="fade">
                                      <p:cBhvr>
                                        <p:cTn id="40" dur="1000"/>
                                        <p:tgtEl>
                                          <p:spTgt spid="89097">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89097">
                                            <p:txEl>
                                              <p:pRg st="3" end="3"/>
                                            </p:txEl>
                                          </p:spTgt>
                                        </p:tgtEl>
                                        <p:attrNameLst>
                                          <p:attrName>style.visibility</p:attrName>
                                        </p:attrNameLst>
                                      </p:cBhvr>
                                      <p:to>
                                        <p:strVal val="visible"/>
                                      </p:to>
                                    </p:set>
                                    <p:anim calcmode="lin" valueType="num">
                                      <p:cBhvr>
                                        <p:cTn id="45" dur="1000" fill="hold"/>
                                        <p:tgtEl>
                                          <p:spTgt spid="89097">
                                            <p:txEl>
                                              <p:pRg st="3" end="3"/>
                                            </p:txEl>
                                          </p:spTgt>
                                        </p:tgtEl>
                                        <p:attrNameLst>
                                          <p:attrName>ppt_w</p:attrName>
                                        </p:attrNameLst>
                                      </p:cBhvr>
                                      <p:tavLst>
                                        <p:tav tm="0">
                                          <p:val>
                                            <p:strVal val="#ppt_w*0.70"/>
                                          </p:val>
                                        </p:tav>
                                        <p:tav tm="100000">
                                          <p:val>
                                            <p:strVal val="#ppt_w"/>
                                          </p:val>
                                        </p:tav>
                                      </p:tavLst>
                                    </p:anim>
                                    <p:anim calcmode="lin" valueType="num">
                                      <p:cBhvr>
                                        <p:cTn id="46" dur="1000" fill="hold"/>
                                        <p:tgtEl>
                                          <p:spTgt spid="89097">
                                            <p:txEl>
                                              <p:pRg st="3" end="3"/>
                                            </p:txEl>
                                          </p:spTgt>
                                        </p:tgtEl>
                                        <p:attrNameLst>
                                          <p:attrName>ppt_h</p:attrName>
                                        </p:attrNameLst>
                                      </p:cBhvr>
                                      <p:tavLst>
                                        <p:tav tm="0">
                                          <p:val>
                                            <p:strVal val="#ppt_h"/>
                                          </p:val>
                                        </p:tav>
                                        <p:tav tm="100000">
                                          <p:val>
                                            <p:strVal val="#ppt_h"/>
                                          </p:val>
                                        </p:tav>
                                      </p:tavLst>
                                    </p:anim>
                                    <p:animEffect transition="in" filter="fade">
                                      <p:cBhvr>
                                        <p:cTn id="47" dur="1000"/>
                                        <p:tgtEl>
                                          <p:spTgt spid="89097">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89097">
                                            <p:txEl>
                                              <p:pRg st="4" end="4"/>
                                            </p:txEl>
                                          </p:spTgt>
                                        </p:tgtEl>
                                        <p:attrNameLst>
                                          <p:attrName>style.visibility</p:attrName>
                                        </p:attrNameLst>
                                      </p:cBhvr>
                                      <p:to>
                                        <p:strVal val="visible"/>
                                      </p:to>
                                    </p:set>
                                    <p:anim calcmode="lin" valueType="num">
                                      <p:cBhvr>
                                        <p:cTn id="52" dur="1000" fill="hold"/>
                                        <p:tgtEl>
                                          <p:spTgt spid="89097">
                                            <p:txEl>
                                              <p:pRg st="4" end="4"/>
                                            </p:txEl>
                                          </p:spTgt>
                                        </p:tgtEl>
                                        <p:attrNameLst>
                                          <p:attrName>ppt_w</p:attrName>
                                        </p:attrNameLst>
                                      </p:cBhvr>
                                      <p:tavLst>
                                        <p:tav tm="0">
                                          <p:val>
                                            <p:strVal val="#ppt_w*0.70"/>
                                          </p:val>
                                        </p:tav>
                                        <p:tav tm="100000">
                                          <p:val>
                                            <p:strVal val="#ppt_w"/>
                                          </p:val>
                                        </p:tav>
                                      </p:tavLst>
                                    </p:anim>
                                    <p:anim calcmode="lin" valueType="num">
                                      <p:cBhvr>
                                        <p:cTn id="53" dur="1000" fill="hold"/>
                                        <p:tgtEl>
                                          <p:spTgt spid="89097">
                                            <p:txEl>
                                              <p:pRg st="4" end="4"/>
                                            </p:txEl>
                                          </p:spTgt>
                                        </p:tgtEl>
                                        <p:attrNameLst>
                                          <p:attrName>ppt_h</p:attrName>
                                        </p:attrNameLst>
                                      </p:cBhvr>
                                      <p:tavLst>
                                        <p:tav tm="0">
                                          <p:val>
                                            <p:strVal val="#ppt_h"/>
                                          </p:val>
                                        </p:tav>
                                        <p:tav tm="100000">
                                          <p:val>
                                            <p:strVal val="#ppt_h"/>
                                          </p:val>
                                        </p:tav>
                                      </p:tavLst>
                                    </p:anim>
                                    <p:animEffect transition="in" filter="fade">
                                      <p:cBhvr>
                                        <p:cTn id="54" dur="1000"/>
                                        <p:tgtEl>
                                          <p:spTgt spid="89097">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5" presetClass="entr" presetSubtype="0" fill="hold" grpId="0" nodeType="clickEffect">
                                  <p:stCondLst>
                                    <p:cond delay="0"/>
                                  </p:stCondLst>
                                  <p:childTnLst>
                                    <p:set>
                                      <p:cBhvr>
                                        <p:cTn id="58" dur="1" fill="hold">
                                          <p:stCondLst>
                                            <p:cond delay="0"/>
                                          </p:stCondLst>
                                        </p:cTn>
                                        <p:tgtEl>
                                          <p:spTgt spid="89097">
                                            <p:txEl>
                                              <p:pRg st="6" end="6"/>
                                            </p:txEl>
                                          </p:spTgt>
                                        </p:tgtEl>
                                        <p:attrNameLst>
                                          <p:attrName>style.visibility</p:attrName>
                                        </p:attrNameLst>
                                      </p:cBhvr>
                                      <p:to>
                                        <p:strVal val="visible"/>
                                      </p:to>
                                    </p:set>
                                    <p:anim calcmode="lin" valueType="num">
                                      <p:cBhvr>
                                        <p:cTn id="59" dur="1000" fill="hold"/>
                                        <p:tgtEl>
                                          <p:spTgt spid="89097">
                                            <p:txEl>
                                              <p:pRg st="6" end="6"/>
                                            </p:txEl>
                                          </p:spTgt>
                                        </p:tgtEl>
                                        <p:attrNameLst>
                                          <p:attrName>ppt_w</p:attrName>
                                        </p:attrNameLst>
                                      </p:cBhvr>
                                      <p:tavLst>
                                        <p:tav tm="0">
                                          <p:val>
                                            <p:strVal val="#ppt_w*0.70"/>
                                          </p:val>
                                        </p:tav>
                                        <p:tav tm="100000">
                                          <p:val>
                                            <p:strVal val="#ppt_w"/>
                                          </p:val>
                                        </p:tav>
                                      </p:tavLst>
                                    </p:anim>
                                    <p:anim calcmode="lin" valueType="num">
                                      <p:cBhvr>
                                        <p:cTn id="60" dur="1000" fill="hold"/>
                                        <p:tgtEl>
                                          <p:spTgt spid="89097">
                                            <p:txEl>
                                              <p:pRg st="6" end="6"/>
                                            </p:txEl>
                                          </p:spTgt>
                                        </p:tgtEl>
                                        <p:attrNameLst>
                                          <p:attrName>ppt_h</p:attrName>
                                        </p:attrNameLst>
                                      </p:cBhvr>
                                      <p:tavLst>
                                        <p:tav tm="0">
                                          <p:val>
                                            <p:strVal val="#ppt_h"/>
                                          </p:val>
                                        </p:tav>
                                        <p:tav tm="100000">
                                          <p:val>
                                            <p:strVal val="#ppt_h"/>
                                          </p:val>
                                        </p:tav>
                                      </p:tavLst>
                                    </p:anim>
                                    <p:animEffect transition="in" filter="fade">
                                      <p:cBhvr>
                                        <p:cTn id="61" dur="1000"/>
                                        <p:tgtEl>
                                          <p:spTgt spid="89097">
                                            <p:txEl>
                                              <p:pRg st="6" end="6"/>
                                            </p:txEl>
                                          </p:spTgt>
                                        </p:tgtEl>
                                      </p:cBhvr>
                                    </p:animEffect>
                                  </p:childTnLst>
                                </p:cTn>
                              </p:par>
                              <p:par>
                                <p:cTn id="62" presetID="55" presetClass="entr" presetSubtype="0" fill="hold" nodeType="withEffect">
                                  <p:stCondLst>
                                    <p:cond delay="0"/>
                                  </p:stCondLst>
                                  <p:childTnLst>
                                    <p:set>
                                      <p:cBhvr>
                                        <p:cTn id="63" dur="1" fill="hold">
                                          <p:stCondLst>
                                            <p:cond delay="0"/>
                                          </p:stCondLst>
                                        </p:cTn>
                                        <p:tgtEl>
                                          <p:spTgt spid="89099"/>
                                        </p:tgtEl>
                                        <p:attrNameLst>
                                          <p:attrName>style.visibility</p:attrName>
                                        </p:attrNameLst>
                                      </p:cBhvr>
                                      <p:to>
                                        <p:strVal val="visible"/>
                                      </p:to>
                                    </p:set>
                                    <p:anim calcmode="lin" valueType="num">
                                      <p:cBhvr>
                                        <p:cTn id="64" dur="1000" fill="hold"/>
                                        <p:tgtEl>
                                          <p:spTgt spid="89099"/>
                                        </p:tgtEl>
                                        <p:attrNameLst>
                                          <p:attrName>ppt_w</p:attrName>
                                        </p:attrNameLst>
                                      </p:cBhvr>
                                      <p:tavLst>
                                        <p:tav tm="0">
                                          <p:val>
                                            <p:strVal val="#ppt_w*0.70"/>
                                          </p:val>
                                        </p:tav>
                                        <p:tav tm="100000">
                                          <p:val>
                                            <p:strVal val="#ppt_w"/>
                                          </p:val>
                                        </p:tav>
                                      </p:tavLst>
                                    </p:anim>
                                    <p:anim calcmode="lin" valueType="num">
                                      <p:cBhvr>
                                        <p:cTn id="65" dur="1000" fill="hold"/>
                                        <p:tgtEl>
                                          <p:spTgt spid="89099"/>
                                        </p:tgtEl>
                                        <p:attrNameLst>
                                          <p:attrName>ppt_h</p:attrName>
                                        </p:attrNameLst>
                                      </p:cBhvr>
                                      <p:tavLst>
                                        <p:tav tm="0">
                                          <p:val>
                                            <p:strVal val="#ppt_h"/>
                                          </p:val>
                                        </p:tav>
                                        <p:tav tm="100000">
                                          <p:val>
                                            <p:strVal val="#ppt_h"/>
                                          </p:val>
                                        </p:tav>
                                      </p:tavLst>
                                    </p:anim>
                                    <p:animEffect transition="in" filter="fade">
                                      <p:cBhvr>
                                        <p:cTn id="66" dur="1000"/>
                                        <p:tgtEl>
                                          <p:spTgt spid="89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p:bldP spid="89093" grpId="0"/>
      <p:bldP spid="89096" grpId="0"/>
      <p:bldP spid="8909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cstate="print"/>
          <a:srcRect l="19342" t="2264" r="2155" b="4918"/>
          <a:stretch>
            <a:fillRect/>
          </a:stretch>
        </p:blipFill>
        <p:spPr bwMode="auto">
          <a:xfrm>
            <a:off x="152400" y="338138"/>
            <a:ext cx="6324600" cy="5986462"/>
          </a:xfrm>
          <a:prstGeom prst="rect">
            <a:avLst/>
          </a:prstGeom>
          <a:noFill/>
          <a:ln w="12700">
            <a:solidFill>
              <a:srgbClr val="000000"/>
            </a:solidFill>
            <a:miter lim="800000"/>
            <a:headEnd/>
            <a:tailEnd/>
          </a:ln>
        </p:spPr>
      </p:pic>
      <p:sp>
        <p:nvSpPr>
          <p:cNvPr id="4101" name="Text Box 5"/>
          <p:cNvSpPr txBox="1">
            <a:spLocks noChangeArrowheads="1"/>
          </p:cNvSpPr>
          <p:nvPr/>
        </p:nvSpPr>
        <p:spPr bwMode="auto">
          <a:xfrm>
            <a:off x="6553200" y="427038"/>
            <a:ext cx="2514600" cy="1096962"/>
          </a:xfrm>
          <a:prstGeom prst="rect">
            <a:avLst/>
          </a:prstGeom>
          <a:noFill/>
          <a:ln w="9525">
            <a:noFill/>
            <a:miter lim="800000"/>
            <a:headEnd/>
            <a:tailEnd/>
          </a:ln>
        </p:spPr>
        <p:txBody>
          <a:bodyPr>
            <a:spAutoFit/>
          </a:bodyPr>
          <a:lstStyle/>
          <a:p>
            <a:r>
              <a:rPr lang="en-US" b="1"/>
              <a:t>Himalaya</a:t>
            </a:r>
          </a:p>
          <a:p>
            <a:r>
              <a:rPr lang="en-US" u="sng"/>
              <a:t>Tallest mountains in the world</a:t>
            </a:r>
            <a:r>
              <a:rPr lang="en-US"/>
              <a:t>.</a:t>
            </a:r>
          </a:p>
        </p:txBody>
      </p:sp>
      <p:sp>
        <p:nvSpPr>
          <p:cNvPr id="4102" name="WordArt 6"/>
          <p:cNvSpPr>
            <a:spLocks noChangeArrowheads="1" noChangeShapeType="1" noTextEdit="1"/>
          </p:cNvSpPr>
          <p:nvPr/>
        </p:nvSpPr>
        <p:spPr bwMode="auto">
          <a:xfrm rot="727130">
            <a:off x="3762375" y="2200275"/>
            <a:ext cx="1266825" cy="771525"/>
          </a:xfrm>
          <a:prstGeom prst="rect">
            <a:avLst/>
          </a:prstGeom>
        </p:spPr>
        <p:txBody>
          <a:bodyPr wrap="none" fromWordArt="1">
            <a:prstTxWarp prst="textSlantDown">
              <a:avLst>
                <a:gd name="adj" fmla="val 44444"/>
              </a:avLst>
            </a:prstTxWarp>
          </a:bodyPr>
          <a:lstStyle/>
          <a:p>
            <a:pPr algn="ctr"/>
            <a:r>
              <a:rPr lang="en-US" sz="2400" kern="10">
                <a:ln w="9525">
                  <a:solidFill>
                    <a:srgbClr val="000000"/>
                  </a:solidFill>
                  <a:round/>
                  <a:headEnd/>
                  <a:tailEnd/>
                </a:ln>
                <a:solidFill>
                  <a:srgbClr val="000000"/>
                </a:solidFill>
                <a:latin typeface="Comic Sans MS"/>
              </a:rPr>
              <a:t>Himalaya</a:t>
            </a:r>
          </a:p>
        </p:txBody>
      </p:sp>
      <p:sp>
        <p:nvSpPr>
          <p:cNvPr id="4103" name="Rectangle 7"/>
          <p:cNvSpPr>
            <a:spLocks noChangeArrowheads="1"/>
          </p:cNvSpPr>
          <p:nvPr/>
        </p:nvSpPr>
        <p:spPr bwMode="auto">
          <a:xfrm>
            <a:off x="6629400" y="1692275"/>
            <a:ext cx="2438400" cy="1431925"/>
          </a:xfrm>
          <a:prstGeom prst="rect">
            <a:avLst/>
          </a:prstGeom>
          <a:noFill/>
          <a:ln w="9525">
            <a:noFill/>
            <a:miter lim="800000"/>
            <a:headEnd/>
            <a:tailEnd/>
          </a:ln>
        </p:spPr>
        <p:txBody>
          <a:bodyPr anchor="ctr">
            <a:spAutoFit/>
          </a:bodyPr>
          <a:lstStyle/>
          <a:p>
            <a:r>
              <a:rPr lang="en-US" b="1"/>
              <a:t>Hindu Kush</a:t>
            </a:r>
          </a:p>
          <a:p>
            <a:r>
              <a:rPr lang="en-US" u="sng"/>
              <a:t>To the NW</a:t>
            </a:r>
            <a:r>
              <a:rPr lang="en-US"/>
              <a:t>, above the Indus river. </a:t>
            </a:r>
          </a:p>
        </p:txBody>
      </p:sp>
      <p:sp>
        <p:nvSpPr>
          <p:cNvPr id="4104" name="WordArt 8"/>
          <p:cNvSpPr>
            <a:spLocks noChangeArrowheads="1" noChangeShapeType="1" noTextEdit="1"/>
          </p:cNvSpPr>
          <p:nvPr/>
        </p:nvSpPr>
        <p:spPr bwMode="auto">
          <a:xfrm rot="-719038">
            <a:off x="990600" y="1447800"/>
            <a:ext cx="1295400" cy="685800"/>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a:tailEnd/>
                </a:ln>
                <a:solidFill>
                  <a:srgbClr val="000000"/>
                </a:solidFill>
                <a:latin typeface="Comic Sans MS"/>
              </a:rPr>
              <a:t>Hindu Kush</a:t>
            </a:r>
          </a:p>
        </p:txBody>
      </p:sp>
      <p:sp>
        <p:nvSpPr>
          <p:cNvPr id="4105" name="Text Box 9"/>
          <p:cNvSpPr txBox="1">
            <a:spLocks noChangeArrowheads="1"/>
          </p:cNvSpPr>
          <p:nvPr/>
        </p:nvSpPr>
        <p:spPr bwMode="auto">
          <a:xfrm>
            <a:off x="6629400" y="3430588"/>
            <a:ext cx="2438400" cy="2436812"/>
          </a:xfrm>
          <a:prstGeom prst="rect">
            <a:avLst/>
          </a:prstGeom>
          <a:noFill/>
          <a:ln w="9525">
            <a:noFill/>
            <a:miter lim="800000"/>
            <a:headEnd/>
            <a:tailEnd/>
          </a:ln>
        </p:spPr>
        <p:txBody>
          <a:bodyPr>
            <a:spAutoFit/>
          </a:bodyPr>
          <a:lstStyle/>
          <a:p>
            <a:r>
              <a:rPr lang="en-US" b="1"/>
              <a:t>Khyber Pass</a:t>
            </a:r>
          </a:p>
          <a:p>
            <a:r>
              <a:rPr lang="en-US" u="sng"/>
              <a:t>Mountain pass</a:t>
            </a:r>
            <a:r>
              <a:rPr lang="en-US"/>
              <a:t> in the </a:t>
            </a:r>
            <a:r>
              <a:rPr lang="en-US" u="sng"/>
              <a:t>Hindu Kush</a:t>
            </a:r>
            <a:r>
              <a:rPr lang="en-US"/>
              <a:t>.</a:t>
            </a:r>
          </a:p>
          <a:p>
            <a:r>
              <a:rPr lang="en-US"/>
              <a:t>This was the </a:t>
            </a:r>
            <a:r>
              <a:rPr lang="en-US" u="sng"/>
              <a:t>passage for invaders who entered India</a:t>
            </a:r>
            <a:r>
              <a:rPr lang="en-US"/>
              <a:t>. </a:t>
            </a:r>
          </a:p>
        </p:txBody>
      </p:sp>
      <p:sp>
        <p:nvSpPr>
          <p:cNvPr id="4106" name="WordArt 10"/>
          <p:cNvSpPr>
            <a:spLocks noChangeArrowheads="1" noChangeShapeType="1" noTextEdit="1"/>
          </p:cNvSpPr>
          <p:nvPr/>
        </p:nvSpPr>
        <p:spPr bwMode="auto">
          <a:xfrm>
            <a:off x="1447800" y="533400"/>
            <a:ext cx="1733550" cy="571500"/>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a:tailEnd/>
                </a:ln>
                <a:solidFill>
                  <a:srgbClr val="000000"/>
                </a:solidFill>
                <a:latin typeface="Comic Sans MS"/>
              </a:rPr>
              <a:t>Khyber Pass</a:t>
            </a:r>
          </a:p>
        </p:txBody>
      </p:sp>
      <p:sp>
        <p:nvSpPr>
          <p:cNvPr id="4107" name="Line 11"/>
          <p:cNvSpPr>
            <a:spLocks noChangeShapeType="1"/>
          </p:cNvSpPr>
          <p:nvPr/>
        </p:nvSpPr>
        <p:spPr bwMode="auto">
          <a:xfrm>
            <a:off x="2362200" y="990600"/>
            <a:ext cx="152400" cy="533400"/>
          </a:xfrm>
          <a:prstGeom prst="line">
            <a:avLst/>
          </a:prstGeom>
          <a:noFill/>
          <a:ln w="3810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strVal val="#ppt_w*0.70"/>
                                          </p:val>
                                        </p:tav>
                                        <p:tav tm="100000">
                                          <p:val>
                                            <p:strVal val="#ppt_w"/>
                                          </p:val>
                                        </p:tav>
                                      </p:tavLst>
                                    </p:anim>
                                    <p:anim calcmode="lin" valueType="num">
                                      <p:cBhvr>
                                        <p:cTn id="8" dur="1000" fill="hold"/>
                                        <p:tgtEl>
                                          <p:spTgt spid="4100"/>
                                        </p:tgtEl>
                                        <p:attrNameLst>
                                          <p:attrName>ppt_h</p:attrName>
                                        </p:attrNameLst>
                                      </p:cBhvr>
                                      <p:tavLst>
                                        <p:tav tm="0">
                                          <p:val>
                                            <p:strVal val="#ppt_h"/>
                                          </p:val>
                                        </p:tav>
                                        <p:tav tm="100000">
                                          <p:val>
                                            <p:strVal val="#ppt_h"/>
                                          </p:val>
                                        </p:tav>
                                      </p:tavLst>
                                    </p:anim>
                                    <p:animEffect transition="in" filter="fade">
                                      <p:cBhvr>
                                        <p:cTn id="9" dur="1000"/>
                                        <p:tgtEl>
                                          <p:spTgt spid="410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101">
                                            <p:txEl>
                                              <p:pRg st="0" end="0"/>
                                            </p:txEl>
                                          </p:spTgt>
                                        </p:tgtEl>
                                        <p:attrNameLst>
                                          <p:attrName>style.visibility</p:attrName>
                                        </p:attrNameLst>
                                      </p:cBhvr>
                                      <p:to>
                                        <p:strVal val="visible"/>
                                      </p:to>
                                    </p:set>
                                    <p:anim calcmode="lin" valueType="num">
                                      <p:cBhvr>
                                        <p:cTn id="14" dur="1000" fill="hold"/>
                                        <p:tgtEl>
                                          <p:spTgt spid="4101">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4101">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4101">
                                            <p:txEl>
                                              <p:pRg st="0" end="0"/>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4101">
                                            <p:txEl>
                                              <p:pRg st="1" end="1"/>
                                            </p:txEl>
                                          </p:spTgt>
                                        </p:tgtEl>
                                        <p:attrNameLst>
                                          <p:attrName>style.visibility</p:attrName>
                                        </p:attrNameLst>
                                      </p:cBhvr>
                                      <p:to>
                                        <p:strVal val="visible"/>
                                      </p:to>
                                    </p:set>
                                    <p:anim calcmode="lin" valueType="num">
                                      <p:cBhvr>
                                        <p:cTn id="19" dur="1000" fill="hold"/>
                                        <p:tgtEl>
                                          <p:spTgt spid="4101">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4101">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4101">
                                            <p:txEl>
                                              <p:pRg st="1" end="1"/>
                                            </p:txEl>
                                          </p:spTgt>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1000" fill="hold"/>
                                        <p:tgtEl>
                                          <p:spTgt spid="4102"/>
                                        </p:tgtEl>
                                        <p:attrNameLst>
                                          <p:attrName>ppt_w</p:attrName>
                                        </p:attrNameLst>
                                      </p:cBhvr>
                                      <p:tavLst>
                                        <p:tav tm="0">
                                          <p:val>
                                            <p:strVal val="#ppt_w*0.70"/>
                                          </p:val>
                                        </p:tav>
                                        <p:tav tm="100000">
                                          <p:val>
                                            <p:strVal val="#ppt_w"/>
                                          </p:val>
                                        </p:tav>
                                      </p:tavLst>
                                    </p:anim>
                                    <p:anim calcmode="lin" valueType="num">
                                      <p:cBhvr>
                                        <p:cTn id="25" dur="1000" fill="hold"/>
                                        <p:tgtEl>
                                          <p:spTgt spid="4102"/>
                                        </p:tgtEl>
                                        <p:attrNameLst>
                                          <p:attrName>ppt_h</p:attrName>
                                        </p:attrNameLst>
                                      </p:cBhvr>
                                      <p:tavLst>
                                        <p:tav tm="0">
                                          <p:val>
                                            <p:strVal val="#ppt_h"/>
                                          </p:val>
                                        </p:tav>
                                        <p:tav tm="100000">
                                          <p:val>
                                            <p:strVal val="#ppt_h"/>
                                          </p:val>
                                        </p:tav>
                                      </p:tavLst>
                                    </p:anim>
                                    <p:animEffect transition="in" filter="fade">
                                      <p:cBhvr>
                                        <p:cTn id="26" dur="1000"/>
                                        <p:tgtEl>
                                          <p:spTgt spid="4102"/>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4103">
                                            <p:txEl>
                                              <p:pRg st="0" end="0"/>
                                            </p:txEl>
                                          </p:spTgt>
                                        </p:tgtEl>
                                        <p:attrNameLst>
                                          <p:attrName>style.visibility</p:attrName>
                                        </p:attrNameLst>
                                      </p:cBhvr>
                                      <p:to>
                                        <p:strVal val="visible"/>
                                      </p:to>
                                    </p:set>
                                    <p:anim calcmode="lin" valueType="num">
                                      <p:cBhvr>
                                        <p:cTn id="31" dur="1000" fill="hold"/>
                                        <p:tgtEl>
                                          <p:spTgt spid="4103">
                                            <p:txEl>
                                              <p:pRg st="0" end="0"/>
                                            </p:txEl>
                                          </p:spTgt>
                                        </p:tgtEl>
                                        <p:attrNameLst>
                                          <p:attrName>ppt_w</p:attrName>
                                        </p:attrNameLst>
                                      </p:cBhvr>
                                      <p:tavLst>
                                        <p:tav tm="0">
                                          <p:val>
                                            <p:strVal val="#ppt_w*0.70"/>
                                          </p:val>
                                        </p:tav>
                                        <p:tav tm="100000">
                                          <p:val>
                                            <p:strVal val="#ppt_w"/>
                                          </p:val>
                                        </p:tav>
                                      </p:tavLst>
                                    </p:anim>
                                    <p:anim calcmode="lin" valueType="num">
                                      <p:cBhvr>
                                        <p:cTn id="32" dur="1000" fill="hold"/>
                                        <p:tgtEl>
                                          <p:spTgt spid="4103">
                                            <p:txEl>
                                              <p:pRg st="0" end="0"/>
                                            </p:txEl>
                                          </p:spTgt>
                                        </p:tgtEl>
                                        <p:attrNameLst>
                                          <p:attrName>ppt_h</p:attrName>
                                        </p:attrNameLst>
                                      </p:cBhvr>
                                      <p:tavLst>
                                        <p:tav tm="0">
                                          <p:val>
                                            <p:strVal val="#ppt_h"/>
                                          </p:val>
                                        </p:tav>
                                        <p:tav tm="100000">
                                          <p:val>
                                            <p:strVal val="#ppt_h"/>
                                          </p:val>
                                        </p:tav>
                                      </p:tavLst>
                                    </p:anim>
                                    <p:animEffect transition="in" filter="fade">
                                      <p:cBhvr>
                                        <p:cTn id="33" dur="1000"/>
                                        <p:tgtEl>
                                          <p:spTgt spid="4103">
                                            <p:txEl>
                                              <p:pRg st="0" end="0"/>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4103">
                                            <p:txEl>
                                              <p:pRg st="1" end="1"/>
                                            </p:txEl>
                                          </p:spTgt>
                                        </p:tgtEl>
                                        <p:attrNameLst>
                                          <p:attrName>style.visibility</p:attrName>
                                        </p:attrNameLst>
                                      </p:cBhvr>
                                      <p:to>
                                        <p:strVal val="visible"/>
                                      </p:to>
                                    </p:set>
                                    <p:anim calcmode="lin" valueType="num">
                                      <p:cBhvr>
                                        <p:cTn id="36" dur="1000" fill="hold"/>
                                        <p:tgtEl>
                                          <p:spTgt spid="4103">
                                            <p:txEl>
                                              <p:pRg st="1" end="1"/>
                                            </p:txEl>
                                          </p:spTgt>
                                        </p:tgtEl>
                                        <p:attrNameLst>
                                          <p:attrName>ppt_w</p:attrName>
                                        </p:attrNameLst>
                                      </p:cBhvr>
                                      <p:tavLst>
                                        <p:tav tm="0">
                                          <p:val>
                                            <p:strVal val="#ppt_w*0.70"/>
                                          </p:val>
                                        </p:tav>
                                        <p:tav tm="100000">
                                          <p:val>
                                            <p:strVal val="#ppt_w"/>
                                          </p:val>
                                        </p:tav>
                                      </p:tavLst>
                                    </p:anim>
                                    <p:anim calcmode="lin" valueType="num">
                                      <p:cBhvr>
                                        <p:cTn id="37" dur="1000" fill="hold"/>
                                        <p:tgtEl>
                                          <p:spTgt spid="4103">
                                            <p:txEl>
                                              <p:pRg st="1" end="1"/>
                                            </p:txEl>
                                          </p:spTgt>
                                        </p:tgtEl>
                                        <p:attrNameLst>
                                          <p:attrName>ppt_h</p:attrName>
                                        </p:attrNameLst>
                                      </p:cBhvr>
                                      <p:tavLst>
                                        <p:tav tm="0">
                                          <p:val>
                                            <p:strVal val="#ppt_h"/>
                                          </p:val>
                                        </p:tav>
                                        <p:tav tm="100000">
                                          <p:val>
                                            <p:strVal val="#ppt_h"/>
                                          </p:val>
                                        </p:tav>
                                      </p:tavLst>
                                    </p:anim>
                                    <p:animEffect transition="in" filter="fade">
                                      <p:cBhvr>
                                        <p:cTn id="38" dur="1000"/>
                                        <p:tgtEl>
                                          <p:spTgt spid="4103">
                                            <p:txEl>
                                              <p:pRg st="1" end="1"/>
                                            </p:txEl>
                                          </p:spTgt>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4104"/>
                                        </p:tgtEl>
                                        <p:attrNameLst>
                                          <p:attrName>style.visibility</p:attrName>
                                        </p:attrNameLst>
                                      </p:cBhvr>
                                      <p:to>
                                        <p:strVal val="visible"/>
                                      </p:to>
                                    </p:set>
                                    <p:anim calcmode="lin" valueType="num">
                                      <p:cBhvr>
                                        <p:cTn id="41" dur="1000" fill="hold"/>
                                        <p:tgtEl>
                                          <p:spTgt spid="4104"/>
                                        </p:tgtEl>
                                        <p:attrNameLst>
                                          <p:attrName>ppt_w</p:attrName>
                                        </p:attrNameLst>
                                      </p:cBhvr>
                                      <p:tavLst>
                                        <p:tav tm="0">
                                          <p:val>
                                            <p:strVal val="#ppt_w*0.70"/>
                                          </p:val>
                                        </p:tav>
                                        <p:tav tm="100000">
                                          <p:val>
                                            <p:strVal val="#ppt_w"/>
                                          </p:val>
                                        </p:tav>
                                      </p:tavLst>
                                    </p:anim>
                                    <p:anim calcmode="lin" valueType="num">
                                      <p:cBhvr>
                                        <p:cTn id="42" dur="1000" fill="hold"/>
                                        <p:tgtEl>
                                          <p:spTgt spid="4104"/>
                                        </p:tgtEl>
                                        <p:attrNameLst>
                                          <p:attrName>ppt_h</p:attrName>
                                        </p:attrNameLst>
                                      </p:cBhvr>
                                      <p:tavLst>
                                        <p:tav tm="0">
                                          <p:val>
                                            <p:strVal val="#ppt_h"/>
                                          </p:val>
                                        </p:tav>
                                        <p:tav tm="100000">
                                          <p:val>
                                            <p:strVal val="#ppt_h"/>
                                          </p:val>
                                        </p:tav>
                                      </p:tavLst>
                                    </p:anim>
                                    <p:animEffect transition="in" filter="fade">
                                      <p:cBhvr>
                                        <p:cTn id="43" dur="1000"/>
                                        <p:tgtEl>
                                          <p:spTgt spid="4104"/>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4105">
                                            <p:txEl>
                                              <p:pRg st="0" end="0"/>
                                            </p:txEl>
                                          </p:spTgt>
                                        </p:tgtEl>
                                        <p:attrNameLst>
                                          <p:attrName>style.visibility</p:attrName>
                                        </p:attrNameLst>
                                      </p:cBhvr>
                                      <p:to>
                                        <p:strVal val="visible"/>
                                      </p:to>
                                    </p:set>
                                    <p:anim calcmode="lin" valueType="num">
                                      <p:cBhvr>
                                        <p:cTn id="48" dur="1000" fill="hold"/>
                                        <p:tgtEl>
                                          <p:spTgt spid="4105">
                                            <p:txEl>
                                              <p:pRg st="0" end="0"/>
                                            </p:txEl>
                                          </p:spTgt>
                                        </p:tgtEl>
                                        <p:attrNameLst>
                                          <p:attrName>ppt_w</p:attrName>
                                        </p:attrNameLst>
                                      </p:cBhvr>
                                      <p:tavLst>
                                        <p:tav tm="0">
                                          <p:val>
                                            <p:strVal val="#ppt_w*0.70"/>
                                          </p:val>
                                        </p:tav>
                                        <p:tav tm="100000">
                                          <p:val>
                                            <p:strVal val="#ppt_w"/>
                                          </p:val>
                                        </p:tav>
                                      </p:tavLst>
                                    </p:anim>
                                    <p:anim calcmode="lin" valueType="num">
                                      <p:cBhvr>
                                        <p:cTn id="49" dur="1000" fill="hold"/>
                                        <p:tgtEl>
                                          <p:spTgt spid="4105">
                                            <p:txEl>
                                              <p:pRg st="0" end="0"/>
                                            </p:txEl>
                                          </p:spTgt>
                                        </p:tgtEl>
                                        <p:attrNameLst>
                                          <p:attrName>ppt_h</p:attrName>
                                        </p:attrNameLst>
                                      </p:cBhvr>
                                      <p:tavLst>
                                        <p:tav tm="0">
                                          <p:val>
                                            <p:strVal val="#ppt_h"/>
                                          </p:val>
                                        </p:tav>
                                        <p:tav tm="100000">
                                          <p:val>
                                            <p:strVal val="#ppt_h"/>
                                          </p:val>
                                        </p:tav>
                                      </p:tavLst>
                                    </p:anim>
                                    <p:animEffect transition="in" filter="fade">
                                      <p:cBhvr>
                                        <p:cTn id="50" dur="1000"/>
                                        <p:tgtEl>
                                          <p:spTgt spid="4105">
                                            <p:txEl>
                                              <p:pRg st="0" end="0"/>
                                            </p:txEl>
                                          </p:spTgt>
                                        </p:tgtEl>
                                      </p:cBhvr>
                                    </p:animEffect>
                                  </p:childTnLst>
                                </p:cTn>
                              </p:par>
                              <p:par>
                                <p:cTn id="51" presetID="55" presetClass="entr" presetSubtype="0" fill="hold" nodeType="withEffect">
                                  <p:stCondLst>
                                    <p:cond delay="0"/>
                                  </p:stCondLst>
                                  <p:childTnLst>
                                    <p:set>
                                      <p:cBhvr>
                                        <p:cTn id="52" dur="1" fill="hold">
                                          <p:stCondLst>
                                            <p:cond delay="0"/>
                                          </p:stCondLst>
                                        </p:cTn>
                                        <p:tgtEl>
                                          <p:spTgt spid="4105">
                                            <p:txEl>
                                              <p:pRg st="1" end="1"/>
                                            </p:txEl>
                                          </p:spTgt>
                                        </p:tgtEl>
                                        <p:attrNameLst>
                                          <p:attrName>style.visibility</p:attrName>
                                        </p:attrNameLst>
                                      </p:cBhvr>
                                      <p:to>
                                        <p:strVal val="visible"/>
                                      </p:to>
                                    </p:set>
                                    <p:anim calcmode="lin" valueType="num">
                                      <p:cBhvr>
                                        <p:cTn id="53" dur="1000" fill="hold"/>
                                        <p:tgtEl>
                                          <p:spTgt spid="4105">
                                            <p:txEl>
                                              <p:pRg st="1" end="1"/>
                                            </p:txEl>
                                          </p:spTgt>
                                        </p:tgtEl>
                                        <p:attrNameLst>
                                          <p:attrName>ppt_w</p:attrName>
                                        </p:attrNameLst>
                                      </p:cBhvr>
                                      <p:tavLst>
                                        <p:tav tm="0">
                                          <p:val>
                                            <p:strVal val="#ppt_w*0.70"/>
                                          </p:val>
                                        </p:tav>
                                        <p:tav tm="100000">
                                          <p:val>
                                            <p:strVal val="#ppt_w"/>
                                          </p:val>
                                        </p:tav>
                                      </p:tavLst>
                                    </p:anim>
                                    <p:anim calcmode="lin" valueType="num">
                                      <p:cBhvr>
                                        <p:cTn id="54" dur="1000" fill="hold"/>
                                        <p:tgtEl>
                                          <p:spTgt spid="4105">
                                            <p:txEl>
                                              <p:pRg st="1" end="1"/>
                                            </p:txEl>
                                          </p:spTgt>
                                        </p:tgtEl>
                                        <p:attrNameLst>
                                          <p:attrName>ppt_h</p:attrName>
                                        </p:attrNameLst>
                                      </p:cBhvr>
                                      <p:tavLst>
                                        <p:tav tm="0">
                                          <p:val>
                                            <p:strVal val="#ppt_h"/>
                                          </p:val>
                                        </p:tav>
                                        <p:tav tm="100000">
                                          <p:val>
                                            <p:strVal val="#ppt_h"/>
                                          </p:val>
                                        </p:tav>
                                      </p:tavLst>
                                    </p:anim>
                                    <p:animEffect transition="in" filter="fade">
                                      <p:cBhvr>
                                        <p:cTn id="55" dur="1000"/>
                                        <p:tgtEl>
                                          <p:spTgt spid="4105">
                                            <p:txEl>
                                              <p:pRg st="1" end="1"/>
                                            </p:txEl>
                                          </p:spTgt>
                                        </p:tgtEl>
                                      </p:cBhvr>
                                    </p:animEffect>
                                  </p:childTnLst>
                                </p:cTn>
                              </p:par>
                              <p:par>
                                <p:cTn id="56" presetID="55" presetClass="entr" presetSubtype="0" fill="hold" grpId="0" nodeType="withEffect">
                                  <p:stCondLst>
                                    <p:cond delay="0"/>
                                  </p:stCondLst>
                                  <p:childTnLst>
                                    <p:set>
                                      <p:cBhvr>
                                        <p:cTn id="57" dur="1" fill="hold">
                                          <p:stCondLst>
                                            <p:cond delay="0"/>
                                          </p:stCondLst>
                                        </p:cTn>
                                        <p:tgtEl>
                                          <p:spTgt spid="4106"/>
                                        </p:tgtEl>
                                        <p:attrNameLst>
                                          <p:attrName>style.visibility</p:attrName>
                                        </p:attrNameLst>
                                      </p:cBhvr>
                                      <p:to>
                                        <p:strVal val="visible"/>
                                      </p:to>
                                    </p:set>
                                    <p:anim calcmode="lin" valueType="num">
                                      <p:cBhvr>
                                        <p:cTn id="58" dur="1000" fill="hold"/>
                                        <p:tgtEl>
                                          <p:spTgt spid="4106"/>
                                        </p:tgtEl>
                                        <p:attrNameLst>
                                          <p:attrName>ppt_w</p:attrName>
                                        </p:attrNameLst>
                                      </p:cBhvr>
                                      <p:tavLst>
                                        <p:tav tm="0">
                                          <p:val>
                                            <p:strVal val="#ppt_w*0.70"/>
                                          </p:val>
                                        </p:tav>
                                        <p:tav tm="100000">
                                          <p:val>
                                            <p:strVal val="#ppt_w"/>
                                          </p:val>
                                        </p:tav>
                                      </p:tavLst>
                                    </p:anim>
                                    <p:anim calcmode="lin" valueType="num">
                                      <p:cBhvr>
                                        <p:cTn id="59" dur="1000" fill="hold"/>
                                        <p:tgtEl>
                                          <p:spTgt spid="4106"/>
                                        </p:tgtEl>
                                        <p:attrNameLst>
                                          <p:attrName>ppt_h</p:attrName>
                                        </p:attrNameLst>
                                      </p:cBhvr>
                                      <p:tavLst>
                                        <p:tav tm="0">
                                          <p:val>
                                            <p:strVal val="#ppt_h"/>
                                          </p:val>
                                        </p:tav>
                                        <p:tav tm="100000">
                                          <p:val>
                                            <p:strVal val="#ppt_h"/>
                                          </p:val>
                                        </p:tav>
                                      </p:tavLst>
                                    </p:anim>
                                    <p:animEffect transition="in" filter="fade">
                                      <p:cBhvr>
                                        <p:cTn id="60" dur="1000"/>
                                        <p:tgtEl>
                                          <p:spTgt spid="4106"/>
                                        </p:tgtEl>
                                      </p:cBhvr>
                                    </p:animEffect>
                                  </p:childTnLst>
                                </p:cTn>
                              </p:par>
                              <p:par>
                                <p:cTn id="61" presetID="55" presetClass="entr" presetSubtype="0" fill="hold" grpId="0" nodeType="withEffect">
                                  <p:stCondLst>
                                    <p:cond delay="0"/>
                                  </p:stCondLst>
                                  <p:childTnLst>
                                    <p:set>
                                      <p:cBhvr>
                                        <p:cTn id="62" dur="1" fill="hold">
                                          <p:stCondLst>
                                            <p:cond delay="0"/>
                                          </p:stCondLst>
                                        </p:cTn>
                                        <p:tgtEl>
                                          <p:spTgt spid="4107"/>
                                        </p:tgtEl>
                                        <p:attrNameLst>
                                          <p:attrName>style.visibility</p:attrName>
                                        </p:attrNameLst>
                                      </p:cBhvr>
                                      <p:to>
                                        <p:strVal val="visible"/>
                                      </p:to>
                                    </p:set>
                                    <p:anim calcmode="lin" valueType="num">
                                      <p:cBhvr>
                                        <p:cTn id="63" dur="1000" fill="hold"/>
                                        <p:tgtEl>
                                          <p:spTgt spid="4107"/>
                                        </p:tgtEl>
                                        <p:attrNameLst>
                                          <p:attrName>ppt_w</p:attrName>
                                        </p:attrNameLst>
                                      </p:cBhvr>
                                      <p:tavLst>
                                        <p:tav tm="0">
                                          <p:val>
                                            <p:strVal val="#ppt_w*0.70"/>
                                          </p:val>
                                        </p:tav>
                                        <p:tav tm="100000">
                                          <p:val>
                                            <p:strVal val="#ppt_w"/>
                                          </p:val>
                                        </p:tav>
                                      </p:tavLst>
                                    </p:anim>
                                    <p:anim calcmode="lin" valueType="num">
                                      <p:cBhvr>
                                        <p:cTn id="64" dur="1000" fill="hold"/>
                                        <p:tgtEl>
                                          <p:spTgt spid="4107"/>
                                        </p:tgtEl>
                                        <p:attrNameLst>
                                          <p:attrName>ppt_h</p:attrName>
                                        </p:attrNameLst>
                                      </p:cBhvr>
                                      <p:tavLst>
                                        <p:tav tm="0">
                                          <p:val>
                                            <p:strVal val="#ppt_h"/>
                                          </p:val>
                                        </p:tav>
                                        <p:tav tm="100000">
                                          <p:val>
                                            <p:strVal val="#ppt_h"/>
                                          </p:val>
                                        </p:tav>
                                      </p:tavLst>
                                    </p:anim>
                                    <p:animEffect transition="in" filter="fade">
                                      <p:cBhvr>
                                        <p:cTn id="65" dur="1000"/>
                                        <p:tgtEl>
                                          <p:spTgt spid="4107"/>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nodeType="clickEffect">
                                  <p:stCondLst>
                                    <p:cond delay="0"/>
                                  </p:stCondLst>
                                  <p:childTnLst>
                                    <p:set>
                                      <p:cBhvr>
                                        <p:cTn id="69" dur="1" fill="hold">
                                          <p:stCondLst>
                                            <p:cond delay="0"/>
                                          </p:stCondLst>
                                        </p:cTn>
                                        <p:tgtEl>
                                          <p:spTgt spid="4105">
                                            <p:txEl>
                                              <p:pRg st="2" end="2"/>
                                            </p:txEl>
                                          </p:spTgt>
                                        </p:tgtEl>
                                        <p:attrNameLst>
                                          <p:attrName>style.visibility</p:attrName>
                                        </p:attrNameLst>
                                      </p:cBhvr>
                                      <p:to>
                                        <p:strVal val="visible"/>
                                      </p:to>
                                    </p:set>
                                    <p:anim calcmode="lin" valueType="num">
                                      <p:cBhvr>
                                        <p:cTn id="70" dur="1000" fill="hold"/>
                                        <p:tgtEl>
                                          <p:spTgt spid="4105">
                                            <p:txEl>
                                              <p:pRg st="2" end="2"/>
                                            </p:txEl>
                                          </p:spTgt>
                                        </p:tgtEl>
                                        <p:attrNameLst>
                                          <p:attrName>ppt_w</p:attrName>
                                        </p:attrNameLst>
                                      </p:cBhvr>
                                      <p:tavLst>
                                        <p:tav tm="0">
                                          <p:val>
                                            <p:strVal val="#ppt_w*0.70"/>
                                          </p:val>
                                        </p:tav>
                                        <p:tav tm="100000">
                                          <p:val>
                                            <p:strVal val="#ppt_w"/>
                                          </p:val>
                                        </p:tav>
                                      </p:tavLst>
                                    </p:anim>
                                    <p:anim calcmode="lin" valueType="num">
                                      <p:cBhvr>
                                        <p:cTn id="71" dur="1000" fill="hold"/>
                                        <p:tgtEl>
                                          <p:spTgt spid="4105">
                                            <p:txEl>
                                              <p:pRg st="2" end="2"/>
                                            </p:txEl>
                                          </p:spTgt>
                                        </p:tgtEl>
                                        <p:attrNameLst>
                                          <p:attrName>ppt_h</p:attrName>
                                        </p:attrNameLst>
                                      </p:cBhvr>
                                      <p:tavLst>
                                        <p:tav tm="0">
                                          <p:val>
                                            <p:strVal val="#ppt_h"/>
                                          </p:val>
                                        </p:tav>
                                        <p:tav tm="100000">
                                          <p:val>
                                            <p:strVal val="#ppt_h"/>
                                          </p:val>
                                        </p:tav>
                                      </p:tavLst>
                                    </p:anim>
                                    <p:animEffect transition="in" filter="fade">
                                      <p:cBhvr>
                                        <p:cTn id="72" dur="1000"/>
                                        <p:tgtEl>
                                          <p:spTgt spid="410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animBg="1"/>
      <p:bldP spid="4104" grpId="0" animBg="1"/>
      <p:bldP spid="4106" grpId="0" animBg="1"/>
      <p:bldP spid="410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90116" name="Rectangle 4"/>
          <p:cNvSpPr>
            <a:spLocks noChangeArrowheads="1"/>
          </p:cNvSpPr>
          <p:nvPr/>
        </p:nvSpPr>
        <p:spPr bwMode="auto">
          <a:xfrm>
            <a:off x="228600" y="106363"/>
            <a:ext cx="8686800" cy="6686550"/>
          </a:xfrm>
          <a:prstGeom prst="rect">
            <a:avLst/>
          </a:prstGeom>
          <a:noFill/>
          <a:ln w="9525">
            <a:noFill/>
            <a:miter lim="800000"/>
            <a:headEnd/>
            <a:tailEnd/>
          </a:ln>
        </p:spPr>
        <p:txBody>
          <a:bodyPr anchor="ctr">
            <a:spAutoFit/>
          </a:bodyPr>
          <a:lstStyle/>
          <a:p>
            <a:pPr algn="ctr">
              <a:lnSpc>
                <a:spcPct val="160000"/>
              </a:lnSpc>
            </a:pPr>
            <a:r>
              <a:rPr lang="en-US" sz="2600" b="1" dirty="0"/>
              <a:t>Specific duties were prescribed to each of the participants in these sets of relationships. Such duties were also extended to the dead, where the living stood as sons to their deceased family. This led to the veneration of ancestors.</a:t>
            </a:r>
          </a:p>
          <a:p>
            <a:pPr algn="ctr">
              <a:lnSpc>
                <a:spcPct val="160000"/>
              </a:lnSpc>
            </a:pPr>
            <a:r>
              <a:rPr lang="en-US" sz="2600" b="1" dirty="0"/>
              <a:t>In time, filial piety was also built into the Chinese legal system: a criminal would be punished more harshly if the culprit had committed the crime against a parent, while fathers exercised enormous power over their children. </a:t>
            </a:r>
          </a:p>
          <a:p>
            <a:pPr algn="ctr">
              <a:lnSpc>
                <a:spcPct val="160000"/>
              </a:lnSpc>
            </a:pPr>
            <a:endParaRPr lang="en-US" sz="1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0116"/>
                                        </p:tgtEl>
                                        <p:attrNameLst>
                                          <p:attrName>style.visibility</p:attrName>
                                        </p:attrNameLst>
                                      </p:cBhvr>
                                      <p:to>
                                        <p:strVal val="visible"/>
                                      </p:to>
                                    </p:set>
                                    <p:anim calcmode="lin" valueType="num">
                                      <p:cBhvr>
                                        <p:cTn id="7" dur="1000" fill="hold"/>
                                        <p:tgtEl>
                                          <p:spTgt spid="90116"/>
                                        </p:tgtEl>
                                        <p:attrNameLst>
                                          <p:attrName>ppt_w</p:attrName>
                                        </p:attrNameLst>
                                      </p:cBhvr>
                                      <p:tavLst>
                                        <p:tav tm="0">
                                          <p:val>
                                            <p:strVal val="#ppt_w*0.70"/>
                                          </p:val>
                                        </p:tav>
                                        <p:tav tm="100000">
                                          <p:val>
                                            <p:strVal val="#ppt_w"/>
                                          </p:val>
                                        </p:tav>
                                      </p:tavLst>
                                    </p:anim>
                                    <p:anim calcmode="lin" valueType="num">
                                      <p:cBhvr>
                                        <p:cTn id="8" dur="1000" fill="hold"/>
                                        <p:tgtEl>
                                          <p:spTgt spid="90116"/>
                                        </p:tgtEl>
                                        <p:attrNameLst>
                                          <p:attrName>ppt_h</p:attrName>
                                        </p:attrNameLst>
                                      </p:cBhvr>
                                      <p:tavLst>
                                        <p:tav tm="0">
                                          <p:val>
                                            <p:strVal val="#ppt_h"/>
                                          </p:val>
                                        </p:tav>
                                        <p:tav tm="100000">
                                          <p:val>
                                            <p:strVal val="#ppt_h"/>
                                          </p:val>
                                        </p:tav>
                                      </p:tavLst>
                                    </p:anim>
                                    <p:animEffect transition="in" filter="fade">
                                      <p:cBhvr>
                                        <p:cTn id="9" dur="1000"/>
                                        <p:tgtEl>
                                          <p:spTgt spid="90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6"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91140" name="Text Box 4"/>
          <p:cNvSpPr txBox="1">
            <a:spLocks noChangeArrowheads="1"/>
          </p:cNvSpPr>
          <p:nvPr/>
        </p:nvSpPr>
        <p:spPr bwMode="auto">
          <a:xfrm>
            <a:off x="304800" y="304800"/>
            <a:ext cx="2373313" cy="427038"/>
          </a:xfrm>
          <a:prstGeom prst="rect">
            <a:avLst/>
          </a:prstGeom>
          <a:noFill/>
          <a:ln w="9525">
            <a:noFill/>
            <a:miter lim="800000"/>
            <a:headEnd/>
            <a:tailEnd/>
          </a:ln>
        </p:spPr>
        <p:txBody>
          <a:bodyPr wrap="none">
            <a:spAutoFit/>
          </a:bodyPr>
          <a:lstStyle/>
          <a:p>
            <a:r>
              <a:rPr lang="en-US" b="1"/>
              <a:t>Daoism (Taoism)</a:t>
            </a:r>
          </a:p>
        </p:txBody>
      </p:sp>
      <p:sp>
        <p:nvSpPr>
          <p:cNvPr id="91143" name="Text Box 7"/>
          <p:cNvSpPr txBox="1">
            <a:spLocks noChangeArrowheads="1"/>
          </p:cNvSpPr>
          <p:nvPr/>
        </p:nvSpPr>
        <p:spPr bwMode="auto">
          <a:xfrm>
            <a:off x="228600" y="914400"/>
            <a:ext cx="6096000" cy="1431925"/>
          </a:xfrm>
          <a:prstGeom prst="rect">
            <a:avLst/>
          </a:prstGeom>
          <a:noFill/>
          <a:ln w="9525">
            <a:noFill/>
            <a:miter lim="800000"/>
            <a:headEnd/>
            <a:tailEnd/>
          </a:ln>
        </p:spPr>
        <p:txBody>
          <a:bodyPr>
            <a:spAutoFit/>
          </a:bodyPr>
          <a:lstStyle/>
          <a:p>
            <a:r>
              <a:rPr lang="en-US" b="1"/>
              <a:t>Founded by</a:t>
            </a:r>
            <a:r>
              <a:rPr lang="en-US"/>
              <a:t> </a:t>
            </a:r>
            <a:r>
              <a:rPr lang="en-US" u="sng"/>
              <a:t>Laozi, the “Old Master”</a:t>
            </a:r>
          </a:p>
          <a:p>
            <a:r>
              <a:rPr lang="en-US"/>
              <a:t>It was said that he lived without leaving any traces.</a:t>
            </a:r>
            <a:r>
              <a:rPr lang="en-US" u="sng"/>
              <a:t> </a:t>
            </a:r>
          </a:p>
          <a:p>
            <a:endParaRPr lang="en-US" u="sng"/>
          </a:p>
        </p:txBody>
      </p:sp>
      <p:pic>
        <p:nvPicPr>
          <p:cNvPr id="91145" name="Picture 9" descr="Image:Lao zi.PNG"/>
          <p:cNvPicPr>
            <a:picLocks noChangeAspect="1" noChangeArrowheads="1"/>
          </p:cNvPicPr>
          <p:nvPr/>
        </p:nvPicPr>
        <p:blipFill>
          <a:blip r:embed="rId3" cstate="print"/>
          <a:srcRect/>
          <a:stretch>
            <a:fillRect/>
          </a:stretch>
        </p:blipFill>
        <p:spPr bwMode="auto">
          <a:xfrm>
            <a:off x="6899275" y="152400"/>
            <a:ext cx="2016125" cy="2743200"/>
          </a:xfrm>
          <a:prstGeom prst="rect">
            <a:avLst/>
          </a:prstGeom>
          <a:noFill/>
          <a:ln w="9525">
            <a:noFill/>
            <a:miter lim="800000"/>
            <a:headEnd/>
            <a:tailEnd/>
          </a:ln>
        </p:spPr>
      </p:pic>
      <p:sp>
        <p:nvSpPr>
          <p:cNvPr id="91146" name="Text Box 10"/>
          <p:cNvSpPr txBox="1">
            <a:spLocks noChangeArrowheads="1"/>
          </p:cNvSpPr>
          <p:nvPr/>
        </p:nvSpPr>
        <p:spPr bwMode="auto">
          <a:xfrm>
            <a:off x="365125" y="2127250"/>
            <a:ext cx="3489325" cy="427038"/>
          </a:xfrm>
          <a:prstGeom prst="rect">
            <a:avLst/>
          </a:prstGeom>
          <a:noFill/>
          <a:ln w="9525">
            <a:noFill/>
            <a:miter lim="800000"/>
            <a:headEnd/>
            <a:tailEnd/>
          </a:ln>
        </p:spPr>
        <p:txBody>
          <a:bodyPr wrap="none">
            <a:spAutoFit/>
          </a:bodyPr>
          <a:lstStyle/>
          <a:p>
            <a:r>
              <a:rPr lang="en-US" b="1"/>
              <a:t>Holy Text</a:t>
            </a:r>
            <a:r>
              <a:rPr lang="en-US"/>
              <a:t>: </a:t>
            </a:r>
            <a:r>
              <a:rPr lang="en-US" i="1" u="sng"/>
              <a:t>Tao Te Ching</a:t>
            </a:r>
            <a:r>
              <a:rPr lang="en-US"/>
              <a:t> </a:t>
            </a:r>
          </a:p>
        </p:txBody>
      </p:sp>
      <p:sp>
        <p:nvSpPr>
          <p:cNvPr id="91147" name="Text Box 11"/>
          <p:cNvSpPr txBox="1">
            <a:spLocks noChangeArrowheads="1"/>
          </p:cNvSpPr>
          <p:nvPr/>
        </p:nvSpPr>
        <p:spPr bwMode="auto">
          <a:xfrm>
            <a:off x="228600" y="2743200"/>
            <a:ext cx="8702675" cy="2101850"/>
          </a:xfrm>
          <a:prstGeom prst="rect">
            <a:avLst/>
          </a:prstGeom>
          <a:noFill/>
          <a:ln w="9525">
            <a:noFill/>
            <a:miter lim="800000"/>
            <a:headEnd/>
            <a:tailEnd/>
          </a:ln>
        </p:spPr>
        <p:txBody>
          <a:bodyPr>
            <a:spAutoFit/>
          </a:bodyPr>
          <a:lstStyle/>
          <a:p>
            <a:r>
              <a:rPr lang="en-US" b="1"/>
              <a:t>Way of Life</a:t>
            </a:r>
          </a:p>
          <a:p>
            <a:r>
              <a:rPr lang="en-US"/>
              <a:t>He believed a person's conduct should be </a:t>
            </a:r>
            <a:r>
              <a:rPr lang="en-US" u="sng"/>
              <a:t>governed by instinct</a:t>
            </a:r>
            <a:r>
              <a:rPr lang="en-US"/>
              <a:t> and conscience. He believed "simplicity" to be the key to truth and freedom. Lao Tzu encouraged his followers to observe, and seek to </a:t>
            </a:r>
            <a:r>
              <a:rPr lang="en-US" u="sng"/>
              <a:t>understand the laws of nature</a:t>
            </a:r>
            <a:r>
              <a:rPr lang="en-US"/>
              <a:t>; to develop intuition and build up personal power; and to wield power with love, not force. </a:t>
            </a:r>
          </a:p>
        </p:txBody>
      </p:sp>
      <p:sp>
        <p:nvSpPr>
          <p:cNvPr id="91148" name="Text Box 12"/>
          <p:cNvSpPr txBox="1">
            <a:spLocks noChangeArrowheads="1"/>
          </p:cNvSpPr>
          <p:nvPr/>
        </p:nvSpPr>
        <p:spPr bwMode="auto">
          <a:xfrm>
            <a:off x="228600" y="5029200"/>
            <a:ext cx="5986463" cy="1096963"/>
          </a:xfrm>
          <a:prstGeom prst="rect">
            <a:avLst/>
          </a:prstGeom>
          <a:noFill/>
          <a:ln w="9525">
            <a:noFill/>
            <a:miter lim="800000"/>
            <a:headEnd/>
            <a:tailEnd/>
          </a:ln>
        </p:spPr>
        <p:txBody>
          <a:bodyPr wrap="none">
            <a:spAutoFit/>
          </a:bodyPr>
          <a:lstStyle/>
          <a:p>
            <a:r>
              <a:rPr lang="en-US" b="1"/>
              <a:t>View of Government</a:t>
            </a:r>
          </a:p>
          <a:p>
            <a:r>
              <a:rPr lang="en-US" u="sng"/>
              <a:t>Daoism views government as being unnatural</a:t>
            </a:r>
            <a:r>
              <a:rPr lang="en-US"/>
              <a:t>.</a:t>
            </a:r>
          </a:p>
          <a:p>
            <a:endParaRPr lang="en-US"/>
          </a:p>
        </p:txBody>
      </p:sp>
      <p:sp>
        <p:nvSpPr>
          <p:cNvPr id="91149" name="Text Box 13"/>
          <p:cNvSpPr txBox="1">
            <a:spLocks noChangeArrowheads="1"/>
          </p:cNvSpPr>
          <p:nvPr/>
        </p:nvSpPr>
        <p:spPr bwMode="auto">
          <a:xfrm>
            <a:off x="212725" y="5943600"/>
            <a:ext cx="8702675" cy="641350"/>
          </a:xfrm>
          <a:prstGeom prst="rect">
            <a:avLst/>
          </a:prstGeom>
          <a:noFill/>
          <a:ln w="9525">
            <a:noFill/>
            <a:miter lim="800000"/>
            <a:headEnd/>
            <a:tailEnd/>
          </a:ln>
        </p:spPr>
        <p:txBody>
          <a:bodyPr>
            <a:spAutoFit/>
          </a:bodyPr>
          <a:lstStyle/>
          <a:p>
            <a:pPr algn="ctr"/>
            <a:r>
              <a:rPr lang="en-US" sz="1800" b="1">
                <a:solidFill>
                  <a:schemeClr val="accent2"/>
                </a:solidFill>
              </a:rPr>
              <a:t>“The universe is sacred, You cannot improve it. If you try to change it, you will ruin it. If you try to hold it, you will lose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1140"/>
                                        </p:tgtEl>
                                        <p:attrNameLst>
                                          <p:attrName>style.visibility</p:attrName>
                                        </p:attrNameLst>
                                      </p:cBhvr>
                                      <p:to>
                                        <p:strVal val="visible"/>
                                      </p:to>
                                    </p:set>
                                    <p:anim calcmode="lin" valueType="num">
                                      <p:cBhvr>
                                        <p:cTn id="7" dur="1000" fill="hold"/>
                                        <p:tgtEl>
                                          <p:spTgt spid="91140"/>
                                        </p:tgtEl>
                                        <p:attrNameLst>
                                          <p:attrName>ppt_w</p:attrName>
                                        </p:attrNameLst>
                                      </p:cBhvr>
                                      <p:tavLst>
                                        <p:tav tm="0">
                                          <p:val>
                                            <p:strVal val="#ppt_w*0.70"/>
                                          </p:val>
                                        </p:tav>
                                        <p:tav tm="100000">
                                          <p:val>
                                            <p:strVal val="#ppt_w"/>
                                          </p:val>
                                        </p:tav>
                                      </p:tavLst>
                                    </p:anim>
                                    <p:anim calcmode="lin" valueType="num">
                                      <p:cBhvr>
                                        <p:cTn id="8" dur="1000" fill="hold"/>
                                        <p:tgtEl>
                                          <p:spTgt spid="91140"/>
                                        </p:tgtEl>
                                        <p:attrNameLst>
                                          <p:attrName>ppt_h</p:attrName>
                                        </p:attrNameLst>
                                      </p:cBhvr>
                                      <p:tavLst>
                                        <p:tav tm="0">
                                          <p:val>
                                            <p:strVal val="#ppt_h"/>
                                          </p:val>
                                        </p:tav>
                                        <p:tav tm="100000">
                                          <p:val>
                                            <p:strVal val="#ppt_h"/>
                                          </p:val>
                                        </p:tav>
                                      </p:tavLst>
                                    </p:anim>
                                    <p:animEffect transition="in" filter="fade">
                                      <p:cBhvr>
                                        <p:cTn id="9" dur="1000"/>
                                        <p:tgtEl>
                                          <p:spTgt spid="9114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1143"/>
                                        </p:tgtEl>
                                        <p:attrNameLst>
                                          <p:attrName>style.visibility</p:attrName>
                                        </p:attrNameLst>
                                      </p:cBhvr>
                                      <p:to>
                                        <p:strVal val="visible"/>
                                      </p:to>
                                    </p:set>
                                    <p:anim calcmode="lin" valueType="num">
                                      <p:cBhvr>
                                        <p:cTn id="12" dur="1000" fill="hold"/>
                                        <p:tgtEl>
                                          <p:spTgt spid="91143"/>
                                        </p:tgtEl>
                                        <p:attrNameLst>
                                          <p:attrName>ppt_w</p:attrName>
                                        </p:attrNameLst>
                                      </p:cBhvr>
                                      <p:tavLst>
                                        <p:tav tm="0">
                                          <p:val>
                                            <p:strVal val="#ppt_w*0.70"/>
                                          </p:val>
                                        </p:tav>
                                        <p:tav tm="100000">
                                          <p:val>
                                            <p:strVal val="#ppt_w"/>
                                          </p:val>
                                        </p:tav>
                                      </p:tavLst>
                                    </p:anim>
                                    <p:anim calcmode="lin" valueType="num">
                                      <p:cBhvr>
                                        <p:cTn id="13" dur="1000" fill="hold"/>
                                        <p:tgtEl>
                                          <p:spTgt spid="91143"/>
                                        </p:tgtEl>
                                        <p:attrNameLst>
                                          <p:attrName>ppt_h</p:attrName>
                                        </p:attrNameLst>
                                      </p:cBhvr>
                                      <p:tavLst>
                                        <p:tav tm="0">
                                          <p:val>
                                            <p:strVal val="#ppt_h"/>
                                          </p:val>
                                        </p:tav>
                                        <p:tav tm="100000">
                                          <p:val>
                                            <p:strVal val="#ppt_h"/>
                                          </p:val>
                                        </p:tav>
                                      </p:tavLst>
                                    </p:anim>
                                    <p:animEffect transition="in" filter="fade">
                                      <p:cBhvr>
                                        <p:cTn id="14" dur="1000"/>
                                        <p:tgtEl>
                                          <p:spTgt spid="91143"/>
                                        </p:tgtEl>
                                      </p:cBhvr>
                                    </p:animEffect>
                                  </p:childTnLst>
                                </p:cTn>
                              </p:par>
                              <p:par>
                                <p:cTn id="15" presetID="55" presetClass="entr" presetSubtype="0" fill="hold" nodeType="withEffect">
                                  <p:stCondLst>
                                    <p:cond delay="0"/>
                                  </p:stCondLst>
                                  <p:childTnLst>
                                    <p:set>
                                      <p:cBhvr>
                                        <p:cTn id="16" dur="1" fill="hold">
                                          <p:stCondLst>
                                            <p:cond delay="0"/>
                                          </p:stCondLst>
                                        </p:cTn>
                                        <p:tgtEl>
                                          <p:spTgt spid="91145"/>
                                        </p:tgtEl>
                                        <p:attrNameLst>
                                          <p:attrName>style.visibility</p:attrName>
                                        </p:attrNameLst>
                                      </p:cBhvr>
                                      <p:to>
                                        <p:strVal val="visible"/>
                                      </p:to>
                                    </p:set>
                                    <p:anim calcmode="lin" valueType="num">
                                      <p:cBhvr>
                                        <p:cTn id="17" dur="1000" fill="hold"/>
                                        <p:tgtEl>
                                          <p:spTgt spid="91145"/>
                                        </p:tgtEl>
                                        <p:attrNameLst>
                                          <p:attrName>ppt_w</p:attrName>
                                        </p:attrNameLst>
                                      </p:cBhvr>
                                      <p:tavLst>
                                        <p:tav tm="0">
                                          <p:val>
                                            <p:strVal val="#ppt_w*0.70"/>
                                          </p:val>
                                        </p:tav>
                                        <p:tav tm="100000">
                                          <p:val>
                                            <p:strVal val="#ppt_w"/>
                                          </p:val>
                                        </p:tav>
                                      </p:tavLst>
                                    </p:anim>
                                    <p:anim calcmode="lin" valueType="num">
                                      <p:cBhvr>
                                        <p:cTn id="18" dur="1000" fill="hold"/>
                                        <p:tgtEl>
                                          <p:spTgt spid="91145"/>
                                        </p:tgtEl>
                                        <p:attrNameLst>
                                          <p:attrName>ppt_h</p:attrName>
                                        </p:attrNameLst>
                                      </p:cBhvr>
                                      <p:tavLst>
                                        <p:tav tm="0">
                                          <p:val>
                                            <p:strVal val="#ppt_h"/>
                                          </p:val>
                                        </p:tav>
                                        <p:tav tm="100000">
                                          <p:val>
                                            <p:strVal val="#ppt_h"/>
                                          </p:val>
                                        </p:tav>
                                      </p:tavLst>
                                    </p:anim>
                                    <p:animEffect transition="in" filter="fade">
                                      <p:cBhvr>
                                        <p:cTn id="19" dur="1000"/>
                                        <p:tgtEl>
                                          <p:spTgt spid="9114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91146"/>
                                        </p:tgtEl>
                                        <p:attrNameLst>
                                          <p:attrName>style.visibility</p:attrName>
                                        </p:attrNameLst>
                                      </p:cBhvr>
                                      <p:to>
                                        <p:strVal val="visible"/>
                                      </p:to>
                                    </p:set>
                                    <p:anim calcmode="lin" valueType="num">
                                      <p:cBhvr>
                                        <p:cTn id="24" dur="1000" fill="hold"/>
                                        <p:tgtEl>
                                          <p:spTgt spid="91146"/>
                                        </p:tgtEl>
                                        <p:attrNameLst>
                                          <p:attrName>ppt_w</p:attrName>
                                        </p:attrNameLst>
                                      </p:cBhvr>
                                      <p:tavLst>
                                        <p:tav tm="0">
                                          <p:val>
                                            <p:strVal val="#ppt_w*0.70"/>
                                          </p:val>
                                        </p:tav>
                                        <p:tav tm="100000">
                                          <p:val>
                                            <p:strVal val="#ppt_w"/>
                                          </p:val>
                                        </p:tav>
                                      </p:tavLst>
                                    </p:anim>
                                    <p:anim calcmode="lin" valueType="num">
                                      <p:cBhvr>
                                        <p:cTn id="25" dur="1000" fill="hold"/>
                                        <p:tgtEl>
                                          <p:spTgt spid="91146"/>
                                        </p:tgtEl>
                                        <p:attrNameLst>
                                          <p:attrName>ppt_h</p:attrName>
                                        </p:attrNameLst>
                                      </p:cBhvr>
                                      <p:tavLst>
                                        <p:tav tm="0">
                                          <p:val>
                                            <p:strVal val="#ppt_h"/>
                                          </p:val>
                                        </p:tav>
                                        <p:tav tm="100000">
                                          <p:val>
                                            <p:strVal val="#ppt_h"/>
                                          </p:val>
                                        </p:tav>
                                      </p:tavLst>
                                    </p:anim>
                                    <p:animEffect transition="in" filter="fade">
                                      <p:cBhvr>
                                        <p:cTn id="26" dur="1000"/>
                                        <p:tgtEl>
                                          <p:spTgt spid="91146"/>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91147"/>
                                        </p:tgtEl>
                                        <p:attrNameLst>
                                          <p:attrName>style.visibility</p:attrName>
                                        </p:attrNameLst>
                                      </p:cBhvr>
                                      <p:to>
                                        <p:strVal val="visible"/>
                                      </p:to>
                                    </p:set>
                                    <p:anim calcmode="lin" valueType="num">
                                      <p:cBhvr>
                                        <p:cTn id="31" dur="1000" fill="hold"/>
                                        <p:tgtEl>
                                          <p:spTgt spid="91147"/>
                                        </p:tgtEl>
                                        <p:attrNameLst>
                                          <p:attrName>ppt_w</p:attrName>
                                        </p:attrNameLst>
                                      </p:cBhvr>
                                      <p:tavLst>
                                        <p:tav tm="0">
                                          <p:val>
                                            <p:strVal val="#ppt_w*0.70"/>
                                          </p:val>
                                        </p:tav>
                                        <p:tav tm="100000">
                                          <p:val>
                                            <p:strVal val="#ppt_w"/>
                                          </p:val>
                                        </p:tav>
                                      </p:tavLst>
                                    </p:anim>
                                    <p:anim calcmode="lin" valueType="num">
                                      <p:cBhvr>
                                        <p:cTn id="32" dur="1000" fill="hold"/>
                                        <p:tgtEl>
                                          <p:spTgt spid="91147"/>
                                        </p:tgtEl>
                                        <p:attrNameLst>
                                          <p:attrName>ppt_h</p:attrName>
                                        </p:attrNameLst>
                                      </p:cBhvr>
                                      <p:tavLst>
                                        <p:tav tm="0">
                                          <p:val>
                                            <p:strVal val="#ppt_h"/>
                                          </p:val>
                                        </p:tav>
                                        <p:tav tm="100000">
                                          <p:val>
                                            <p:strVal val="#ppt_h"/>
                                          </p:val>
                                        </p:tav>
                                      </p:tavLst>
                                    </p:anim>
                                    <p:animEffect transition="in" filter="fade">
                                      <p:cBhvr>
                                        <p:cTn id="33" dur="1000"/>
                                        <p:tgtEl>
                                          <p:spTgt spid="91147"/>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91148"/>
                                        </p:tgtEl>
                                        <p:attrNameLst>
                                          <p:attrName>style.visibility</p:attrName>
                                        </p:attrNameLst>
                                      </p:cBhvr>
                                      <p:to>
                                        <p:strVal val="visible"/>
                                      </p:to>
                                    </p:set>
                                    <p:anim calcmode="lin" valueType="num">
                                      <p:cBhvr>
                                        <p:cTn id="38" dur="1000" fill="hold"/>
                                        <p:tgtEl>
                                          <p:spTgt spid="91148"/>
                                        </p:tgtEl>
                                        <p:attrNameLst>
                                          <p:attrName>ppt_w</p:attrName>
                                        </p:attrNameLst>
                                      </p:cBhvr>
                                      <p:tavLst>
                                        <p:tav tm="0">
                                          <p:val>
                                            <p:strVal val="#ppt_w*0.70"/>
                                          </p:val>
                                        </p:tav>
                                        <p:tav tm="100000">
                                          <p:val>
                                            <p:strVal val="#ppt_w"/>
                                          </p:val>
                                        </p:tav>
                                      </p:tavLst>
                                    </p:anim>
                                    <p:anim calcmode="lin" valueType="num">
                                      <p:cBhvr>
                                        <p:cTn id="39" dur="1000" fill="hold"/>
                                        <p:tgtEl>
                                          <p:spTgt spid="91148"/>
                                        </p:tgtEl>
                                        <p:attrNameLst>
                                          <p:attrName>ppt_h</p:attrName>
                                        </p:attrNameLst>
                                      </p:cBhvr>
                                      <p:tavLst>
                                        <p:tav tm="0">
                                          <p:val>
                                            <p:strVal val="#ppt_h"/>
                                          </p:val>
                                        </p:tav>
                                        <p:tav tm="100000">
                                          <p:val>
                                            <p:strVal val="#ppt_h"/>
                                          </p:val>
                                        </p:tav>
                                      </p:tavLst>
                                    </p:anim>
                                    <p:animEffect transition="in" filter="fade">
                                      <p:cBhvr>
                                        <p:cTn id="40" dur="1000"/>
                                        <p:tgtEl>
                                          <p:spTgt spid="91148"/>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91149"/>
                                        </p:tgtEl>
                                        <p:attrNameLst>
                                          <p:attrName>style.visibility</p:attrName>
                                        </p:attrNameLst>
                                      </p:cBhvr>
                                      <p:to>
                                        <p:strVal val="visible"/>
                                      </p:to>
                                    </p:set>
                                    <p:anim calcmode="lin" valueType="num">
                                      <p:cBhvr>
                                        <p:cTn id="43" dur="1000" fill="hold"/>
                                        <p:tgtEl>
                                          <p:spTgt spid="91149"/>
                                        </p:tgtEl>
                                        <p:attrNameLst>
                                          <p:attrName>ppt_w</p:attrName>
                                        </p:attrNameLst>
                                      </p:cBhvr>
                                      <p:tavLst>
                                        <p:tav tm="0">
                                          <p:val>
                                            <p:strVal val="#ppt_w*0.70"/>
                                          </p:val>
                                        </p:tav>
                                        <p:tav tm="100000">
                                          <p:val>
                                            <p:strVal val="#ppt_w"/>
                                          </p:val>
                                        </p:tav>
                                      </p:tavLst>
                                    </p:anim>
                                    <p:anim calcmode="lin" valueType="num">
                                      <p:cBhvr>
                                        <p:cTn id="44" dur="1000" fill="hold"/>
                                        <p:tgtEl>
                                          <p:spTgt spid="91149"/>
                                        </p:tgtEl>
                                        <p:attrNameLst>
                                          <p:attrName>ppt_h</p:attrName>
                                        </p:attrNameLst>
                                      </p:cBhvr>
                                      <p:tavLst>
                                        <p:tav tm="0">
                                          <p:val>
                                            <p:strVal val="#ppt_h"/>
                                          </p:val>
                                        </p:tav>
                                        <p:tav tm="100000">
                                          <p:val>
                                            <p:strVal val="#ppt_h"/>
                                          </p:val>
                                        </p:tav>
                                      </p:tavLst>
                                    </p:anim>
                                    <p:animEffect transition="in" filter="fade">
                                      <p:cBhvr>
                                        <p:cTn id="45" dur="1000"/>
                                        <p:tgtEl>
                                          <p:spTgt spid="91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p:bldP spid="91143" grpId="0"/>
      <p:bldP spid="91146" grpId="0"/>
      <p:bldP spid="91147" grpId="0"/>
      <p:bldP spid="91148" grpId="0"/>
      <p:bldP spid="91149"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2165" name="Picture 5" descr="Image:Yin yang.svg"/>
          <p:cNvPicPr>
            <a:picLocks noChangeAspect="1" noChangeArrowheads="1"/>
          </p:cNvPicPr>
          <p:nvPr/>
        </p:nvPicPr>
        <p:blipFill>
          <a:blip r:embed="rId3" cstate="print"/>
          <a:srcRect/>
          <a:stretch>
            <a:fillRect/>
          </a:stretch>
        </p:blipFill>
        <p:spPr bwMode="auto">
          <a:xfrm>
            <a:off x="7162800" y="228600"/>
            <a:ext cx="1676400" cy="1676400"/>
          </a:xfrm>
          <a:prstGeom prst="rect">
            <a:avLst/>
          </a:prstGeom>
          <a:noFill/>
          <a:ln w="9525">
            <a:noFill/>
            <a:miter lim="800000"/>
            <a:headEnd/>
            <a:tailEnd/>
          </a:ln>
        </p:spPr>
      </p:pic>
      <p:sp>
        <p:nvSpPr>
          <p:cNvPr id="92166" name="Text Box 6"/>
          <p:cNvSpPr txBox="1">
            <a:spLocks noChangeArrowheads="1"/>
          </p:cNvSpPr>
          <p:nvPr/>
        </p:nvSpPr>
        <p:spPr bwMode="auto">
          <a:xfrm>
            <a:off x="365125" y="565150"/>
            <a:ext cx="3346450" cy="701675"/>
          </a:xfrm>
          <a:prstGeom prst="rect">
            <a:avLst/>
          </a:prstGeom>
          <a:noFill/>
          <a:ln w="9525">
            <a:noFill/>
            <a:miter lim="800000"/>
            <a:headEnd/>
            <a:tailEnd/>
          </a:ln>
        </p:spPr>
        <p:txBody>
          <a:bodyPr wrap="none">
            <a:spAutoFit/>
          </a:bodyPr>
          <a:lstStyle/>
          <a:p>
            <a:pPr algn="ctr"/>
            <a:r>
              <a:rPr lang="en-US" sz="4000" b="1" u="sng"/>
              <a:t>Yin and Yang</a:t>
            </a:r>
          </a:p>
        </p:txBody>
      </p:sp>
      <p:sp>
        <p:nvSpPr>
          <p:cNvPr id="92167" name="Rectangle 7"/>
          <p:cNvSpPr>
            <a:spLocks noChangeArrowheads="1"/>
          </p:cNvSpPr>
          <p:nvPr/>
        </p:nvSpPr>
        <p:spPr bwMode="auto">
          <a:xfrm>
            <a:off x="381000" y="2012950"/>
            <a:ext cx="8229600" cy="1187450"/>
          </a:xfrm>
          <a:prstGeom prst="rect">
            <a:avLst/>
          </a:prstGeom>
          <a:noFill/>
          <a:ln w="9525">
            <a:noFill/>
            <a:miter lim="800000"/>
            <a:headEnd/>
            <a:tailEnd/>
          </a:ln>
        </p:spPr>
        <p:txBody>
          <a:bodyPr anchor="ctr">
            <a:spAutoFit/>
          </a:bodyPr>
          <a:lstStyle/>
          <a:p>
            <a:pPr algn="ctr"/>
            <a:r>
              <a:rPr lang="en-US" sz="2400" b="1" i="1" u="sng"/>
              <a:t>Yin</a:t>
            </a:r>
            <a:r>
              <a:rPr lang="en-US" sz="2400" b="1" u="sng"/>
              <a:t> </a:t>
            </a:r>
            <a:r>
              <a:rPr lang="en-US" sz="2400" u="sng">
                <a:ea typeface="新細明體" pitchFamily="18" charset="-120"/>
              </a:rPr>
              <a:t>is the darker element</a:t>
            </a:r>
            <a:r>
              <a:rPr lang="en-US" sz="2400">
                <a:ea typeface="新細明體" pitchFamily="18" charset="-120"/>
              </a:rPr>
              <a:t>; it is passive, dark, feminine, downward-seeking, and corresponds to the night. Often symbolized by </a:t>
            </a:r>
            <a:r>
              <a:rPr lang="en-US" sz="2400"/>
              <a:t>water or earth</a:t>
            </a:r>
            <a:endParaRPr lang="en-US" sz="2400">
              <a:ea typeface="新細明體" pitchFamily="18" charset="-120"/>
            </a:endParaRPr>
          </a:p>
        </p:txBody>
      </p:sp>
      <p:sp>
        <p:nvSpPr>
          <p:cNvPr id="92168" name="Rectangle 8"/>
          <p:cNvSpPr>
            <a:spLocks noChangeArrowheads="1"/>
          </p:cNvSpPr>
          <p:nvPr/>
        </p:nvSpPr>
        <p:spPr bwMode="auto">
          <a:xfrm>
            <a:off x="457200" y="3384550"/>
            <a:ext cx="7875588" cy="1187450"/>
          </a:xfrm>
          <a:prstGeom prst="rect">
            <a:avLst/>
          </a:prstGeom>
          <a:noFill/>
          <a:ln w="9525">
            <a:noFill/>
            <a:miter lim="800000"/>
            <a:headEnd/>
            <a:tailEnd/>
          </a:ln>
        </p:spPr>
        <p:txBody>
          <a:bodyPr anchor="ctr">
            <a:spAutoFit/>
          </a:bodyPr>
          <a:lstStyle/>
          <a:p>
            <a:pPr algn="ctr"/>
            <a:r>
              <a:rPr lang="en-US" sz="2400" b="1" i="1" u="sng"/>
              <a:t>Yang</a:t>
            </a:r>
            <a:r>
              <a:rPr lang="en-US" sz="2400" b="1" u="sng"/>
              <a:t> </a:t>
            </a:r>
            <a:r>
              <a:rPr lang="en-US" sz="2400" u="sng"/>
              <a:t> is the brighter element</a:t>
            </a:r>
            <a:r>
              <a:rPr lang="en-US" sz="2400"/>
              <a:t>; it is active, light, masculine, upward-seeking and corresponds to the day. Often symbolized by fire or wind. </a:t>
            </a:r>
          </a:p>
        </p:txBody>
      </p:sp>
      <p:sp>
        <p:nvSpPr>
          <p:cNvPr id="92171" name="Rectangle 11"/>
          <p:cNvSpPr>
            <a:spLocks noChangeArrowheads="1"/>
          </p:cNvSpPr>
          <p:nvPr/>
        </p:nvSpPr>
        <p:spPr bwMode="auto">
          <a:xfrm>
            <a:off x="152400" y="5137150"/>
            <a:ext cx="8763000" cy="1187450"/>
          </a:xfrm>
          <a:prstGeom prst="rect">
            <a:avLst/>
          </a:prstGeom>
          <a:noFill/>
          <a:ln w="9525">
            <a:noFill/>
            <a:miter lim="800000"/>
            <a:headEnd/>
            <a:tailEnd/>
          </a:ln>
        </p:spPr>
        <p:txBody>
          <a:bodyPr anchor="ctr">
            <a:spAutoFit/>
          </a:bodyPr>
          <a:lstStyle/>
          <a:p>
            <a:pPr algn="ctr"/>
            <a:r>
              <a:rPr lang="en-US" sz="2400"/>
              <a:t>These are </a:t>
            </a:r>
            <a:r>
              <a:rPr lang="en-US" sz="2400" u="sng"/>
              <a:t>complementary opposites</a:t>
            </a:r>
            <a:r>
              <a:rPr lang="en-US" sz="2400"/>
              <a:t> rather than absolutes. They do not represent good and evil, one force is not seen as morally superior to the other.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2166"/>
                                        </p:tgtEl>
                                        <p:attrNameLst>
                                          <p:attrName>style.visibility</p:attrName>
                                        </p:attrNameLst>
                                      </p:cBhvr>
                                      <p:to>
                                        <p:strVal val="visible"/>
                                      </p:to>
                                    </p:set>
                                    <p:anim calcmode="lin" valueType="num">
                                      <p:cBhvr>
                                        <p:cTn id="7" dur="1000" fill="hold"/>
                                        <p:tgtEl>
                                          <p:spTgt spid="92166"/>
                                        </p:tgtEl>
                                        <p:attrNameLst>
                                          <p:attrName>ppt_w</p:attrName>
                                        </p:attrNameLst>
                                      </p:cBhvr>
                                      <p:tavLst>
                                        <p:tav tm="0">
                                          <p:val>
                                            <p:strVal val="#ppt_w*0.70"/>
                                          </p:val>
                                        </p:tav>
                                        <p:tav tm="100000">
                                          <p:val>
                                            <p:strVal val="#ppt_w"/>
                                          </p:val>
                                        </p:tav>
                                      </p:tavLst>
                                    </p:anim>
                                    <p:anim calcmode="lin" valueType="num">
                                      <p:cBhvr>
                                        <p:cTn id="8" dur="1000" fill="hold"/>
                                        <p:tgtEl>
                                          <p:spTgt spid="92166"/>
                                        </p:tgtEl>
                                        <p:attrNameLst>
                                          <p:attrName>ppt_h</p:attrName>
                                        </p:attrNameLst>
                                      </p:cBhvr>
                                      <p:tavLst>
                                        <p:tav tm="0">
                                          <p:val>
                                            <p:strVal val="#ppt_h"/>
                                          </p:val>
                                        </p:tav>
                                        <p:tav tm="100000">
                                          <p:val>
                                            <p:strVal val="#ppt_h"/>
                                          </p:val>
                                        </p:tav>
                                      </p:tavLst>
                                    </p:anim>
                                    <p:animEffect transition="in" filter="fade">
                                      <p:cBhvr>
                                        <p:cTn id="9" dur="1000"/>
                                        <p:tgtEl>
                                          <p:spTgt spid="92166"/>
                                        </p:tgtEl>
                                      </p:cBhvr>
                                    </p:animEffect>
                                  </p:childTnLst>
                                </p:cTn>
                              </p:par>
                              <p:par>
                                <p:cTn id="10" presetID="55" presetClass="entr" presetSubtype="0" fill="hold" nodeType="withEffect">
                                  <p:stCondLst>
                                    <p:cond delay="0"/>
                                  </p:stCondLst>
                                  <p:childTnLst>
                                    <p:set>
                                      <p:cBhvr>
                                        <p:cTn id="11" dur="1" fill="hold">
                                          <p:stCondLst>
                                            <p:cond delay="0"/>
                                          </p:stCondLst>
                                        </p:cTn>
                                        <p:tgtEl>
                                          <p:spTgt spid="92165"/>
                                        </p:tgtEl>
                                        <p:attrNameLst>
                                          <p:attrName>style.visibility</p:attrName>
                                        </p:attrNameLst>
                                      </p:cBhvr>
                                      <p:to>
                                        <p:strVal val="visible"/>
                                      </p:to>
                                    </p:set>
                                    <p:anim calcmode="lin" valueType="num">
                                      <p:cBhvr>
                                        <p:cTn id="12" dur="1000" fill="hold"/>
                                        <p:tgtEl>
                                          <p:spTgt spid="92165"/>
                                        </p:tgtEl>
                                        <p:attrNameLst>
                                          <p:attrName>ppt_w</p:attrName>
                                        </p:attrNameLst>
                                      </p:cBhvr>
                                      <p:tavLst>
                                        <p:tav tm="0">
                                          <p:val>
                                            <p:strVal val="#ppt_w*0.70"/>
                                          </p:val>
                                        </p:tav>
                                        <p:tav tm="100000">
                                          <p:val>
                                            <p:strVal val="#ppt_w"/>
                                          </p:val>
                                        </p:tav>
                                      </p:tavLst>
                                    </p:anim>
                                    <p:anim calcmode="lin" valueType="num">
                                      <p:cBhvr>
                                        <p:cTn id="13" dur="1000" fill="hold"/>
                                        <p:tgtEl>
                                          <p:spTgt spid="92165"/>
                                        </p:tgtEl>
                                        <p:attrNameLst>
                                          <p:attrName>ppt_h</p:attrName>
                                        </p:attrNameLst>
                                      </p:cBhvr>
                                      <p:tavLst>
                                        <p:tav tm="0">
                                          <p:val>
                                            <p:strVal val="#ppt_h"/>
                                          </p:val>
                                        </p:tav>
                                        <p:tav tm="100000">
                                          <p:val>
                                            <p:strVal val="#ppt_h"/>
                                          </p:val>
                                        </p:tav>
                                      </p:tavLst>
                                    </p:anim>
                                    <p:animEffect transition="in" filter="fade">
                                      <p:cBhvr>
                                        <p:cTn id="14" dur="1000"/>
                                        <p:tgtEl>
                                          <p:spTgt spid="92165"/>
                                        </p:tgtEl>
                                      </p:cBhvr>
                                    </p:animEffect>
                                  </p:childTnLst>
                                </p:cTn>
                              </p:par>
                            </p:childTnLst>
                          </p:cTn>
                        </p:par>
                        <p:par>
                          <p:cTn id="15" fill="hold">
                            <p:stCondLst>
                              <p:cond delay="1000"/>
                            </p:stCondLst>
                            <p:childTnLst>
                              <p:par>
                                <p:cTn id="16" presetID="55" presetClass="entr" presetSubtype="0" fill="hold" grpId="0" nodeType="afterEffect">
                                  <p:stCondLst>
                                    <p:cond delay="0"/>
                                  </p:stCondLst>
                                  <p:childTnLst>
                                    <p:set>
                                      <p:cBhvr>
                                        <p:cTn id="17" dur="1" fill="hold">
                                          <p:stCondLst>
                                            <p:cond delay="0"/>
                                          </p:stCondLst>
                                        </p:cTn>
                                        <p:tgtEl>
                                          <p:spTgt spid="92167"/>
                                        </p:tgtEl>
                                        <p:attrNameLst>
                                          <p:attrName>style.visibility</p:attrName>
                                        </p:attrNameLst>
                                      </p:cBhvr>
                                      <p:to>
                                        <p:strVal val="visible"/>
                                      </p:to>
                                    </p:set>
                                    <p:anim calcmode="lin" valueType="num">
                                      <p:cBhvr>
                                        <p:cTn id="18" dur="1000" fill="hold"/>
                                        <p:tgtEl>
                                          <p:spTgt spid="92167"/>
                                        </p:tgtEl>
                                        <p:attrNameLst>
                                          <p:attrName>ppt_w</p:attrName>
                                        </p:attrNameLst>
                                      </p:cBhvr>
                                      <p:tavLst>
                                        <p:tav tm="0">
                                          <p:val>
                                            <p:strVal val="#ppt_w*0.70"/>
                                          </p:val>
                                        </p:tav>
                                        <p:tav tm="100000">
                                          <p:val>
                                            <p:strVal val="#ppt_w"/>
                                          </p:val>
                                        </p:tav>
                                      </p:tavLst>
                                    </p:anim>
                                    <p:anim calcmode="lin" valueType="num">
                                      <p:cBhvr>
                                        <p:cTn id="19" dur="1000" fill="hold"/>
                                        <p:tgtEl>
                                          <p:spTgt spid="92167"/>
                                        </p:tgtEl>
                                        <p:attrNameLst>
                                          <p:attrName>ppt_h</p:attrName>
                                        </p:attrNameLst>
                                      </p:cBhvr>
                                      <p:tavLst>
                                        <p:tav tm="0">
                                          <p:val>
                                            <p:strVal val="#ppt_h"/>
                                          </p:val>
                                        </p:tav>
                                        <p:tav tm="100000">
                                          <p:val>
                                            <p:strVal val="#ppt_h"/>
                                          </p:val>
                                        </p:tav>
                                      </p:tavLst>
                                    </p:anim>
                                    <p:animEffect transition="in" filter="fade">
                                      <p:cBhvr>
                                        <p:cTn id="20" dur="1000"/>
                                        <p:tgtEl>
                                          <p:spTgt spid="92167"/>
                                        </p:tgtEl>
                                      </p:cBhvr>
                                    </p:animEffect>
                                  </p:childTnLst>
                                </p:cTn>
                              </p:par>
                            </p:childTnLst>
                          </p:cTn>
                        </p:par>
                        <p:par>
                          <p:cTn id="21" fill="hold">
                            <p:stCondLst>
                              <p:cond delay="2000"/>
                            </p:stCondLst>
                            <p:childTnLst>
                              <p:par>
                                <p:cTn id="22" presetID="55" presetClass="entr" presetSubtype="0" fill="hold" grpId="0" nodeType="afterEffect">
                                  <p:stCondLst>
                                    <p:cond delay="0"/>
                                  </p:stCondLst>
                                  <p:childTnLst>
                                    <p:set>
                                      <p:cBhvr>
                                        <p:cTn id="23" dur="1" fill="hold">
                                          <p:stCondLst>
                                            <p:cond delay="0"/>
                                          </p:stCondLst>
                                        </p:cTn>
                                        <p:tgtEl>
                                          <p:spTgt spid="92168"/>
                                        </p:tgtEl>
                                        <p:attrNameLst>
                                          <p:attrName>style.visibility</p:attrName>
                                        </p:attrNameLst>
                                      </p:cBhvr>
                                      <p:to>
                                        <p:strVal val="visible"/>
                                      </p:to>
                                    </p:set>
                                    <p:anim calcmode="lin" valueType="num">
                                      <p:cBhvr>
                                        <p:cTn id="24" dur="1000" fill="hold"/>
                                        <p:tgtEl>
                                          <p:spTgt spid="92168"/>
                                        </p:tgtEl>
                                        <p:attrNameLst>
                                          <p:attrName>ppt_w</p:attrName>
                                        </p:attrNameLst>
                                      </p:cBhvr>
                                      <p:tavLst>
                                        <p:tav tm="0">
                                          <p:val>
                                            <p:strVal val="#ppt_w*0.70"/>
                                          </p:val>
                                        </p:tav>
                                        <p:tav tm="100000">
                                          <p:val>
                                            <p:strVal val="#ppt_w"/>
                                          </p:val>
                                        </p:tav>
                                      </p:tavLst>
                                    </p:anim>
                                    <p:anim calcmode="lin" valueType="num">
                                      <p:cBhvr>
                                        <p:cTn id="25" dur="1000" fill="hold"/>
                                        <p:tgtEl>
                                          <p:spTgt spid="92168"/>
                                        </p:tgtEl>
                                        <p:attrNameLst>
                                          <p:attrName>ppt_h</p:attrName>
                                        </p:attrNameLst>
                                      </p:cBhvr>
                                      <p:tavLst>
                                        <p:tav tm="0">
                                          <p:val>
                                            <p:strVal val="#ppt_h"/>
                                          </p:val>
                                        </p:tav>
                                        <p:tav tm="100000">
                                          <p:val>
                                            <p:strVal val="#ppt_h"/>
                                          </p:val>
                                        </p:tav>
                                      </p:tavLst>
                                    </p:anim>
                                    <p:animEffect transition="in" filter="fade">
                                      <p:cBhvr>
                                        <p:cTn id="26" dur="1000"/>
                                        <p:tgtEl>
                                          <p:spTgt spid="92168"/>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92171"/>
                                        </p:tgtEl>
                                        <p:attrNameLst>
                                          <p:attrName>style.visibility</p:attrName>
                                        </p:attrNameLst>
                                      </p:cBhvr>
                                      <p:to>
                                        <p:strVal val="visible"/>
                                      </p:to>
                                    </p:set>
                                    <p:anim calcmode="lin" valueType="num">
                                      <p:cBhvr>
                                        <p:cTn id="31" dur="1000" fill="hold"/>
                                        <p:tgtEl>
                                          <p:spTgt spid="92171"/>
                                        </p:tgtEl>
                                        <p:attrNameLst>
                                          <p:attrName>ppt_w</p:attrName>
                                        </p:attrNameLst>
                                      </p:cBhvr>
                                      <p:tavLst>
                                        <p:tav tm="0">
                                          <p:val>
                                            <p:strVal val="#ppt_w*0.70"/>
                                          </p:val>
                                        </p:tav>
                                        <p:tav tm="100000">
                                          <p:val>
                                            <p:strVal val="#ppt_w"/>
                                          </p:val>
                                        </p:tav>
                                      </p:tavLst>
                                    </p:anim>
                                    <p:anim calcmode="lin" valueType="num">
                                      <p:cBhvr>
                                        <p:cTn id="32" dur="1000" fill="hold"/>
                                        <p:tgtEl>
                                          <p:spTgt spid="92171"/>
                                        </p:tgtEl>
                                        <p:attrNameLst>
                                          <p:attrName>ppt_h</p:attrName>
                                        </p:attrNameLst>
                                      </p:cBhvr>
                                      <p:tavLst>
                                        <p:tav tm="0">
                                          <p:val>
                                            <p:strVal val="#ppt_h"/>
                                          </p:val>
                                        </p:tav>
                                        <p:tav tm="100000">
                                          <p:val>
                                            <p:strVal val="#ppt_h"/>
                                          </p:val>
                                        </p:tav>
                                      </p:tavLst>
                                    </p:anim>
                                    <p:animEffect transition="in" filter="fade">
                                      <p:cBhvr>
                                        <p:cTn id="33" dur="1000"/>
                                        <p:tgtEl>
                                          <p:spTgt spid="92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6" grpId="0"/>
      <p:bldP spid="92167" grpId="0"/>
      <p:bldP spid="92168" grpId="0"/>
      <p:bldP spid="92171"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93188" name="Rectangle 4"/>
          <p:cNvSpPr>
            <a:spLocks noChangeArrowheads="1"/>
          </p:cNvSpPr>
          <p:nvPr/>
        </p:nvSpPr>
        <p:spPr bwMode="auto">
          <a:xfrm>
            <a:off x="152400" y="228600"/>
            <a:ext cx="7315200" cy="1371600"/>
          </a:xfrm>
          <a:prstGeom prst="rect">
            <a:avLst/>
          </a:prstGeom>
          <a:noFill/>
          <a:ln w="9525">
            <a:noFill/>
            <a:miter lim="800000"/>
            <a:headEnd/>
            <a:tailEnd/>
          </a:ln>
        </p:spPr>
        <p:txBody>
          <a:bodyPr anchor="ctr">
            <a:spAutoFit/>
          </a:bodyPr>
          <a:lstStyle/>
          <a:p>
            <a:r>
              <a:rPr lang="en-US" sz="2100" b="1"/>
              <a:t>Yin and Yang do not exclude each other.</a:t>
            </a:r>
            <a:endParaRPr lang="en-US" sz="2100"/>
          </a:p>
          <a:p>
            <a:pPr lvl="1"/>
            <a:r>
              <a:rPr lang="en-US" sz="2100"/>
              <a:t>Everything has its opposite: although this is never absolute, only relative</a:t>
            </a:r>
          </a:p>
          <a:p>
            <a:pPr eaLnBrk="0" hangingPunct="0"/>
            <a:endParaRPr lang="en-US" sz="2100">
              <a:latin typeface="Arial" charset="0"/>
            </a:endParaRPr>
          </a:p>
        </p:txBody>
      </p:sp>
      <p:sp>
        <p:nvSpPr>
          <p:cNvPr id="93189" name="Rectangle 5"/>
          <p:cNvSpPr>
            <a:spLocks noChangeArrowheads="1"/>
          </p:cNvSpPr>
          <p:nvPr/>
        </p:nvSpPr>
        <p:spPr bwMode="auto">
          <a:xfrm>
            <a:off x="152400" y="1371600"/>
            <a:ext cx="4589463" cy="1054100"/>
          </a:xfrm>
          <a:prstGeom prst="rect">
            <a:avLst/>
          </a:prstGeom>
          <a:noFill/>
          <a:ln w="9525">
            <a:noFill/>
            <a:miter lim="800000"/>
            <a:headEnd/>
            <a:tailEnd/>
          </a:ln>
        </p:spPr>
        <p:txBody>
          <a:bodyPr wrap="none" anchor="ctr">
            <a:spAutoFit/>
          </a:bodyPr>
          <a:lstStyle/>
          <a:p>
            <a:r>
              <a:rPr lang="en-US" sz="2100" b="1"/>
              <a:t>Yin and Yang are interdependent.</a:t>
            </a:r>
            <a:endParaRPr lang="en-US" sz="2100"/>
          </a:p>
          <a:p>
            <a:pPr lvl="1"/>
            <a:r>
              <a:rPr lang="en-US" sz="2100"/>
              <a:t>One cannot exist without the other</a:t>
            </a:r>
          </a:p>
          <a:p>
            <a:pPr eaLnBrk="0" hangingPunct="0"/>
            <a:endParaRPr lang="en-US" sz="2100">
              <a:latin typeface="Arial" charset="0"/>
            </a:endParaRPr>
          </a:p>
        </p:txBody>
      </p:sp>
      <p:sp>
        <p:nvSpPr>
          <p:cNvPr id="93190" name="Rectangle 6"/>
          <p:cNvSpPr>
            <a:spLocks noChangeArrowheads="1"/>
          </p:cNvSpPr>
          <p:nvPr/>
        </p:nvSpPr>
        <p:spPr bwMode="auto">
          <a:xfrm>
            <a:off x="173038" y="2222500"/>
            <a:ext cx="8742362" cy="1054100"/>
          </a:xfrm>
          <a:prstGeom prst="rect">
            <a:avLst/>
          </a:prstGeom>
          <a:noFill/>
          <a:ln w="9525">
            <a:noFill/>
            <a:miter lim="800000"/>
            <a:headEnd/>
            <a:tailEnd/>
          </a:ln>
        </p:spPr>
        <p:txBody>
          <a:bodyPr anchor="ctr">
            <a:spAutoFit/>
          </a:bodyPr>
          <a:lstStyle/>
          <a:p>
            <a:r>
              <a:rPr lang="en-US" sz="2100" b="1"/>
              <a:t>Yin and Yang can be further subdivided into Yin and Yang.</a:t>
            </a:r>
            <a:endParaRPr lang="en-US" sz="2100"/>
          </a:p>
          <a:p>
            <a:pPr lvl="1"/>
            <a:r>
              <a:rPr lang="en-US" sz="2100"/>
              <a:t>Any Yin or Yang aspect can be further subdivided into Yin and Yang. </a:t>
            </a:r>
          </a:p>
          <a:p>
            <a:pPr eaLnBrk="0" hangingPunct="0"/>
            <a:endParaRPr lang="en-US" sz="2100">
              <a:latin typeface="Arial" charset="0"/>
            </a:endParaRPr>
          </a:p>
        </p:txBody>
      </p:sp>
      <p:sp>
        <p:nvSpPr>
          <p:cNvPr id="93191" name="Rectangle 7"/>
          <p:cNvSpPr>
            <a:spLocks noChangeArrowheads="1"/>
          </p:cNvSpPr>
          <p:nvPr/>
        </p:nvSpPr>
        <p:spPr bwMode="auto">
          <a:xfrm>
            <a:off x="152400" y="3124200"/>
            <a:ext cx="8305800" cy="1371600"/>
          </a:xfrm>
          <a:prstGeom prst="rect">
            <a:avLst/>
          </a:prstGeom>
          <a:noFill/>
          <a:ln w="9525">
            <a:noFill/>
            <a:miter lim="800000"/>
            <a:headEnd/>
            <a:tailEnd/>
          </a:ln>
        </p:spPr>
        <p:txBody>
          <a:bodyPr anchor="ctr">
            <a:spAutoFit/>
          </a:bodyPr>
          <a:lstStyle/>
          <a:p>
            <a:r>
              <a:rPr lang="en-US" sz="2100" b="1"/>
              <a:t>Yin and Yang consume and support each other.</a:t>
            </a:r>
            <a:endParaRPr lang="en-US" sz="2100"/>
          </a:p>
          <a:p>
            <a:pPr lvl="1"/>
            <a:r>
              <a:rPr lang="en-US" sz="2100"/>
              <a:t>Yin and Yang are usually held in balance: as one increases, the other decreases</a:t>
            </a:r>
          </a:p>
          <a:p>
            <a:pPr eaLnBrk="0" hangingPunct="0"/>
            <a:endParaRPr lang="en-US" sz="2100">
              <a:latin typeface="Arial" charset="0"/>
            </a:endParaRPr>
          </a:p>
        </p:txBody>
      </p:sp>
      <p:sp>
        <p:nvSpPr>
          <p:cNvPr id="93192" name="Rectangle 8"/>
          <p:cNvSpPr>
            <a:spLocks noChangeArrowheads="1"/>
          </p:cNvSpPr>
          <p:nvPr/>
        </p:nvSpPr>
        <p:spPr bwMode="auto">
          <a:xfrm>
            <a:off x="228600" y="4267200"/>
            <a:ext cx="8382000" cy="1054100"/>
          </a:xfrm>
          <a:prstGeom prst="rect">
            <a:avLst/>
          </a:prstGeom>
          <a:noFill/>
          <a:ln w="9525">
            <a:noFill/>
            <a:miter lim="800000"/>
            <a:headEnd/>
            <a:tailEnd/>
          </a:ln>
        </p:spPr>
        <p:txBody>
          <a:bodyPr anchor="ctr">
            <a:spAutoFit/>
          </a:bodyPr>
          <a:lstStyle/>
          <a:p>
            <a:r>
              <a:rPr lang="en-US" sz="2100" b="1"/>
              <a:t>Yin and Yang can transform into one another.</a:t>
            </a:r>
            <a:endParaRPr lang="en-US" sz="2100"/>
          </a:p>
          <a:p>
            <a:pPr lvl="1"/>
            <a:r>
              <a:rPr lang="en-US" sz="2100"/>
              <a:t>At a particular stage, Yin can transform into Yang and vice versa. For example, night changes into day</a:t>
            </a:r>
            <a:endParaRPr lang="en-US" sz="2100">
              <a:latin typeface="Arial" charset="0"/>
            </a:endParaRPr>
          </a:p>
        </p:txBody>
      </p:sp>
      <p:sp>
        <p:nvSpPr>
          <p:cNvPr id="93193" name="Rectangle 9"/>
          <p:cNvSpPr>
            <a:spLocks noChangeArrowheads="1"/>
          </p:cNvSpPr>
          <p:nvPr/>
        </p:nvSpPr>
        <p:spPr bwMode="auto">
          <a:xfrm>
            <a:off x="228600" y="5483225"/>
            <a:ext cx="6705600" cy="1060450"/>
          </a:xfrm>
          <a:prstGeom prst="rect">
            <a:avLst/>
          </a:prstGeom>
          <a:noFill/>
          <a:ln w="9525">
            <a:noFill/>
            <a:miter lim="800000"/>
            <a:headEnd/>
            <a:tailEnd/>
          </a:ln>
        </p:spPr>
        <p:txBody>
          <a:bodyPr wrap="none" anchor="ctr">
            <a:spAutoFit/>
          </a:bodyPr>
          <a:lstStyle/>
          <a:p>
            <a:r>
              <a:rPr lang="en-US" sz="2100" b="1"/>
              <a:t>Part of Yin is in Yang and part of Yang is in Yin.</a:t>
            </a:r>
            <a:endParaRPr lang="en-US" sz="2100"/>
          </a:p>
          <a:p>
            <a:pPr lvl="1"/>
            <a:r>
              <a:rPr lang="en-US" sz="2100"/>
              <a:t>The dots in each serve as  a reminder </a:t>
            </a:r>
          </a:p>
          <a:p>
            <a:pPr lvl="1"/>
            <a:r>
              <a:rPr lang="en-US" sz="2100"/>
              <a:t>that there are always traces of one in the other</a:t>
            </a:r>
            <a:endParaRPr lang="en-US" sz="2100">
              <a:latin typeface="Arial" charset="0"/>
            </a:endParaRPr>
          </a:p>
        </p:txBody>
      </p:sp>
      <p:pic>
        <p:nvPicPr>
          <p:cNvPr id="93195" name="Picture 11" descr="Yin-Yang%20Pictur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934200" y="152400"/>
            <a:ext cx="1971675" cy="1949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3188"/>
                                        </p:tgtEl>
                                        <p:attrNameLst>
                                          <p:attrName>style.visibility</p:attrName>
                                        </p:attrNameLst>
                                      </p:cBhvr>
                                      <p:to>
                                        <p:strVal val="visible"/>
                                      </p:to>
                                    </p:set>
                                    <p:anim calcmode="lin" valueType="num">
                                      <p:cBhvr>
                                        <p:cTn id="7" dur="1000" fill="hold"/>
                                        <p:tgtEl>
                                          <p:spTgt spid="93188"/>
                                        </p:tgtEl>
                                        <p:attrNameLst>
                                          <p:attrName>ppt_w</p:attrName>
                                        </p:attrNameLst>
                                      </p:cBhvr>
                                      <p:tavLst>
                                        <p:tav tm="0">
                                          <p:val>
                                            <p:strVal val="#ppt_w*0.70"/>
                                          </p:val>
                                        </p:tav>
                                        <p:tav tm="100000">
                                          <p:val>
                                            <p:strVal val="#ppt_w"/>
                                          </p:val>
                                        </p:tav>
                                      </p:tavLst>
                                    </p:anim>
                                    <p:anim calcmode="lin" valueType="num">
                                      <p:cBhvr>
                                        <p:cTn id="8" dur="1000" fill="hold"/>
                                        <p:tgtEl>
                                          <p:spTgt spid="93188"/>
                                        </p:tgtEl>
                                        <p:attrNameLst>
                                          <p:attrName>ppt_h</p:attrName>
                                        </p:attrNameLst>
                                      </p:cBhvr>
                                      <p:tavLst>
                                        <p:tav tm="0">
                                          <p:val>
                                            <p:strVal val="#ppt_h"/>
                                          </p:val>
                                        </p:tav>
                                        <p:tav tm="100000">
                                          <p:val>
                                            <p:strVal val="#ppt_h"/>
                                          </p:val>
                                        </p:tav>
                                      </p:tavLst>
                                    </p:anim>
                                    <p:animEffect transition="in" filter="fade">
                                      <p:cBhvr>
                                        <p:cTn id="9" dur="1000"/>
                                        <p:tgtEl>
                                          <p:spTgt spid="93188"/>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93189"/>
                                        </p:tgtEl>
                                        <p:attrNameLst>
                                          <p:attrName>style.visibility</p:attrName>
                                        </p:attrNameLst>
                                      </p:cBhvr>
                                      <p:to>
                                        <p:strVal val="visible"/>
                                      </p:to>
                                    </p:set>
                                    <p:anim calcmode="lin" valueType="num">
                                      <p:cBhvr>
                                        <p:cTn id="13" dur="1000" fill="hold"/>
                                        <p:tgtEl>
                                          <p:spTgt spid="93189"/>
                                        </p:tgtEl>
                                        <p:attrNameLst>
                                          <p:attrName>ppt_w</p:attrName>
                                        </p:attrNameLst>
                                      </p:cBhvr>
                                      <p:tavLst>
                                        <p:tav tm="0">
                                          <p:val>
                                            <p:strVal val="#ppt_w*0.70"/>
                                          </p:val>
                                        </p:tav>
                                        <p:tav tm="100000">
                                          <p:val>
                                            <p:strVal val="#ppt_w"/>
                                          </p:val>
                                        </p:tav>
                                      </p:tavLst>
                                    </p:anim>
                                    <p:anim calcmode="lin" valueType="num">
                                      <p:cBhvr>
                                        <p:cTn id="14" dur="1000" fill="hold"/>
                                        <p:tgtEl>
                                          <p:spTgt spid="93189"/>
                                        </p:tgtEl>
                                        <p:attrNameLst>
                                          <p:attrName>ppt_h</p:attrName>
                                        </p:attrNameLst>
                                      </p:cBhvr>
                                      <p:tavLst>
                                        <p:tav tm="0">
                                          <p:val>
                                            <p:strVal val="#ppt_h"/>
                                          </p:val>
                                        </p:tav>
                                        <p:tav tm="100000">
                                          <p:val>
                                            <p:strVal val="#ppt_h"/>
                                          </p:val>
                                        </p:tav>
                                      </p:tavLst>
                                    </p:anim>
                                    <p:animEffect transition="in" filter="fade">
                                      <p:cBhvr>
                                        <p:cTn id="15" dur="1000"/>
                                        <p:tgtEl>
                                          <p:spTgt spid="93189"/>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93190"/>
                                        </p:tgtEl>
                                        <p:attrNameLst>
                                          <p:attrName>style.visibility</p:attrName>
                                        </p:attrNameLst>
                                      </p:cBhvr>
                                      <p:to>
                                        <p:strVal val="visible"/>
                                      </p:to>
                                    </p:set>
                                    <p:anim calcmode="lin" valueType="num">
                                      <p:cBhvr>
                                        <p:cTn id="19" dur="1000" fill="hold"/>
                                        <p:tgtEl>
                                          <p:spTgt spid="93190"/>
                                        </p:tgtEl>
                                        <p:attrNameLst>
                                          <p:attrName>ppt_w</p:attrName>
                                        </p:attrNameLst>
                                      </p:cBhvr>
                                      <p:tavLst>
                                        <p:tav tm="0">
                                          <p:val>
                                            <p:strVal val="#ppt_w*0.70"/>
                                          </p:val>
                                        </p:tav>
                                        <p:tav tm="100000">
                                          <p:val>
                                            <p:strVal val="#ppt_w"/>
                                          </p:val>
                                        </p:tav>
                                      </p:tavLst>
                                    </p:anim>
                                    <p:anim calcmode="lin" valueType="num">
                                      <p:cBhvr>
                                        <p:cTn id="20" dur="1000" fill="hold"/>
                                        <p:tgtEl>
                                          <p:spTgt spid="93190"/>
                                        </p:tgtEl>
                                        <p:attrNameLst>
                                          <p:attrName>ppt_h</p:attrName>
                                        </p:attrNameLst>
                                      </p:cBhvr>
                                      <p:tavLst>
                                        <p:tav tm="0">
                                          <p:val>
                                            <p:strVal val="#ppt_h"/>
                                          </p:val>
                                        </p:tav>
                                        <p:tav tm="100000">
                                          <p:val>
                                            <p:strVal val="#ppt_h"/>
                                          </p:val>
                                        </p:tav>
                                      </p:tavLst>
                                    </p:anim>
                                    <p:animEffect transition="in" filter="fade">
                                      <p:cBhvr>
                                        <p:cTn id="21" dur="1000"/>
                                        <p:tgtEl>
                                          <p:spTgt spid="93190"/>
                                        </p:tgtEl>
                                      </p:cBhvr>
                                    </p:animEffect>
                                  </p:childTnLst>
                                </p:cTn>
                              </p:par>
                            </p:childTnLst>
                          </p:cTn>
                        </p:par>
                        <p:par>
                          <p:cTn id="22" fill="hold">
                            <p:stCondLst>
                              <p:cond delay="3000"/>
                            </p:stCondLst>
                            <p:childTnLst>
                              <p:par>
                                <p:cTn id="23" presetID="55" presetClass="entr" presetSubtype="0" fill="hold" grpId="0" nodeType="afterEffect">
                                  <p:stCondLst>
                                    <p:cond delay="0"/>
                                  </p:stCondLst>
                                  <p:childTnLst>
                                    <p:set>
                                      <p:cBhvr>
                                        <p:cTn id="24" dur="1" fill="hold">
                                          <p:stCondLst>
                                            <p:cond delay="0"/>
                                          </p:stCondLst>
                                        </p:cTn>
                                        <p:tgtEl>
                                          <p:spTgt spid="93191"/>
                                        </p:tgtEl>
                                        <p:attrNameLst>
                                          <p:attrName>style.visibility</p:attrName>
                                        </p:attrNameLst>
                                      </p:cBhvr>
                                      <p:to>
                                        <p:strVal val="visible"/>
                                      </p:to>
                                    </p:set>
                                    <p:anim calcmode="lin" valueType="num">
                                      <p:cBhvr>
                                        <p:cTn id="25" dur="1000" fill="hold"/>
                                        <p:tgtEl>
                                          <p:spTgt spid="93191"/>
                                        </p:tgtEl>
                                        <p:attrNameLst>
                                          <p:attrName>ppt_w</p:attrName>
                                        </p:attrNameLst>
                                      </p:cBhvr>
                                      <p:tavLst>
                                        <p:tav tm="0">
                                          <p:val>
                                            <p:strVal val="#ppt_w*0.70"/>
                                          </p:val>
                                        </p:tav>
                                        <p:tav tm="100000">
                                          <p:val>
                                            <p:strVal val="#ppt_w"/>
                                          </p:val>
                                        </p:tav>
                                      </p:tavLst>
                                    </p:anim>
                                    <p:anim calcmode="lin" valueType="num">
                                      <p:cBhvr>
                                        <p:cTn id="26" dur="1000" fill="hold"/>
                                        <p:tgtEl>
                                          <p:spTgt spid="93191"/>
                                        </p:tgtEl>
                                        <p:attrNameLst>
                                          <p:attrName>ppt_h</p:attrName>
                                        </p:attrNameLst>
                                      </p:cBhvr>
                                      <p:tavLst>
                                        <p:tav tm="0">
                                          <p:val>
                                            <p:strVal val="#ppt_h"/>
                                          </p:val>
                                        </p:tav>
                                        <p:tav tm="100000">
                                          <p:val>
                                            <p:strVal val="#ppt_h"/>
                                          </p:val>
                                        </p:tav>
                                      </p:tavLst>
                                    </p:anim>
                                    <p:animEffect transition="in" filter="fade">
                                      <p:cBhvr>
                                        <p:cTn id="27" dur="1000"/>
                                        <p:tgtEl>
                                          <p:spTgt spid="93191"/>
                                        </p:tgtEl>
                                      </p:cBhvr>
                                    </p:animEffect>
                                  </p:childTnLst>
                                </p:cTn>
                              </p:par>
                            </p:childTnLst>
                          </p:cTn>
                        </p:par>
                        <p:par>
                          <p:cTn id="28" fill="hold">
                            <p:stCondLst>
                              <p:cond delay="4000"/>
                            </p:stCondLst>
                            <p:childTnLst>
                              <p:par>
                                <p:cTn id="29" presetID="55" presetClass="entr" presetSubtype="0" fill="hold" grpId="0" nodeType="afterEffect">
                                  <p:stCondLst>
                                    <p:cond delay="0"/>
                                  </p:stCondLst>
                                  <p:childTnLst>
                                    <p:set>
                                      <p:cBhvr>
                                        <p:cTn id="30" dur="1" fill="hold">
                                          <p:stCondLst>
                                            <p:cond delay="0"/>
                                          </p:stCondLst>
                                        </p:cTn>
                                        <p:tgtEl>
                                          <p:spTgt spid="93192"/>
                                        </p:tgtEl>
                                        <p:attrNameLst>
                                          <p:attrName>style.visibility</p:attrName>
                                        </p:attrNameLst>
                                      </p:cBhvr>
                                      <p:to>
                                        <p:strVal val="visible"/>
                                      </p:to>
                                    </p:set>
                                    <p:anim calcmode="lin" valueType="num">
                                      <p:cBhvr>
                                        <p:cTn id="31" dur="1000" fill="hold"/>
                                        <p:tgtEl>
                                          <p:spTgt spid="93192"/>
                                        </p:tgtEl>
                                        <p:attrNameLst>
                                          <p:attrName>ppt_w</p:attrName>
                                        </p:attrNameLst>
                                      </p:cBhvr>
                                      <p:tavLst>
                                        <p:tav tm="0">
                                          <p:val>
                                            <p:strVal val="#ppt_w*0.70"/>
                                          </p:val>
                                        </p:tav>
                                        <p:tav tm="100000">
                                          <p:val>
                                            <p:strVal val="#ppt_w"/>
                                          </p:val>
                                        </p:tav>
                                      </p:tavLst>
                                    </p:anim>
                                    <p:anim calcmode="lin" valueType="num">
                                      <p:cBhvr>
                                        <p:cTn id="32" dur="1000" fill="hold"/>
                                        <p:tgtEl>
                                          <p:spTgt spid="93192"/>
                                        </p:tgtEl>
                                        <p:attrNameLst>
                                          <p:attrName>ppt_h</p:attrName>
                                        </p:attrNameLst>
                                      </p:cBhvr>
                                      <p:tavLst>
                                        <p:tav tm="0">
                                          <p:val>
                                            <p:strVal val="#ppt_h"/>
                                          </p:val>
                                        </p:tav>
                                        <p:tav tm="100000">
                                          <p:val>
                                            <p:strVal val="#ppt_h"/>
                                          </p:val>
                                        </p:tav>
                                      </p:tavLst>
                                    </p:anim>
                                    <p:animEffect transition="in" filter="fade">
                                      <p:cBhvr>
                                        <p:cTn id="33" dur="1000"/>
                                        <p:tgtEl>
                                          <p:spTgt spid="93192"/>
                                        </p:tgtEl>
                                      </p:cBhvr>
                                    </p:animEffect>
                                  </p:childTnLst>
                                </p:cTn>
                              </p:par>
                            </p:childTnLst>
                          </p:cTn>
                        </p:par>
                        <p:par>
                          <p:cTn id="34" fill="hold">
                            <p:stCondLst>
                              <p:cond delay="5000"/>
                            </p:stCondLst>
                            <p:childTnLst>
                              <p:par>
                                <p:cTn id="35" presetID="55" presetClass="entr" presetSubtype="0" fill="hold" grpId="0" nodeType="afterEffect">
                                  <p:stCondLst>
                                    <p:cond delay="0"/>
                                  </p:stCondLst>
                                  <p:childTnLst>
                                    <p:set>
                                      <p:cBhvr>
                                        <p:cTn id="36" dur="1" fill="hold">
                                          <p:stCondLst>
                                            <p:cond delay="0"/>
                                          </p:stCondLst>
                                        </p:cTn>
                                        <p:tgtEl>
                                          <p:spTgt spid="93193"/>
                                        </p:tgtEl>
                                        <p:attrNameLst>
                                          <p:attrName>style.visibility</p:attrName>
                                        </p:attrNameLst>
                                      </p:cBhvr>
                                      <p:to>
                                        <p:strVal val="visible"/>
                                      </p:to>
                                    </p:set>
                                    <p:anim calcmode="lin" valueType="num">
                                      <p:cBhvr>
                                        <p:cTn id="37" dur="1000" fill="hold"/>
                                        <p:tgtEl>
                                          <p:spTgt spid="93193"/>
                                        </p:tgtEl>
                                        <p:attrNameLst>
                                          <p:attrName>ppt_w</p:attrName>
                                        </p:attrNameLst>
                                      </p:cBhvr>
                                      <p:tavLst>
                                        <p:tav tm="0">
                                          <p:val>
                                            <p:strVal val="#ppt_w*0.70"/>
                                          </p:val>
                                        </p:tav>
                                        <p:tav tm="100000">
                                          <p:val>
                                            <p:strVal val="#ppt_w"/>
                                          </p:val>
                                        </p:tav>
                                      </p:tavLst>
                                    </p:anim>
                                    <p:anim calcmode="lin" valueType="num">
                                      <p:cBhvr>
                                        <p:cTn id="38" dur="1000" fill="hold"/>
                                        <p:tgtEl>
                                          <p:spTgt spid="93193"/>
                                        </p:tgtEl>
                                        <p:attrNameLst>
                                          <p:attrName>ppt_h</p:attrName>
                                        </p:attrNameLst>
                                      </p:cBhvr>
                                      <p:tavLst>
                                        <p:tav tm="0">
                                          <p:val>
                                            <p:strVal val="#ppt_h"/>
                                          </p:val>
                                        </p:tav>
                                        <p:tav tm="100000">
                                          <p:val>
                                            <p:strVal val="#ppt_h"/>
                                          </p:val>
                                        </p:tav>
                                      </p:tavLst>
                                    </p:anim>
                                    <p:animEffect transition="in" filter="fade">
                                      <p:cBhvr>
                                        <p:cTn id="39" dur="1000"/>
                                        <p:tgtEl>
                                          <p:spTgt spid="93193"/>
                                        </p:tgtEl>
                                      </p:cBhvr>
                                    </p:animEffect>
                                  </p:childTnLst>
                                </p:cTn>
                              </p:par>
                              <p:par>
                                <p:cTn id="40" presetID="55" presetClass="entr" presetSubtype="0" fill="hold" nodeType="withEffect">
                                  <p:stCondLst>
                                    <p:cond delay="0"/>
                                  </p:stCondLst>
                                  <p:childTnLst>
                                    <p:set>
                                      <p:cBhvr>
                                        <p:cTn id="41" dur="1" fill="hold">
                                          <p:stCondLst>
                                            <p:cond delay="0"/>
                                          </p:stCondLst>
                                        </p:cTn>
                                        <p:tgtEl>
                                          <p:spTgt spid="93195"/>
                                        </p:tgtEl>
                                        <p:attrNameLst>
                                          <p:attrName>style.visibility</p:attrName>
                                        </p:attrNameLst>
                                      </p:cBhvr>
                                      <p:to>
                                        <p:strVal val="visible"/>
                                      </p:to>
                                    </p:set>
                                    <p:anim calcmode="lin" valueType="num">
                                      <p:cBhvr>
                                        <p:cTn id="42" dur="1000" fill="hold"/>
                                        <p:tgtEl>
                                          <p:spTgt spid="93195"/>
                                        </p:tgtEl>
                                        <p:attrNameLst>
                                          <p:attrName>ppt_w</p:attrName>
                                        </p:attrNameLst>
                                      </p:cBhvr>
                                      <p:tavLst>
                                        <p:tav tm="0">
                                          <p:val>
                                            <p:strVal val="#ppt_w*0.70"/>
                                          </p:val>
                                        </p:tav>
                                        <p:tav tm="100000">
                                          <p:val>
                                            <p:strVal val="#ppt_w"/>
                                          </p:val>
                                        </p:tav>
                                      </p:tavLst>
                                    </p:anim>
                                    <p:anim calcmode="lin" valueType="num">
                                      <p:cBhvr>
                                        <p:cTn id="43" dur="1000" fill="hold"/>
                                        <p:tgtEl>
                                          <p:spTgt spid="93195"/>
                                        </p:tgtEl>
                                        <p:attrNameLst>
                                          <p:attrName>ppt_h</p:attrName>
                                        </p:attrNameLst>
                                      </p:cBhvr>
                                      <p:tavLst>
                                        <p:tav tm="0">
                                          <p:val>
                                            <p:strVal val="#ppt_h"/>
                                          </p:val>
                                        </p:tav>
                                        <p:tav tm="100000">
                                          <p:val>
                                            <p:strVal val="#ppt_h"/>
                                          </p:val>
                                        </p:tav>
                                      </p:tavLst>
                                    </p:anim>
                                    <p:animEffect transition="in" filter="fade">
                                      <p:cBhvr>
                                        <p:cTn id="44" dur="1000"/>
                                        <p:tgtEl>
                                          <p:spTgt spid="93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p:bldP spid="93189" grpId="0"/>
      <p:bldP spid="93190" grpId="0"/>
      <p:bldP spid="93191" grpId="0"/>
      <p:bldP spid="93192" grpId="0"/>
      <p:bldP spid="9319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5" descr="42-17155473"/>
          <p:cNvPicPr>
            <a:picLocks noChangeAspect="1" noChangeArrowheads="1"/>
          </p:cNvPicPr>
          <p:nvPr/>
        </p:nvPicPr>
        <p:blipFill>
          <a:blip r:embed="rId2" cstate="print"/>
          <a:srcRect/>
          <a:stretch>
            <a:fillRect/>
          </a:stretch>
        </p:blipFill>
        <p:spPr bwMode="auto">
          <a:xfrm>
            <a:off x="6956425" y="228600"/>
            <a:ext cx="1873250" cy="2819400"/>
          </a:xfrm>
          <a:prstGeom prst="rect">
            <a:avLst/>
          </a:prstGeom>
          <a:noFill/>
          <a:ln w="9525">
            <a:noFill/>
            <a:miter lim="800000"/>
            <a:headEnd/>
            <a:tailEnd/>
          </a:ln>
        </p:spPr>
      </p:pic>
      <p:sp>
        <p:nvSpPr>
          <p:cNvPr id="94214" name="Text Box 6"/>
          <p:cNvSpPr txBox="1">
            <a:spLocks noChangeArrowheads="1"/>
          </p:cNvSpPr>
          <p:nvPr/>
        </p:nvSpPr>
        <p:spPr bwMode="auto">
          <a:xfrm>
            <a:off x="228600" y="161925"/>
            <a:ext cx="1711325" cy="549275"/>
          </a:xfrm>
          <a:prstGeom prst="rect">
            <a:avLst/>
          </a:prstGeom>
          <a:noFill/>
          <a:ln w="9525">
            <a:noFill/>
            <a:miter lim="800000"/>
            <a:headEnd/>
            <a:tailEnd/>
          </a:ln>
          <a:effectLst/>
        </p:spPr>
        <p:txBody>
          <a:bodyPr wrap="none">
            <a:spAutoFit/>
          </a:bodyPr>
          <a:lstStyle/>
          <a:p>
            <a:pPr>
              <a:defRPr/>
            </a:pPr>
            <a:r>
              <a:rPr lang="en-US" sz="3000" b="1">
                <a:effectLst>
                  <a:outerShdw blurRad="38100" dist="38100" dir="2700000" algn="tl">
                    <a:srgbClr val="FFFFFF"/>
                  </a:outerShdw>
                </a:effectLst>
                <a:cs typeface="+mn-cs"/>
              </a:rPr>
              <a:t>Legalism</a:t>
            </a:r>
          </a:p>
        </p:txBody>
      </p:sp>
      <p:sp>
        <p:nvSpPr>
          <p:cNvPr id="106500" name="Rectangle 7"/>
          <p:cNvSpPr>
            <a:spLocks noChangeArrowheads="1"/>
          </p:cNvSpPr>
          <p:nvPr/>
        </p:nvSpPr>
        <p:spPr bwMode="auto">
          <a:xfrm>
            <a:off x="168275" y="914400"/>
            <a:ext cx="3184525" cy="427038"/>
          </a:xfrm>
          <a:prstGeom prst="rect">
            <a:avLst/>
          </a:prstGeom>
          <a:noFill/>
          <a:ln w="9525">
            <a:noFill/>
            <a:miter lim="800000"/>
            <a:headEnd/>
            <a:tailEnd/>
          </a:ln>
        </p:spPr>
        <p:txBody>
          <a:bodyPr wrap="none" anchor="ctr">
            <a:spAutoFit/>
          </a:bodyPr>
          <a:lstStyle/>
          <a:p>
            <a:pPr>
              <a:tabLst>
                <a:tab pos="5664200" algn="l"/>
              </a:tabLst>
            </a:pPr>
            <a:r>
              <a:rPr lang="en-US" b="1"/>
              <a:t>Founded by</a:t>
            </a:r>
            <a:r>
              <a:rPr lang="en-US" u="sng"/>
              <a:t>: Han Feizi</a:t>
            </a:r>
            <a:r>
              <a:rPr lang="en-US"/>
              <a:t> </a:t>
            </a:r>
          </a:p>
        </p:txBody>
      </p:sp>
      <p:sp>
        <p:nvSpPr>
          <p:cNvPr id="106501" name="Rectangle 9"/>
          <p:cNvSpPr>
            <a:spLocks noChangeArrowheads="1"/>
          </p:cNvSpPr>
          <p:nvPr/>
        </p:nvSpPr>
        <p:spPr bwMode="auto">
          <a:xfrm>
            <a:off x="228600" y="1524000"/>
            <a:ext cx="6400800" cy="1431925"/>
          </a:xfrm>
          <a:prstGeom prst="rect">
            <a:avLst/>
          </a:prstGeom>
          <a:noFill/>
          <a:ln w="9525">
            <a:noFill/>
            <a:miter lim="800000"/>
            <a:headEnd/>
            <a:tailEnd/>
          </a:ln>
        </p:spPr>
        <p:txBody>
          <a:bodyPr anchor="ctr">
            <a:spAutoFit/>
          </a:bodyPr>
          <a:lstStyle/>
          <a:p>
            <a:pPr>
              <a:tabLst>
                <a:tab pos="5664200" algn="l"/>
              </a:tabLst>
            </a:pPr>
            <a:r>
              <a:rPr lang="en-US" b="1"/>
              <a:t>Nature of Man</a:t>
            </a:r>
          </a:p>
          <a:p>
            <a:pPr>
              <a:tabLst>
                <a:tab pos="5664200" algn="l"/>
              </a:tabLst>
            </a:pPr>
            <a:r>
              <a:rPr lang="en-US"/>
              <a:t>Legalism believed that </a:t>
            </a:r>
            <a:r>
              <a:rPr lang="en-US" u="sng"/>
              <a:t>man was born bad and had to learn to be good. </a:t>
            </a:r>
          </a:p>
          <a:p>
            <a:pPr>
              <a:tabLst>
                <a:tab pos="5664200" algn="l"/>
              </a:tabLst>
            </a:pPr>
            <a:r>
              <a:rPr lang="en-US"/>
              <a:t>The state is more important than the individual</a:t>
            </a:r>
          </a:p>
        </p:txBody>
      </p:sp>
      <p:sp>
        <p:nvSpPr>
          <p:cNvPr id="106502" name="Rectangle 10"/>
          <p:cNvSpPr>
            <a:spLocks noChangeArrowheads="1"/>
          </p:cNvSpPr>
          <p:nvPr/>
        </p:nvSpPr>
        <p:spPr bwMode="auto">
          <a:xfrm>
            <a:off x="228600" y="3124200"/>
            <a:ext cx="8534400" cy="762000"/>
          </a:xfrm>
          <a:prstGeom prst="rect">
            <a:avLst/>
          </a:prstGeom>
          <a:noFill/>
          <a:ln w="9525">
            <a:noFill/>
            <a:miter lim="800000"/>
            <a:headEnd/>
            <a:tailEnd/>
          </a:ln>
        </p:spPr>
        <p:txBody>
          <a:bodyPr anchor="ctr">
            <a:spAutoFit/>
          </a:bodyPr>
          <a:lstStyle/>
          <a:p>
            <a:pPr>
              <a:tabLst>
                <a:tab pos="5664200" algn="l"/>
              </a:tabLst>
            </a:pPr>
            <a:r>
              <a:rPr lang="en-US" b="1"/>
              <a:t>Rulers</a:t>
            </a:r>
          </a:p>
          <a:p>
            <a:pPr>
              <a:tabLst>
                <a:tab pos="5664200" algn="l"/>
              </a:tabLst>
            </a:pPr>
            <a:r>
              <a:rPr lang="en-US"/>
              <a:t>Rulers should be </a:t>
            </a:r>
            <a:r>
              <a:rPr lang="en-US" u="sng"/>
              <a:t>strong and rule with absolute power.</a:t>
            </a:r>
            <a:r>
              <a:rPr lang="en-US" b="1" u="sng"/>
              <a:t> </a:t>
            </a:r>
          </a:p>
        </p:txBody>
      </p:sp>
      <p:sp>
        <p:nvSpPr>
          <p:cNvPr id="106503" name="Text Box 11"/>
          <p:cNvSpPr txBox="1">
            <a:spLocks noChangeArrowheads="1"/>
          </p:cNvSpPr>
          <p:nvPr/>
        </p:nvSpPr>
        <p:spPr bwMode="auto">
          <a:xfrm>
            <a:off x="304800" y="4267200"/>
            <a:ext cx="8458200" cy="1431925"/>
          </a:xfrm>
          <a:prstGeom prst="rect">
            <a:avLst/>
          </a:prstGeom>
          <a:noFill/>
          <a:ln w="9525">
            <a:noFill/>
            <a:miter lim="800000"/>
            <a:headEnd/>
            <a:tailEnd/>
          </a:ln>
        </p:spPr>
        <p:txBody>
          <a:bodyPr>
            <a:spAutoFit/>
          </a:bodyPr>
          <a:lstStyle/>
          <a:p>
            <a:r>
              <a:rPr lang="en-US" b="1"/>
              <a:t>Laws</a:t>
            </a:r>
          </a:p>
          <a:p>
            <a:r>
              <a:rPr lang="en-US"/>
              <a:t>Legalists believed that if the </a:t>
            </a:r>
            <a:r>
              <a:rPr lang="en-US" u="sng"/>
              <a:t>punishments were heavy and the law equally applied</a:t>
            </a:r>
            <a:r>
              <a:rPr lang="en-US"/>
              <a:t>, neither the powerful nor the weak would be able to escape state control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7522" name="Rectangle 5"/>
          <p:cNvSpPr>
            <a:spLocks noChangeArrowheads="1"/>
          </p:cNvSpPr>
          <p:nvPr/>
        </p:nvSpPr>
        <p:spPr bwMode="auto">
          <a:xfrm>
            <a:off x="0" y="2665413"/>
            <a:ext cx="9144000" cy="0"/>
          </a:xfrm>
          <a:prstGeom prst="rect">
            <a:avLst/>
          </a:prstGeom>
          <a:noFill/>
          <a:ln w="9525">
            <a:noFill/>
            <a:miter lim="800000"/>
            <a:headEnd/>
            <a:tailEnd/>
          </a:ln>
        </p:spPr>
        <p:txBody>
          <a:bodyPr wrap="none" anchor="ctr">
            <a:spAutoFit/>
          </a:bodyPr>
          <a:lstStyle/>
          <a:p>
            <a:endParaRPr lang="en-US"/>
          </a:p>
        </p:txBody>
      </p:sp>
      <p:pic>
        <p:nvPicPr>
          <p:cNvPr id="110596" name="Picture 4"/>
          <p:cNvPicPr>
            <a:picLocks noChangeAspect="1" noChangeArrowheads="1"/>
          </p:cNvPicPr>
          <p:nvPr/>
        </p:nvPicPr>
        <p:blipFill>
          <a:blip r:embed="rId3" cstate="print"/>
          <a:srcRect b="33606"/>
          <a:stretch>
            <a:fillRect/>
          </a:stretch>
        </p:blipFill>
        <p:spPr bwMode="auto">
          <a:xfrm>
            <a:off x="6477000" y="304800"/>
            <a:ext cx="2451100" cy="1527175"/>
          </a:xfrm>
          <a:prstGeom prst="rect">
            <a:avLst/>
          </a:prstGeom>
          <a:noFill/>
          <a:ln w="9525">
            <a:noFill/>
            <a:miter lim="800000"/>
            <a:headEnd/>
            <a:tailEnd/>
          </a:ln>
        </p:spPr>
      </p:pic>
      <p:sp>
        <p:nvSpPr>
          <p:cNvPr id="110598" name="Rectangle 6"/>
          <p:cNvSpPr>
            <a:spLocks noChangeArrowheads="1"/>
          </p:cNvSpPr>
          <p:nvPr/>
        </p:nvSpPr>
        <p:spPr bwMode="auto">
          <a:xfrm>
            <a:off x="138113" y="336550"/>
            <a:ext cx="6338887" cy="2771775"/>
          </a:xfrm>
          <a:prstGeom prst="rect">
            <a:avLst/>
          </a:prstGeom>
          <a:noFill/>
          <a:ln w="9525">
            <a:noFill/>
            <a:miter lim="800000"/>
            <a:headEnd/>
            <a:tailEnd/>
          </a:ln>
        </p:spPr>
        <p:txBody>
          <a:bodyPr anchor="ctr">
            <a:spAutoFit/>
          </a:bodyPr>
          <a:lstStyle/>
          <a:p>
            <a:pPr>
              <a:tabLst>
                <a:tab pos="5664200" algn="l"/>
              </a:tabLst>
            </a:pPr>
            <a:r>
              <a:rPr lang="en-US" b="1">
                <a:cs typeface="Times New Roman" pitchFamily="18" charset="0"/>
              </a:rPr>
              <a:t>Section 4</a:t>
            </a:r>
            <a:endParaRPr lang="en-US"/>
          </a:p>
          <a:p>
            <a:pPr eaLnBrk="0" hangingPunct="0">
              <a:tabLst>
                <a:tab pos="5664200" algn="l"/>
              </a:tabLst>
            </a:pPr>
            <a:r>
              <a:rPr lang="en-US" b="1">
                <a:cs typeface="Times New Roman" pitchFamily="18" charset="0"/>
              </a:rPr>
              <a:t>Qin (Chin) Dynasty </a:t>
            </a:r>
            <a:r>
              <a:rPr lang="en-US" b="1"/>
              <a:t>(221 BC - 206 BC)</a:t>
            </a:r>
            <a:r>
              <a:rPr lang="en-US"/>
              <a:t> </a:t>
            </a:r>
          </a:p>
          <a:p>
            <a:pPr eaLnBrk="0" hangingPunct="0">
              <a:tabLst>
                <a:tab pos="5664200" algn="l"/>
              </a:tabLst>
            </a:pPr>
            <a:r>
              <a:rPr lang="en-US" b="1">
                <a:cs typeface="Times New Roman" pitchFamily="18" charset="0"/>
              </a:rPr>
              <a:t> </a:t>
            </a:r>
          </a:p>
          <a:p>
            <a:pPr eaLnBrk="0" hangingPunct="0">
              <a:tabLst>
                <a:tab pos="5664200" algn="l"/>
              </a:tabLst>
            </a:pPr>
            <a:r>
              <a:rPr lang="en-US">
                <a:cs typeface="Times New Roman" pitchFamily="18" charset="0"/>
              </a:rPr>
              <a:t>The fall of the Zhou dynasty led to a period of Chaos called the “Warring States Period”, at the end of this the emperor Qin Shihuangdi unified China under a single leader, becoming the first Emperor of China.</a:t>
            </a:r>
            <a:r>
              <a:rPr lang="en-US" b="1">
                <a:cs typeface="Times New Roman" pitchFamily="18" charset="0"/>
              </a:rPr>
              <a:t> </a:t>
            </a:r>
          </a:p>
        </p:txBody>
      </p:sp>
      <p:sp>
        <p:nvSpPr>
          <p:cNvPr id="107525" name="Rectangle 7"/>
          <p:cNvSpPr>
            <a:spLocks noChangeArrowheads="1"/>
          </p:cNvSpPr>
          <p:nvPr/>
        </p:nvSpPr>
        <p:spPr bwMode="auto">
          <a:xfrm>
            <a:off x="3124200" y="533400"/>
            <a:ext cx="268288" cy="427038"/>
          </a:xfrm>
          <a:prstGeom prst="rect">
            <a:avLst/>
          </a:prstGeom>
          <a:noFill/>
          <a:ln w="9525">
            <a:noFill/>
            <a:miter lim="800000"/>
            <a:headEnd/>
            <a:tailEnd/>
          </a:ln>
        </p:spPr>
        <p:txBody>
          <a:bodyPr wrap="none" anchor="ctr">
            <a:spAutoFit/>
          </a:bodyPr>
          <a:lstStyle/>
          <a:p>
            <a:r>
              <a:rPr lang="en-US"/>
              <a:t> </a:t>
            </a:r>
          </a:p>
        </p:txBody>
      </p:sp>
      <p:sp>
        <p:nvSpPr>
          <p:cNvPr id="110600" name="Rectangle 8"/>
          <p:cNvSpPr>
            <a:spLocks noChangeArrowheads="1"/>
          </p:cNvSpPr>
          <p:nvPr/>
        </p:nvSpPr>
        <p:spPr bwMode="auto">
          <a:xfrm>
            <a:off x="381000" y="3476625"/>
            <a:ext cx="6019800" cy="2771775"/>
          </a:xfrm>
          <a:prstGeom prst="rect">
            <a:avLst/>
          </a:prstGeom>
          <a:noFill/>
          <a:ln w="9525">
            <a:noFill/>
            <a:miter lim="800000"/>
            <a:headEnd/>
            <a:tailEnd/>
          </a:ln>
        </p:spPr>
        <p:txBody>
          <a:bodyPr anchor="ctr">
            <a:spAutoFit/>
          </a:bodyPr>
          <a:lstStyle/>
          <a:p>
            <a:pPr>
              <a:tabLst>
                <a:tab pos="5664200" algn="l"/>
              </a:tabLst>
            </a:pPr>
            <a:r>
              <a:rPr lang="en-US" b="1"/>
              <a:t>First Emperor came to power in 221 B.C.</a:t>
            </a:r>
          </a:p>
          <a:p>
            <a:pPr>
              <a:tabLst>
                <a:tab pos="5664200" algn="l"/>
              </a:tabLst>
            </a:pPr>
            <a:r>
              <a:rPr lang="en-US"/>
              <a:t>Shi Huangdi (Shihuangdi) </a:t>
            </a:r>
            <a:r>
              <a:rPr lang="en-US" u="sng"/>
              <a:t>First Emperor of China</a:t>
            </a:r>
            <a:r>
              <a:rPr lang="en-US"/>
              <a:t>. </a:t>
            </a:r>
          </a:p>
          <a:p>
            <a:pPr>
              <a:tabLst>
                <a:tab pos="5664200" algn="l"/>
              </a:tabLst>
            </a:pPr>
            <a:endParaRPr lang="en-US"/>
          </a:p>
          <a:p>
            <a:pPr>
              <a:tabLst>
                <a:tab pos="5664200" algn="l"/>
              </a:tabLst>
            </a:pPr>
            <a:r>
              <a:rPr lang="en-US"/>
              <a:t>He </a:t>
            </a:r>
            <a:r>
              <a:rPr lang="en-US" u="sng"/>
              <a:t>came to power at the age of 13</a:t>
            </a:r>
            <a:r>
              <a:rPr lang="en-US"/>
              <a:t>.</a:t>
            </a:r>
          </a:p>
          <a:p>
            <a:pPr>
              <a:tabLst>
                <a:tab pos="5664200" algn="l"/>
              </a:tabLst>
            </a:pPr>
            <a:endParaRPr lang="en-US"/>
          </a:p>
          <a:p>
            <a:pPr>
              <a:tabLst>
                <a:tab pos="5664200" algn="l"/>
              </a:tabLst>
            </a:pPr>
            <a:r>
              <a:rPr lang="en-US"/>
              <a:t>He dramatically </a:t>
            </a:r>
            <a:r>
              <a:rPr lang="en-US" u="sng"/>
              <a:t>changed life in China</a:t>
            </a:r>
            <a:r>
              <a:rPr lang="en-US"/>
              <a:t>.</a:t>
            </a:r>
          </a:p>
          <a:p>
            <a:pPr>
              <a:tabLst>
                <a:tab pos="5664200" algn="l"/>
              </a:tabLst>
            </a:pPr>
            <a:endParaRPr lang="en-US"/>
          </a:p>
        </p:txBody>
      </p:sp>
      <p:pic>
        <p:nvPicPr>
          <p:cNvPr id="110602" name="Picture 10" descr="Qin Shi Huang">
            <a:hlinkClick r:id="rId4" tooltip="Qin Shi Huang"/>
          </p:cNvPr>
          <p:cNvPicPr>
            <a:picLocks noChangeAspect="1" noChangeArrowheads="1"/>
          </p:cNvPicPr>
          <p:nvPr/>
        </p:nvPicPr>
        <p:blipFill>
          <a:blip r:embed="rId5" cstate="print"/>
          <a:srcRect/>
          <a:stretch>
            <a:fillRect/>
          </a:stretch>
        </p:blipFill>
        <p:spPr bwMode="auto">
          <a:xfrm>
            <a:off x="6672263" y="2133600"/>
            <a:ext cx="2090737" cy="4276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0598">
                                            <p:txEl>
                                              <p:pRg st="0" end="0"/>
                                            </p:txEl>
                                          </p:spTgt>
                                        </p:tgtEl>
                                        <p:attrNameLst>
                                          <p:attrName>style.visibility</p:attrName>
                                        </p:attrNameLst>
                                      </p:cBhvr>
                                      <p:to>
                                        <p:strVal val="visible"/>
                                      </p:to>
                                    </p:set>
                                    <p:anim calcmode="lin" valueType="num">
                                      <p:cBhvr>
                                        <p:cTn id="7" dur="1000" fill="hold"/>
                                        <p:tgtEl>
                                          <p:spTgt spid="11059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1059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0598">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110598">
                                            <p:txEl>
                                              <p:pRg st="1" end="1"/>
                                            </p:txEl>
                                          </p:spTgt>
                                        </p:tgtEl>
                                        <p:attrNameLst>
                                          <p:attrName>style.visibility</p:attrName>
                                        </p:attrNameLst>
                                      </p:cBhvr>
                                      <p:to>
                                        <p:strVal val="visible"/>
                                      </p:to>
                                    </p:set>
                                    <p:anim calcmode="lin" valueType="num">
                                      <p:cBhvr>
                                        <p:cTn id="12" dur="1000" fill="hold"/>
                                        <p:tgtEl>
                                          <p:spTgt spid="110598">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110598">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1059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10598">
                                            <p:txEl>
                                              <p:pRg st="2" end="2"/>
                                            </p:txEl>
                                          </p:spTgt>
                                        </p:tgtEl>
                                        <p:attrNameLst>
                                          <p:attrName>style.visibility</p:attrName>
                                        </p:attrNameLst>
                                      </p:cBhvr>
                                      <p:to>
                                        <p:strVal val="visible"/>
                                      </p:to>
                                    </p:set>
                                    <p:anim calcmode="lin" valueType="num">
                                      <p:cBhvr>
                                        <p:cTn id="19" dur="1000" fill="hold"/>
                                        <p:tgtEl>
                                          <p:spTgt spid="110598">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110598">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110598">
                                            <p:txEl>
                                              <p:pRg st="2" end="2"/>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110598">
                                            <p:txEl>
                                              <p:pRg st="3" end="3"/>
                                            </p:txEl>
                                          </p:spTgt>
                                        </p:tgtEl>
                                        <p:attrNameLst>
                                          <p:attrName>style.visibility</p:attrName>
                                        </p:attrNameLst>
                                      </p:cBhvr>
                                      <p:to>
                                        <p:strVal val="visible"/>
                                      </p:to>
                                    </p:set>
                                    <p:anim calcmode="lin" valueType="num">
                                      <p:cBhvr>
                                        <p:cTn id="24" dur="1000" fill="hold"/>
                                        <p:tgtEl>
                                          <p:spTgt spid="110598">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110598">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110598">
                                            <p:txEl>
                                              <p:pRg st="3" end="3"/>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110596"/>
                                        </p:tgtEl>
                                        <p:attrNameLst>
                                          <p:attrName>style.visibility</p:attrName>
                                        </p:attrNameLst>
                                      </p:cBhvr>
                                      <p:to>
                                        <p:strVal val="visible"/>
                                      </p:to>
                                    </p:set>
                                    <p:anim calcmode="lin" valueType="num">
                                      <p:cBhvr>
                                        <p:cTn id="29" dur="1000" fill="hold"/>
                                        <p:tgtEl>
                                          <p:spTgt spid="110596"/>
                                        </p:tgtEl>
                                        <p:attrNameLst>
                                          <p:attrName>ppt_w</p:attrName>
                                        </p:attrNameLst>
                                      </p:cBhvr>
                                      <p:tavLst>
                                        <p:tav tm="0">
                                          <p:val>
                                            <p:strVal val="#ppt_w*0.70"/>
                                          </p:val>
                                        </p:tav>
                                        <p:tav tm="100000">
                                          <p:val>
                                            <p:strVal val="#ppt_w"/>
                                          </p:val>
                                        </p:tav>
                                      </p:tavLst>
                                    </p:anim>
                                    <p:anim calcmode="lin" valueType="num">
                                      <p:cBhvr>
                                        <p:cTn id="30" dur="1000" fill="hold"/>
                                        <p:tgtEl>
                                          <p:spTgt spid="110596"/>
                                        </p:tgtEl>
                                        <p:attrNameLst>
                                          <p:attrName>ppt_h</p:attrName>
                                        </p:attrNameLst>
                                      </p:cBhvr>
                                      <p:tavLst>
                                        <p:tav tm="0">
                                          <p:val>
                                            <p:strVal val="#ppt_h"/>
                                          </p:val>
                                        </p:tav>
                                        <p:tav tm="100000">
                                          <p:val>
                                            <p:strVal val="#ppt_h"/>
                                          </p:val>
                                        </p:tav>
                                      </p:tavLst>
                                    </p:anim>
                                    <p:animEffect transition="in" filter="fade">
                                      <p:cBhvr>
                                        <p:cTn id="31" dur="1000"/>
                                        <p:tgtEl>
                                          <p:spTgt spid="110596"/>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110600">
                                            <p:txEl>
                                              <p:pRg st="0" end="0"/>
                                            </p:txEl>
                                          </p:spTgt>
                                        </p:tgtEl>
                                        <p:attrNameLst>
                                          <p:attrName>style.visibility</p:attrName>
                                        </p:attrNameLst>
                                      </p:cBhvr>
                                      <p:to>
                                        <p:strVal val="visible"/>
                                      </p:to>
                                    </p:set>
                                    <p:anim calcmode="lin" valueType="num">
                                      <p:cBhvr>
                                        <p:cTn id="36" dur="1000" fill="hold"/>
                                        <p:tgtEl>
                                          <p:spTgt spid="110600">
                                            <p:txEl>
                                              <p:pRg st="0" end="0"/>
                                            </p:txEl>
                                          </p:spTgt>
                                        </p:tgtEl>
                                        <p:attrNameLst>
                                          <p:attrName>ppt_w</p:attrName>
                                        </p:attrNameLst>
                                      </p:cBhvr>
                                      <p:tavLst>
                                        <p:tav tm="0">
                                          <p:val>
                                            <p:strVal val="#ppt_w*0.70"/>
                                          </p:val>
                                        </p:tav>
                                        <p:tav tm="100000">
                                          <p:val>
                                            <p:strVal val="#ppt_w"/>
                                          </p:val>
                                        </p:tav>
                                      </p:tavLst>
                                    </p:anim>
                                    <p:anim calcmode="lin" valueType="num">
                                      <p:cBhvr>
                                        <p:cTn id="37" dur="1000" fill="hold"/>
                                        <p:tgtEl>
                                          <p:spTgt spid="110600">
                                            <p:txEl>
                                              <p:pRg st="0" end="0"/>
                                            </p:txEl>
                                          </p:spTgt>
                                        </p:tgtEl>
                                        <p:attrNameLst>
                                          <p:attrName>ppt_h</p:attrName>
                                        </p:attrNameLst>
                                      </p:cBhvr>
                                      <p:tavLst>
                                        <p:tav tm="0">
                                          <p:val>
                                            <p:strVal val="#ppt_h"/>
                                          </p:val>
                                        </p:tav>
                                        <p:tav tm="100000">
                                          <p:val>
                                            <p:strVal val="#ppt_h"/>
                                          </p:val>
                                        </p:tav>
                                      </p:tavLst>
                                    </p:anim>
                                    <p:animEffect transition="in" filter="fade">
                                      <p:cBhvr>
                                        <p:cTn id="38" dur="1000"/>
                                        <p:tgtEl>
                                          <p:spTgt spid="110600">
                                            <p:txEl>
                                              <p:pRg st="0" end="0"/>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110600">
                                            <p:txEl>
                                              <p:pRg st="1" end="1"/>
                                            </p:txEl>
                                          </p:spTgt>
                                        </p:tgtEl>
                                        <p:attrNameLst>
                                          <p:attrName>style.visibility</p:attrName>
                                        </p:attrNameLst>
                                      </p:cBhvr>
                                      <p:to>
                                        <p:strVal val="visible"/>
                                      </p:to>
                                    </p:set>
                                    <p:anim calcmode="lin" valueType="num">
                                      <p:cBhvr>
                                        <p:cTn id="41" dur="1000" fill="hold"/>
                                        <p:tgtEl>
                                          <p:spTgt spid="110600">
                                            <p:txEl>
                                              <p:pRg st="1" end="1"/>
                                            </p:txEl>
                                          </p:spTgt>
                                        </p:tgtEl>
                                        <p:attrNameLst>
                                          <p:attrName>ppt_w</p:attrName>
                                        </p:attrNameLst>
                                      </p:cBhvr>
                                      <p:tavLst>
                                        <p:tav tm="0">
                                          <p:val>
                                            <p:strVal val="#ppt_w*0.70"/>
                                          </p:val>
                                        </p:tav>
                                        <p:tav tm="100000">
                                          <p:val>
                                            <p:strVal val="#ppt_w"/>
                                          </p:val>
                                        </p:tav>
                                      </p:tavLst>
                                    </p:anim>
                                    <p:anim calcmode="lin" valueType="num">
                                      <p:cBhvr>
                                        <p:cTn id="42" dur="1000" fill="hold"/>
                                        <p:tgtEl>
                                          <p:spTgt spid="110600">
                                            <p:txEl>
                                              <p:pRg st="1" end="1"/>
                                            </p:txEl>
                                          </p:spTgt>
                                        </p:tgtEl>
                                        <p:attrNameLst>
                                          <p:attrName>ppt_h</p:attrName>
                                        </p:attrNameLst>
                                      </p:cBhvr>
                                      <p:tavLst>
                                        <p:tav tm="0">
                                          <p:val>
                                            <p:strVal val="#ppt_h"/>
                                          </p:val>
                                        </p:tav>
                                        <p:tav tm="100000">
                                          <p:val>
                                            <p:strVal val="#ppt_h"/>
                                          </p:val>
                                        </p:tav>
                                      </p:tavLst>
                                    </p:anim>
                                    <p:animEffect transition="in" filter="fade">
                                      <p:cBhvr>
                                        <p:cTn id="43" dur="1000"/>
                                        <p:tgtEl>
                                          <p:spTgt spid="110600">
                                            <p:txEl>
                                              <p:pRg st="1" end="1"/>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110602"/>
                                        </p:tgtEl>
                                        <p:attrNameLst>
                                          <p:attrName>style.visibility</p:attrName>
                                        </p:attrNameLst>
                                      </p:cBhvr>
                                      <p:to>
                                        <p:strVal val="visible"/>
                                      </p:to>
                                    </p:set>
                                    <p:anim calcmode="lin" valueType="num">
                                      <p:cBhvr>
                                        <p:cTn id="46" dur="1000" fill="hold"/>
                                        <p:tgtEl>
                                          <p:spTgt spid="110602"/>
                                        </p:tgtEl>
                                        <p:attrNameLst>
                                          <p:attrName>ppt_w</p:attrName>
                                        </p:attrNameLst>
                                      </p:cBhvr>
                                      <p:tavLst>
                                        <p:tav tm="0">
                                          <p:val>
                                            <p:strVal val="#ppt_w*0.70"/>
                                          </p:val>
                                        </p:tav>
                                        <p:tav tm="100000">
                                          <p:val>
                                            <p:strVal val="#ppt_w"/>
                                          </p:val>
                                        </p:tav>
                                      </p:tavLst>
                                    </p:anim>
                                    <p:anim calcmode="lin" valueType="num">
                                      <p:cBhvr>
                                        <p:cTn id="47" dur="1000" fill="hold"/>
                                        <p:tgtEl>
                                          <p:spTgt spid="110602"/>
                                        </p:tgtEl>
                                        <p:attrNameLst>
                                          <p:attrName>ppt_h</p:attrName>
                                        </p:attrNameLst>
                                      </p:cBhvr>
                                      <p:tavLst>
                                        <p:tav tm="0">
                                          <p:val>
                                            <p:strVal val="#ppt_h"/>
                                          </p:val>
                                        </p:tav>
                                        <p:tav tm="100000">
                                          <p:val>
                                            <p:strVal val="#ppt_h"/>
                                          </p:val>
                                        </p:tav>
                                      </p:tavLst>
                                    </p:anim>
                                    <p:animEffect transition="in" filter="fade">
                                      <p:cBhvr>
                                        <p:cTn id="48" dur="1000"/>
                                        <p:tgtEl>
                                          <p:spTgt spid="110602"/>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110600">
                                            <p:txEl>
                                              <p:pRg st="3" end="3"/>
                                            </p:txEl>
                                          </p:spTgt>
                                        </p:tgtEl>
                                        <p:attrNameLst>
                                          <p:attrName>style.visibility</p:attrName>
                                        </p:attrNameLst>
                                      </p:cBhvr>
                                      <p:to>
                                        <p:strVal val="visible"/>
                                      </p:to>
                                    </p:set>
                                    <p:anim calcmode="lin" valueType="num">
                                      <p:cBhvr>
                                        <p:cTn id="53" dur="1000" fill="hold"/>
                                        <p:tgtEl>
                                          <p:spTgt spid="110600">
                                            <p:txEl>
                                              <p:pRg st="3" end="3"/>
                                            </p:txEl>
                                          </p:spTgt>
                                        </p:tgtEl>
                                        <p:attrNameLst>
                                          <p:attrName>ppt_w</p:attrName>
                                        </p:attrNameLst>
                                      </p:cBhvr>
                                      <p:tavLst>
                                        <p:tav tm="0">
                                          <p:val>
                                            <p:strVal val="#ppt_w*0.70"/>
                                          </p:val>
                                        </p:tav>
                                        <p:tav tm="100000">
                                          <p:val>
                                            <p:strVal val="#ppt_w"/>
                                          </p:val>
                                        </p:tav>
                                      </p:tavLst>
                                    </p:anim>
                                    <p:anim calcmode="lin" valueType="num">
                                      <p:cBhvr>
                                        <p:cTn id="54" dur="1000" fill="hold"/>
                                        <p:tgtEl>
                                          <p:spTgt spid="110600">
                                            <p:txEl>
                                              <p:pRg st="3" end="3"/>
                                            </p:txEl>
                                          </p:spTgt>
                                        </p:tgtEl>
                                        <p:attrNameLst>
                                          <p:attrName>ppt_h</p:attrName>
                                        </p:attrNameLst>
                                      </p:cBhvr>
                                      <p:tavLst>
                                        <p:tav tm="0">
                                          <p:val>
                                            <p:strVal val="#ppt_h"/>
                                          </p:val>
                                        </p:tav>
                                        <p:tav tm="100000">
                                          <p:val>
                                            <p:strVal val="#ppt_h"/>
                                          </p:val>
                                        </p:tav>
                                      </p:tavLst>
                                    </p:anim>
                                    <p:animEffect transition="in" filter="fade">
                                      <p:cBhvr>
                                        <p:cTn id="55" dur="1000"/>
                                        <p:tgtEl>
                                          <p:spTgt spid="110600">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nodeType="clickEffect">
                                  <p:stCondLst>
                                    <p:cond delay="0"/>
                                  </p:stCondLst>
                                  <p:childTnLst>
                                    <p:set>
                                      <p:cBhvr>
                                        <p:cTn id="59" dur="1" fill="hold">
                                          <p:stCondLst>
                                            <p:cond delay="0"/>
                                          </p:stCondLst>
                                        </p:cTn>
                                        <p:tgtEl>
                                          <p:spTgt spid="110600">
                                            <p:txEl>
                                              <p:pRg st="5" end="5"/>
                                            </p:txEl>
                                          </p:spTgt>
                                        </p:tgtEl>
                                        <p:attrNameLst>
                                          <p:attrName>style.visibility</p:attrName>
                                        </p:attrNameLst>
                                      </p:cBhvr>
                                      <p:to>
                                        <p:strVal val="visible"/>
                                      </p:to>
                                    </p:set>
                                    <p:anim calcmode="lin" valueType="num">
                                      <p:cBhvr>
                                        <p:cTn id="60" dur="1000" fill="hold"/>
                                        <p:tgtEl>
                                          <p:spTgt spid="110600">
                                            <p:txEl>
                                              <p:pRg st="5" end="5"/>
                                            </p:txEl>
                                          </p:spTgt>
                                        </p:tgtEl>
                                        <p:attrNameLst>
                                          <p:attrName>ppt_w</p:attrName>
                                        </p:attrNameLst>
                                      </p:cBhvr>
                                      <p:tavLst>
                                        <p:tav tm="0">
                                          <p:val>
                                            <p:strVal val="#ppt_w*0.70"/>
                                          </p:val>
                                        </p:tav>
                                        <p:tav tm="100000">
                                          <p:val>
                                            <p:strVal val="#ppt_w"/>
                                          </p:val>
                                        </p:tav>
                                      </p:tavLst>
                                    </p:anim>
                                    <p:anim calcmode="lin" valueType="num">
                                      <p:cBhvr>
                                        <p:cTn id="61" dur="1000" fill="hold"/>
                                        <p:tgtEl>
                                          <p:spTgt spid="110600">
                                            <p:txEl>
                                              <p:pRg st="5" end="5"/>
                                            </p:txEl>
                                          </p:spTgt>
                                        </p:tgtEl>
                                        <p:attrNameLst>
                                          <p:attrName>ppt_h</p:attrName>
                                        </p:attrNameLst>
                                      </p:cBhvr>
                                      <p:tavLst>
                                        <p:tav tm="0">
                                          <p:val>
                                            <p:strVal val="#ppt_h"/>
                                          </p:val>
                                        </p:tav>
                                        <p:tav tm="100000">
                                          <p:val>
                                            <p:strVal val="#ppt_h"/>
                                          </p:val>
                                        </p:tav>
                                      </p:tavLst>
                                    </p:anim>
                                    <p:animEffect transition="in" filter="fade">
                                      <p:cBhvr>
                                        <p:cTn id="62" dur="1000"/>
                                        <p:tgtEl>
                                          <p:spTgt spid="11060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11621" name="Rectangle 5"/>
          <p:cNvSpPr>
            <a:spLocks noChangeArrowheads="1"/>
          </p:cNvSpPr>
          <p:nvPr/>
        </p:nvSpPr>
        <p:spPr bwMode="auto">
          <a:xfrm>
            <a:off x="228600" y="152400"/>
            <a:ext cx="8534400" cy="3776663"/>
          </a:xfrm>
          <a:prstGeom prst="rect">
            <a:avLst/>
          </a:prstGeom>
          <a:noFill/>
          <a:ln w="9525">
            <a:noFill/>
            <a:miter lim="800000"/>
            <a:headEnd/>
            <a:tailEnd/>
          </a:ln>
        </p:spPr>
        <p:txBody>
          <a:bodyPr anchor="ctr">
            <a:spAutoFit/>
          </a:bodyPr>
          <a:lstStyle/>
          <a:p>
            <a:pPr algn="ctr">
              <a:tabLst>
                <a:tab pos="5664200" algn="l"/>
              </a:tabLst>
            </a:pPr>
            <a:r>
              <a:rPr lang="en-US" b="1">
                <a:cs typeface="Times New Roman" pitchFamily="18" charset="0"/>
              </a:rPr>
              <a:t>Ruling Philosophy</a:t>
            </a:r>
          </a:p>
          <a:p>
            <a:pPr algn="ctr">
              <a:tabLst>
                <a:tab pos="5664200" algn="l"/>
              </a:tabLst>
            </a:pPr>
            <a:r>
              <a:rPr lang="en-US">
                <a:cs typeface="Times New Roman" pitchFamily="18" charset="0"/>
              </a:rPr>
              <a:t>Qin </a:t>
            </a:r>
            <a:r>
              <a:rPr lang="en-US" u="sng">
                <a:cs typeface="Times New Roman" pitchFamily="18" charset="0"/>
              </a:rPr>
              <a:t>adopted Legalism</a:t>
            </a:r>
            <a:r>
              <a:rPr lang="en-US">
                <a:cs typeface="Times New Roman" pitchFamily="18" charset="0"/>
              </a:rPr>
              <a:t> to rule his </a:t>
            </a:r>
            <a:r>
              <a:rPr lang="en-US" b="1" u="sng">
                <a:cs typeface="Times New Roman" pitchFamily="18" charset="0"/>
              </a:rPr>
              <a:t>regime</a:t>
            </a:r>
            <a:r>
              <a:rPr lang="en-US" u="sng">
                <a:cs typeface="Times New Roman" pitchFamily="18" charset="0"/>
              </a:rPr>
              <a:t> (government in power)</a:t>
            </a:r>
          </a:p>
          <a:p>
            <a:pPr algn="ctr">
              <a:tabLst>
                <a:tab pos="5664200" algn="l"/>
              </a:tabLst>
            </a:pPr>
            <a:endParaRPr lang="en-US" u="sng"/>
          </a:p>
          <a:p>
            <a:pPr algn="ctr" eaLnBrk="0" hangingPunct="0">
              <a:tabLst>
                <a:tab pos="5664200" algn="l"/>
              </a:tabLst>
            </a:pPr>
            <a:r>
              <a:rPr lang="en-US" b="1">
                <a:cs typeface="Times New Roman" pitchFamily="18" charset="0"/>
              </a:rPr>
              <a:t>Style of Rule</a:t>
            </a:r>
          </a:p>
          <a:p>
            <a:pPr algn="ctr" eaLnBrk="0" hangingPunct="0">
              <a:tabLst>
                <a:tab pos="5664200" algn="l"/>
              </a:tabLst>
            </a:pPr>
            <a:r>
              <a:rPr lang="en-US" u="sng">
                <a:cs typeface="Times New Roman" pitchFamily="18" charset="0"/>
              </a:rPr>
              <a:t>Centralized power to avoid another civil war.</a:t>
            </a:r>
          </a:p>
          <a:p>
            <a:pPr algn="ctr" eaLnBrk="0" hangingPunct="0">
              <a:tabLst>
                <a:tab pos="5664200" algn="l"/>
              </a:tabLst>
            </a:pPr>
            <a:endParaRPr lang="en-US" b="1">
              <a:cs typeface="Times New Roman" pitchFamily="18" charset="0"/>
            </a:endParaRPr>
          </a:p>
          <a:p>
            <a:pPr algn="ctr">
              <a:tabLst>
                <a:tab pos="5664200" algn="l"/>
              </a:tabLst>
            </a:pPr>
            <a:r>
              <a:rPr lang="en-US" b="1"/>
              <a:t>Treatment of People </a:t>
            </a:r>
          </a:p>
          <a:p>
            <a:pPr algn="ctr" eaLnBrk="0" hangingPunct="0">
              <a:tabLst>
                <a:tab pos="5664200" algn="l"/>
              </a:tabLst>
            </a:pPr>
            <a:r>
              <a:rPr lang="en-US" u="sng"/>
              <a:t>People who opposed his rule were punished or executed</a:t>
            </a:r>
            <a:r>
              <a:rPr lang="en-US"/>
              <a:t>.</a:t>
            </a:r>
          </a:p>
          <a:p>
            <a:pPr algn="ctr" eaLnBrk="0" hangingPunct="0">
              <a:tabLst>
                <a:tab pos="5664200" algn="l"/>
              </a:tabLst>
            </a:pPr>
            <a:r>
              <a:rPr lang="en-US"/>
              <a:t>He held mass </a:t>
            </a:r>
            <a:r>
              <a:rPr lang="en-US" u="sng"/>
              <a:t>book burnings</a:t>
            </a:r>
            <a:r>
              <a:rPr lang="en-US"/>
              <a:t> to get rid of ideas contrary to what he believed. </a:t>
            </a:r>
          </a:p>
          <a:p>
            <a:pPr algn="ctr" eaLnBrk="0" hangingPunct="0">
              <a:tabLst>
                <a:tab pos="5664200" algn="l"/>
              </a:tabLst>
            </a:pPr>
            <a:endParaRPr lang="en-US" b="1"/>
          </a:p>
        </p:txBody>
      </p:sp>
      <p:pic>
        <p:nvPicPr>
          <p:cNvPr id="111624" name="Picture 8" descr="img_chun1"/>
          <p:cNvPicPr>
            <a:picLocks noChangeAspect="1" noChangeArrowheads="1"/>
          </p:cNvPicPr>
          <p:nvPr/>
        </p:nvPicPr>
        <p:blipFill>
          <a:blip r:embed="rId3" cstate="print"/>
          <a:srcRect/>
          <a:stretch>
            <a:fillRect/>
          </a:stretch>
        </p:blipFill>
        <p:spPr bwMode="auto">
          <a:xfrm>
            <a:off x="2286000" y="3789363"/>
            <a:ext cx="4495800" cy="28400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1621">
                                            <p:txEl>
                                              <p:pRg st="0" end="0"/>
                                            </p:txEl>
                                          </p:spTgt>
                                        </p:tgtEl>
                                        <p:attrNameLst>
                                          <p:attrName>style.visibility</p:attrName>
                                        </p:attrNameLst>
                                      </p:cBhvr>
                                      <p:to>
                                        <p:strVal val="visible"/>
                                      </p:to>
                                    </p:set>
                                    <p:anim calcmode="lin" valueType="num">
                                      <p:cBhvr>
                                        <p:cTn id="7" dur="1000" fill="hold"/>
                                        <p:tgtEl>
                                          <p:spTgt spid="111621">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1162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1621">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111621">
                                            <p:txEl>
                                              <p:pRg st="1" end="1"/>
                                            </p:txEl>
                                          </p:spTgt>
                                        </p:tgtEl>
                                        <p:attrNameLst>
                                          <p:attrName>style.visibility</p:attrName>
                                        </p:attrNameLst>
                                      </p:cBhvr>
                                      <p:to>
                                        <p:strVal val="visible"/>
                                      </p:to>
                                    </p:set>
                                    <p:anim calcmode="lin" valueType="num">
                                      <p:cBhvr>
                                        <p:cTn id="12" dur="1000" fill="hold"/>
                                        <p:tgtEl>
                                          <p:spTgt spid="111621">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111621">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11621">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11621">
                                            <p:txEl>
                                              <p:pRg st="3" end="3"/>
                                            </p:txEl>
                                          </p:spTgt>
                                        </p:tgtEl>
                                        <p:attrNameLst>
                                          <p:attrName>style.visibility</p:attrName>
                                        </p:attrNameLst>
                                      </p:cBhvr>
                                      <p:to>
                                        <p:strVal val="visible"/>
                                      </p:to>
                                    </p:set>
                                    <p:anim calcmode="lin" valueType="num">
                                      <p:cBhvr>
                                        <p:cTn id="19" dur="1000" fill="hold"/>
                                        <p:tgtEl>
                                          <p:spTgt spid="111621">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111621">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111621">
                                            <p:txEl>
                                              <p:pRg st="3" end="3"/>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111621">
                                            <p:txEl>
                                              <p:pRg st="4" end="4"/>
                                            </p:txEl>
                                          </p:spTgt>
                                        </p:tgtEl>
                                        <p:attrNameLst>
                                          <p:attrName>style.visibility</p:attrName>
                                        </p:attrNameLst>
                                      </p:cBhvr>
                                      <p:to>
                                        <p:strVal val="visible"/>
                                      </p:to>
                                    </p:set>
                                    <p:anim calcmode="lin" valueType="num">
                                      <p:cBhvr>
                                        <p:cTn id="24" dur="1000" fill="hold"/>
                                        <p:tgtEl>
                                          <p:spTgt spid="111621">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111621">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111621">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111621">
                                            <p:txEl>
                                              <p:pRg st="6" end="6"/>
                                            </p:txEl>
                                          </p:spTgt>
                                        </p:tgtEl>
                                        <p:attrNameLst>
                                          <p:attrName>style.visibility</p:attrName>
                                        </p:attrNameLst>
                                      </p:cBhvr>
                                      <p:to>
                                        <p:strVal val="visible"/>
                                      </p:to>
                                    </p:set>
                                    <p:anim calcmode="lin" valueType="num">
                                      <p:cBhvr>
                                        <p:cTn id="31" dur="1000" fill="hold"/>
                                        <p:tgtEl>
                                          <p:spTgt spid="111621">
                                            <p:txEl>
                                              <p:pRg st="6" end="6"/>
                                            </p:txEl>
                                          </p:spTgt>
                                        </p:tgtEl>
                                        <p:attrNameLst>
                                          <p:attrName>ppt_w</p:attrName>
                                        </p:attrNameLst>
                                      </p:cBhvr>
                                      <p:tavLst>
                                        <p:tav tm="0">
                                          <p:val>
                                            <p:strVal val="#ppt_w*0.70"/>
                                          </p:val>
                                        </p:tav>
                                        <p:tav tm="100000">
                                          <p:val>
                                            <p:strVal val="#ppt_w"/>
                                          </p:val>
                                        </p:tav>
                                      </p:tavLst>
                                    </p:anim>
                                    <p:anim calcmode="lin" valueType="num">
                                      <p:cBhvr>
                                        <p:cTn id="32" dur="1000" fill="hold"/>
                                        <p:tgtEl>
                                          <p:spTgt spid="111621">
                                            <p:txEl>
                                              <p:pRg st="6" end="6"/>
                                            </p:txEl>
                                          </p:spTgt>
                                        </p:tgtEl>
                                        <p:attrNameLst>
                                          <p:attrName>ppt_h</p:attrName>
                                        </p:attrNameLst>
                                      </p:cBhvr>
                                      <p:tavLst>
                                        <p:tav tm="0">
                                          <p:val>
                                            <p:strVal val="#ppt_h"/>
                                          </p:val>
                                        </p:tav>
                                        <p:tav tm="100000">
                                          <p:val>
                                            <p:strVal val="#ppt_h"/>
                                          </p:val>
                                        </p:tav>
                                      </p:tavLst>
                                    </p:anim>
                                    <p:animEffect transition="in" filter="fade">
                                      <p:cBhvr>
                                        <p:cTn id="33" dur="1000"/>
                                        <p:tgtEl>
                                          <p:spTgt spid="111621">
                                            <p:txEl>
                                              <p:pRg st="6" end="6"/>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111621">
                                            <p:txEl>
                                              <p:pRg st="7" end="7"/>
                                            </p:txEl>
                                          </p:spTgt>
                                        </p:tgtEl>
                                        <p:attrNameLst>
                                          <p:attrName>style.visibility</p:attrName>
                                        </p:attrNameLst>
                                      </p:cBhvr>
                                      <p:to>
                                        <p:strVal val="visible"/>
                                      </p:to>
                                    </p:set>
                                    <p:anim calcmode="lin" valueType="num">
                                      <p:cBhvr>
                                        <p:cTn id="36" dur="1000" fill="hold"/>
                                        <p:tgtEl>
                                          <p:spTgt spid="111621">
                                            <p:txEl>
                                              <p:pRg st="7" end="7"/>
                                            </p:txEl>
                                          </p:spTgt>
                                        </p:tgtEl>
                                        <p:attrNameLst>
                                          <p:attrName>ppt_w</p:attrName>
                                        </p:attrNameLst>
                                      </p:cBhvr>
                                      <p:tavLst>
                                        <p:tav tm="0">
                                          <p:val>
                                            <p:strVal val="#ppt_w*0.70"/>
                                          </p:val>
                                        </p:tav>
                                        <p:tav tm="100000">
                                          <p:val>
                                            <p:strVal val="#ppt_w"/>
                                          </p:val>
                                        </p:tav>
                                      </p:tavLst>
                                    </p:anim>
                                    <p:anim calcmode="lin" valueType="num">
                                      <p:cBhvr>
                                        <p:cTn id="37" dur="1000" fill="hold"/>
                                        <p:tgtEl>
                                          <p:spTgt spid="111621">
                                            <p:txEl>
                                              <p:pRg st="7" end="7"/>
                                            </p:txEl>
                                          </p:spTgt>
                                        </p:tgtEl>
                                        <p:attrNameLst>
                                          <p:attrName>ppt_h</p:attrName>
                                        </p:attrNameLst>
                                      </p:cBhvr>
                                      <p:tavLst>
                                        <p:tav tm="0">
                                          <p:val>
                                            <p:strVal val="#ppt_h"/>
                                          </p:val>
                                        </p:tav>
                                        <p:tav tm="100000">
                                          <p:val>
                                            <p:strVal val="#ppt_h"/>
                                          </p:val>
                                        </p:tav>
                                      </p:tavLst>
                                    </p:anim>
                                    <p:animEffect transition="in" filter="fade">
                                      <p:cBhvr>
                                        <p:cTn id="38" dur="1000"/>
                                        <p:tgtEl>
                                          <p:spTgt spid="111621">
                                            <p:txEl>
                                              <p:pRg st="7" end="7"/>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111621">
                                            <p:txEl>
                                              <p:pRg st="8" end="8"/>
                                            </p:txEl>
                                          </p:spTgt>
                                        </p:tgtEl>
                                        <p:attrNameLst>
                                          <p:attrName>style.visibility</p:attrName>
                                        </p:attrNameLst>
                                      </p:cBhvr>
                                      <p:to>
                                        <p:strVal val="visible"/>
                                      </p:to>
                                    </p:set>
                                    <p:anim calcmode="lin" valueType="num">
                                      <p:cBhvr>
                                        <p:cTn id="41" dur="1000" fill="hold"/>
                                        <p:tgtEl>
                                          <p:spTgt spid="111621">
                                            <p:txEl>
                                              <p:pRg st="8" end="8"/>
                                            </p:txEl>
                                          </p:spTgt>
                                        </p:tgtEl>
                                        <p:attrNameLst>
                                          <p:attrName>ppt_w</p:attrName>
                                        </p:attrNameLst>
                                      </p:cBhvr>
                                      <p:tavLst>
                                        <p:tav tm="0">
                                          <p:val>
                                            <p:strVal val="#ppt_w*0.70"/>
                                          </p:val>
                                        </p:tav>
                                        <p:tav tm="100000">
                                          <p:val>
                                            <p:strVal val="#ppt_w"/>
                                          </p:val>
                                        </p:tav>
                                      </p:tavLst>
                                    </p:anim>
                                    <p:anim calcmode="lin" valueType="num">
                                      <p:cBhvr>
                                        <p:cTn id="42" dur="1000" fill="hold"/>
                                        <p:tgtEl>
                                          <p:spTgt spid="111621">
                                            <p:txEl>
                                              <p:pRg st="8" end="8"/>
                                            </p:txEl>
                                          </p:spTgt>
                                        </p:tgtEl>
                                        <p:attrNameLst>
                                          <p:attrName>ppt_h</p:attrName>
                                        </p:attrNameLst>
                                      </p:cBhvr>
                                      <p:tavLst>
                                        <p:tav tm="0">
                                          <p:val>
                                            <p:strVal val="#ppt_h"/>
                                          </p:val>
                                        </p:tav>
                                        <p:tav tm="100000">
                                          <p:val>
                                            <p:strVal val="#ppt_h"/>
                                          </p:val>
                                        </p:tav>
                                      </p:tavLst>
                                    </p:anim>
                                    <p:animEffect transition="in" filter="fade">
                                      <p:cBhvr>
                                        <p:cTn id="43" dur="1000"/>
                                        <p:tgtEl>
                                          <p:spTgt spid="111621">
                                            <p:txEl>
                                              <p:pRg st="8" end="8"/>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111624"/>
                                        </p:tgtEl>
                                        <p:attrNameLst>
                                          <p:attrName>style.visibility</p:attrName>
                                        </p:attrNameLst>
                                      </p:cBhvr>
                                      <p:to>
                                        <p:strVal val="visible"/>
                                      </p:to>
                                    </p:set>
                                    <p:anim calcmode="lin" valueType="num">
                                      <p:cBhvr>
                                        <p:cTn id="46" dur="1000" fill="hold"/>
                                        <p:tgtEl>
                                          <p:spTgt spid="111624"/>
                                        </p:tgtEl>
                                        <p:attrNameLst>
                                          <p:attrName>ppt_w</p:attrName>
                                        </p:attrNameLst>
                                      </p:cBhvr>
                                      <p:tavLst>
                                        <p:tav tm="0">
                                          <p:val>
                                            <p:strVal val="#ppt_w*0.70"/>
                                          </p:val>
                                        </p:tav>
                                        <p:tav tm="100000">
                                          <p:val>
                                            <p:strVal val="#ppt_w"/>
                                          </p:val>
                                        </p:tav>
                                      </p:tavLst>
                                    </p:anim>
                                    <p:anim calcmode="lin" valueType="num">
                                      <p:cBhvr>
                                        <p:cTn id="47" dur="1000" fill="hold"/>
                                        <p:tgtEl>
                                          <p:spTgt spid="111624"/>
                                        </p:tgtEl>
                                        <p:attrNameLst>
                                          <p:attrName>ppt_h</p:attrName>
                                        </p:attrNameLst>
                                      </p:cBhvr>
                                      <p:tavLst>
                                        <p:tav tm="0">
                                          <p:val>
                                            <p:strVal val="#ppt_h"/>
                                          </p:val>
                                        </p:tav>
                                        <p:tav tm="100000">
                                          <p:val>
                                            <p:strVal val="#ppt_h"/>
                                          </p:val>
                                        </p:tav>
                                      </p:tavLst>
                                    </p:anim>
                                    <p:animEffect transition="in" filter="fade">
                                      <p:cBhvr>
                                        <p:cTn id="48" dur="1000"/>
                                        <p:tgtEl>
                                          <p:spTgt spid="111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14692" name="Text Box 4"/>
          <p:cNvSpPr txBox="1">
            <a:spLocks noChangeArrowheads="1"/>
          </p:cNvSpPr>
          <p:nvPr/>
        </p:nvSpPr>
        <p:spPr bwMode="auto">
          <a:xfrm>
            <a:off x="381000" y="552450"/>
            <a:ext cx="8397875" cy="4781550"/>
          </a:xfrm>
          <a:prstGeom prst="rect">
            <a:avLst/>
          </a:prstGeom>
          <a:noFill/>
          <a:ln w="9525">
            <a:noFill/>
            <a:miter lim="800000"/>
            <a:headEnd/>
            <a:tailEnd/>
          </a:ln>
        </p:spPr>
        <p:txBody>
          <a:bodyPr>
            <a:spAutoFit/>
          </a:bodyPr>
          <a:lstStyle/>
          <a:p>
            <a:r>
              <a:rPr lang="en-US" b="1"/>
              <a:t>Written Language</a:t>
            </a:r>
          </a:p>
          <a:p>
            <a:r>
              <a:rPr lang="en-US"/>
              <a:t>Shi Huangdi made </a:t>
            </a:r>
            <a:r>
              <a:rPr lang="en-US" u="sng"/>
              <a:t>many reforms</a:t>
            </a:r>
          </a:p>
          <a:p>
            <a:endParaRPr lang="en-US" u="sng"/>
          </a:p>
          <a:p>
            <a:r>
              <a:rPr lang="en-US"/>
              <a:t>He </a:t>
            </a:r>
            <a:r>
              <a:rPr lang="en-US" u="sng"/>
              <a:t>unified written Chinese</a:t>
            </a:r>
            <a:r>
              <a:rPr lang="en-US"/>
              <a:t>, having a common written language allowed for </a:t>
            </a:r>
            <a:r>
              <a:rPr lang="en-US" u="sng"/>
              <a:t>easier communication.</a:t>
            </a:r>
            <a:r>
              <a:rPr lang="en-US"/>
              <a:t> </a:t>
            </a:r>
          </a:p>
          <a:p>
            <a:endParaRPr lang="en-US"/>
          </a:p>
          <a:p>
            <a:r>
              <a:rPr lang="en-US"/>
              <a:t>He created a </a:t>
            </a:r>
            <a:r>
              <a:rPr lang="en-US" u="sng"/>
              <a:t>single currency</a:t>
            </a:r>
            <a:r>
              <a:rPr lang="en-US"/>
              <a:t> to make trade easier</a:t>
            </a:r>
          </a:p>
          <a:p>
            <a:endParaRPr lang="en-US"/>
          </a:p>
          <a:p>
            <a:r>
              <a:rPr lang="en-US"/>
              <a:t>He </a:t>
            </a:r>
            <a:r>
              <a:rPr lang="en-US" u="sng"/>
              <a:t>built roads</a:t>
            </a:r>
            <a:r>
              <a:rPr lang="en-US"/>
              <a:t> throughout his empire to make travel easier. </a:t>
            </a:r>
          </a:p>
          <a:p>
            <a:endParaRPr lang="en-US"/>
          </a:p>
          <a:p>
            <a:r>
              <a:rPr lang="en-US"/>
              <a:t>He </a:t>
            </a:r>
            <a:r>
              <a:rPr lang="en-US" u="sng"/>
              <a:t>dug the Grand Canal</a:t>
            </a:r>
            <a:r>
              <a:rPr lang="en-US"/>
              <a:t> from the Yangtze to Central China to make trade and travel easier. </a:t>
            </a:r>
          </a:p>
          <a:p>
            <a:endParaRPr lang="en-US"/>
          </a:p>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4692">
                                            <p:txEl>
                                              <p:pRg st="0" end="0"/>
                                            </p:txEl>
                                          </p:spTgt>
                                        </p:tgtEl>
                                        <p:attrNameLst>
                                          <p:attrName>style.visibility</p:attrName>
                                        </p:attrNameLst>
                                      </p:cBhvr>
                                      <p:to>
                                        <p:strVal val="visible"/>
                                      </p:to>
                                    </p:set>
                                    <p:anim calcmode="lin" valueType="num">
                                      <p:cBhvr>
                                        <p:cTn id="7" dur="1000" fill="hold"/>
                                        <p:tgtEl>
                                          <p:spTgt spid="11469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1469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469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4692">
                                            <p:txEl>
                                              <p:pRg st="1" end="1"/>
                                            </p:txEl>
                                          </p:spTgt>
                                        </p:tgtEl>
                                        <p:attrNameLst>
                                          <p:attrName>style.visibility</p:attrName>
                                        </p:attrNameLst>
                                      </p:cBhvr>
                                      <p:to>
                                        <p:strVal val="visible"/>
                                      </p:to>
                                    </p:set>
                                    <p:anim calcmode="lin" valueType="num">
                                      <p:cBhvr>
                                        <p:cTn id="14" dur="1000" fill="hold"/>
                                        <p:tgtEl>
                                          <p:spTgt spid="11469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1469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1469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4692">
                                            <p:txEl>
                                              <p:pRg st="3" end="3"/>
                                            </p:txEl>
                                          </p:spTgt>
                                        </p:tgtEl>
                                        <p:attrNameLst>
                                          <p:attrName>style.visibility</p:attrName>
                                        </p:attrNameLst>
                                      </p:cBhvr>
                                      <p:to>
                                        <p:strVal val="visible"/>
                                      </p:to>
                                    </p:set>
                                    <p:anim calcmode="lin" valueType="num">
                                      <p:cBhvr>
                                        <p:cTn id="21" dur="1000" fill="hold"/>
                                        <p:tgtEl>
                                          <p:spTgt spid="114692">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114692">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11469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14692">
                                            <p:txEl>
                                              <p:pRg st="5" end="5"/>
                                            </p:txEl>
                                          </p:spTgt>
                                        </p:tgtEl>
                                        <p:attrNameLst>
                                          <p:attrName>style.visibility</p:attrName>
                                        </p:attrNameLst>
                                      </p:cBhvr>
                                      <p:to>
                                        <p:strVal val="visible"/>
                                      </p:to>
                                    </p:set>
                                    <p:anim calcmode="lin" valueType="num">
                                      <p:cBhvr>
                                        <p:cTn id="28" dur="1000" fill="hold"/>
                                        <p:tgtEl>
                                          <p:spTgt spid="114692">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114692">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11469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14692">
                                            <p:txEl>
                                              <p:pRg st="7" end="7"/>
                                            </p:txEl>
                                          </p:spTgt>
                                        </p:tgtEl>
                                        <p:attrNameLst>
                                          <p:attrName>style.visibility</p:attrName>
                                        </p:attrNameLst>
                                      </p:cBhvr>
                                      <p:to>
                                        <p:strVal val="visible"/>
                                      </p:to>
                                    </p:set>
                                    <p:anim calcmode="lin" valueType="num">
                                      <p:cBhvr>
                                        <p:cTn id="35" dur="1000" fill="hold"/>
                                        <p:tgtEl>
                                          <p:spTgt spid="114692">
                                            <p:txEl>
                                              <p:pRg st="7" end="7"/>
                                            </p:txEl>
                                          </p:spTgt>
                                        </p:tgtEl>
                                        <p:attrNameLst>
                                          <p:attrName>ppt_w</p:attrName>
                                        </p:attrNameLst>
                                      </p:cBhvr>
                                      <p:tavLst>
                                        <p:tav tm="0">
                                          <p:val>
                                            <p:strVal val="#ppt_w*0.70"/>
                                          </p:val>
                                        </p:tav>
                                        <p:tav tm="100000">
                                          <p:val>
                                            <p:strVal val="#ppt_w"/>
                                          </p:val>
                                        </p:tav>
                                      </p:tavLst>
                                    </p:anim>
                                    <p:anim calcmode="lin" valueType="num">
                                      <p:cBhvr>
                                        <p:cTn id="36" dur="1000" fill="hold"/>
                                        <p:tgtEl>
                                          <p:spTgt spid="114692">
                                            <p:txEl>
                                              <p:pRg st="7" end="7"/>
                                            </p:txEl>
                                          </p:spTgt>
                                        </p:tgtEl>
                                        <p:attrNameLst>
                                          <p:attrName>ppt_h</p:attrName>
                                        </p:attrNameLst>
                                      </p:cBhvr>
                                      <p:tavLst>
                                        <p:tav tm="0">
                                          <p:val>
                                            <p:strVal val="#ppt_h"/>
                                          </p:val>
                                        </p:tav>
                                        <p:tav tm="100000">
                                          <p:val>
                                            <p:strVal val="#ppt_h"/>
                                          </p:val>
                                        </p:tav>
                                      </p:tavLst>
                                    </p:anim>
                                    <p:animEffect transition="in" filter="fade">
                                      <p:cBhvr>
                                        <p:cTn id="37" dur="1000"/>
                                        <p:tgtEl>
                                          <p:spTgt spid="11469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14692">
                                            <p:txEl>
                                              <p:pRg st="9" end="9"/>
                                            </p:txEl>
                                          </p:spTgt>
                                        </p:tgtEl>
                                        <p:attrNameLst>
                                          <p:attrName>style.visibility</p:attrName>
                                        </p:attrNameLst>
                                      </p:cBhvr>
                                      <p:to>
                                        <p:strVal val="visible"/>
                                      </p:to>
                                    </p:set>
                                    <p:anim calcmode="lin" valueType="num">
                                      <p:cBhvr>
                                        <p:cTn id="42" dur="1000" fill="hold"/>
                                        <p:tgtEl>
                                          <p:spTgt spid="114692">
                                            <p:txEl>
                                              <p:pRg st="9" end="9"/>
                                            </p:txEl>
                                          </p:spTgt>
                                        </p:tgtEl>
                                        <p:attrNameLst>
                                          <p:attrName>ppt_w</p:attrName>
                                        </p:attrNameLst>
                                      </p:cBhvr>
                                      <p:tavLst>
                                        <p:tav tm="0">
                                          <p:val>
                                            <p:strVal val="#ppt_w*0.70"/>
                                          </p:val>
                                        </p:tav>
                                        <p:tav tm="100000">
                                          <p:val>
                                            <p:strVal val="#ppt_w"/>
                                          </p:val>
                                        </p:tav>
                                      </p:tavLst>
                                    </p:anim>
                                    <p:anim calcmode="lin" valueType="num">
                                      <p:cBhvr>
                                        <p:cTn id="43" dur="1000" fill="hold"/>
                                        <p:tgtEl>
                                          <p:spTgt spid="114692">
                                            <p:txEl>
                                              <p:pRg st="9" end="9"/>
                                            </p:txEl>
                                          </p:spTgt>
                                        </p:tgtEl>
                                        <p:attrNameLst>
                                          <p:attrName>ppt_h</p:attrName>
                                        </p:attrNameLst>
                                      </p:cBhvr>
                                      <p:tavLst>
                                        <p:tav tm="0">
                                          <p:val>
                                            <p:strVal val="#ppt_h"/>
                                          </p:val>
                                        </p:tav>
                                        <p:tav tm="100000">
                                          <p:val>
                                            <p:strVal val="#ppt_h"/>
                                          </p:val>
                                        </p:tav>
                                      </p:tavLst>
                                    </p:anim>
                                    <p:animEffect transition="in" filter="fade">
                                      <p:cBhvr>
                                        <p:cTn id="44" dur="1000"/>
                                        <p:tgtEl>
                                          <p:spTgt spid="11469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10594" name="Picture 4"/>
          <p:cNvPicPr>
            <a:picLocks noChangeAspect="1" noChangeArrowheads="1"/>
          </p:cNvPicPr>
          <p:nvPr/>
        </p:nvPicPr>
        <p:blipFill>
          <a:blip r:embed="rId3" cstate="print"/>
          <a:srcRect/>
          <a:stretch>
            <a:fillRect/>
          </a:stretch>
        </p:blipFill>
        <p:spPr bwMode="auto">
          <a:xfrm>
            <a:off x="304800" y="444500"/>
            <a:ext cx="8686800" cy="5880100"/>
          </a:xfrm>
          <a:prstGeom prst="rect">
            <a:avLst/>
          </a:prstGeom>
          <a:noFill/>
          <a:ln w="9525">
            <a:noFill/>
            <a:miter lim="800000"/>
            <a:headEnd/>
            <a:tailEnd/>
          </a:ln>
        </p:spPr>
      </p:pic>
      <p:sp>
        <p:nvSpPr>
          <p:cNvPr id="112645" name="Text Box 5"/>
          <p:cNvSpPr txBox="1">
            <a:spLocks noChangeArrowheads="1"/>
          </p:cNvSpPr>
          <p:nvPr/>
        </p:nvSpPr>
        <p:spPr bwMode="auto">
          <a:xfrm>
            <a:off x="304800" y="2362200"/>
            <a:ext cx="2514600" cy="1096963"/>
          </a:xfrm>
          <a:prstGeom prst="rect">
            <a:avLst/>
          </a:prstGeom>
          <a:noFill/>
          <a:ln w="9525">
            <a:noFill/>
            <a:miter lim="800000"/>
            <a:headEnd/>
            <a:tailEnd/>
          </a:ln>
        </p:spPr>
        <p:txBody>
          <a:bodyPr>
            <a:spAutoFit/>
          </a:bodyPr>
          <a:lstStyle/>
          <a:p>
            <a:pPr algn="ctr">
              <a:spcBef>
                <a:spcPct val="50000"/>
              </a:spcBef>
            </a:pPr>
            <a:r>
              <a:rPr lang="en-US"/>
              <a:t>Dealt with </a:t>
            </a:r>
            <a:r>
              <a:rPr lang="en-US" u="sng"/>
              <a:t>issues that affected the people</a:t>
            </a:r>
          </a:p>
        </p:txBody>
      </p:sp>
      <p:sp>
        <p:nvSpPr>
          <p:cNvPr id="112646" name="Text Box 6"/>
          <p:cNvSpPr txBox="1">
            <a:spLocks noChangeArrowheads="1"/>
          </p:cNvSpPr>
          <p:nvPr/>
        </p:nvSpPr>
        <p:spPr bwMode="auto">
          <a:xfrm>
            <a:off x="3048000" y="2209800"/>
            <a:ext cx="2530475" cy="1431925"/>
          </a:xfrm>
          <a:prstGeom prst="rect">
            <a:avLst/>
          </a:prstGeom>
          <a:noFill/>
          <a:ln w="9525">
            <a:noFill/>
            <a:miter lim="800000"/>
            <a:headEnd/>
            <a:tailEnd/>
          </a:ln>
        </p:spPr>
        <p:txBody>
          <a:bodyPr>
            <a:spAutoFit/>
          </a:bodyPr>
          <a:lstStyle/>
          <a:p>
            <a:pPr algn="ctr"/>
            <a:r>
              <a:rPr lang="en-US" b="1" u="sng"/>
              <a:t>Military Division</a:t>
            </a:r>
          </a:p>
          <a:p>
            <a:pPr algn="ctr"/>
            <a:r>
              <a:rPr lang="en-US" u="sng"/>
              <a:t>Dealt with government/</a:t>
            </a:r>
          </a:p>
          <a:p>
            <a:pPr algn="ctr"/>
            <a:r>
              <a:rPr lang="en-US" u="sng"/>
              <a:t>defense issues</a:t>
            </a:r>
            <a:r>
              <a:rPr lang="en-US"/>
              <a:t>.</a:t>
            </a:r>
          </a:p>
        </p:txBody>
      </p:sp>
      <p:sp>
        <p:nvSpPr>
          <p:cNvPr id="112648" name="Text Box 8"/>
          <p:cNvSpPr txBox="1">
            <a:spLocks noChangeArrowheads="1"/>
          </p:cNvSpPr>
          <p:nvPr/>
        </p:nvSpPr>
        <p:spPr bwMode="auto">
          <a:xfrm>
            <a:off x="5943600" y="2209800"/>
            <a:ext cx="2286000" cy="1431925"/>
          </a:xfrm>
          <a:prstGeom prst="rect">
            <a:avLst/>
          </a:prstGeom>
          <a:noFill/>
          <a:ln w="9525">
            <a:noFill/>
            <a:miter lim="800000"/>
            <a:headEnd/>
            <a:tailEnd/>
          </a:ln>
        </p:spPr>
        <p:txBody>
          <a:bodyPr>
            <a:spAutoFit/>
          </a:bodyPr>
          <a:lstStyle/>
          <a:p>
            <a:pPr algn="ctr"/>
            <a:r>
              <a:rPr lang="en-US" u="sng"/>
              <a:t>Inspectors who checked on government officials. </a:t>
            </a:r>
          </a:p>
        </p:txBody>
      </p:sp>
      <p:sp>
        <p:nvSpPr>
          <p:cNvPr id="112649" name="Text Box 9"/>
          <p:cNvSpPr txBox="1">
            <a:spLocks noChangeArrowheads="1"/>
          </p:cNvSpPr>
          <p:nvPr/>
        </p:nvSpPr>
        <p:spPr bwMode="auto">
          <a:xfrm>
            <a:off x="2209800" y="5516563"/>
            <a:ext cx="2235200" cy="427037"/>
          </a:xfrm>
          <a:prstGeom prst="rect">
            <a:avLst/>
          </a:prstGeom>
          <a:noFill/>
          <a:ln w="9525">
            <a:noFill/>
            <a:miter lim="800000"/>
            <a:headEnd/>
            <a:tailEnd/>
          </a:ln>
        </p:spPr>
        <p:txBody>
          <a:bodyPr wrap="none">
            <a:spAutoFit/>
          </a:bodyPr>
          <a:lstStyle/>
          <a:p>
            <a:r>
              <a:rPr lang="en-US" u="sng"/>
              <a:t>Larger divisions</a:t>
            </a:r>
          </a:p>
        </p:txBody>
      </p:sp>
      <p:sp>
        <p:nvSpPr>
          <p:cNvPr id="112650" name="Text Box 10"/>
          <p:cNvSpPr txBox="1">
            <a:spLocks noChangeArrowheads="1"/>
          </p:cNvSpPr>
          <p:nvPr/>
        </p:nvSpPr>
        <p:spPr bwMode="auto">
          <a:xfrm>
            <a:off x="5905500" y="5516563"/>
            <a:ext cx="2400300" cy="427037"/>
          </a:xfrm>
          <a:prstGeom prst="rect">
            <a:avLst/>
          </a:prstGeom>
          <a:noFill/>
          <a:ln w="9525">
            <a:noFill/>
            <a:miter lim="800000"/>
            <a:headEnd/>
            <a:tailEnd/>
          </a:ln>
        </p:spPr>
        <p:txBody>
          <a:bodyPr wrap="none">
            <a:spAutoFit/>
          </a:bodyPr>
          <a:lstStyle/>
          <a:p>
            <a:r>
              <a:rPr lang="en-US" u="sng"/>
              <a:t>Smaller Divisions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2645"/>
                                        </p:tgtEl>
                                        <p:attrNameLst>
                                          <p:attrName>style.visibility</p:attrName>
                                        </p:attrNameLst>
                                      </p:cBhvr>
                                      <p:to>
                                        <p:strVal val="visible"/>
                                      </p:to>
                                    </p:set>
                                    <p:anim calcmode="lin" valueType="num">
                                      <p:cBhvr>
                                        <p:cTn id="7" dur="1000" fill="hold"/>
                                        <p:tgtEl>
                                          <p:spTgt spid="112645"/>
                                        </p:tgtEl>
                                        <p:attrNameLst>
                                          <p:attrName>ppt_w</p:attrName>
                                        </p:attrNameLst>
                                      </p:cBhvr>
                                      <p:tavLst>
                                        <p:tav tm="0">
                                          <p:val>
                                            <p:strVal val="#ppt_w*0.70"/>
                                          </p:val>
                                        </p:tav>
                                        <p:tav tm="100000">
                                          <p:val>
                                            <p:strVal val="#ppt_w"/>
                                          </p:val>
                                        </p:tav>
                                      </p:tavLst>
                                    </p:anim>
                                    <p:anim calcmode="lin" valueType="num">
                                      <p:cBhvr>
                                        <p:cTn id="8" dur="1000" fill="hold"/>
                                        <p:tgtEl>
                                          <p:spTgt spid="112645"/>
                                        </p:tgtEl>
                                        <p:attrNameLst>
                                          <p:attrName>ppt_h</p:attrName>
                                        </p:attrNameLst>
                                      </p:cBhvr>
                                      <p:tavLst>
                                        <p:tav tm="0">
                                          <p:val>
                                            <p:strVal val="#ppt_h"/>
                                          </p:val>
                                        </p:tav>
                                        <p:tav tm="100000">
                                          <p:val>
                                            <p:strVal val="#ppt_h"/>
                                          </p:val>
                                        </p:tav>
                                      </p:tavLst>
                                    </p:anim>
                                    <p:animEffect transition="in" filter="fade">
                                      <p:cBhvr>
                                        <p:cTn id="9" dur="1000"/>
                                        <p:tgtEl>
                                          <p:spTgt spid="112645"/>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12646"/>
                                        </p:tgtEl>
                                        <p:attrNameLst>
                                          <p:attrName>style.visibility</p:attrName>
                                        </p:attrNameLst>
                                      </p:cBhvr>
                                      <p:to>
                                        <p:strVal val="visible"/>
                                      </p:to>
                                    </p:set>
                                    <p:anim calcmode="lin" valueType="num">
                                      <p:cBhvr>
                                        <p:cTn id="13" dur="1000" fill="hold"/>
                                        <p:tgtEl>
                                          <p:spTgt spid="112646"/>
                                        </p:tgtEl>
                                        <p:attrNameLst>
                                          <p:attrName>ppt_w</p:attrName>
                                        </p:attrNameLst>
                                      </p:cBhvr>
                                      <p:tavLst>
                                        <p:tav tm="0">
                                          <p:val>
                                            <p:strVal val="#ppt_w*0.70"/>
                                          </p:val>
                                        </p:tav>
                                        <p:tav tm="100000">
                                          <p:val>
                                            <p:strVal val="#ppt_w"/>
                                          </p:val>
                                        </p:tav>
                                      </p:tavLst>
                                    </p:anim>
                                    <p:anim calcmode="lin" valueType="num">
                                      <p:cBhvr>
                                        <p:cTn id="14" dur="1000" fill="hold"/>
                                        <p:tgtEl>
                                          <p:spTgt spid="112646"/>
                                        </p:tgtEl>
                                        <p:attrNameLst>
                                          <p:attrName>ppt_h</p:attrName>
                                        </p:attrNameLst>
                                      </p:cBhvr>
                                      <p:tavLst>
                                        <p:tav tm="0">
                                          <p:val>
                                            <p:strVal val="#ppt_h"/>
                                          </p:val>
                                        </p:tav>
                                        <p:tav tm="100000">
                                          <p:val>
                                            <p:strVal val="#ppt_h"/>
                                          </p:val>
                                        </p:tav>
                                      </p:tavLst>
                                    </p:anim>
                                    <p:animEffect transition="in" filter="fade">
                                      <p:cBhvr>
                                        <p:cTn id="15" dur="1000"/>
                                        <p:tgtEl>
                                          <p:spTgt spid="112646"/>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112648"/>
                                        </p:tgtEl>
                                        <p:attrNameLst>
                                          <p:attrName>style.visibility</p:attrName>
                                        </p:attrNameLst>
                                      </p:cBhvr>
                                      <p:to>
                                        <p:strVal val="visible"/>
                                      </p:to>
                                    </p:set>
                                    <p:anim calcmode="lin" valueType="num">
                                      <p:cBhvr>
                                        <p:cTn id="19" dur="1000" fill="hold"/>
                                        <p:tgtEl>
                                          <p:spTgt spid="112648"/>
                                        </p:tgtEl>
                                        <p:attrNameLst>
                                          <p:attrName>ppt_w</p:attrName>
                                        </p:attrNameLst>
                                      </p:cBhvr>
                                      <p:tavLst>
                                        <p:tav tm="0">
                                          <p:val>
                                            <p:strVal val="#ppt_w*0.70"/>
                                          </p:val>
                                        </p:tav>
                                        <p:tav tm="100000">
                                          <p:val>
                                            <p:strVal val="#ppt_w"/>
                                          </p:val>
                                        </p:tav>
                                      </p:tavLst>
                                    </p:anim>
                                    <p:anim calcmode="lin" valueType="num">
                                      <p:cBhvr>
                                        <p:cTn id="20" dur="1000" fill="hold"/>
                                        <p:tgtEl>
                                          <p:spTgt spid="112648"/>
                                        </p:tgtEl>
                                        <p:attrNameLst>
                                          <p:attrName>ppt_h</p:attrName>
                                        </p:attrNameLst>
                                      </p:cBhvr>
                                      <p:tavLst>
                                        <p:tav tm="0">
                                          <p:val>
                                            <p:strVal val="#ppt_h"/>
                                          </p:val>
                                        </p:tav>
                                        <p:tav tm="100000">
                                          <p:val>
                                            <p:strVal val="#ppt_h"/>
                                          </p:val>
                                        </p:tav>
                                      </p:tavLst>
                                    </p:anim>
                                    <p:animEffect transition="in" filter="fade">
                                      <p:cBhvr>
                                        <p:cTn id="21" dur="1000"/>
                                        <p:tgtEl>
                                          <p:spTgt spid="112648"/>
                                        </p:tgtEl>
                                      </p:cBhvr>
                                    </p:animEffect>
                                  </p:childTnLst>
                                </p:cTn>
                              </p:par>
                            </p:childTnLst>
                          </p:cTn>
                        </p:par>
                        <p:par>
                          <p:cTn id="22" fill="hold">
                            <p:stCondLst>
                              <p:cond delay="3000"/>
                            </p:stCondLst>
                            <p:childTnLst>
                              <p:par>
                                <p:cTn id="23" presetID="55" presetClass="entr" presetSubtype="0" fill="hold" grpId="0" nodeType="afterEffect">
                                  <p:stCondLst>
                                    <p:cond delay="0"/>
                                  </p:stCondLst>
                                  <p:childTnLst>
                                    <p:set>
                                      <p:cBhvr>
                                        <p:cTn id="24" dur="1" fill="hold">
                                          <p:stCondLst>
                                            <p:cond delay="0"/>
                                          </p:stCondLst>
                                        </p:cTn>
                                        <p:tgtEl>
                                          <p:spTgt spid="112649"/>
                                        </p:tgtEl>
                                        <p:attrNameLst>
                                          <p:attrName>style.visibility</p:attrName>
                                        </p:attrNameLst>
                                      </p:cBhvr>
                                      <p:to>
                                        <p:strVal val="visible"/>
                                      </p:to>
                                    </p:set>
                                    <p:anim calcmode="lin" valueType="num">
                                      <p:cBhvr>
                                        <p:cTn id="25" dur="1000" fill="hold"/>
                                        <p:tgtEl>
                                          <p:spTgt spid="112649"/>
                                        </p:tgtEl>
                                        <p:attrNameLst>
                                          <p:attrName>ppt_w</p:attrName>
                                        </p:attrNameLst>
                                      </p:cBhvr>
                                      <p:tavLst>
                                        <p:tav tm="0">
                                          <p:val>
                                            <p:strVal val="#ppt_w*0.70"/>
                                          </p:val>
                                        </p:tav>
                                        <p:tav tm="100000">
                                          <p:val>
                                            <p:strVal val="#ppt_w"/>
                                          </p:val>
                                        </p:tav>
                                      </p:tavLst>
                                    </p:anim>
                                    <p:anim calcmode="lin" valueType="num">
                                      <p:cBhvr>
                                        <p:cTn id="26" dur="1000" fill="hold"/>
                                        <p:tgtEl>
                                          <p:spTgt spid="112649"/>
                                        </p:tgtEl>
                                        <p:attrNameLst>
                                          <p:attrName>ppt_h</p:attrName>
                                        </p:attrNameLst>
                                      </p:cBhvr>
                                      <p:tavLst>
                                        <p:tav tm="0">
                                          <p:val>
                                            <p:strVal val="#ppt_h"/>
                                          </p:val>
                                        </p:tav>
                                        <p:tav tm="100000">
                                          <p:val>
                                            <p:strVal val="#ppt_h"/>
                                          </p:val>
                                        </p:tav>
                                      </p:tavLst>
                                    </p:anim>
                                    <p:animEffect transition="in" filter="fade">
                                      <p:cBhvr>
                                        <p:cTn id="27" dur="1000"/>
                                        <p:tgtEl>
                                          <p:spTgt spid="112649"/>
                                        </p:tgtEl>
                                      </p:cBhvr>
                                    </p:animEffect>
                                  </p:childTnLst>
                                </p:cTn>
                              </p:par>
                            </p:childTnLst>
                          </p:cTn>
                        </p:par>
                        <p:par>
                          <p:cTn id="28" fill="hold">
                            <p:stCondLst>
                              <p:cond delay="4000"/>
                            </p:stCondLst>
                            <p:childTnLst>
                              <p:par>
                                <p:cTn id="29" presetID="55" presetClass="entr" presetSubtype="0" fill="hold" grpId="0" nodeType="afterEffect">
                                  <p:stCondLst>
                                    <p:cond delay="0"/>
                                  </p:stCondLst>
                                  <p:childTnLst>
                                    <p:set>
                                      <p:cBhvr>
                                        <p:cTn id="30" dur="1" fill="hold">
                                          <p:stCondLst>
                                            <p:cond delay="0"/>
                                          </p:stCondLst>
                                        </p:cTn>
                                        <p:tgtEl>
                                          <p:spTgt spid="112650"/>
                                        </p:tgtEl>
                                        <p:attrNameLst>
                                          <p:attrName>style.visibility</p:attrName>
                                        </p:attrNameLst>
                                      </p:cBhvr>
                                      <p:to>
                                        <p:strVal val="visible"/>
                                      </p:to>
                                    </p:set>
                                    <p:anim calcmode="lin" valueType="num">
                                      <p:cBhvr>
                                        <p:cTn id="31" dur="1000" fill="hold"/>
                                        <p:tgtEl>
                                          <p:spTgt spid="112650"/>
                                        </p:tgtEl>
                                        <p:attrNameLst>
                                          <p:attrName>ppt_w</p:attrName>
                                        </p:attrNameLst>
                                      </p:cBhvr>
                                      <p:tavLst>
                                        <p:tav tm="0">
                                          <p:val>
                                            <p:strVal val="#ppt_w*0.70"/>
                                          </p:val>
                                        </p:tav>
                                        <p:tav tm="100000">
                                          <p:val>
                                            <p:strVal val="#ppt_w"/>
                                          </p:val>
                                        </p:tav>
                                      </p:tavLst>
                                    </p:anim>
                                    <p:anim calcmode="lin" valueType="num">
                                      <p:cBhvr>
                                        <p:cTn id="32" dur="1000" fill="hold"/>
                                        <p:tgtEl>
                                          <p:spTgt spid="112650"/>
                                        </p:tgtEl>
                                        <p:attrNameLst>
                                          <p:attrName>ppt_h</p:attrName>
                                        </p:attrNameLst>
                                      </p:cBhvr>
                                      <p:tavLst>
                                        <p:tav tm="0">
                                          <p:val>
                                            <p:strVal val="#ppt_h"/>
                                          </p:val>
                                        </p:tav>
                                        <p:tav tm="100000">
                                          <p:val>
                                            <p:strVal val="#ppt_h"/>
                                          </p:val>
                                        </p:tav>
                                      </p:tavLst>
                                    </p:anim>
                                    <p:animEffect transition="in" filter="fade">
                                      <p:cBhvr>
                                        <p:cTn id="33" dur="1000"/>
                                        <p:tgtEl>
                                          <p:spTgt spid="112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5" grpId="0"/>
      <p:bldP spid="112646" grpId="0"/>
      <p:bldP spid="112648" grpId="0"/>
      <p:bldP spid="112649" grpId="0"/>
      <p:bldP spid="112650"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11618" name="Rectangle 5"/>
          <p:cNvSpPr>
            <a:spLocks noChangeArrowheads="1"/>
          </p:cNvSpPr>
          <p:nvPr/>
        </p:nvSpPr>
        <p:spPr bwMode="auto">
          <a:xfrm>
            <a:off x="0" y="2514600"/>
            <a:ext cx="9144000" cy="0"/>
          </a:xfrm>
          <a:prstGeom prst="rect">
            <a:avLst/>
          </a:prstGeom>
          <a:noFill/>
          <a:ln w="9525">
            <a:noFill/>
            <a:miter lim="800000"/>
            <a:headEnd/>
            <a:tailEnd/>
          </a:ln>
        </p:spPr>
        <p:txBody>
          <a:bodyPr wrap="none" anchor="ctr">
            <a:spAutoFit/>
          </a:bodyPr>
          <a:lstStyle/>
          <a:p>
            <a:pPr>
              <a:tabLst>
                <a:tab pos="5664200" algn="l"/>
              </a:tabLst>
            </a:pPr>
            <a:endParaRPr lang="en-US" sz="1800">
              <a:latin typeface="Arial" charset="0"/>
            </a:endParaRPr>
          </a:p>
        </p:txBody>
      </p:sp>
      <p:sp>
        <p:nvSpPr>
          <p:cNvPr id="113670" name="Rectangle 6"/>
          <p:cNvSpPr>
            <a:spLocks noChangeArrowheads="1"/>
          </p:cNvSpPr>
          <p:nvPr/>
        </p:nvSpPr>
        <p:spPr bwMode="auto">
          <a:xfrm>
            <a:off x="228600" y="152400"/>
            <a:ext cx="6324600" cy="2771775"/>
          </a:xfrm>
          <a:prstGeom prst="rect">
            <a:avLst/>
          </a:prstGeom>
          <a:noFill/>
          <a:ln w="9525">
            <a:noFill/>
            <a:miter lim="800000"/>
            <a:headEnd/>
            <a:tailEnd/>
          </a:ln>
        </p:spPr>
        <p:txBody>
          <a:bodyPr anchor="ctr">
            <a:spAutoFit/>
          </a:bodyPr>
          <a:lstStyle/>
          <a:p>
            <a:pPr>
              <a:tabLst>
                <a:tab pos="5664200" algn="l"/>
              </a:tabLst>
            </a:pPr>
            <a:r>
              <a:rPr lang="en-US" b="1" dirty="0" err="1">
                <a:cs typeface="Times New Roman" pitchFamily="18" charset="0"/>
              </a:rPr>
              <a:t>Xiongnu</a:t>
            </a:r>
            <a:endParaRPr lang="en-US" b="1" dirty="0">
              <a:cs typeface="Times New Roman" pitchFamily="18" charset="0"/>
            </a:endParaRPr>
          </a:p>
          <a:p>
            <a:pPr>
              <a:tabLst>
                <a:tab pos="5664200" algn="l"/>
              </a:tabLst>
            </a:pPr>
            <a:r>
              <a:rPr lang="en-US" u="sng" dirty="0">
                <a:cs typeface="Times New Roman" pitchFamily="18" charset="0"/>
              </a:rPr>
              <a:t>Nomadic warriors to the north of China.</a:t>
            </a:r>
          </a:p>
          <a:p>
            <a:pPr>
              <a:tabLst>
                <a:tab pos="5664200" algn="l"/>
              </a:tabLst>
            </a:pPr>
            <a:endParaRPr lang="en-US" u="sng" dirty="0">
              <a:cs typeface="Times New Roman" pitchFamily="18" charset="0"/>
            </a:endParaRPr>
          </a:p>
          <a:p>
            <a:pPr>
              <a:tabLst>
                <a:tab pos="5664200" algn="l"/>
              </a:tabLst>
            </a:pPr>
            <a:r>
              <a:rPr lang="en-US" dirty="0">
                <a:cs typeface="Times New Roman" pitchFamily="18" charset="0"/>
              </a:rPr>
              <a:t>They kept </a:t>
            </a:r>
            <a:r>
              <a:rPr lang="en-US" u="sng" dirty="0">
                <a:cs typeface="Times New Roman" pitchFamily="18" charset="0"/>
              </a:rPr>
              <a:t>invading along the northern borders.</a:t>
            </a:r>
            <a:r>
              <a:rPr lang="en-US" b="1" u="sng" dirty="0">
                <a:cs typeface="Times New Roman" pitchFamily="18" charset="0"/>
              </a:rPr>
              <a:t> </a:t>
            </a:r>
          </a:p>
          <a:p>
            <a:pPr>
              <a:tabLst>
                <a:tab pos="5664200" algn="l"/>
              </a:tabLst>
            </a:pPr>
            <a:endParaRPr lang="en-US" b="1" u="sng" dirty="0">
              <a:cs typeface="Times New Roman" pitchFamily="18" charset="0"/>
            </a:endParaRPr>
          </a:p>
          <a:p>
            <a:pPr>
              <a:tabLst>
                <a:tab pos="5664200" algn="l"/>
              </a:tabLst>
            </a:pPr>
            <a:r>
              <a:rPr lang="en-US" dirty="0">
                <a:cs typeface="Times New Roman" pitchFamily="18" charset="0"/>
              </a:rPr>
              <a:t>Mastered the art of fighting on horseback, using horse archers to attack. </a:t>
            </a:r>
            <a:endParaRPr lang="en-US" b="1" dirty="0">
              <a:latin typeface="Arial" charset="0"/>
            </a:endParaRPr>
          </a:p>
        </p:txBody>
      </p:sp>
      <p:pic>
        <p:nvPicPr>
          <p:cNvPr id="113672" name="Picture 8" descr="Image:Xiongnu belt buckle.jpg"/>
          <p:cNvPicPr>
            <a:picLocks noChangeAspect="1" noChangeArrowheads="1"/>
          </p:cNvPicPr>
          <p:nvPr/>
        </p:nvPicPr>
        <p:blipFill>
          <a:blip r:embed="rId3" cstate="print"/>
          <a:srcRect/>
          <a:stretch>
            <a:fillRect/>
          </a:stretch>
        </p:blipFill>
        <p:spPr bwMode="auto">
          <a:xfrm>
            <a:off x="6751638" y="228600"/>
            <a:ext cx="2132012" cy="2514600"/>
          </a:xfrm>
          <a:prstGeom prst="rect">
            <a:avLst/>
          </a:prstGeom>
          <a:noFill/>
          <a:ln w="9525">
            <a:noFill/>
            <a:miter lim="800000"/>
            <a:headEnd/>
            <a:tailEnd/>
          </a:ln>
        </p:spPr>
      </p:pic>
      <p:sp>
        <p:nvSpPr>
          <p:cNvPr id="113673" name="Text Box 9"/>
          <p:cNvSpPr txBox="1">
            <a:spLocks noChangeArrowheads="1"/>
          </p:cNvSpPr>
          <p:nvPr/>
        </p:nvSpPr>
        <p:spPr bwMode="auto">
          <a:xfrm>
            <a:off x="228600" y="3124200"/>
            <a:ext cx="8610600" cy="3441700"/>
          </a:xfrm>
          <a:prstGeom prst="rect">
            <a:avLst/>
          </a:prstGeom>
          <a:noFill/>
          <a:ln w="9525">
            <a:noFill/>
            <a:miter lim="800000"/>
            <a:headEnd/>
            <a:tailEnd/>
          </a:ln>
        </p:spPr>
        <p:txBody>
          <a:bodyPr>
            <a:spAutoFit/>
          </a:bodyPr>
          <a:lstStyle/>
          <a:p>
            <a:r>
              <a:rPr lang="en-US" b="1"/>
              <a:t>Construction of The Great Wall</a:t>
            </a:r>
          </a:p>
          <a:p>
            <a:r>
              <a:rPr lang="en-US" u="sng"/>
              <a:t>Shihuangdi ordered that a wall be built across the northern border of the empire. </a:t>
            </a:r>
          </a:p>
          <a:p>
            <a:endParaRPr lang="en-US" u="sng"/>
          </a:p>
          <a:p>
            <a:r>
              <a:rPr lang="en-US"/>
              <a:t>There were already some walls along the borders, he had them jointed together.</a:t>
            </a:r>
          </a:p>
          <a:p>
            <a:endParaRPr lang="en-US"/>
          </a:p>
          <a:p>
            <a:r>
              <a:rPr lang="en-US"/>
              <a:t>This was a massive construction project, many people died during construction and are allegedly buried inside the wall itself. </a:t>
            </a:r>
            <a:endParaRPr lang="en-US" u="sn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3670">
                                            <p:txEl>
                                              <p:pRg st="0" end="0"/>
                                            </p:txEl>
                                          </p:spTgt>
                                        </p:tgtEl>
                                        <p:attrNameLst>
                                          <p:attrName>style.visibility</p:attrName>
                                        </p:attrNameLst>
                                      </p:cBhvr>
                                      <p:to>
                                        <p:strVal val="visible"/>
                                      </p:to>
                                    </p:set>
                                    <p:anim calcmode="lin" valueType="num">
                                      <p:cBhvr>
                                        <p:cTn id="7" dur="1000" fill="hold"/>
                                        <p:tgtEl>
                                          <p:spTgt spid="11367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1367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367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3670">
                                            <p:txEl>
                                              <p:pRg st="1" end="1"/>
                                            </p:txEl>
                                          </p:spTgt>
                                        </p:tgtEl>
                                        <p:attrNameLst>
                                          <p:attrName>style.visibility</p:attrName>
                                        </p:attrNameLst>
                                      </p:cBhvr>
                                      <p:to>
                                        <p:strVal val="visible"/>
                                      </p:to>
                                    </p:set>
                                    <p:anim calcmode="lin" valueType="num">
                                      <p:cBhvr>
                                        <p:cTn id="14" dur="1000" fill="hold"/>
                                        <p:tgtEl>
                                          <p:spTgt spid="113670">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13670">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1367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3670">
                                            <p:txEl>
                                              <p:pRg st="3" end="3"/>
                                            </p:txEl>
                                          </p:spTgt>
                                        </p:tgtEl>
                                        <p:attrNameLst>
                                          <p:attrName>style.visibility</p:attrName>
                                        </p:attrNameLst>
                                      </p:cBhvr>
                                      <p:to>
                                        <p:strVal val="visible"/>
                                      </p:to>
                                    </p:set>
                                    <p:anim calcmode="lin" valueType="num">
                                      <p:cBhvr>
                                        <p:cTn id="21" dur="1000" fill="hold"/>
                                        <p:tgtEl>
                                          <p:spTgt spid="113670">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113670">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113670">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13670">
                                            <p:txEl>
                                              <p:pRg st="5" end="5"/>
                                            </p:txEl>
                                          </p:spTgt>
                                        </p:tgtEl>
                                        <p:attrNameLst>
                                          <p:attrName>style.visibility</p:attrName>
                                        </p:attrNameLst>
                                      </p:cBhvr>
                                      <p:to>
                                        <p:strVal val="visible"/>
                                      </p:to>
                                    </p:set>
                                    <p:anim calcmode="lin" valueType="num">
                                      <p:cBhvr>
                                        <p:cTn id="28" dur="1000" fill="hold"/>
                                        <p:tgtEl>
                                          <p:spTgt spid="113670">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113670">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113670">
                                            <p:txEl>
                                              <p:pRg st="5" end="5"/>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113672"/>
                                        </p:tgtEl>
                                        <p:attrNameLst>
                                          <p:attrName>style.visibility</p:attrName>
                                        </p:attrNameLst>
                                      </p:cBhvr>
                                      <p:to>
                                        <p:strVal val="visible"/>
                                      </p:to>
                                    </p:set>
                                    <p:anim calcmode="lin" valueType="num">
                                      <p:cBhvr>
                                        <p:cTn id="33" dur="1000" fill="hold"/>
                                        <p:tgtEl>
                                          <p:spTgt spid="113672"/>
                                        </p:tgtEl>
                                        <p:attrNameLst>
                                          <p:attrName>ppt_w</p:attrName>
                                        </p:attrNameLst>
                                      </p:cBhvr>
                                      <p:tavLst>
                                        <p:tav tm="0">
                                          <p:val>
                                            <p:strVal val="#ppt_w*0.70"/>
                                          </p:val>
                                        </p:tav>
                                        <p:tav tm="100000">
                                          <p:val>
                                            <p:strVal val="#ppt_w"/>
                                          </p:val>
                                        </p:tav>
                                      </p:tavLst>
                                    </p:anim>
                                    <p:anim calcmode="lin" valueType="num">
                                      <p:cBhvr>
                                        <p:cTn id="34" dur="1000" fill="hold"/>
                                        <p:tgtEl>
                                          <p:spTgt spid="113672"/>
                                        </p:tgtEl>
                                        <p:attrNameLst>
                                          <p:attrName>ppt_h</p:attrName>
                                        </p:attrNameLst>
                                      </p:cBhvr>
                                      <p:tavLst>
                                        <p:tav tm="0">
                                          <p:val>
                                            <p:strVal val="#ppt_h"/>
                                          </p:val>
                                        </p:tav>
                                        <p:tav tm="100000">
                                          <p:val>
                                            <p:strVal val="#ppt_h"/>
                                          </p:val>
                                        </p:tav>
                                      </p:tavLst>
                                    </p:anim>
                                    <p:animEffect transition="in" filter="fade">
                                      <p:cBhvr>
                                        <p:cTn id="35" dur="1000"/>
                                        <p:tgtEl>
                                          <p:spTgt spid="113672"/>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13673">
                                            <p:txEl>
                                              <p:pRg st="0" end="0"/>
                                            </p:txEl>
                                          </p:spTgt>
                                        </p:tgtEl>
                                        <p:attrNameLst>
                                          <p:attrName>style.visibility</p:attrName>
                                        </p:attrNameLst>
                                      </p:cBhvr>
                                      <p:to>
                                        <p:strVal val="visible"/>
                                      </p:to>
                                    </p:set>
                                    <p:anim calcmode="lin" valueType="num">
                                      <p:cBhvr>
                                        <p:cTn id="40" dur="1000" fill="hold"/>
                                        <p:tgtEl>
                                          <p:spTgt spid="113673">
                                            <p:txEl>
                                              <p:pRg st="0" end="0"/>
                                            </p:txEl>
                                          </p:spTgt>
                                        </p:tgtEl>
                                        <p:attrNameLst>
                                          <p:attrName>ppt_w</p:attrName>
                                        </p:attrNameLst>
                                      </p:cBhvr>
                                      <p:tavLst>
                                        <p:tav tm="0">
                                          <p:val>
                                            <p:strVal val="#ppt_w*0.70"/>
                                          </p:val>
                                        </p:tav>
                                        <p:tav tm="100000">
                                          <p:val>
                                            <p:strVal val="#ppt_w"/>
                                          </p:val>
                                        </p:tav>
                                      </p:tavLst>
                                    </p:anim>
                                    <p:anim calcmode="lin" valueType="num">
                                      <p:cBhvr>
                                        <p:cTn id="41" dur="1000" fill="hold"/>
                                        <p:tgtEl>
                                          <p:spTgt spid="113673">
                                            <p:txEl>
                                              <p:pRg st="0" end="0"/>
                                            </p:txEl>
                                          </p:spTgt>
                                        </p:tgtEl>
                                        <p:attrNameLst>
                                          <p:attrName>ppt_h</p:attrName>
                                        </p:attrNameLst>
                                      </p:cBhvr>
                                      <p:tavLst>
                                        <p:tav tm="0">
                                          <p:val>
                                            <p:strVal val="#ppt_h"/>
                                          </p:val>
                                        </p:tav>
                                        <p:tav tm="100000">
                                          <p:val>
                                            <p:strVal val="#ppt_h"/>
                                          </p:val>
                                        </p:tav>
                                      </p:tavLst>
                                    </p:anim>
                                    <p:animEffect transition="in" filter="fade">
                                      <p:cBhvr>
                                        <p:cTn id="42" dur="1000"/>
                                        <p:tgtEl>
                                          <p:spTgt spid="11367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13673">
                                            <p:txEl>
                                              <p:pRg st="1" end="1"/>
                                            </p:txEl>
                                          </p:spTgt>
                                        </p:tgtEl>
                                        <p:attrNameLst>
                                          <p:attrName>style.visibility</p:attrName>
                                        </p:attrNameLst>
                                      </p:cBhvr>
                                      <p:to>
                                        <p:strVal val="visible"/>
                                      </p:to>
                                    </p:set>
                                    <p:anim calcmode="lin" valueType="num">
                                      <p:cBhvr>
                                        <p:cTn id="47" dur="1000" fill="hold"/>
                                        <p:tgtEl>
                                          <p:spTgt spid="113673">
                                            <p:txEl>
                                              <p:pRg st="1" end="1"/>
                                            </p:txEl>
                                          </p:spTgt>
                                        </p:tgtEl>
                                        <p:attrNameLst>
                                          <p:attrName>ppt_w</p:attrName>
                                        </p:attrNameLst>
                                      </p:cBhvr>
                                      <p:tavLst>
                                        <p:tav tm="0">
                                          <p:val>
                                            <p:strVal val="#ppt_w*0.70"/>
                                          </p:val>
                                        </p:tav>
                                        <p:tav tm="100000">
                                          <p:val>
                                            <p:strVal val="#ppt_w"/>
                                          </p:val>
                                        </p:tav>
                                      </p:tavLst>
                                    </p:anim>
                                    <p:anim calcmode="lin" valueType="num">
                                      <p:cBhvr>
                                        <p:cTn id="48" dur="1000" fill="hold"/>
                                        <p:tgtEl>
                                          <p:spTgt spid="113673">
                                            <p:txEl>
                                              <p:pRg st="1" end="1"/>
                                            </p:txEl>
                                          </p:spTgt>
                                        </p:tgtEl>
                                        <p:attrNameLst>
                                          <p:attrName>ppt_h</p:attrName>
                                        </p:attrNameLst>
                                      </p:cBhvr>
                                      <p:tavLst>
                                        <p:tav tm="0">
                                          <p:val>
                                            <p:strVal val="#ppt_h"/>
                                          </p:val>
                                        </p:tav>
                                        <p:tav tm="100000">
                                          <p:val>
                                            <p:strVal val="#ppt_h"/>
                                          </p:val>
                                        </p:tav>
                                      </p:tavLst>
                                    </p:anim>
                                    <p:animEffect transition="in" filter="fade">
                                      <p:cBhvr>
                                        <p:cTn id="49" dur="1000"/>
                                        <p:tgtEl>
                                          <p:spTgt spid="113673">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113673">
                                            <p:txEl>
                                              <p:pRg st="3" end="3"/>
                                            </p:txEl>
                                          </p:spTgt>
                                        </p:tgtEl>
                                        <p:attrNameLst>
                                          <p:attrName>style.visibility</p:attrName>
                                        </p:attrNameLst>
                                      </p:cBhvr>
                                      <p:to>
                                        <p:strVal val="visible"/>
                                      </p:to>
                                    </p:set>
                                    <p:anim calcmode="lin" valueType="num">
                                      <p:cBhvr>
                                        <p:cTn id="54" dur="1000" fill="hold"/>
                                        <p:tgtEl>
                                          <p:spTgt spid="113673">
                                            <p:txEl>
                                              <p:pRg st="3" end="3"/>
                                            </p:txEl>
                                          </p:spTgt>
                                        </p:tgtEl>
                                        <p:attrNameLst>
                                          <p:attrName>ppt_w</p:attrName>
                                        </p:attrNameLst>
                                      </p:cBhvr>
                                      <p:tavLst>
                                        <p:tav tm="0">
                                          <p:val>
                                            <p:strVal val="#ppt_w*0.70"/>
                                          </p:val>
                                        </p:tav>
                                        <p:tav tm="100000">
                                          <p:val>
                                            <p:strVal val="#ppt_w"/>
                                          </p:val>
                                        </p:tav>
                                      </p:tavLst>
                                    </p:anim>
                                    <p:anim calcmode="lin" valueType="num">
                                      <p:cBhvr>
                                        <p:cTn id="55" dur="1000" fill="hold"/>
                                        <p:tgtEl>
                                          <p:spTgt spid="113673">
                                            <p:txEl>
                                              <p:pRg st="3" end="3"/>
                                            </p:txEl>
                                          </p:spTgt>
                                        </p:tgtEl>
                                        <p:attrNameLst>
                                          <p:attrName>ppt_h</p:attrName>
                                        </p:attrNameLst>
                                      </p:cBhvr>
                                      <p:tavLst>
                                        <p:tav tm="0">
                                          <p:val>
                                            <p:strVal val="#ppt_h"/>
                                          </p:val>
                                        </p:tav>
                                        <p:tav tm="100000">
                                          <p:val>
                                            <p:strVal val="#ppt_h"/>
                                          </p:val>
                                        </p:tav>
                                      </p:tavLst>
                                    </p:anim>
                                    <p:animEffect transition="in" filter="fade">
                                      <p:cBhvr>
                                        <p:cTn id="56" dur="1000"/>
                                        <p:tgtEl>
                                          <p:spTgt spid="113673">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13673">
                                            <p:txEl>
                                              <p:pRg st="5" end="5"/>
                                            </p:txEl>
                                          </p:spTgt>
                                        </p:tgtEl>
                                        <p:attrNameLst>
                                          <p:attrName>style.visibility</p:attrName>
                                        </p:attrNameLst>
                                      </p:cBhvr>
                                      <p:to>
                                        <p:strVal val="visible"/>
                                      </p:to>
                                    </p:set>
                                    <p:anim calcmode="lin" valueType="num">
                                      <p:cBhvr>
                                        <p:cTn id="61" dur="1000" fill="hold"/>
                                        <p:tgtEl>
                                          <p:spTgt spid="113673">
                                            <p:txEl>
                                              <p:pRg st="5" end="5"/>
                                            </p:txEl>
                                          </p:spTgt>
                                        </p:tgtEl>
                                        <p:attrNameLst>
                                          <p:attrName>ppt_w</p:attrName>
                                        </p:attrNameLst>
                                      </p:cBhvr>
                                      <p:tavLst>
                                        <p:tav tm="0">
                                          <p:val>
                                            <p:strVal val="#ppt_w*0.70"/>
                                          </p:val>
                                        </p:tav>
                                        <p:tav tm="100000">
                                          <p:val>
                                            <p:strVal val="#ppt_w"/>
                                          </p:val>
                                        </p:tav>
                                      </p:tavLst>
                                    </p:anim>
                                    <p:anim calcmode="lin" valueType="num">
                                      <p:cBhvr>
                                        <p:cTn id="62" dur="1000" fill="hold"/>
                                        <p:tgtEl>
                                          <p:spTgt spid="113673">
                                            <p:txEl>
                                              <p:pRg st="5" end="5"/>
                                            </p:txEl>
                                          </p:spTgt>
                                        </p:tgtEl>
                                        <p:attrNameLst>
                                          <p:attrName>ppt_h</p:attrName>
                                        </p:attrNameLst>
                                      </p:cBhvr>
                                      <p:tavLst>
                                        <p:tav tm="0">
                                          <p:val>
                                            <p:strVal val="#ppt_h"/>
                                          </p:val>
                                        </p:tav>
                                        <p:tav tm="100000">
                                          <p:val>
                                            <p:strVal val="#ppt_h"/>
                                          </p:val>
                                        </p:tav>
                                      </p:tavLst>
                                    </p:anim>
                                    <p:animEffect transition="in" filter="fade">
                                      <p:cBhvr>
                                        <p:cTn id="63" dur="1000"/>
                                        <p:tgtEl>
                                          <p:spTgt spid="11367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0" grpId="0" build="p"/>
      <p:bldP spid="11367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18900000" scaled="1"/>
        </a:gradFill>
        <a:effectLst/>
      </p:bgPr>
    </p:bg>
    <p:spTree>
      <p:nvGrpSpPr>
        <p:cNvPr id="1" name=""/>
        <p:cNvGrpSpPr/>
        <p:nvPr/>
      </p:nvGrpSpPr>
      <p:grpSpPr>
        <a:xfrm>
          <a:off x="0" y="0"/>
          <a:ext cx="0" cy="0"/>
          <a:chOff x="0" y="0"/>
          <a:chExt cx="0" cy="0"/>
        </a:xfrm>
      </p:grpSpPr>
      <p:pic>
        <p:nvPicPr>
          <p:cNvPr id="5125" name="Picture 5" descr="42-17620728"/>
          <p:cNvPicPr>
            <a:picLocks noChangeAspect="1" noChangeArrowheads="1"/>
          </p:cNvPicPr>
          <p:nvPr/>
        </p:nvPicPr>
        <p:blipFill>
          <a:blip r:embed="rId2" cstate="print"/>
          <a:srcRect/>
          <a:stretch>
            <a:fillRect/>
          </a:stretch>
        </p:blipFill>
        <p:spPr bwMode="auto">
          <a:xfrm>
            <a:off x="381000" y="228600"/>
            <a:ext cx="4191000" cy="2795588"/>
          </a:xfrm>
          <a:prstGeom prst="rect">
            <a:avLst/>
          </a:prstGeom>
          <a:noFill/>
          <a:ln w="9525">
            <a:noFill/>
            <a:miter lim="800000"/>
            <a:headEnd/>
            <a:tailEnd/>
          </a:ln>
        </p:spPr>
      </p:pic>
      <p:pic>
        <p:nvPicPr>
          <p:cNvPr id="5127" name="Picture 7" descr="42-17629995"/>
          <p:cNvPicPr>
            <a:picLocks noChangeAspect="1" noChangeArrowheads="1"/>
          </p:cNvPicPr>
          <p:nvPr/>
        </p:nvPicPr>
        <p:blipFill>
          <a:blip r:embed="rId3" cstate="print"/>
          <a:srcRect/>
          <a:stretch>
            <a:fillRect/>
          </a:stretch>
        </p:blipFill>
        <p:spPr bwMode="auto">
          <a:xfrm>
            <a:off x="2667000" y="3124200"/>
            <a:ext cx="2336800" cy="3505200"/>
          </a:xfrm>
          <a:prstGeom prst="rect">
            <a:avLst/>
          </a:prstGeom>
          <a:noFill/>
          <a:ln w="9525">
            <a:noFill/>
            <a:miter lim="800000"/>
            <a:headEnd/>
            <a:tailEnd/>
          </a:ln>
        </p:spPr>
      </p:pic>
      <p:pic>
        <p:nvPicPr>
          <p:cNvPr id="5129" name="Picture 9" descr="GR018807"/>
          <p:cNvPicPr>
            <a:picLocks noChangeAspect="1" noChangeArrowheads="1"/>
          </p:cNvPicPr>
          <p:nvPr/>
        </p:nvPicPr>
        <p:blipFill>
          <a:blip r:embed="rId4" cstate="print"/>
          <a:srcRect/>
          <a:stretch>
            <a:fillRect/>
          </a:stretch>
        </p:blipFill>
        <p:spPr bwMode="auto">
          <a:xfrm>
            <a:off x="228600" y="3124200"/>
            <a:ext cx="2336800" cy="3505200"/>
          </a:xfrm>
          <a:prstGeom prst="rect">
            <a:avLst/>
          </a:prstGeom>
          <a:noFill/>
          <a:ln w="9525">
            <a:noFill/>
            <a:miter lim="800000"/>
            <a:headEnd/>
            <a:tailEnd/>
          </a:ln>
        </p:spPr>
      </p:pic>
      <p:pic>
        <p:nvPicPr>
          <p:cNvPr id="5131" name="Picture 11" descr="DWF15-324389"/>
          <p:cNvPicPr>
            <a:picLocks noChangeAspect="1" noChangeArrowheads="1"/>
          </p:cNvPicPr>
          <p:nvPr/>
        </p:nvPicPr>
        <p:blipFill>
          <a:blip r:embed="rId5" cstate="print"/>
          <a:srcRect/>
          <a:stretch>
            <a:fillRect/>
          </a:stretch>
        </p:blipFill>
        <p:spPr bwMode="auto">
          <a:xfrm>
            <a:off x="4800600" y="201613"/>
            <a:ext cx="4114800" cy="2778125"/>
          </a:xfrm>
          <a:prstGeom prst="rect">
            <a:avLst/>
          </a:prstGeom>
          <a:noFill/>
          <a:ln w="9525">
            <a:noFill/>
            <a:miter lim="800000"/>
            <a:headEnd/>
            <a:tailEnd/>
          </a:ln>
        </p:spPr>
      </p:pic>
      <p:pic>
        <p:nvPicPr>
          <p:cNvPr id="5133" name="Picture 13" descr="A2_himalaya"/>
          <p:cNvPicPr>
            <a:picLocks noChangeAspect="1" noChangeArrowheads="1"/>
          </p:cNvPicPr>
          <p:nvPr/>
        </p:nvPicPr>
        <p:blipFill>
          <a:blip r:embed="rId6" cstate="print"/>
          <a:srcRect/>
          <a:stretch>
            <a:fillRect/>
          </a:stretch>
        </p:blipFill>
        <p:spPr bwMode="auto">
          <a:xfrm>
            <a:off x="5257800" y="3048000"/>
            <a:ext cx="3614738" cy="3614738"/>
          </a:xfrm>
          <a:prstGeom prst="rect">
            <a:avLst/>
          </a:prstGeom>
          <a:noFill/>
          <a:ln w="9525">
            <a:noFill/>
            <a:miter lim="800000"/>
            <a:headEnd/>
            <a:tailEnd/>
          </a:ln>
        </p:spPr>
      </p:pic>
      <p:sp>
        <p:nvSpPr>
          <p:cNvPr id="5134" name="WordArt 14"/>
          <p:cNvSpPr>
            <a:spLocks noChangeArrowheads="1" noChangeShapeType="1" noTextEdit="1"/>
          </p:cNvSpPr>
          <p:nvPr/>
        </p:nvSpPr>
        <p:spPr bwMode="auto">
          <a:xfrm>
            <a:off x="4114800" y="228600"/>
            <a:ext cx="1266825" cy="623888"/>
          </a:xfrm>
          <a:prstGeom prst="rect">
            <a:avLst/>
          </a:prstGeom>
        </p:spPr>
        <p:txBody>
          <a:bodyPr wrap="none" fromWordArt="1">
            <a:prstTxWarp prst="textDeflateBottom">
              <a:avLst>
                <a:gd name="adj" fmla="val 76472"/>
              </a:avLst>
            </a:prstTxWarp>
            <a:scene3d>
              <a:camera prst="legacyPerspectiveFront">
                <a:rot lat="19799994" lon="19439993" rev="0"/>
              </a:camera>
              <a:lightRig rig="legacyNormal2" dir="t"/>
            </a:scene3d>
            <a:sp3d extrusionH="354000" prstMaterial="legacyMatte">
              <a:extrusionClr>
                <a:srgbClr val="939676"/>
              </a:extrusionClr>
            </a:sp3d>
          </a:bodyPr>
          <a:lstStyle/>
          <a:p>
            <a:pPr algn="ctr"/>
            <a:r>
              <a:rPr lang="en-US" sz="2400" kern="10">
                <a:ln w="9525">
                  <a:round/>
                  <a:headEnd/>
                  <a:tailEnd/>
                </a:ln>
                <a:gradFill rotWithShape="1">
                  <a:gsLst>
                    <a:gs pos="0">
                      <a:srgbClr val="707070"/>
                    </a:gs>
                    <a:gs pos="50000">
                      <a:srgbClr val="FFFFFF"/>
                    </a:gs>
                    <a:gs pos="100000">
                      <a:srgbClr val="707070"/>
                    </a:gs>
                  </a:gsLst>
                  <a:lin ang="2700000" scaled="1"/>
                </a:gradFill>
                <a:latin typeface="Comic Sans MS"/>
              </a:rPr>
              <a:t>Himalaya</a:t>
            </a:r>
          </a:p>
        </p:txBody>
      </p:sp>
      <p:sp>
        <p:nvSpPr>
          <p:cNvPr id="5135" name="Text Box 15"/>
          <p:cNvSpPr txBox="1">
            <a:spLocks noChangeArrowheads="1"/>
          </p:cNvSpPr>
          <p:nvPr/>
        </p:nvSpPr>
        <p:spPr bwMode="auto">
          <a:xfrm>
            <a:off x="7239000" y="381000"/>
            <a:ext cx="1905000" cy="427038"/>
          </a:xfrm>
          <a:prstGeom prst="rect">
            <a:avLst/>
          </a:prstGeom>
          <a:noFill/>
          <a:ln w="9525">
            <a:noFill/>
            <a:miter lim="800000"/>
            <a:headEnd/>
            <a:tailEnd/>
          </a:ln>
        </p:spPr>
        <p:txBody>
          <a:bodyPr>
            <a:spAutoFit/>
          </a:bodyPr>
          <a:lstStyle/>
          <a:p>
            <a:pPr>
              <a:spcBef>
                <a:spcPct val="50000"/>
              </a:spcBef>
            </a:pPr>
            <a:r>
              <a:rPr lang="en-US" b="1"/>
              <a:t>29, 035 ft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134"/>
                                        </p:tgtEl>
                                        <p:attrNameLst>
                                          <p:attrName>style.visibility</p:attrName>
                                        </p:attrNameLst>
                                      </p:cBhvr>
                                      <p:to>
                                        <p:strVal val="visible"/>
                                      </p:to>
                                    </p:set>
                                    <p:anim calcmode="lin" valueType="num">
                                      <p:cBhvr>
                                        <p:cTn id="7" dur="1000" fill="hold"/>
                                        <p:tgtEl>
                                          <p:spTgt spid="5134"/>
                                        </p:tgtEl>
                                        <p:attrNameLst>
                                          <p:attrName>ppt_w</p:attrName>
                                        </p:attrNameLst>
                                      </p:cBhvr>
                                      <p:tavLst>
                                        <p:tav tm="0">
                                          <p:val>
                                            <p:strVal val="#ppt_w*0.70"/>
                                          </p:val>
                                        </p:tav>
                                        <p:tav tm="100000">
                                          <p:val>
                                            <p:strVal val="#ppt_w"/>
                                          </p:val>
                                        </p:tav>
                                      </p:tavLst>
                                    </p:anim>
                                    <p:anim calcmode="lin" valueType="num">
                                      <p:cBhvr>
                                        <p:cTn id="8" dur="1000" fill="hold"/>
                                        <p:tgtEl>
                                          <p:spTgt spid="5134"/>
                                        </p:tgtEl>
                                        <p:attrNameLst>
                                          <p:attrName>ppt_h</p:attrName>
                                        </p:attrNameLst>
                                      </p:cBhvr>
                                      <p:tavLst>
                                        <p:tav tm="0">
                                          <p:val>
                                            <p:strVal val="#ppt_h"/>
                                          </p:val>
                                        </p:tav>
                                        <p:tav tm="100000">
                                          <p:val>
                                            <p:strVal val="#ppt_h"/>
                                          </p:val>
                                        </p:tav>
                                      </p:tavLst>
                                    </p:anim>
                                    <p:animEffect transition="in" filter="fade">
                                      <p:cBhvr>
                                        <p:cTn id="9" dur="1000"/>
                                        <p:tgtEl>
                                          <p:spTgt spid="5134"/>
                                        </p:tgtEl>
                                      </p:cBhvr>
                                    </p:animEffect>
                                  </p:childTnLst>
                                  <p:subTnLst>
                                    <p:set>
                                      <p:cBhvr override="childStyle">
                                        <p:cTn dur="1" fill="hold" display="0" masterRel="sameClick" afterEffect="1">
                                          <p:stCondLst>
                                            <p:cond evt="end" delay="0">
                                              <p:tn val="5"/>
                                            </p:cond>
                                          </p:stCondLst>
                                        </p:cTn>
                                        <p:tgtEl>
                                          <p:spTgt spid="5134"/>
                                        </p:tgtEl>
                                        <p:attrNameLst>
                                          <p:attrName>style.visibility</p:attrName>
                                        </p:attrNameLst>
                                      </p:cBhvr>
                                      <p:to>
                                        <p:strVal val="hidden"/>
                                      </p:to>
                                    </p:set>
                                  </p:sub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5125"/>
                                        </p:tgtEl>
                                        <p:attrNameLst>
                                          <p:attrName>style.visibility</p:attrName>
                                        </p:attrNameLst>
                                      </p:cBhvr>
                                      <p:to>
                                        <p:strVal val="visible"/>
                                      </p:to>
                                    </p:set>
                                    <p:anim calcmode="lin" valueType="num">
                                      <p:cBhvr>
                                        <p:cTn id="13" dur="1000" fill="hold"/>
                                        <p:tgtEl>
                                          <p:spTgt spid="5125"/>
                                        </p:tgtEl>
                                        <p:attrNameLst>
                                          <p:attrName>ppt_w</p:attrName>
                                        </p:attrNameLst>
                                      </p:cBhvr>
                                      <p:tavLst>
                                        <p:tav tm="0">
                                          <p:val>
                                            <p:strVal val="#ppt_w*0.70"/>
                                          </p:val>
                                        </p:tav>
                                        <p:tav tm="100000">
                                          <p:val>
                                            <p:strVal val="#ppt_w"/>
                                          </p:val>
                                        </p:tav>
                                      </p:tavLst>
                                    </p:anim>
                                    <p:anim calcmode="lin" valueType="num">
                                      <p:cBhvr>
                                        <p:cTn id="14" dur="1000" fill="hold"/>
                                        <p:tgtEl>
                                          <p:spTgt spid="5125"/>
                                        </p:tgtEl>
                                        <p:attrNameLst>
                                          <p:attrName>ppt_h</p:attrName>
                                        </p:attrNameLst>
                                      </p:cBhvr>
                                      <p:tavLst>
                                        <p:tav tm="0">
                                          <p:val>
                                            <p:strVal val="#ppt_h"/>
                                          </p:val>
                                        </p:tav>
                                        <p:tav tm="100000">
                                          <p:val>
                                            <p:strVal val="#ppt_h"/>
                                          </p:val>
                                        </p:tav>
                                      </p:tavLst>
                                    </p:anim>
                                    <p:animEffect transition="in" filter="fade">
                                      <p:cBhvr>
                                        <p:cTn id="15" dur="1000"/>
                                        <p:tgtEl>
                                          <p:spTgt spid="5125"/>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5131"/>
                                        </p:tgtEl>
                                        <p:attrNameLst>
                                          <p:attrName>style.visibility</p:attrName>
                                        </p:attrNameLst>
                                      </p:cBhvr>
                                      <p:to>
                                        <p:strVal val="visible"/>
                                      </p:to>
                                    </p:set>
                                    <p:anim calcmode="lin" valueType="num">
                                      <p:cBhvr>
                                        <p:cTn id="19" dur="1000" fill="hold"/>
                                        <p:tgtEl>
                                          <p:spTgt spid="5131"/>
                                        </p:tgtEl>
                                        <p:attrNameLst>
                                          <p:attrName>ppt_w</p:attrName>
                                        </p:attrNameLst>
                                      </p:cBhvr>
                                      <p:tavLst>
                                        <p:tav tm="0">
                                          <p:val>
                                            <p:strVal val="#ppt_w*0.70"/>
                                          </p:val>
                                        </p:tav>
                                        <p:tav tm="100000">
                                          <p:val>
                                            <p:strVal val="#ppt_w"/>
                                          </p:val>
                                        </p:tav>
                                      </p:tavLst>
                                    </p:anim>
                                    <p:anim calcmode="lin" valueType="num">
                                      <p:cBhvr>
                                        <p:cTn id="20" dur="1000" fill="hold"/>
                                        <p:tgtEl>
                                          <p:spTgt spid="5131"/>
                                        </p:tgtEl>
                                        <p:attrNameLst>
                                          <p:attrName>ppt_h</p:attrName>
                                        </p:attrNameLst>
                                      </p:cBhvr>
                                      <p:tavLst>
                                        <p:tav tm="0">
                                          <p:val>
                                            <p:strVal val="#ppt_h"/>
                                          </p:val>
                                        </p:tav>
                                        <p:tav tm="100000">
                                          <p:val>
                                            <p:strVal val="#ppt_h"/>
                                          </p:val>
                                        </p:tav>
                                      </p:tavLst>
                                    </p:anim>
                                    <p:animEffect transition="in" filter="fade">
                                      <p:cBhvr>
                                        <p:cTn id="21" dur="1000"/>
                                        <p:tgtEl>
                                          <p:spTgt spid="5131"/>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5135"/>
                                        </p:tgtEl>
                                        <p:attrNameLst>
                                          <p:attrName>style.visibility</p:attrName>
                                        </p:attrNameLst>
                                      </p:cBhvr>
                                      <p:to>
                                        <p:strVal val="visible"/>
                                      </p:to>
                                    </p:set>
                                    <p:anim calcmode="lin" valueType="num">
                                      <p:cBhvr>
                                        <p:cTn id="26" dur="1000" fill="hold"/>
                                        <p:tgtEl>
                                          <p:spTgt spid="5135"/>
                                        </p:tgtEl>
                                        <p:attrNameLst>
                                          <p:attrName>ppt_w</p:attrName>
                                        </p:attrNameLst>
                                      </p:cBhvr>
                                      <p:tavLst>
                                        <p:tav tm="0">
                                          <p:val>
                                            <p:strVal val="#ppt_w*0.70"/>
                                          </p:val>
                                        </p:tav>
                                        <p:tav tm="100000">
                                          <p:val>
                                            <p:strVal val="#ppt_w"/>
                                          </p:val>
                                        </p:tav>
                                      </p:tavLst>
                                    </p:anim>
                                    <p:anim calcmode="lin" valueType="num">
                                      <p:cBhvr>
                                        <p:cTn id="27" dur="1000" fill="hold"/>
                                        <p:tgtEl>
                                          <p:spTgt spid="5135"/>
                                        </p:tgtEl>
                                        <p:attrNameLst>
                                          <p:attrName>ppt_h</p:attrName>
                                        </p:attrNameLst>
                                      </p:cBhvr>
                                      <p:tavLst>
                                        <p:tav tm="0">
                                          <p:val>
                                            <p:strVal val="#ppt_h"/>
                                          </p:val>
                                        </p:tav>
                                        <p:tav tm="100000">
                                          <p:val>
                                            <p:strVal val="#ppt_h"/>
                                          </p:val>
                                        </p:tav>
                                      </p:tavLst>
                                    </p:anim>
                                    <p:animEffect transition="in" filter="fade">
                                      <p:cBhvr>
                                        <p:cTn id="28" dur="1000"/>
                                        <p:tgtEl>
                                          <p:spTgt spid="5135"/>
                                        </p:tgtEl>
                                      </p:cBhvr>
                                    </p:animEffect>
                                  </p:childTnLst>
                                </p:cTn>
                              </p:par>
                            </p:childTnLst>
                          </p:cTn>
                        </p:par>
                        <p:par>
                          <p:cTn id="29" fill="hold">
                            <p:stCondLst>
                              <p:cond delay="1000"/>
                            </p:stCondLst>
                            <p:childTnLst>
                              <p:par>
                                <p:cTn id="30" presetID="55" presetClass="entr" presetSubtype="0" fill="hold" nodeType="afterEffect">
                                  <p:stCondLst>
                                    <p:cond delay="0"/>
                                  </p:stCondLst>
                                  <p:childTnLst>
                                    <p:set>
                                      <p:cBhvr>
                                        <p:cTn id="31" dur="1" fill="hold">
                                          <p:stCondLst>
                                            <p:cond delay="0"/>
                                          </p:stCondLst>
                                        </p:cTn>
                                        <p:tgtEl>
                                          <p:spTgt spid="5129"/>
                                        </p:tgtEl>
                                        <p:attrNameLst>
                                          <p:attrName>style.visibility</p:attrName>
                                        </p:attrNameLst>
                                      </p:cBhvr>
                                      <p:to>
                                        <p:strVal val="visible"/>
                                      </p:to>
                                    </p:set>
                                    <p:anim calcmode="lin" valueType="num">
                                      <p:cBhvr>
                                        <p:cTn id="32" dur="1000" fill="hold"/>
                                        <p:tgtEl>
                                          <p:spTgt spid="5129"/>
                                        </p:tgtEl>
                                        <p:attrNameLst>
                                          <p:attrName>ppt_w</p:attrName>
                                        </p:attrNameLst>
                                      </p:cBhvr>
                                      <p:tavLst>
                                        <p:tav tm="0">
                                          <p:val>
                                            <p:strVal val="#ppt_w*0.70"/>
                                          </p:val>
                                        </p:tav>
                                        <p:tav tm="100000">
                                          <p:val>
                                            <p:strVal val="#ppt_w"/>
                                          </p:val>
                                        </p:tav>
                                      </p:tavLst>
                                    </p:anim>
                                    <p:anim calcmode="lin" valueType="num">
                                      <p:cBhvr>
                                        <p:cTn id="33" dur="1000" fill="hold"/>
                                        <p:tgtEl>
                                          <p:spTgt spid="5129"/>
                                        </p:tgtEl>
                                        <p:attrNameLst>
                                          <p:attrName>ppt_h</p:attrName>
                                        </p:attrNameLst>
                                      </p:cBhvr>
                                      <p:tavLst>
                                        <p:tav tm="0">
                                          <p:val>
                                            <p:strVal val="#ppt_h"/>
                                          </p:val>
                                        </p:tav>
                                        <p:tav tm="100000">
                                          <p:val>
                                            <p:strVal val="#ppt_h"/>
                                          </p:val>
                                        </p:tav>
                                      </p:tavLst>
                                    </p:anim>
                                    <p:animEffect transition="in" filter="fade">
                                      <p:cBhvr>
                                        <p:cTn id="34" dur="1000"/>
                                        <p:tgtEl>
                                          <p:spTgt spid="5129"/>
                                        </p:tgtEl>
                                      </p:cBhvr>
                                    </p:animEffect>
                                  </p:childTnLst>
                                </p:cTn>
                              </p:par>
                            </p:childTnLst>
                          </p:cTn>
                        </p:par>
                        <p:par>
                          <p:cTn id="35" fill="hold">
                            <p:stCondLst>
                              <p:cond delay="2000"/>
                            </p:stCondLst>
                            <p:childTnLst>
                              <p:par>
                                <p:cTn id="36" presetID="55" presetClass="entr" presetSubtype="0" fill="hold" nodeType="afterEffect">
                                  <p:stCondLst>
                                    <p:cond delay="0"/>
                                  </p:stCondLst>
                                  <p:childTnLst>
                                    <p:set>
                                      <p:cBhvr>
                                        <p:cTn id="37" dur="1" fill="hold">
                                          <p:stCondLst>
                                            <p:cond delay="0"/>
                                          </p:stCondLst>
                                        </p:cTn>
                                        <p:tgtEl>
                                          <p:spTgt spid="5127"/>
                                        </p:tgtEl>
                                        <p:attrNameLst>
                                          <p:attrName>style.visibility</p:attrName>
                                        </p:attrNameLst>
                                      </p:cBhvr>
                                      <p:to>
                                        <p:strVal val="visible"/>
                                      </p:to>
                                    </p:set>
                                    <p:anim calcmode="lin" valueType="num">
                                      <p:cBhvr>
                                        <p:cTn id="38" dur="1000" fill="hold"/>
                                        <p:tgtEl>
                                          <p:spTgt spid="5127"/>
                                        </p:tgtEl>
                                        <p:attrNameLst>
                                          <p:attrName>ppt_w</p:attrName>
                                        </p:attrNameLst>
                                      </p:cBhvr>
                                      <p:tavLst>
                                        <p:tav tm="0">
                                          <p:val>
                                            <p:strVal val="#ppt_w*0.70"/>
                                          </p:val>
                                        </p:tav>
                                        <p:tav tm="100000">
                                          <p:val>
                                            <p:strVal val="#ppt_w"/>
                                          </p:val>
                                        </p:tav>
                                      </p:tavLst>
                                    </p:anim>
                                    <p:anim calcmode="lin" valueType="num">
                                      <p:cBhvr>
                                        <p:cTn id="39" dur="1000" fill="hold"/>
                                        <p:tgtEl>
                                          <p:spTgt spid="5127"/>
                                        </p:tgtEl>
                                        <p:attrNameLst>
                                          <p:attrName>ppt_h</p:attrName>
                                        </p:attrNameLst>
                                      </p:cBhvr>
                                      <p:tavLst>
                                        <p:tav tm="0">
                                          <p:val>
                                            <p:strVal val="#ppt_h"/>
                                          </p:val>
                                        </p:tav>
                                        <p:tav tm="100000">
                                          <p:val>
                                            <p:strVal val="#ppt_h"/>
                                          </p:val>
                                        </p:tav>
                                      </p:tavLst>
                                    </p:anim>
                                    <p:animEffect transition="in" filter="fade">
                                      <p:cBhvr>
                                        <p:cTn id="40" dur="1000"/>
                                        <p:tgtEl>
                                          <p:spTgt spid="5127"/>
                                        </p:tgtEl>
                                      </p:cBhvr>
                                    </p:animEffect>
                                  </p:childTnLst>
                                </p:cTn>
                              </p:par>
                            </p:childTnLst>
                          </p:cTn>
                        </p:par>
                        <p:par>
                          <p:cTn id="41" fill="hold">
                            <p:stCondLst>
                              <p:cond delay="3000"/>
                            </p:stCondLst>
                            <p:childTnLst>
                              <p:par>
                                <p:cTn id="42" presetID="55" presetClass="entr" presetSubtype="0" fill="hold" nodeType="afterEffect">
                                  <p:stCondLst>
                                    <p:cond delay="0"/>
                                  </p:stCondLst>
                                  <p:childTnLst>
                                    <p:set>
                                      <p:cBhvr>
                                        <p:cTn id="43" dur="1" fill="hold">
                                          <p:stCondLst>
                                            <p:cond delay="0"/>
                                          </p:stCondLst>
                                        </p:cTn>
                                        <p:tgtEl>
                                          <p:spTgt spid="5133"/>
                                        </p:tgtEl>
                                        <p:attrNameLst>
                                          <p:attrName>style.visibility</p:attrName>
                                        </p:attrNameLst>
                                      </p:cBhvr>
                                      <p:to>
                                        <p:strVal val="visible"/>
                                      </p:to>
                                    </p:set>
                                    <p:anim calcmode="lin" valueType="num">
                                      <p:cBhvr>
                                        <p:cTn id="44" dur="1000" fill="hold"/>
                                        <p:tgtEl>
                                          <p:spTgt spid="5133"/>
                                        </p:tgtEl>
                                        <p:attrNameLst>
                                          <p:attrName>ppt_w</p:attrName>
                                        </p:attrNameLst>
                                      </p:cBhvr>
                                      <p:tavLst>
                                        <p:tav tm="0">
                                          <p:val>
                                            <p:strVal val="#ppt_w*0.70"/>
                                          </p:val>
                                        </p:tav>
                                        <p:tav tm="100000">
                                          <p:val>
                                            <p:strVal val="#ppt_w"/>
                                          </p:val>
                                        </p:tav>
                                      </p:tavLst>
                                    </p:anim>
                                    <p:anim calcmode="lin" valueType="num">
                                      <p:cBhvr>
                                        <p:cTn id="45" dur="1000" fill="hold"/>
                                        <p:tgtEl>
                                          <p:spTgt spid="5133"/>
                                        </p:tgtEl>
                                        <p:attrNameLst>
                                          <p:attrName>ppt_h</p:attrName>
                                        </p:attrNameLst>
                                      </p:cBhvr>
                                      <p:tavLst>
                                        <p:tav tm="0">
                                          <p:val>
                                            <p:strVal val="#ppt_h"/>
                                          </p:val>
                                        </p:tav>
                                        <p:tav tm="100000">
                                          <p:val>
                                            <p:strVal val="#ppt_h"/>
                                          </p:val>
                                        </p:tav>
                                      </p:tavLst>
                                    </p:anim>
                                    <p:animEffect transition="in" filter="fade">
                                      <p:cBhvr>
                                        <p:cTn id="46" dur="1000"/>
                                        <p:tgtEl>
                                          <p:spTgt spid="5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4" grpId="0" animBg="1"/>
      <p:bldP spid="5135"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15717" name="Picture 5" descr="Image:GreatWall 2004 Summer 4.jpg">
            <a:hlinkClick r:id="rId3"/>
          </p:cNvPr>
          <p:cNvPicPr>
            <a:picLocks noChangeAspect="1" noChangeArrowheads="1"/>
          </p:cNvPicPr>
          <p:nvPr/>
        </p:nvPicPr>
        <p:blipFill>
          <a:blip r:embed="rId4" cstate="print"/>
          <a:srcRect/>
          <a:stretch>
            <a:fillRect/>
          </a:stretch>
        </p:blipFill>
        <p:spPr bwMode="auto">
          <a:xfrm>
            <a:off x="152400" y="152400"/>
            <a:ext cx="4648200" cy="3486150"/>
          </a:xfrm>
          <a:prstGeom prst="rect">
            <a:avLst/>
          </a:prstGeom>
          <a:noFill/>
          <a:ln w="9525">
            <a:noFill/>
            <a:miter lim="800000"/>
            <a:headEnd/>
            <a:tailEnd/>
          </a:ln>
        </p:spPr>
      </p:pic>
      <p:sp>
        <p:nvSpPr>
          <p:cNvPr id="115718" name="Rectangle 6"/>
          <p:cNvSpPr>
            <a:spLocks noChangeArrowheads="1"/>
          </p:cNvSpPr>
          <p:nvPr/>
        </p:nvSpPr>
        <p:spPr bwMode="auto">
          <a:xfrm>
            <a:off x="5105400" y="900113"/>
            <a:ext cx="3657600" cy="1766887"/>
          </a:xfrm>
          <a:prstGeom prst="rect">
            <a:avLst/>
          </a:prstGeom>
          <a:noFill/>
          <a:ln w="9525">
            <a:noFill/>
            <a:miter lim="800000"/>
            <a:headEnd/>
            <a:tailEnd/>
          </a:ln>
        </p:spPr>
        <p:txBody>
          <a:bodyPr anchor="ctr">
            <a:spAutoFit/>
          </a:bodyPr>
          <a:lstStyle/>
          <a:p>
            <a:pPr algn="ctr"/>
            <a:r>
              <a:rPr lang="en-US"/>
              <a:t>The Great Wall is the world's longest man-made structure, stretching over 6,352 km </a:t>
            </a:r>
          </a:p>
          <a:p>
            <a:pPr algn="ctr"/>
            <a:r>
              <a:rPr lang="en-US"/>
              <a:t>(3,948 miles) </a:t>
            </a:r>
          </a:p>
        </p:txBody>
      </p:sp>
      <p:pic>
        <p:nvPicPr>
          <p:cNvPr id="115720" name="Picture 8" descr="Image:GreatWallNearBeijingWinter.jpg">
            <a:hlinkClick r:id="rId5"/>
          </p:cNvPr>
          <p:cNvPicPr>
            <a:picLocks noChangeAspect="1" noChangeArrowheads="1"/>
          </p:cNvPicPr>
          <p:nvPr/>
        </p:nvPicPr>
        <p:blipFill>
          <a:blip r:embed="rId6" cstate="print"/>
          <a:srcRect/>
          <a:stretch>
            <a:fillRect/>
          </a:stretch>
        </p:blipFill>
        <p:spPr bwMode="auto">
          <a:xfrm>
            <a:off x="152400" y="3786188"/>
            <a:ext cx="4724400" cy="2995612"/>
          </a:xfrm>
          <a:prstGeom prst="rect">
            <a:avLst/>
          </a:prstGeom>
          <a:noFill/>
          <a:ln w="9525">
            <a:noFill/>
            <a:miter lim="800000"/>
            <a:headEnd/>
            <a:tailEnd/>
          </a:ln>
        </p:spPr>
      </p:pic>
      <p:pic>
        <p:nvPicPr>
          <p:cNvPr id="115722" name="Picture 10" descr="Image:Greatwall-SA3.jpg">
            <a:hlinkClick r:id="rId7"/>
          </p:cNvPr>
          <p:cNvPicPr>
            <a:picLocks noChangeAspect="1" noChangeArrowheads="1"/>
          </p:cNvPicPr>
          <p:nvPr/>
        </p:nvPicPr>
        <p:blipFill>
          <a:blip r:embed="rId8" cstate="print"/>
          <a:srcRect/>
          <a:stretch>
            <a:fillRect/>
          </a:stretch>
        </p:blipFill>
        <p:spPr bwMode="auto">
          <a:xfrm>
            <a:off x="4953000" y="3752850"/>
            <a:ext cx="4038600" cy="3028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5718"/>
                                        </p:tgtEl>
                                        <p:attrNameLst>
                                          <p:attrName>style.visibility</p:attrName>
                                        </p:attrNameLst>
                                      </p:cBhvr>
                                      <p:to>
                                        <p:strVal val="visible"/>
                                      </p:to>
                                    </p:set>
                                    <p:anim calcmode="lin" valueType="num">
                                      <p:cBhvr>
                                        <p:cTn id="7" dur="1000" fill="hold"/>
                                        <p:tgtEl>
                                          <p:spTgt spid="115718"/>
                                        </p:tgtEl>
                                        <p:attrNameLst>
                                          <p:attrName>ppt_w</p:attrName>
                                        </p:attrNameLst>
                                      </p:cBhvr>
                                      <p:tavLst>
                                        <p:tav tm="0">
                                          <p:val>
                                            <p:strVal val="#ppt_w*0.70"/>
                                          </p:val>
                                        </p:tav>
                                        <p:tav tm="100000">
                                          <p:val>
                                            <p:strVal val="#ppt_w"/>
                                          </p:val>
                                        </p:tav>
                                      </p:tavLst>
                                    </p:anim>
                                    <p:anim calcmode="lin" valueType="num">
                                      <p:cBhvr>
                                        <p:cTn id="8" dur="1000" fill="hold"/>
                                        <p:tgtEl>
                                          <p:spTgt spid="115718"/>
                                        </p:tgtEl>
                                        <p:attrNameLst>
                                          <p:attrName>ppt_h</p:attrName>
                                        </p:attrNameLst>
                                      </p:cBhvr>
                                      <p:tavLst>
                                        <p:tav tm="0">
                                          <p:val>
                                            <p:strVal val="#ppt_h"/>
                                          </p:val>
                                        </p:tav>
                                        <p:tav tm="100000">
                                          <p:val>
                                            <p:strVal val="#ppt_h"/>
                                          </p:val>
                                        </p:tav>
                                      </p:tavLst>
                                    </p:anim>
                                    <p:animEffect transition="in" filter="fade">
                                      <p:cBhvr>
                                        <p:cTn id="9" dur="1000"/>
                                        <p:tgtEl>
                                          <p:spTgt spid="11571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15717"/>
                                        </p:tgtEl>
                                        <p:attrNameLst>
                                          <p:attrName>style.visibility</p:attrName>
                                        </p:attrNameLst>
                                      </p:cBhvr>
                                      <p:to>
                                        <p:strVal val="visible"/>
                                      </p:to>
                                    </p:set>
                                    <p:anim calcmode="lin" valueType="num">
                                      <p:cBhvr>
                                        <p:cTn id="14" dur="1000" fill="hold"/>
                                        <p:tgtEl>
                                          <p:spTgt spid="115717"/>
                                        </p:tgtEl>
                                        <p:attrNameLst>
                                          <p:attrName>ppt_w</p:attrName>
                                        </p:attrNameLst>
                                      </p:cBhvr>
                                      <p:tavLst>
                                        <p:tav tm="0">
                                          <p:val>
                                            <p:strVal val="#ppt_w*0.70"/>
                                          </p:val>
                                        </p:tav>
                                        <p:tav tm="100000">
                                          <p:val>
                                            <p:strVal val="#ppt_w"/>
                                          </p:val>
                                        </p:tav>
                                      </p:tavLst>
                                    </p:anim>
                                    <p:anim calcmode="lin" valueType="num">
                                      <p:cBhvr>
                                        <p:cTn id="15" dur="1000" fill="hold"/>
                                        <p:tgtEl>
                                          <p:spTgt spid="115717"/>
                                        </p:tgtEl>
                                        <p:attrNameLst>
                                          <p:attrName>ppt_h</p:attrName>
                                        </p:attrNameLst>
                                      </p:cBhvr>
                                      <p:tavLst>
                                        <p:tav tm="0">
                                          <p:val>
                                            <p:strVal val="#ppt_h"/>
                                          </p:val>
                                        </p:tav>
                                        <p:tav tm="100000">
                                          <p:val>
                                            <p:strVal val="#ppt_h"/>
                                          </p:val>
                                        </p:tav>
                                      </p:tavLst>
                                    </p:anim>
                                    <p:animEffect transition="in" filter="fade">
                                      <p:cBhvr>
                                        <p:cTn id="16" dur="1000"/>
                                        <p:tgtEl>
                                          <p:spTgt spid="115717"/>
                                        </p:tgtEl>
                                      </p:cBhvr>
                                    </p:animEffect>
                                  </p:childTnLst>
                                </p:cTn>
                              </p:par>
                              <p:par>
                                <p:cTn id="17" presetID="55" presetClass="entr" presetSubtype="0" fill="hold" nodeType="withEffect">
                                  <p:stCondLst>
                                    <p:cond delay="0"/>
                                  </p:stCondLst>
                                  <p:childTnLst>
                                    <p:set>
                                      <p:cBhvr>
                                        <p:cTn id="18" dur="1" fill="hold">
                                          <p:stCondLst>
                                            <p:cond delay="0"/>
                                          </p:stCondLst>
                                        </p:cTn>
                                        <p:tgtEl>
                                          <p:spTgt spid="115720"/>
                                        </p:tgtEl>
                                        <p:attrNameLst>
                                          <p:attrName>style.visibility</p:attrName>
                                        </p:attrNameLst>
                                      </p:cBhvr>
                                      <p:to>
                                        <p:strVal val="visible"/>
                                      </p:to>
                                    </p:set>
                                    <p:anim calcmode="lin" valueType="num">
                                      <p:cBhvr>
                                        <p:cTn id="19" dur="1000" fill="hold"/>
                                        <p:tgtEl>
                                          <p:spTgt spid="115720"/>
                                        </p:tgtEl>
                                        <p:attrNameLst>
                                          <p:attrName>ppt_w</p:attrName>
                                        </p:attrNameLst>
                                      </p:cBhvr>
                                      <p:tavLst>
                                        <p:tav tm="0">
                                          <p:val>
                                            <p:strVal val="#ppt_w*0.70"/>
                                          </p:val>
                                        </p:tav>
                                        <p:tav tm="100000">
                                          <p:val>
                                            <p:strVal val="#ppt_w"/>
                                          </p:val>
                                        </p:tav>
                                      </p:tavLst>
                                    </p:anim>
                                    <p:anim calcmode="lin" valueType="num">
                                      <p:cBhvr>
                                        <p:cTn id="20" dur="1000" fill="hold"/>
                                        <p:tgtEl>
                                          <p:spTgt spid="115720"/>
                                        </p:tgtEl>
                                        <p:attrNameLst>
                                          <p:attrName>ppt_h</p:attrName>
                                        </p:attrNameLst>
                                      </p:cBhvr>
                                      <p:tavLst>
                                        <p:tav tm="0">
                                          <p:val>
                                            <p:strVal val="#ppt_h"/>
                                          </p:val>
                                        </p:tav>
                                        <p:tav tm="100000">
                                          <p:val>
                                            <p:strVal val="#ppt_h"/>
                                          </p:val>
                                        </p:tav>
                                      </p:tavLst>
                                    </p:anim>
                                    <p:animEffect transition="in" filter="fade">
                                      <p:cBhvr>
                                        <p:cTn id="21" dur="1000"/>
                                        <p:tgtEl>
                                          <p:spTgt spid="115720"/>
                                        </p:tgtEl>
                                      </p:cBhvr>
                                    </p:animEffect>
                                  </p:childTnLst>
                                </p:cTn>
                              </p:par>
                              <p:par>
                                <p:cTn id="22" presetID="55" presetClass="entr" presetSubtype="0" fill="hold" nodeType="withEffect">
                                  <p:stCondLst>
                                    <p:cond delay="0"/>
                                  </p:stCondLst>
                                  <p:childTnLst>
                                    <p:set>
                                      <p:cBhvr>
                                        <p:cTn id="23" dur="1" fill="hold">
                                          <p:stCondLst>
                                            <p:cond delay="0"/>
                                          </p:stCondLst>
                                        </p:cTn>
                                        <p:tgtEl>
                                          <p:spTgt spid="115722"/>
                                        </p:tgtEl>
                                        <p:attrNameLst>
                                          <p:attrName>style.visibility</p:attrName>
                                        </p:attrNameLst>
                                      </p:cBhvr>
                                      <p:to>
                                        <p:strVal val="visible"/>
                                      </p:to>
                                    </p:set>
                                    <p:anim calcmode="lin" valueType="num">
                                      <p:cBhvr>
                                        <p:cTn id="24" dur="1000" fill="hold"/>
                                        <p:tgtEl>
                                          <p:spTgt spid="115722"/>
                                        </p:tgtEl>
                                        <p:attrNameLst>
                                          <p:attrName>ppt_w</p:attrName>
                                        </p:attrNameLst>
                                      </p:cBhvr>
                                      <p:tavLst>
                                        <p:tav tm="0">
                                          <p:val>
                                            <p:strVal val="#ppt_w*0.70"/>
                                          </p:val>
                                        </p:tav>
                                        <p:tav tm="100000">
                                          <p:val>
                                            <p:strVal val="#ppt_w"/>
                                          </p:val>
                                        </p:tav>
                                      </p:tavLst>
                                    </p:anim>
                                    <p:anim calcmode="lin" valueType="num">
                                      <p:cBhvr>
                                        <p:cTn id="25" dur="1000" fill="hold"/>
                                        <p:tgtEl>
                                          <p:spTgt spid="115722"/>
                                        </p:tgtEl>
                                        <p:attrNameLst>
                                          <p:attrName>ppt_h</p:attrName>
                                        </p:attrNameLst>
                                      </p:cBhvr>
                                      <p:tavLst>
                                        <p:tav tm="0">
                                          <p:val>
                                            <p:strVal val="#ppt_h"/>
                                          </p:val>
                                        </p:tav>
                                        <p:tav tm="100000">
                                          <p:val>
                                            <p:strVal val="#ppt_h"/>
                                          </p:val>
                                        </p:tav>
                                      </p:tavLst>
                                    </p:anim>
                                    <p:animEffect transition="in" filter="fade">
                                      <p:cBhvr>
                                        <p:cTn id="26" dur="1000"/>
                                        <p:tgtEl>
                                          <p:spTgt spid="115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8"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16740" name="Rectangle 4"/>
          <p:cNvSpPr>
            <a:spLocks noChangeArrowheads="1"/>
          </p:cNvSpPr>
          <p:nvPr/>
        </p:nvSpPr>
        <p:spPr bwMode="auto">
          <a:xfrm>
            <a:off x="2819400" y="381000"/>
            <a:ext cx="3430588" cy="427038"/>
          </a:xfrm>
          <a:prstGeom prst="rect">
            <a:avLst/>
          </a:prstGeom>
          <a:noFill/>
          <a:ln w="9525">
            <a:noFill/>
            <a:miter lim="800000"/>
            <a:headEnd/>
            <a:tailEnd/>
          </a:ln>
        </p:spPr>
        <p:txBody>
          <a:bodyPr wrap="none" anchor="ctr">
            <a:spAutoFit/>
          </a:bodyPr>
          <a:lstStyle/>
          <a:p>
            <a:pPr algn="ctr">
              <a:tabLst>
                <a:tab pos="5664200" algn="l"/>
              </a:tabLst>
            </a:pPr>
            <a:r>
              <a:rPr lang="en-US" b="1"/>
              <a:t>Fall of the Qin Dynasty</a:t>
            </a:r>
          </a:p>
        </p:txBody>
      </p:sp>
      <p:sp>
        <p:nvSpPr>
          <p:cNvPr id="116741" name="Text Box 5"/>
          <p:cNvSpPr txBox="1">
            <a:spLocks noChangeArrowheads="1"/>
          </p:cNvSpPr>
          <p:nvPr/>
        </p:nvSpPr>
        <p:spPr bwMode="auto">
          <a:xfrm>
            <a:off x="669925" y="990600"/>
            <a:ext cx="7940675" cy="2101850"/>
          </a:xfrm>
          <a:prstGeom prst="rect">
            <a:avLst/>
          </a:prstGeom>
          <a:noFill/>
          <a:ln w="9525">
            <a:noFill/>
            <a:miter lim="800000"/>
            <a:headEnd/>
            <a:tailEnd/>
          </a:ln>
        </p:spPr>
        <p:txBody>
          <a:bodyPr>
            <a:spAutoFit/>
          </a:bodyPr>
          <a:lstStyle/>
          <a:p>
            <a:pPr algn="ctr"/>
            <a:r>
              <a:rPr lang="en-US" u="sng"/>
              <a:t>The harsh rule of Shihuangdi angered many in his Empire</a:t>
            </a:r>
          </a:p>
          <a:p>
            <a:pPr algn="ctr"/>
            <a:endParaRPr lang="en-US" u="sng"/>
          </a:p>
          <a:p>
            <a:pPr algn="ctr"/>
            <a:r>
              <a:rPr lang="en-US" u="sng"/>
              <a:t>After his death there was another period of civil war</a:t>
            </a:r>
          </a:p>
          <a:p>
            <a:pPr algn="ctr"/>
            <a:endParaRPr lang="en-US" u="sng"/>
          </a:p>
          <a:p>
            <a:pPr algn="ctr"/>
            <a:r>
              <a:rPr lang="en-US"/>
              <a:t>The next dynasty to arise was one of the greatest and longest lasting in Chinese History. </a:t>
            </a:r>
          </a:p>
        </p:txBody>
      </p:sp>
      <p:pic>
        <p:nvPicPr>
          <p:cNvPr id="116743" name="Picture 7" descr="Image:Xian museum.jpg">
            <a:hlinkClick r:id="rId3"/>
          </p:cNvPr>
          <p:cNvPicPr>
            <a:picLocks noChangeAspect="1" noChangeArrowheads="1"/>
          </p:cNvPicPr>
          <p:nvPr/>
        </p:nvPicPr>
        <p:blipFill>
          <a:blip r:embed="rId4" cstate="print"/>
          <a:srcRect/>
          <a:stretch>
            <a:fillRect/>
          </a:stretch>
        </p:blipFill>
        <p:spPr bwMode="auto">
          <a:xfrm>
            <a:off x="2438400" y="3352800"/>
            <a:ext cx="4343400" cy="32527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6740"/>
                                        </p:tgtEl>
                                        <p:attrNameLst>
                                          <p:attrName>style.visibility</p:attrName>
                                        </p:attrNameLst>
                                      </p:cBhvr>
                                      <p:to>
                                        <p:strVal val="visible"/>
                                      </p:to>
                                    </p:set>
                                    <p:anim calcmode="lin" valueType="num">
                                      <p:cBhvr>
                                        <p:cTn id="7" dur="1000" fill="hold"/>
                                        <p:tgtEl>
                                          <p:spTgt spid="116740"/>
                                        </p:tgtEl>
                                        <p:attrNameLst>
                                          <p:attrName>ppt_w</p:attrName>
                                        </p:attrNameLst>
                                      </p:cBhvr>
                                      <p:tavLst>
                                        <p:tav tm="0">
                                          <p:val>
                                            <p:strVal val="#ppt_w*0.70"/>
                                          </p:val>
                                        </p:tav>
                                        <p:tav tm="100000">
                                          <p:val>
                                            <p:strVal val="#ppt_w"/>
                                          </p:val>
                                        </p:tav>
                                      </p:tavLst>
                                    </p:anim>
                                    <p:anim calcmode="lin" valueType="num">
                                      <p:cBhvr>
                                        <p:cTn id="8" dur="1000" fill="hold"/>
                                        <p:tgtEl>
                                          <p:spTgt spid="116740"/>
                                        </p:tgtEl>
                                        <p:attrNameLst>
                                          <p:attrName>ppt_h</p:attrName>
                                        </p:attrNameLst>
                                      </p:cBhvr>
                                      <p:tavLst>
                                        <p:tav tm="0">
                                          <p:val>
                                            <p:strVal val="#ppt_h"/>
                                          </p:val>
                                        </p:tav>
                                        <p:tav tm="100000">
                                          <p:val>
                                            <p:strVal val="#ppt_h"/>
                                          </p:val>
                                        </p:tav>
                                      </p:tavLst>
                                    </p:anim>
                                    <p:animEffect transition="in" filter="fade">
                                      <p:cBhvr>
                                        <p:cTn id="9" dur="1000"/>
                                        <p:tgtEl>
                                          <p:spTgt spid="116740"/>
                                        </p:tgtEl>
                                      </p:cBhvr>
                                    </p:animEffect>
                                  </p:childTnLst>
                                </p:cTn>
                              </p:par>
                              <p:par>
                                <p:cTn id="10" presetID="55" presetClass="entr" presetSubtype="0" fill="hold" nodeType="withEffect">
                                  <p:stCondLst>
                                    <p:cond delay="0"/>
                                  </p:stCondLst>
                                  <p:childTnLst>
                                    <p:set>
                                      <p:cBhvr>
                                        <p:cTn id="11" dur="1" fill="hold">
                                          <p:stCondLst>
                                            <p:cond delay="0"/>
                                          </p:stCondLst>
                                        </p:cTn>
                                        <p:tgtEl>
                                          <p:spTgt spid="116743"/>
                                        </p:tgtEl>
                                        <p:attrNameLst>
                                          <p:attrName>style.visibility</p:attrName>
                                        </p:attrNameLst>
                                      </p:cBhvr>
                                      <p:to>
                                        <p:strVal val="visible"/>
                                      </p:to>
                                    </p:set>
                                    <p:anim calcmode="lin" valueType="num">
                                      <p:cBhvr>
                                        <p:cTn id="12" dur="1000" fill="hold"/>
                                        <p:tgtEl>
                                          <p:spTgt spid="116743"/>
                                        </p:tgtEl>
                                        <p:attrNameLst>
                                          <p:attrName>ppt_w</p:attrName>
                                        </p:attrNameLst>
                                      </p:cBhvr>
                                      <p:tavLst>
                                        <p:tav tm="0">
                                          <p:val>
                                            <p:strVal val="#ppt_w*0.70"/>
                                          </p:val>
                                        </p:tav>
                                        <p:tav tm="100000">
                                          <p:val>
                                            <p:strVal val="#ppt_w"/>
                                          </p:val>
                                        </p:tav>
                                      </p:tavLst>
                                    </p:anim>
                                    <p:anim calcmode="lin" valueType="num">
                                      <p:cBhvr>
                                        <p:cTn id="13" dur="1000" fill="hold"/>
                                        <p:tgtEl>
                                          <p:spTgt spid="116743"/>
                                        </p:tgtEl>
                                        <p:attrNameLst>
                                          <p:attrName>ppt_h</p:attrName>
                                        </p:attrNameLst>
                                      </p:cBhvr>
                                      <p:tavLst>
                                        <p:tav tm="0">
                                          <p:val>
                                            <p:strVal val="#ppt_h"/>
                                          </p:val>
                                        </p:tav>
                                        <p:tav tm="100000">
                                          <p:val>
                                            <p:strVal val="#ppt_h"/>
                                          </p:val>
                                        </p:tav>
                                      </p:tavLst>
                                    </p:anim>
                                    <p:animEffect transition="in" filter="fade">
                                      <p:cBhvr>
                                        <p:cTn id="14" dur="1000"/>
                                        <p:tgtEl>
                                          <p:spTgt spid="11674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16741">
                                            <p:txEl>
                                              <p:pRg st="0" end="0"/>
                                            </p:txEl>
                                          </p:spTgt>
                                        </p:tgtEl>
                                        <p:attrNameLst>
                                          <p:attrName>style.visibility</p:attrName>
                                        </p:attrNameLst>
                                      </p:cBhvr>
                                      <p:to>
                                        <p:strVal val="visible"/>
                                      </p:to>
                                    </p:set>
                                    <p:anim calcmode="lin" valueType="num">
                                      <p:cBhvr>
                                        <p:cTn id="19" dur="1000" fill="hold"/>
                                        <p:tgtEl>
                                          <p:spTgt spid="116741">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116741">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116741">
                                            <p:txEl>
                                              <p:pRg st="0" end="0"/>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116741">
                                            <p:txEl>
                                              <p:pRg st="2" end="2"/>
                                            </p:txEl>
                                          </p:spTgt>
                                        </p:tgtEl>
                                        <p:attrNameLst>
                                          <p:attrName>style.visibility</p:attrName>
                                        </p:attrNameLst>
                                      </p:cBhvr>
                                      <p:to>
                                        <p:strVal val="visible"/>
                                      </p:to>
                                    </p:set>
                                    <p:anim calcmode="lin" valueType="num">
                                      <p:cBhvr>
                                        <p:cTn id="24" dur="1000" fill="hold"/>
                                        <p:tgtEl>
                                          <p:spTgt spid="116741">
                                            <p:txEl>
                                              <p:pRg st="2" end="2"/>
                                            </p:txEl>
                                          </p:spTgt>
                                        </p:tgtEl>
                                        <p:attrNameLst>
                                          <p:attrName>ppt_w</p:attrName>
                                        </p:attrNameLst>
                                      </p:cBhvr>
                                      <p:tavLst>
                                        <p:tav tm="0">
                                          <p:val>
                                            <p:strVal val="#ppt_w*0.70"/>
                                          </p:val>
                                        </p:tav>
                                        <p:tav tm="100000">
                                          <p:val>
                                            <p:strVal val="#ppt_w"/>
                                          </p:val>
                                        </p:tav>
                                      </p:tavLst>
                                    </p:anim>
                                    <p:anim calcmode="lin" valueType="num">
                                      <p:cBhvr>
                                        <p:cTn id="25" dur="1000" fill="hold"/>
                                        <p:tgtEl>
                                          <p:spTgt spid="116741">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116741">
                                            <p:txEl>
                                              <p:pRg st="2" end="2"/>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116741">
                                            <p:txEl>
                                              <p:pRg st="4" end="4"/>
                                            </p:txEl>
                                          </p:spTgt>
                                        </p:tgtEl>
                                        <p:attrNameLst>
                                          <p:attrName>style.visibility</p:attrName>
                                        </p:attrNameLst>
                                      </p:cBhvr>
                                      <p:to>
                                        <p:strVal val="visible"/>
                                      </p:to>
                                    </p:set>
                                    <p:anim calcmode="lin" valueType="num">
                                      <p:cBhvr>
                                        <p:cTn id="29" dur="1000" fill="hold"/>
                                        <p:tgtEl>
                                          <p:spTgt spid="116741">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116741">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11674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17764" name="Text Box 4"/>
          <p:cNvSpPr txBox="1">
            <a:spLocks noChangeArrowheads="1"/>
          </p:cNvSpPr>
          <p:nvPr/>
        </p:nvSpPr>
        <p:spPr bwMode="auto">
          <a:xfrm>
            <a:off x="228600" y="258763"/>
            <a:ext cx="5080000" cy="427037"/>
          </a:xfrm>
          <a:prstGeom prst="rect">
            <a:avLst/>
          </a:prstGeom>
          <a:noFill/>
          <a:ln w="9525">
            <a:noFill/>
            <a:miter lim="800000"/>
            <a:headEnd/>
            <a:tailEnd/>
          </a:ln>
        </p:spPr>
        <p:txBody>
          <a:bodyPr wrap="none">
            <a:spAutoFit/>
          </a:bodyPr>
          <a:lstStyle/>
          <a:p>
            <a:r>
              <a:rPr lang="en-US" b="1"/>
              <a:t>The Han Dynasty (206 BC–AD 220)</a:t>
            </a:r>
            <a:r>
              <a:rPr lang="en-US"/>
              <a:t> </a:t>
            </a:r>
          </a:p>
        </p:txBody>
      </p:sp>
      <p:sp>
        <p:nvSpPr>
          <p:cNvPr id="114691" name="Rectangle 6"/>
          <p:cNvSpPr>
            <a:spLocks noChangeArrowheads="1"/>
          </p:cNvSpPr>
          <p:nvPr/>
        </p:nvSpPr>
        <p:spPr bwMode="auto">
          <a:xfrm>
            <a:off x="57150" y="2235200"/>
            <a:ext cx="9144000" cy="0"/>
          </a:xfrm>
          <a:prstGeom prst="rect">
            <a:avLst/>
          </a:prstGeom>
          <a:noFill/>
          <a:ln w="9525">
            <a:noFill/>
            <a:miter lim="800000"/>
            <a:headEnd/>
            <a:tailEnd/>
          </a:ln>
        </p:spPr>
        <p:txBody>
          <a:bodyPr wrap="none" anchor="ctr">
            <a:spAutoFit/>
          </a:bodyPr>
          <a:lstStyle/>
          <a:p>
            <a:pPr>
              <a:tabLst>
                <a:tab pos="5664200" algn="l"/>
              </a:tabLst>
            </a:pPr>
            <a:endParaRPr lang="en-US" sz="1800">
              <a:latin typeface="Arial" charset="0"/>
            </a:endParaRPr>
          </a:p>
        </p:txBody>
      </p:sp>
      <p:pic>
        <p:nvPicPr>
          <p:cNvPr id="117765" name="Picture 5"/>
          <p:cNvPicPr>
            <a:picLocks noChangeAspect="1" noChangeArrowheads="1"/>
          </p:cNvPicPr>
          <p:nvPr/>
        </p:nvPicPr>
        <p:blipFill>
          <a:blip r:embed="rId3" cstate="print"/>
          <a:srcRect b="13829"/>
          <a:stretch>
            <a:fillRect/>
          </a:stretch>
        </p:blipFill>
        <p:spPr bwMode="auto">
          <a:xfrm>
            <a:off x="7494588" y="228600"/>
            <a:ext cx="1458912" cy="1676400"/>
          </a:xfrm>
          <a:prstGeom prst="rect">
            <a:avLst/>
          </a:prstGeom>
          <a:noFill/>
          <a:ln w="9525">
            <a:noFill/>
            <a:miter lim="800000"/>
            <a:headEnd/>
            <a:tailEnd/>
          </a:ln>
        </p:spPr>
      </p:pic>
      <p:sp>
        <p:nvSpPr>
          <p:cNvPr id="117767" name="Rectangle 7"/>
          <p:cNvSpPr>
            <a:spLocks noChangeArrowheads="1"/>
          </p:cNvSpPr>
          <p:nvPr/>
        </p:nvSpPr>
        <p:spPr bwMode="auto">
          <a:xfrm>
            <a:off x="304800" y="914400"/>
            <a:ext cx="7010400" cy="762000"/>
          </a:xfrm>
          <a:prstGeom prst="rect">
            <a:avLst/>
          </a:prstGeom>
          <a:noFill/>
          <a:ln w="9525">
            <a:noFill/>
            <a:miter lim="800000"/>
            <a:headEnd/>
            <a:tailEnd/>
          </a:ln>
        </p:spPr>
        <p:txBody>
          <a:bodyPr anchor="ctr">
            <a:spAutoFit/>
          </a:bodyPr>
          <a:lstStyle/>
          <a:p>
            <a:pPr>
              <a:tabLst>
                <a:tab pos="5664200" algn="l"/>
              </a:tabLst>
            </a:pPr>
            <a:r>
              <a:rPr lang="en-US" b="1">
                <a:cs typeface="Times New Roman" pitchFamily="18" charset="0"/>
              </a:rPr>
              <a:t>Liu Bang</a:t>
            </a:r>
            <a:r>
              <a:rPr lang="en-US">
                <a:cs typeface="Times New Roman" pitchFamily="18" charset="0"/>
              </a:rPr>
              <a:t>: </a:t>
            </a:r>
            <a:r>
              <a:rPr lang="en-US" u="sng">
                <a:cs typeface="Times New Roman" pitchFamily="18" charset="0"/>
              </a:rPr>
              <a:t>A man of peasant origin, was the founder of the Han Dynasty. </a:t>
            </a:r>
            <a:endParaRPr lang="en-US" u="sng"/>
          </a:p>
        </p:txBody>
      </p:sp>
      <p:sp>
        <p:nvSpPr>
          <p:cNvPr id="117768" name="Rectangle 8"/>
          <p:cNvSpPr>
            <a:spLocks noChangeArrowheads="1"/>
          </p:cNvSpPr>
          <p:nvPr/>
        </p:nvSpPr>
        <p:spPr bwMode="auto">
          <a:xfrm>
            <a:off x="228600" y="2136775"/>
            <a:ext cx="8610600" cy="4111625"/>
          </a:xfrm>
          <a:prstGeom prst="rect">
            <a:avLst/>
          </a:prstGeom>
          <a:noFill/>
          <a:ln w="9525">
            <a:noFill/>
            <a:miter lim="800000"/>
            <a:headEnd/>
            <a:tailEnd/>
          </a:ln>
        </p:spPr>
        <p:txBody>
          <a:bodyPr>
            <a:spAutoFit/>
          </a:bodyPr>
          <a:lstStyle/>
          <a:p>
            <a:r>
              <a:rPr lang="en-US" b="1"/>
              <a:t>Ruling Philosophy</a:t>
            </a:r>
          </a:p>
          <a:p>
            <a:r>
              <a:rPr lang="en-US"/>
              <a:t>The Han </a:t>
            </a:r>
            <a:r>
              <a:rPr lang="en-US" u="sng"/>
              <a:t>adopted Confucianism as their ruling philosophy</a:t>
            </a:r>
          </a:p>
          <a:p>
            <a:endParaRPr lang="en-US" b="1"/>
          </a:p>
          <a:p>
            <a:r>
              <a:rPr lang="en-US" b="1"/>
              <a:t>Choosing of rulers</a:t>
            </a:r>
          </a:p>
          <a:p>
            <a:r>
              <a:rPr lang="en-US"/>
              <a:t>Officials and </a:t>
            </a:r>
            <a:r>
              <a:rPr lang="en-US" u="sng"/>
              <a:t>rulers were chosen by merit</a:t>
            </a:r>
            <a:r>
              <a:rPr lang="en-US"/>
              <a:t>, rather than by birth.  That way they </a:t>
            </a:r>
            <a:r>
              <a:rPr lang="en-US" u="sng"/>
              <a:t>were better qualified to rule</a:t>
            </a:r>
            <a:r>
              <a:rPr lang="en-US"/>
              <a:t>. </a:t>
            </a:r>
          </a:p>
          <a:p>
            <a:endParaRPr lang="en-US"/>
          </a:p>
          <a:p>
            <a:r>
              <a:rPr lang="en-US" b="1"/>
              <a:t>Civil Service Exam</a:t>
            </a:r>
          </a:p>
          <a:p>
            <a:r>
              <a:rPr lang="en-US"/>
              <a:t>The Han </a:t>
            </a:r>
            <a:r>
              <a:rPr lang="en-US" u="sng"/>
              <a:t>set up schools to train people for government work.</a:t>
            </a:r>
            <a:r>
              <a:rPr lang="en-US" b="1"/>
              <a:t> </a:t>
            </a:r>
          </a:p>
          <a:p>
            <a:r>
              <a:rPr lang="en-US"/>
              <a:t>Students had to learn Chinese history, law, and the teachings of Confucius.</a:t>
            </a:r>
          </a:p>
          <a:p>
            <a:r>
              <a:rPr lang="en-US"/>
              <a:t>They </a:t>
            </a:r>
            <a:r>
              <a:rPr lang="en-US" u="sng"/>
              <a:t>had to pass an exam to be able to work in the government.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7764"/>
                                        </p:tgtEl>
                                        <p:attrNameLst>
                                          <p:attrName>style.visibility</p:attrName>
                                        </p:attrNameLst>
                                      </p:cBhvr>
                                      <p:to>
                                        <p:strVal val="visible"/>
                                      </p:to>
                                    </p:set>
                                    <p:anim calcmode="lin" valueType="num">
                                      <p:cBhvr>
                                        <p:cTn id="7" dur="1000" fill="hold"/>
                                        <p:tgtEl>
                                          <p:spTgt spid="117764"/>
                                        </p:tgtEl>
                                        <p:attrNameLst>
                                          <p:attrName>ppt_w</p:attrName>
                                        </p:attrNameLst>
                                      </p:cBhvr>
                                      <p:tavLst>
                                        <p:tav tm="0">
                                          <p:val>
                                            <p:strVal val="#ppt_w*0.70"/>
                                          </p:val>
                                        </p:tav>
                                        <p:tav tm="100000">
                                          <p:val>
                                            <p:strVal val="#ppt_w"/>
                                          </p:val>
                                        </p:tav>
                                      </p:tavLst>
                                    </p:anim>
                                    <p:anim calcmode="lin" valueType="num">
                                      <p:cBhvr>
                                        <p:cTn id="8" dur="1000" fill="hold"/>
                                        <p:tgtEl>
                                          <p:spTgt spid="117764"/>
                                        </p:tgtEl>
                                        <p:attrNameLst>
                                          <p:attrName>ppt_h</p:attrName>
                                        </p:attrNameLst>
                                      </p:cBhvr>
                                      <p:tavLst>
                                        <p:tav tm="0">
                                          <p:val>
                                            <p:strVal val="#ppt_h"/>
                                          </p:val>
                                        </p:tav>
                                        <p:tav tm="100000">
                                          <p:val>
                                            <p:strVal val="#ppt_h"/>
                                          </p:val>
                                        </p:tav>
                                      </p:tavLst>
                                    </p:anim>
                                    <p:animEffect transition="in" filter="fade">
                                      <p:cBhvr>
                                        <p:cTn id="9" dur="1000"/>
                                        <p:tgtEl>
                                          <p:spTgt spid="117764"/>
                                        </p:tgtEl>
                                      </p:cBhvr>
                                    </p:animEffect>
                                  </p:childTnLst>
                                </p:cTn>
                              </p:par>
                              <p:par>
                                <p:cTn id="10" presetID="55" presetClass="entr" presetSubtype="0" fill="hold" nodeType="withEffect">
                                  <p:stCondLst>
                                    <p:cond delay="0"/>
                                  </p:stCondLst>
                                  <p:childTnLst>
                                    <p:set>
                                      <p:cBhvr>
                                        <p:cTn id="11" dur="1" fill="hold">
                                          <p:stCondLst>
                                            <p:cond delay="0"/>
                                          </p:stCondLst>
                                        </p:cTn>
                                        <p:tgtEl>
                                          <p:spTgt spid="117765"/>
                                        </p:tgtEl>
                                        <p:attrNameLst>
                                          <p:attrName>style.visibility</p:attrName>
                                        </p:attrNameLst>
                                      </p:cBhvr>
                                      <p:to>
                                        <p:strVal val="visible"/>
                                      </p:to>
                                    </p:set>
                                    <p:anim calcmode="lin" valueType="num">
                                      <p:cBhvr>
                                        <p:cTn id="12" dur="1000" fill="hold"/>
                                        <p:tgtEl>
                                          <p:spTgt spid="117765"/>
                                        </p:tgtEl>
                                        <p:attrNameLst>
                                          <p:attrName>ppt_w</p:attrName>
                                        </p:attrNameLst>
                                      </p:cBhvr>
                                      <p:tavLst>
                                        <p:tav tm="0">
                                          <p:val>
                                            <p:strVal val="#ppt_w*0.70"/>
                                          </p:val>
                                        </p:tav>
                                        <p:tav tm="100000">
                                          <p:val>
                                            <p:strVal val="#ppt_w"/>
                                          </p:val>
                                        </p:tav>
                                      </p:tavLst>
                                    </p:anim>
                                    <p:anim calcmode="lin" valueType="num">
                                      <p:cBhvr>
                                        <p:cTn id="13" dur="1000" fill="hold"/>
                                        <p:tgtEl>
                                          <p:spTgt spid="117765"/>
                                        </p:tgtEl>
                                        <p:attrNameLst>
                                          <p:attrName>ppt_h</p:attrName>
                                        </p:attrNameLst>
                                      </p:cBhvr>
                                      <p:tavLst>
                                        <p:tav tm="0">
                                          <p:val>
                                            <p:strVal val="#ppt_h"/>
                                          </p:val>
                                        </p:tav>
                                        <p:tav tm="100000">
                                          <p:val>
                                            <p:strVal val="#ppt_h"/>
                                          </p:val>
                                        </p:tav>
                                      </p:tavLst>
                                    </p:anim>
                                    <p:animEffect transition="in" filter="fade">
                                      <p:cBhvr>
                                        <p:cTn id="14" dur="1000"/>
                                        <p:tgtEl>
                                          <p:spTgt spid="11776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17767"/>
                                        </p:tgtEl>
                                        <p:attrNameLst>
                                          <p:attrName>style.visibility</p:attrName>
                                        </p:attrNameLst>
                                      </p:cBhvr>
                                      <p:to>
                                        <p:strVal val="visible"/>
                                      </p:to>
                                    </p:set>
                                    <p:anim calcmode="lin" valueType="num">
                                      <p:cBhvr>
                                        <p:cTn id="19" dur="1000" fill="hold"/>
                                        <p:tgtEl>
                                          <p:spTgt spid="117767"/>
                                        </p:tgtEl>
                                        <p:attrNameLst>
                                          <p:attrName>ppt_w</p:attrName>
                                        </p:attrNameLst>
                                      </p:cBhvr>
                                      <p:tavLst>
                                        <p:tav tm="0">
                                          <p:val>
                                            <p:strVal val="#ppt_w*0.70"/>
                                          </p:val>
                                        </p:tav>
                                        <p:tav tm="100000">
                                          <p:val>
                                            <p:strVal val="#ppt_w"/>
                                          </p:val>
                                        </p:tav>
                                      </p:tavLst>
                                    </p:anim>
                                    <p:anim calcmode="lin" valueType="num">
                                      <p:cBhvr>
                                        <p:cTn id="20" dur="1000" fill="hold"/>
                                        <p:tgtEl>
                                          <p:spTgt spid="117767"/>
                                        </p:tgtEl>
                                        <p:attrNameLst>
                                          <p:attrName>ppt_h</p:attrName>
                                        </p:attrNameLst>
                                      </p:cBhvr>
                                      <p:tavLst>
                                        <p:tav tm="0">
                                          <p:val>
                                            <p:strVal val="#ppt_h"/>
                                          </p:val>
                                        </p:tav>
                                        <p:tav tm="100000">
                                          <p:val>
                                            <p:strVal val="#ppt_h"/>
                                          </p:val>
                                        </p:tav>
                                      </p:tavLst>
                                    </p:anim>
                                    <p:animEffect transition="in" filter="fade">
                                      <p:cBhvr>
                                        <p:cTn id="21" dur="1000"/>
                                        <p:tgtEl>
                                          <p:spTgt spid="117767"/>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17768">
                                            <p:txEl>
                                              <p:pRg st="0" end="0"/>
                                            </p:txEl>
                                          </p:spTgt>
                                        </p:tgtEl>
                                        <p:attrNameLst>
                                          <p:attrName>style.visibility</p:attrName>
                                        </p:attrNameLst>
                                      </p:cBhvr>
                                      <p:to>
                                        <p:strVal val="visible"/>
                                      </p:to>
                                    </p:set>
                                    <p:anim calcmode="lin" valueType="num">
                                      <p:cBhvr>
                                        <p:cTn id="26" dur="1000" fill="hold"/>
                                        <p:tgtEl>
                                          <p:spTgt spid="117768">
                                            <p:txEl>
                                              <p:pRg st="0" end="0"/>
                                            </p:txEl>
                                          </p:spTgt>
                                        </p:tgtEl>
                                        <p:attrNameLst>
                                          <p:attrName>ppt_w</p:attrName>
                                        </p:attrNameLst>
                                      </p:cBhvr>
                                      <p:tavLst>
                                        <p:tav tm="0">
                                          <p:val>
                                            <p:strVal val="#ppt_w*0.70"/>
                                          </p:val>
                                        </p:tav>
                                        <p:tav tm="100000">
                                          <p:val>
                                            <p:strVal val="#ppt_w"/>
                                          </p:val>
                                        </p:tav>
                                      </p:tavLst>
                                    </p:anim>
                                    <p:anim calcmode="lin" valueType="num">
                                      <p:cBhvr>
                                        <p:cTn id="27" dur="1000" fill="hold"/>
                                        <p:tgtEl>
                                          <p:spTgt spid="117768">
                                            <p:txEl>
                                              <p:pRg st="0" end="0"/>
                                            </p:txEl>
                                          </p:spTgt>
                                        </p:tgtEl>
                                        <p:attrNameLst>
                                          <p:attrName>ppt_h</p:attrName>
                                        </p:attrNameLst>
                                      </p:cBhvr>
                                      <p:tavLst>
                                        <p:tav tm="0">
                                          <p:val>
                                            <p:strVal val="#ppt_h"/>
                                          </p:val>
                                        </p:tav>
                                        <p:tav tm="100000">
                                          <p:val>
                                            <p:strVal val="#ppt_h"/>
                                          </p:val>
                                        </p:tav>
                                      </p:tavLst>
                                    </p:anim>
                                    <p:animEffect transition="in" filter="fade">
                                      <p:cBhvr>
                                        <p:cTn id="28" dur="1000"/>
                                        <p:tgtEl>
                                          <p:spTgt spid="117768">
                                            <p:txEl>
                                              <p:pRg st="0" end="0"/>
                                            </p:txEl>
                                          </p:spTgt>
                                        </p:tgtEl>
                                      </p:cBhvr>
                                    </p:animEffect>
                                  </p:childTnLst>
                                </p:cTn>
                              </p:par>
                              <p:par>
                                <p:cTn id="29" presetID="55" presetClass="entr" presetSubtype="0" fill="hold" nodeType="withEffect">
                                  <p:stCondLst>
                                    <p:cond delay="0"/>
                                  </p:stCondLst>
                                  <p:childTnLst>
                                    <p:set>
                                      <p:cBhvr>
                                        <p:cTn id="30" dur="1" fill="hold">
                                          <p:stCondLst>
                                            <p:cond delay="0"/>
                                          </p:stCondLst>
                                        </p:cTn>
                                        <p:tgtEl>
                                          <p:spTgt spid="117768">
                                            <p:txEl>
                                              <p:pRg st="1" end="1"/>
                                            </p:txEl>
                                          </p:spTgt>
                                        </p:tgtEl>
                                        <p:attrNameLst>
                                          <p:attrName>style.visibility</p:attrName>
                                        </p:attrNameLst>
                                      </p:cBhvr>
                                      <p:to>
                                        <p:strVal val="visible"/>
                                      </p:to>
                                    </p:set>
                                    <p:anim calcmode="lin" valueType="num">
                                      <p:cBhvr>
                                        <p:cTn id="31" dur="1000" fill="hold"/>
                                        <p:tgtEl>
                                          <p:spTgt spid="117768">
                                            <p:txEl>
                                              <p:pRg st="1" end="1"/>
                                            </p:txEl>
                                          </p:spTgt>
                                        </p:tgtEl>
                                        <p:attrNameLst>
                                          <p:attrName>ppt_w</p:attrName>
                                        </p:attrNameLst>
                                      </p:cBhvr>
                                      <p:tavLst>
                                        <p:tav tm="0">
                                          <p:val>
                                            <p:strVal val="#ppt_w*0.70"/>
                                          </p:val>
                                        </p:tav>
                                        <p:tav tm="100000">
                                          <p:val>
                                            <p:strVal val="#ppt_w"/>
                                          </p:val>
                                        </p:tav>
                                      </p:tavLst>
                                    </p:anim>
                                    <p:anim calcmode="lin" valueType="num">
                                      <p:cBhvr>
                                        <p:cTn id="32" dur="1000" fill="hold"/>
                                        <p:tgtEl>
                                          <p:spTgt spid="117768">
                                            <p:txEl>
                                              <p:pRg st="1" end="1"/>
                                            </p:txEl>
                                          </p:spTgt>
                                        </p:tgtEl>
                                        <p:attrNameLst>
                                          <p:attrName>ppt_h</p:attrName>
                                        </p:attrNameLst>
                                      </p:cBhvr>
                                      <p:tavLst>
                                        <p:tav tm="0">
                                          <p:val>
                                            <p:strVal val="#ppt_h"/>
                                          </p:val>
                                        </p:tav>
                                        <p:tav tm="100000">
                                          <p:val>
                                            <p:strVal val="#ppt_h"/>
                                          </p:val>
                                        </p:tav>
                                      </p:tavLst>
                                    </p:anim>
                                    <p:animEffect transition="in" filter="fade">
                                      <p:cBhvr>
                                        <p:cTn id="33" dur="1000"/>
                                        <p:tgtEl>
                                          <p:spTgt spid="117768">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117768">
                                            <p:txEl>
                                              <p:pRg st="3" end="3"/>
                                            </p:txEl>
                                          </p:spTgt>
                                        </p:tgtEl>
                                        <p:attrNameLst>
                                          <p:attrName>style.visibility</p:attrName>
                                        </p:attrNameLst>
                                      </p:cBhvr>
                                      <p:to>
                                        <p:strVal val="visible"/>
                                      </p:to>
                                    </p:set>
                                    <p:anim calcmode="lin" valueType="num">
                                      <p:cBhvr>
                                        <p:cTn id="38" dur="1000" fill="hold"/>
                                        <p:tgtEl>
                                          <p:spTgt spid="117768">
                                            <p:txEl>
                                              <p:pRg st="3" end="3"/>
                                            </p:txEl>
                                          </p:spTgt>
                                        </p:tgtEl>
                                        <p:attrNameLst>
                                          <p:attrName>ppt_w</p:attrName>
                                        </p:attrNameLst>
                                      </p:cBhvr>
                                      <p:tavLst>
                                        <p:tav tm="0">
                                          <p:val>
                                            <p:strVal val="#ppt_w*0.70"/>
                                          </p:val>
                                        </p:tav>
                                        <p:tav tm="100000">
                                          <p:val>
                                            <p:strVal val="#ppt_w"/>
                                          </p:val>
                                        </p:tav>
                                      </p:tavLst>
                                    </p:anim>
                                    <p:anim calcmode="lin" valueType="num">
                                      <p:cBhvr>
                                        <p:cTn id="39" dur="1000" fill="hold"/>
                                        <p:tgtEl>
                                          <p:spTgt spid="117768">
                                            <p:txEl>
                                              <p:pRg st="3" end="3"/>
                                            </p:txEl>
                                          </p:spTgt>
                                        </p:tgtEl>
                                        <p:attrNameLst>
                                          <p:attrName>ppt_h</p:attrName>
                                        </p:attrNameLst>
                                      </p:cBhvr>
                                      <p:tavLst>
                                        <p:tav tm="0">
                                          <p:val>
                                            <p:strVal val="#ppt_h"/>
                                          </p:val>
                                        </p:tav>
                                        <p:tav tm="100000">
                                          <p:val>
                                            <p:strVal val="#ppt_h"/>
                                          </p:val>
                                        </p:tav>
                                      </p:tavLst>
                                    </p:anim>
                                    <p:animEffect transition="in" filter="fade">
                                      <p:cBhvr>
                                        <p:cTn id="40" dur="1000"/>
                                        <p:tgtEl>
                                          <p:spTgt spid="117768">
                                            <p:txEl>
                                              <p:pRg st="3" end="3"/>
                                            </p:txEl>
                                          </p:spTgt>
                                        </p:tgtEl>
                                      </p:cBhvr>
                                    </p:animEffect>
                                  </p:childTnLst>
                                </p:cTn>
                              </p:par>
                              <p:par>
                                <p:cTn id="41" presetID="55" presetClass="entr" presetSubtype="0" fill="hold" nodeType="withEffect">
                                  <p:stCondLst>
                                    <p:cond delay="0"/>
                                  </p:stCondLst>
                                  <p:childTnLst>
                                    <p:set>
                                      <p:cBhvr>
                                        <p:cTn id="42" dur="1" fill="hold">
                                          <p:stCondLst>
                                            <p:cond delay="0"/>
                                          </p:stCondLst>
                                        </p:cTn>
                                        <p:tgtEl>
                                          <p:spTgt spid="117768">
                                            <p:txEl>
                                              <p:pRg st="4" end="4"/>
                                            </p:txEl>
                                          </p:spTgt>
                                        </p:tgtEl>
                                        <p:attrNameLst>
                                          <p:attrName>style.visibility</p:attrName>
                                        </p:attrNameLst>
                                      </p:cBhvr>
                                      <p:to>
                                        <p:strVal val="visible"/>
                                      </p:to>
                                    </p:set>
                                    <p:anim calcmode="lin" valueType="num">
                                      <p:cBhvr>
                                        <p:cTn id="43" dur="1000" fill="hold"/>
                                        <p:tgtEl>
                                          <p:spTgt spid="117768">
                                            <p:txEl>
                                              <p:pRg st="4" end="4"/>
                                            </p:txEl>
                                          </p:spTgt>
                                        </p:tgtEl>
                                        <p:attrNameLst>
                                          <p:attrName>ppt_w</p:attrName>
                                        </p:attrNameLst>
                                      </p:cBhvr>
                                      <p:tavLst>
                                        <p:tav tm="0">
                                          <p:val>
                                            <p:strVal val="#ppt_w*0.70"/>
                                          </p:val>
                                        </p:tav>
                                        <p:tav tm="100000">
                                          <p:val>
                                            <p:strVal val="#ppt_w"/>
                                          </p:val>
                                        </p:tav>
                                      </p:tavLst>
                                    </p:anim>
                                    <p:anim calcmode="lin" valueType="num">
                                      <p:cBhvr>
                                        <p:cTn id="44" dur="1000" fill="hold"/>
                                        <p:tgtEl>
                                          <p:spTgt spid="117768">
                                            <p:txEl>
                                              <p:pRg st="4" end="4"/>
                                            </p:txEl>
                                          </p:spTgt>
                                        </p:tgtEl>
                                        <p:attrNameLst>
                                          <p:attrName>ppt_h</p:attrName>
                                        </p:attrNameLst>
                                      </p:cBhvr>
                                      <p:tavLst>
                                        <p:tav tm="0">
                                          <p:val>
                                            <p:strVal val="#ppt_h"/>
                                          </p:val>
                                        </p:tav>
                                        <p:tav tm="100000">
                                          <p:val>
                                            <p:strVal val="#ppt_h"/>
                                          </p:val>
                                        </p:tav>
                                      </p:tavLst>
                                    </p:anim>
                                    <p:animEffect transition="in" filter="fade">
                                      <p:cBhvr>
                                        <p:cTn id="45" dur="1000"/>
                                        <p:tgtEl>
                                          <p:spTgt spid="117768">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117768">
                                            <p:txEl>
                                              <p:pRg st="6" end="6"/>
                                            </p:txEl>
                                          </p:spTgt>
                                        </p:tgtEl>
                                        <p:attrNameLst>
                                          <p:attrName>style.visibility</p:attrName>
                                        </p:attrNameLst>
                                      </p:cBhvr>
                                      <p:to>
                                        <p:strVal val="visible"/>
                                      </p:to>
                                    </p:set>
                                    <p:anim calcmode="lin" valueType="num">
                                      <p:cBhvr>
                                        <p:cTn id="50" dur="1000" fill="hold"/>
                                        <p:tgtEl>
                                          <p:spTgt spid="117768">
                                            <p:txEl>
                                              <p:pRg st="6" end="6"/>
                                            </p:txEl>
                                          </p:spTgt>
                                        </p:tgtEl>
                                        <p:attrNameLst>
                                          <p:attrName>ppt_w</p:attrName>
                                        </p:attrNameLst>
                                      </p:cBhvr>
                                      <p:tavLst>
                                        <p:tav tm="0">
                                          <p:val>
                                            <p:strVal val="#ppt_w*0.70"/>
                                          </p:val>
                                        </p:tav>
                                        <p:tav tm="100000">
                                          <p:val>
                                            <p:strVal val="#ppt_w"/>
                                          </p:val>
                                        </p:tav>
                                      </p:tavLst>
                                    </p:anim>
                                    <p:anim calcmode="lin" valueType="num">
                                      <p:cBhvr>
                                        <p:cTn id="51" dur="1000" fill="hold"/>
                                        <p:tgtEl>
                                          <p:spTgt spid="117768">
                                            <p:txEl>
                                              <p:pRg st="6" end="6"/>
                                            </p:txEl>
                                          </p:spTgt>
                                        </p:tgtEl>
                                        <p:attrNameLst>
                                          <p:attrName>ppt_h</p:attrName>
                                        </p:attrNameLst>
                                      </p:cBhvr>
                                      <p:tavLst>
                                        <p:tav tm="0">
                                          <p:val>
                                            <p:strVal val="#ppt_h"/>
                                          </p:val>
                                        </p:tav>
                                        <p:tav tm="100000">
                                          <p:val>
                                            <p:strVal val="#ppt_h"/>
                                          </p:val>
                                        </p:tav>
                                      </p:tavLst>
                                    </p:anim>
                                    <p:animEffect transition="in" filter="fade">
                                      <p:cBhvr>
                                        <p:cTn id="52" dur="1000"/>
                                        <p:tgtEl>
                                          <p:spTgt spid="117768">
                                            <p:txEl>
                                              <p:pRg st="6" end="6"/>
                                            </p:txEl>
                                          </p:spTgt>
                                        </p:tgtEl>
                                      </p:cBhvr>
                                    </p:animEffect>
                                  </p:childTnLst>
                                </p:cTn>
                              </p:par>
                              <p:par>
                                <p:cTn id="53" presetID="55" presetClass="entr" presetSubtype="0" fill="hold" nodeType="withEffect">
                                  <p:stCondLst>
                                    <p:cond delay="0"/>
                                  </p:stCondLst>
                                  <p:childTnLst>
                                    <p:set>
                                      <p:cBhvr>
                                        <p:cTn id="54" dur="1" fill="hold">
                                          <p:stCondLst>
                                            <p:cond delay="0"/>
                                          </p:stCondLst>
                                        </p:cTn>
                                        <p:tgtEl>
                                          <p:spTgt spid="117768">
                                            <p:txEl>
                                              <p:pRg st="7" end="7"/>
                                            </p:txEl>
                                          </p:spTgt>
                                        </p:tgtEl>
                                        <p:attrNameLst>
                                          <p:attrName>style.visibility</p:attrName>
                                        </p:attrNameLst>
                                      </p:cBhvr>
                                      <p:to>
                                        <p:strVal val="visible"/>
                                      </p:to>
                                    </p:set>
                                    <p:anim calcmode="lin" valueType="num">
                                      <p:cBhvr>
                                        <p:cTn id="55" dur="1000" fill="hold"/>
                                        <p:tgtEl>
                                          <p:spTgt spid="117768">
                                            <p:txEl>
                                              <p:pRg st="7" end="7"/>
                                            </p:txEl>
                                          </p:spTgt>
                                        </p:tgtEl>
                                        <p:attrNameLst>
                                          <p:attrName>ppt_w</p:attrName>
                                        </p:attrNameLst>
                                      </p:cBhvr>
                                      <p:tavLst>
                                        <p:tav tm="0">
                                          <p:val>
                                            <p:strVal val="#ppt_w*0.70"/>
                                          </p:val>
                                        </p:tav>
                                        <p:tav tm="100000">
                                          <p:val>
                                            <p:strVal val="#ppt_w"/>
                                          </p:val>
                                        </p:tav>
                                      </p:tavLst>
                                    </p:anim>
                                    <p:anim calcmode="lin" valueType="num">
                                      <p:cBhvr>
                                        <p:cTn id="56" dur="1000" fill="hold"/>
                                        <p:tgtEl>
                                          <p:spTgt spid="117768">
                                            <p:txEl>
                                              <p:pRg st="7" end="7"/>
                                            </p:txEl>
                                          </p:spTgt>
                                        </p:tgtEl>
                                        <p:attrNameLst>
                                          <p:attrName>ppt_h</p:attrName>
                                        </p:attrNameLst>
                                      </p:cBhvr>
                                      <p:tavLst>
                                        <p:tav tm="0">
                                          <p:val>
                                            <p:strVal val="#ppt_h"/>
                                          </p:val>
                                        </p:tav>
                                        <p:tav tm="100000">
                                          <p:val>
                                            <p:strVal val="#ppt_h"/>
                                          </p:val>
                                        </p:tav>
                                      </p:tavLst>
                                    </p:anim>
                                    <p:animEffect transition="in" filter="fade">
                                      <p:cBhvr>
                                        <p:cTn id="57" dur="1000"/>
                                        <p:tgtEl>
                                          <p:spTgt spid="117768">
                                            <p:txEl>
                                              <p:pRg st="7" end="7"/>
                                            </p:txEl>
                                          </p:spTgt>
                                        </p:tgtEl>
                                      </p:cBhvr>
                                    </p:animEffect>
                                  </p:childTnLst>
                                </p:cTn>
                              </p:par>
                              <p:par>
                                <p:cTn id="58" presetID="55" presetClass="entr" presetSubtype="0" fill="hold" nodeType="withEffect">
                                  <p:stCondLst>
                                    <p:cond delay="0"/>
                                  </p:stCondLst>
                                  <p:childTnLst>
                                    <p:set>
                                      <p:cBhvr>
                                        <p:cTn id="59" dur="1" fill="hold">
                                          <p:stCondLst>
                                            <p:cond delay="0"/>
                                          </p:stCondLst>
                                        </p:cTn>
                                        <p:tgtEl>
                                          <p:spTgt spid="117768">
                                            <p:txEl>
                                              <p:pRg st="8" end="8"/>
                                            </p:txEl>
                                          </p:spTgt>
                                        </p:tgtEl>
                                        <p:attrNameLst>
                                          <p:attrName>style.visibility</p:attrName>
                                        </p:attrNameLst>
                                      </p:cBhvr>
                                      <p:to>
                                        <p:strVal val="visible"/>
                                      </p:to>
                                    </p:set>
                                    <p:anim calcmode="lin" valueType="num">
                                      <p:cBhvr>
                                        <p:cTn id="60" dur="1000" fill="hold"/>
                                        <p:tgtEl>
                                          <p:spTgt spid="117768">
                                            <p:txEl>
                                              <p:pRg st="8" end="8"/>
                                            </p:txEl>
                                          </p:spTgt>
                                        </p:tgtEl>
                                        <p:attrNameLst>
                                          <p:attrName>ppt_w</p:attrName>
                                        </p:attrNameLst>
                                      </p:cBhvr>
                                      <p:tavLst>
                                        <p:tav tm="0">
                                          <p:val>
                                            <p:strVal val="#ppt_w*0.70"/>
                                          </p:val>
                                        </p:tav>
                                        <p:tav tm="100000">
                                          <p:val>
                                            <p:strVal val="#ppt_w"/>
                                          </p:val>
                                        </p:tav>
                                      </p:tavLst>
                                    </p:anim>
                                    <p:anim calcmode="lin" valueType="num">
                                      <p:cBhvr>
                                        <p:cTn id="61" dur="1000" fill="hold"/>
                                        <p:tgtEl>
                                          <p:spTgt spid="117768">
                                            <p:txEl>
                                              <p:pRg st="8" end="8"/>
                                            </p:txEl>
                                          </p:spTgt>
                                        </p:tgtEl>
                                        <p:attrNameLst>
                                          <p:attrName>ppt_h</p:attrName>
                                        </p:attrNameLst>
                                      </p:cBhvr>
                                      <p:tavLst>
                                        <p:tav tm="0">
                                          <p:val>
                                            <p:strVal val="#ppt_h"/>
                                          </p:val>
                                        </p:tav>
                                        <p:tav tm="100000">
                                          <p:val>
                                            <p:strVal val="#ppt_h"/>
                                          </p:val>
                                        </p:tav>
                                      </p:tavLst>
                                    </p:anim>
                                    <p:animEffect transition="in" filter="fade">
                                      <p:cBhvr>
                                        <p:cTn id="62" dur="1000"/>
                                        <p:tgtEl>
                                          <p:spTgt spid="117768">
                                            <p:txEl>
                                              <p:pRg st="8" end="8"/>
                                            </p:txEl>
                                          </p:spTgt>
                                        </p:tgtEl>
                                      </p:cBhvr>
                                    </p:animEffect>
                                  </p:childTnLst>
                                </p:cTn>
                              </p:par>
                              <p:par>
                                <p:cTn id="63" presetID="55" presetClass="entr" presetSubtype="0" fill="hold" nodeType="withEffect">
                                  <p:stCondLst>
                                    <p:cond delay="0"/>
                                  </p:stCondLst>
                                  <p:childTnLst>
                                    <p:set>
                                      <p:cBhvr>
                                        <p:cTn id="64" dur="1" fill="hold">
                                          <p:stCondLst>
                                            <p:cond delay="0"/>
                                          </p:stCondLst>
                                        </p:cTn>
                                        <p:tgtEl>
                                          <p:spTgt spid="117768">
                                            <p:txEl>
                                              <p:pRg st="9" end="9"/>
                                            </p:txEl>
                                          </p:spTgt>
                                        </p:tgtEl>
                                        <p:attrNameLst>
                                          <p:attrName>style.visibility</p:attrName>
                                        </p:attrNameLst>
                                      </p:cBhvr>
                                      <p:to>
                                        <p:strVal val="visible"/>
                                      </p:to>
                                    </p:set>
                                    <p:anim calcmode="lin" valueType="num">
                                      <p:cBhvr>
                                        <p:cTn id="65" dur="1000" fill="hold"/>
                                        <p:tgtEl>
                                          <p:spTgt spid="117768">
                                            <p:txEl>
                                              <p:pRg st="9" end="9"/>
                                            </p:txEl>
                                          </p:spTgt>
                                        </p:tgtEl>
                                        <p:attrNameLst>
                                          <p:attrName>ppt_w</p:attrName>
                                        </p:attrNameLst>
                                      </p:cBhvr>
                                      <p:tavLst>
                                        <p:tav tm="0">
                                          <p:val>
                                            <p:strVal val="#ppt_w*0.70"/>
                                          </p:val>
                                        </p:tav>
                                        <p:tav tm="100000">
                                          <p:val>
                                            <p:strVal val="#ppt_w"/>
                                          </p:val>
                                        </p:tav>
                                      </p:tavLst>
                                    </p:anim>
                                    <p:anim calcmode="lin" valueType="num">
                                      <p:cBhvr>
                                        <p:cTn id="66" dur="1000" fill="hold"/>
                                        <p:tgtEl>
                                          <p:spTgt spid="117768">
                                            <p:txEl>
                                              <p:pRg st="9" end="9"/>
                                            </p:txEl>
                                          </p:spTgt>
                                        </p:tgtEl>
                                        <p:attrNameLst>
                                          <p:attrName>ppt_h</p:attrName>
                                        </p:attrNameLst>
                                      </p:cBhvr>
                                      <p:tavLst>
                                        <p:tav tm="0">
                                          <p:val>
                                            <p:strVal val="#ppt_h"/>
                                          </p:val>
                                        </p:tav>
                                        <p:tav tm="100000">
                                          <p:val>
                                            <p:strVal val="#ppt_h"/>
                                          </p:val>
                                        </p:tav>
                                      </p:tavLst>
                                    </p:anim>
                                    <p:animEffect transition="in" filter="fade">
                                      <p:cBhvr>
                                        <p:cTn id="67" dur="1000"/>
                                        <p:tgtEl>
                                          <p:spTgt spid="11776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4" grpId="0"/>
      <p:bldP spid="117767"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18788" name="Rectangle 4"/>
          <p:cNvSpPr>
            <a:spLocks noChangeArrowheads="1"/>
          </p:cNvSpPr>
          <p:nvPr/>
        </p:nvSpPr>
        <p:spPr bwMode="auto">
          <a:xfrm>
            <a:off x="152400" y="76200"/>
            <a:ext cx="6781800" cy="2101850"/>
          </a:xfrm>
          <a:prstGeom prst="rect">
            <a:avLst/>
          </a:prstGeom>
          <a:noFill/>
          <a:ln w="9525">
            <a:noFill/>
            <a:miter lim="800000"/>
            <a:headEnd/>
            <a:tailEnd/>
          </a:ln>
        </p:spPr>
        <p:txBody>
          <a:bodyPr anchor="ctr">
            <a:spAutoFit/>
          </a:bodyPr>
          <a:lstStyle/>
          <a:p>
            <a:pPr>
              <a:tabLst>
                <a:tab pos="5664200" algn="l"/>
              </a:tabLst>
            </a:pPr>
            <a:r>
              <a:rPr lang="en-US" b="1"/>
              <a:t>Expansion of Empire</a:t>
            </a:r>
          </a:p>
          <a:p>
            <a:pPr>
              <a:tabLst>
                <a:tab pos="5664200" algn="l"/>
              </a:tabLst>
            </a:pPr>
            <a:r>
              <a:rPr lang="en-US"/>
              <a:t>Han rulers </a:t>
            </a:r>
            <a:r>
              <a:rPr lang="en-US" u="sng"/>
              <a:t>added territory</a:t>
            </a:r>
            <a:r>
              <a:rPr lang="en-US"/>
              <a:t> to the north and out to the South China sea into what is today Vietnam. </a:t>
            </a:r>
          </a:p>
          <a:p>
            <a:pPr>
              <a:tabLst>
                <a:tab pos="5664200" algn="l"/>
              </a:tabLst>
            </a:pPr>
            <a:r>
              <a:rPr lang="en-US"/>
              <a:t>The </a:t>
            </a:r>
            <a:r>
              <a:rPr lang="en-US" u="sng"/>
              <a:t>Han Emperor Wudi</a:t>
            </a:r>
            <a:r>
              <a:rPr lang="en-US"/>
              <a:t>, forced the Xiongnu back north through war and diplomacy, and </a:t>
            </a:r>
            <a:r>
              <a:rPr lang="en-US" u="sng"/>
              <a:t>brought peace to the empire for 150 years</a:t>
            </a:r>
            <a:r>
              <a:rPr lang="en-US"/>
              <a:t>. </a:t>
            </a:r>
          </a:p>
        </p:txBody>
      </p:sp>
      <p:pic>
        <p:nvPicPr>
          <p:cNvPr id="118790" name="Picture 6" descr="Han Wudi">
            <a:hlinkClick r:id="rId3" tooltip="Han Wudi"/>
          </p:cNvPr>
          <p:cNvPicPr>
            <a:picLocks noChangeAspect="1" noChangeArrowheads="1"/>
          </p:cNvPicPr>
          <p:nvPr/>
        </p:nvPicPr>
        <p:blipFill>
          <a:blip r:embed="rId4" cstate="print"/>
          <a:srcRect/>
          <a:stretch>
            <a:fillRect/>
          </a:stretch>
        </p:blipFill>
        <p:spPr bwMode="auto">
          <a:xfrm>
            <a:off x="7256463" y="228600"/>
            <a:ext cx="1665287" cy="2057400"/>
          </a:xfrm>
          <a:prstGeom prst="rect">
            <a:avLst/>
          </a:prstGeom>
          <a:noFill/>
          <a:ln w="9525">
            <a:noFill/>
            <a:miter lim="800000"/>
            <a:headEnd/>
            <a:tailEnd/>
          </a:ln>
        </p:spPr>
      </p:pic>
      <p:sp>
        <p:nvSpPr>
          <p:cNvPr id="118791" name="Rectangle 7"/>
          <p:cNvSpPr>
            <a:spLocks noChangeArrowheads="1"/>
          </p:cNvSpPr>
          <p:nvPr/>
        </p:nvSpPr>
        <p:spPr bwMode="auto">
          <a:xfrm>
            <a:off x="228600" y="3276600"/>
            <a:ext cx="8686800" cy="3106738"/>
          </a:xfrm>
          <a:prstGeom prst="rect">
            <a:avLst/>
          </a:prstGeom>
          <a:noFill/>
          <a:ln w="9525">
            <a:noFill/>
            <a:miter lim="800000"/>
            <a:headEnd/>
            <a:tailEnd/>
          </a:ln>
        </p:spPr>
        <p:txBody>
          <a:bodyPr>
            <a:spAutoFit/>
          </a:bodyPr>
          <a:lstStyle/>
          <a:p>
            <a:r>
              <a:rPr lang="en-US" b="1"/>
              <a:t>Culture under the Han</a:t>
            </a:r>
          </a:p>
          <a:p>
            <a:r>
              <a:rPr lang="en-US" u="sng"/>
              <a:t>Confucian schools</a:t>
            </a:r>
            <a:r>
              <a:rPr lang="en-US"/>
              <a:t> were established during this time.</a:t>
            </a:r>
            <a:r>
              <a:rPr lang="en-US" b="1"/>
              <a:t> </a:t>
            </a:r>
            <a:endParaRPr lang="en-US"/>
          </a:p>
          <a:p>
            <a:endParaRPr lang="en-US"/>
          </a:p>
          <a:p>
            <a:r>
              <a:rPr lang="en-US" b="1"/>
              <a:t>Life of Peasants</a:t>
            </a:r>
          </a:p>
          <a:p>
            <a:r>
              <a:rPr lang="en-US" u="sng"/>
              <a:t>Peasant life was not good during this time</a:t>
            </a:r>
            <a:r>
              <a:rPr lang="en-US"/>
              <a:t>.</a:t>
            </a:r>
          </a:p>
          <a:p>
            <a:r>
              <a:rPr lang="en-US"/>
              <a:t>A growth in population </a:t>
            </a:r>
            <a:r>
              <a:rPr lang="en-US" u="sng"/>
              <a:t>reduced the amount of available farm land, forcing many farmers out of business</a:t>
            </a:r>
            <a:r>
              <a:rPr lang="en-US"/>
              <a:t>.</a:t>
            </a:r>
          </a:p>
          <a:p>
            <a:r>
              <a:rPr lang="en-US"/>
              <a:t>Many were forced to sell their land and become </a:t>
            </a:r>
            <a:r>
              <a:rPr lang="en-US" u="sng"/>
              <a:t>tenant farmers</a:t>
            </a:r>
            <a:r>
              <a:rPr lang="en-US"/>
              <a:t>.  </a:t>
            </a:r>
          </a:p>
          <a:p>
            <a:r>
              <a:rPr lang="en-US"/>
              <a:t>Wealthy land-owners gained much of the land.</a:t>
            </a:r>
            <a:r>
              <a:rPr lang="en-US" b="1"/>
              <a:t> </a:t>
            </a:r>
          </a:p>
        </p:txBody>
      </p:sp>
      <p:sp>
        <p:nvSpPr>
          <p:cNvPr id="118792" name="Rectangle 8"/>
          <p:cNvSpPr>
            <a:spLocks noChangeArrowheads="1"/>
          </p:cNvSpPr>
          <p:nvPr/>
        </p:nvSpPr>
        <p:spPr bwMode="auto">
          <a:xfrm>
            <a:off x="228600" y="2438400"/>
            <a:ext cx="8610600" cy="762000"/>
          </a:xfrm>
          <a:prstGeom prst="rect">
            <a:avLst/>
          </a:prstGeom>
          <a:noFill/>
          <a:ln w="9525">
            <a:noFill/>
            <a:miter lim="800000"/>
            <a:headEnd/>
            <a:tailEnd/>
          </a:ln>
        </p:spPr>
        <p:txBody>
          <a:bodyPr>
            <a:spAutoFit/>
          </a:bodyPr>
          <a:lstStyle/>
          <a:p>
            <a:r>
              <a:rPr lang="en-US"/>
              <a:t>The </a:t>
            </a:r>
            <a:r>
              <a:rPr lang="en-US" u="sng"/>
              <a:t>Silk Road expanded during the Han Empire under Wudi, </a:t>
            </a:r>
            <a:r>
              <a:rPr lang="en-US"/>
              <a:t>it was said he heard of Heavenly Horses that were very powerful</a:t>
            </a:r>
          </a:p>
        </p:txBody>
      </p:sp>
      <p:pic>
        <p:nvPicPr>
          <p:cNvPr id="118794" name="Picture 10" descr="Image:HanHorse.JPG"/>
          <p:cNvPicPr>
            <a:picLocks noChangeAspect="1" noChangeArrowheads="1"/>
          </p:cNvPicPr>
          <p:nvPr/>
        </p:nvPicPr>
        <p:blipFill>
          <a:blip r:embed="rId5" cstate="print"/>
          <a:srcRect/>
          <a:stretch>
            <a:fillRect/>
          </a:stretch>
        </p:blipFill>
        <p:spPr bwMode="auto">
          <a:xfrm>
            <a:off x="7315200" y="3436938"/>
            <a:ext cx="1471613" cy="13636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8788"/>
                                        </p:tgtEl>
                                        <p:attrNameLst>
                                          <p:attrName>style.visibility</p:attrName>
                                        </p:attrNameLst>
                                      </p:cBhvr>
                                      <p:to>
                                        <p:strVal val="visible"/>
                                      </p:to>
                                    </p:set>
                                    <p:anim calcmode="lin" valueType="num">
                                      <p:cBhvr>
                                        <p:cTn id="7" dur="1000" fill="hold"/>
                                        <p:tgtEl>
                                          <p:spTgt spid="118788"/>
                                        </p:tgtEl>
                                        <p:attrNameLst>
                                          <p:attrName>ppt_w</p:attrName>
                                        </p:attrNameLst>
                                      </p:cBhvr>
                                      <p:tavLst>
                                        <p:tav tm="0">
                                          <p:val>
                                            <p:strVal val="#ppt_w*0.70"/>
                                          </p:val>
                                        </p:tav>
                                        <p:tav tm="100000">
                                          <p:val>
                                            <p:strVal val="#ppt_w"/>
                                          </p:val>
                                        </p:tav>
                                      </p:tavLst>
                                    </p:anim>
                                    <p:anim calcmode="lin" valueType="num">
                                      <p:cBhvr>
                                        <p:cTn id="8" dur="1000" fill="hold"/>
                                        <p:tgtEl>
                                          <p:spTgt spid="118788"/>
                                        </p:tgtEl>
                                        <p:attrNameLst>
                                          <p:attrName>ppt_h</p:attrName>
                                        </p:attrNameLst>
                                      </p:cBhvr>
                                      <p:tavLst>
                                        <p:tav tm="0">
                                          <p:val>
                                            <p:strVal val="#ppt_h"/>
                                          </p:val>
                                        </p:tav>
                                        <p:tav tm="100000">
                                          <p:val>
                                            <p:strVal val="#ppt_h"/>
                                          </p:val>
                                        </p:tav>
                                      </p:tavLst>
                                    </p:anim>
                                    <p:animEffect transition="in" filter="fade">
                                      <p:cBhvr>
                                        <p:cTn id="9" dur="1000"/>
                                        <p:tgtEl>
                                          <p:spTgt spid="11878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18790"/>
                                        </p:tgtEl>
                                        <p:attrNameLst>
                                          <p:attrName>style.visibility</p:attrName>
                                        </p:attrNameLst>
                                      </p:cBhvr>
                                      <p:to>
                                        <p:strVal val="visible"/>
                                      </p:to>
                                    </p:set>
                                    <p:anim calcmode="lin" valueType="num">
                                      <p:cBhvr>
                                        <p:cTn id="14" dur="1000" fill="hold"/>
                                        <p:tgtEl>
                                          <p:spTgt spid="118790"/>
                                        </p:tgtEl>
                                        <p:attrNameLst>
                                          <p:attrName>ppt_w</p:attrName>
                                        </p:attrNameLst>
                                      </p:cBhvr>
                                      <p:tavLst>
                                        <p:tav tm="0">
                                          <p:val>
                                            <p:strVal val="#ppt_w*0.70"/>
                                          </p:val>
                                        </p:tav>
                                        <p:tav tm="100000">
                                          <p:val>
                                            <p:strVal val="#ppt_w"/>
                                          </p:val>
                                        </p:tav>
                                      </p:tavLst>
                                    </p:anim>
                                    <p:anim calcmode="lin" valueType="num">
                                      <p:cBhvr>
                                        <p:cTn id="15" dur="1000" fill="hold"/>
                                        <p:tgtEl>
                                          <p:spTgt spid="118790"/>
                                        </p:tgtEl>
                                        <p:attrNameLst>
                                          <p:attrName>ppt_h</p:attrName>
                                        </p:attrNameLst>
                                      </p:cBhvr>
                                      <p:tavLst>
                                        <p:tav tm="0">
                                          <p:val>
                                            <p:strVal val="#ppt_h"/>
                                          </p:val>
                                        </p:tav>
                                        <p:tav tm="100000">
                                          <p:val>
                                            <p:strVal val="#ppt_h"/>
                                          </p:val>
                                        </p:tav>
                                      </p:tavLst>
                                    </p:anim>
                                    <p:animEffect transition="in" filter="fade">
                                      <p:cBhvr>
                                        <p:cTn id="16" dur="1000"/>
                                        <p:tgtEl>
                                          <p:spTgt spid="118790"/>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8792"/>
                                        </p:tgtEl>
                                        <p:attrNameLst>
                                          <p:attrName>style.visibility</p:attrName>
                                        </p:attrNameLst>
                                      </p:cBhvr>
                                      <p:to>
                                        <p:strVal val="visible"/>
                                      </p:to>
                                    </p:set>
                                    <p:anim calcmode="lin" valueType="num">
                                      <p:cBhvr>
                                        <p:cTn id="21" dur="1000" fill="hold"/>
                                        <p:tgtEl>
                                          <p:spTgt spid="118792"/>
                                        </p:tgtEl>
                                        <p:attrNameLst>
                                          <p:attrName>ppt_w</p:attrName>
                                        </p:attrNameLst>
                                      </p:cBhvr>
                                      <p:tavLst>
                                        <p:tav tm="0">
                                          <p:val>
                                            <p:strVal val="#ppt_w*0.70"/>
                                          </p:val>
                                        </p:tav>
                                        <p:tav tm="100000">
                                          <p:val>
                                            <p:strVal val="#ppt_w"/>
                                          </p:val>
                                        </p:tav>
                                      </p:tavLst>
                                    </p:anim>
                                    <p:anim calcmode="lin" valueType="num">
                                      <p:cBhvr>
                                        <p:cTn id="22" dur="1000" fill="hold"/>
                                        <p:tgtEl>
                                          <p:spTgt spid="118792"/>
                                        </p:tgtEl>
                                        <p:attrNameLst>
                                          <p:attrName>ppt_h</p:attrName>
                                        </p:attrNameLst>
                                      </p:cBhvr>
                                      <p:tavLst>
                                        <p:tav tm="0">
                                          <p:val>
                                            <p:strVal val="#ppt_h"/>
                                          </p:val>
                                        </p:tav>
                                        <p:tav tm="100000">
                                          <p:val>
                                            <p:strVal val="#ppt_h"/>
                                          </p:val>
                                        </p:tav>
                                      </p:tavLst>
                                    </p:anim>
                                    <p:animEffect transition="in" filter="fade">
                                      <p:cBhvr>
                                        <p:cTn id="23" dur="1000"/>
                                        <p:tgtEl>
                                          <p:spTgt spid="118792"/>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18794"/>
                                        </p:tgtEl>
                                        <p:attrNameLst>
                                          <p:attrName>style.visibility</p:attrName>
                                        </p:attrNameLst>
                                      </p:cBhvr>
                                      <p:to>
                                        <p:strVal val="visible"/>
                                      </p:to>
                                    </p:set>
                                    <p:anim calcmode="lin" valueType="num">
                                      <p:cBhvr>
                                        <p:cTn id="28" dur="1000" fill="hold"/>
                                        <p:tgtEl>
                                          <p:spTgt spid="118794"/>
                                        </p:tgtEl>
                                        <p:attrNameLst>
                                          <p:attrName>ppt_w</p:attrName>
                                        </p:attrNameLst>
                                      </p:cBhvr>
                                      <p:tavLst>
                                        <p:tav tm="0">
                                          <p:val>
                                            <p:strVal val="#ppt_w*0.70"/>
                                          </p:val>
                                        </p:tav>
                                        <p:tav tm="100000">
                                          <p:val>
                                            <p:strVal val="#ppt_w"/>
                                          </p:val>
                                        </p:tav>
                                      </p:tavLst>
                                    </p:anim>
                                    <p:anim calcmode="lin" valueType="num">
                                      <p:cBhvr>
                                        <p:cTn id="29" dur="1000" fill="hold"/>
                                        <p:tgtEl>
                                          <p:spTgt spid="118794"/>
                                        </p:tgtEl>
                                        <p:attrNameLst>
                                          <p:attrName>ppt_h</p:attrName>
                                        </p:attrNameLst>
                                      </p:cBhvr>
                                      <p:tavLst>
                                        <p:tav tm="0">
                                          <p:val>
                                            <p:strVal val="#ppt_h"/>
                                          </p:val>
                                        </p:tav>
                                        <p:tav tm="100000">
                                          <p:val>
                                            <p:strVal val="#ppt_h"/>
                                          </p:val>
                                        </p:tav>
                                      </p:tavLst>
                                    </p:anim>
                                    <p:animEffect transition="in" filter="fade">
                                      <p:cBhvr>
                                        <p:cTn id="30" dur="1000"/>
                                        <p:tgtEl>
                                          <p:spTgt spid="118794"/>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18791">
                                            <p:txEl>
                                              <p:pRg st="0" end="0"/>
                                            </p:txEl>
                                          </p:spTgt>
                                        </p:tgtEl>
                                        <p:attrNameLst>
                                          <p:attrName>style.visibility</p:attrName>
                                        </p:attrNameLst>
                                      </p:cBhvr>
                                      <p:to>
                                        <p:strVal val="visible"/>
                                      </p:to>
                                    </p:set>
                                    <p:anim calcmode="lin" valueType="num">
                                      <p:cBhvr>
                                        <p:cTn id="35" dur="1000" fill="hold"/>
                                        <p:tgtEl>
                                          <p:spTgt spid="118791">
                                            <p:txEl>
                                              <p:pRg st="0" end="0"/>
                                            </p:txEl>
                                          </p:spTgt>
                                        </p:tgtEl>
                                        <p:attrNameLst>
                                          <p:attrName>ppt_w</p:attrName>
                                        </p:attrNameLst>
                                      </p:cBhvr>
                                      <p:tavLst>
                                        <p:tav tm="0">
                                          <p:val>
                                            <p:strVal val="#ppt_w*0.70"/>
                                          </p:val>
                                        </p:tav>
                                        <p:tav tm="100000">
                                          <p:val>
                                            <p:strVal val="#ppt_w"/>
                                          </p:val>
                                        </p:tav>
                                      </p:tavLst>
                                    </p:anim>
                                    <p:anim calcmode="lin" valueType="num">
                                      <p:cBhvr>
                                        <p:cTn id="36" dur="1000" fill="hold"/>
                                        <p:tgtEl>
                                          <p:spTgt spid="118791">
                                            <p:txEl>
                                              <p:pRg st="0" end="0"/>
                                            </p:txEl>
                                          </p:spTgt>
                                        </p:tgtEl>
                                        <p:attrNameLst>
                                          <p:attrName>ppt_h</p:attrName>
                                        </p:attrNameLst>
                                      </p:cBhvr>
                                      <p:tavLst>
                                        <p:tav tm="0">
                                          <p:val>
                                            <p:strVal val="#ppt_h"/>
                                          </p:val>
                                        </p:tav>
                                        <p:tav tm="100000">
                                          <p:val>
                                            <p:strVal val="#ppt_h"/>
                                          </p:val>
                                        </p:tav>
                                      </p:tavLst>
                                    </p:anim>
                                    <p:animEffect transition="in" filter="fade">
                                      <p:cBhvr>
                                        <p:cTn id="37" dur="1000"/>
                                        <p:tgtEl>
                                          <p:spTgt spid="118791">
                                            <p:txEl>
                                              <p:pRg st="0" end="0"/>
                                            </p:txEl>
                                          </p:spTgt>
                                        </p:tgtEl>
                                      </p:cBhvr>
                                    </p:animEffect>
                                  </p:childTnLst>
                                </p:cTn>
                              </p:par>
                              <p:par>
                                <p:cTn id="38" presetID="55" presetClass="entr" presetSubtype="0" fill="hold" nodeType="withEffect">
                                  <p:stCondLst>
                                    <p:cond delay="0"/>
                                  </p:stCondLst>
                                  <p:childTnLst>
                                    <p:set>
                                      <p:cBhvr>
                                        <p:cTn id="39" dur="1" fill="hold">
                                          <p:stCondLst>
                                            <p:cond delay="0"/>
                                          </p:stCondLst>
                                        </p:cTn>
                                        <p:tgtEl>
                                          <p:spTgt spid="118791">
                                            <p:txEl>
                                              <p:pRg st="1" end="1"/>
                                            </p:txEl>
                                          </p:spTgt>
                                        </p:tgtEl>
                                        <p:attrNameLst>
                                          <p:attrName>style.visibility</p:attrName>
                                        </p:attrNameLst>
                                      </p:cBhvr>
                                      <p:to>
                                        <p:strVal val="visible"/>
                                      </p:to>
                                    </p:set>
                                    <p:anim calcmode="lin" valueType="num">
                                      <p:cBhvr>
                                        <p:cTn id="40" dur="1000" fill="hold"/>
                                        <p:tgtEl>
                                          <p:spTgt spid="118791">
                                            <p:txEl>
                                              <p:pRg st="1" end="1"/>
                                            </p:txEl>
                                          </p:spTgt>
                                        </p:tgtEl>
                                        <p:attrNameLst>
                                          <p:attrName>ppt_w</p:attrName>
                                        </p:attrNameLst>
                                      </p:cBhvr>
                                      <p:tavLst>
                                        <p:tav tm="0">
                                          <p:val>
                                            <p:strVal val="#ppt_w*0.70"/>
                                          </p:val>
                                        </p:tav>
                                        <p:tav tm="100000">
                                          <p:val>
                                            <p:strVal val="#ppt_w"/>
                                          </p:val>
                                        </p:tav>
                                      </p:tavLst>
                                    </p:anim>
                                    <p:anim calcmode="lin" valueType="num">
                                      <p:cBhvr>
                                        <p:cTn id="41" dur="1000" fill="hold"/>
                                        <p:tgtEl>
                                          <p:spTgt spid="118791">
                                            <p:txEl>
                                              <p:pRg st="1" end="1"/>
                                            </p:txEl>
                                          </p:spTgt>
                                        </p:tgtEl>
                                        <p:attrNameLst>
                                          <p:attrName>ppt_h</p:attrName>
                                        </p:attrNameLst>
                                      </p:cBhvr>
                                      <p:tavLst>
                                        <p:tav tm="0">
                                          <p:val>
                                            <p:strVal val="#ppt_h"/>
                                          </p:val>
                                        </p:tav>
                                        <p:tav tm="100000">
                                          <p:val>
                                            <p:strVal val="#ppt_h"/>
                                          </p:val>
                                        </p:tav>
                                      </p:tavLst>
                                    </p:anim>
                                    <p:animEffect transition="in" filter="fade">
                                      <p:cBhvr>
                                        <p:cTn id="42" dur="1000"/>
                                        <p:tgtEl>
                                          <p:spTgt spid="118791">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118791">
                                            <p:txEl>
                                              <p:pRg st="3" end="3"/>
                                            </p:txEl>
                                          </p:spTgt>
                                        </p:tgtEl>
                                        <p:attrNameLst>
                                          <p:attrName>style.visibility</p:attrName>
                                        </p:attrNameLst>
                                      </p:cBhvr>
                                      <p:to>
                                        <p:strVal val="visible"/>
                                      </p:to>
                                    </p:set>
                                    <p:anim calcmode="lin" valueType="num">
                                      <p:cBhvr>
                                        <p:cTn id="47" dur="1000" fill="hold"/>
                                        <p:tgtEl>
                                          <p:spTgt spid="118791">
                                            <p:txEl>
                                              <p:pRg st="3" end="3"/>
                                            </p:txEl>
                                          </p:spTgt>
                                        </p:tgtEl>
                                        <p:attrNameLst>
                                          <p:attrName>ppt_w</p:attrName>
                                        </p:attrNameLst>
                                      </p:cBhvr>
                                      <p:tavLst>
                                        <p:tav tm="0">
                                          <p:val>
                                            <p:strVal val="#ppt_w*0.70"/>
                                          </p:val>
                                        </p:tav>
                                        <p:tav tm="100000">
                                          <p:val>
                                            <p:strVal val="#ppt_w"/>
                                          </p:val>
                                        </p:tav>
                                      </p:tavLst>
                                    </p:anim>
                                    <p:anim calcmode="lin" valueType="num">
                                      <p:cBhvr>
                                        <p:cTn id="48" dur="1000" fill="hold"/>
                                        <p:tgtEl>
                                          <p:spTgt spid="118791">
                                            <p:txEl>
                                              <p:pRg st="3" end="3"/>
                                            </p:txEl>
                                          </p:spTgt>
                                        </p:tgtEl>
                                        <p:attrNameLst>
                                          <p:attrName>ppt_h</p:attrName>
                                        </p:attrNameLst>
                                      </p:cBhvr>
                                      <p:tavLst>
                                        <p:tav tm="0">
                                          <p:val>
                                            <p:strVal val="#ppt_h"/>
                                          </p:val>
                                        </p:tav>
                                        <p:tav tm="100000">
                                          <p:val>
                                            <p:strVal val="#ppt_h"/>
                                          </p:val>
                                        </p:tav>
                                      </p:tavLst>
                                    </p:anim>
                                    <p:animEffect transition="in" filter="fade">
                                      <p:cBhvr>
                                        <p:cTn id="49" dur="1000"/>
                                        <p:tgtEl>
                                          <p:spTgt spid="118791">
                                            <p:txEl>
                                              <p:pRg st="3" end="3"/>
                                            </p:txEl>
                                          </p:spTgt>
                                        </p:tgtEl>
                                      </p:cBhvr>
                                    </p:animEffect>
                                  </p:childTnLst>
                                </p:cTn>
                              </p:par>
                              <p:par>
                                <p:cTn id="50" presetID="55" presetClass="entr" presetSubtype="0" fill="hold" nodeType="withEffect">
                                  <p:stCondLst>
                                    <p:cond delay="0"/>
                                  </p:stCondLst>
                                  <p:childTnLst>
                                    <p:set>
                                      <p:cBhvr>
                                        <p:cTn id="51" dur="1" fill="hold">
                                          <p:stCondLst>
                                            <p:cond delay="0"/>
                                          </p:stCondLst>
                                        </p:cTn>
                                        <p:tgtEl>
                                          <p:spTgt spid="118791">
                                            <p:txEl>
                                              <p:pRg st="4" end="4"/>
                                            </p:txEl>
                                          </p:spTgt>
                                        </p:tgtEl>
                                        <p:attrNameLst>
                                          <p:attrName>style.visibility</p:attrName>
                                        </p:attrNameLst>
                                      </p:cBhvr>
                                      <p:to>
                                        <p:strVal val="visible"/>
                                      </p:to>
                                    </p:set>
                                    <p:anim calcmode="lin" valueType="num">
                                      <p:cBhvr>
                                        <p:cTn id="52" dur="1000" fill="hold"/>
                                        <p:tgtEl>
                                          <p:spTgt spid="118791">
                                            <p:txEl>
                                              <p:pRg st="4" end="4"/>
                                            </p:txEl>
                                          </p:spTgt>
                                        </p:tgtEl>
                                        <p:attrNameLst>
                                          <p:attrName>ppt_w</p:attrName>
                                        </p:attrNameLst>
                                      </p:cBhvr>
                                      <p:tavLst>
                                        <p:tav tm="0">
                                          <p:val>
                                            <p:strVal val="#ppt_w*0.70"/>
                                          </p:val>
                                        </p:tav>
                                        <p:tav tm="100000">
                                          <p:val>
                                            <p:strVal val="#ppt_w"/>
                                          </p:val>
                                        </p:tav>
                                      </p:tavLst>
                                    </p:anim>
                                    <p:anim calcmode="lin" valueType="num">
                                      <p:cBhvr>
                                        <p:cTn id="53" dur="1000" fill="hold"/>
                                        <p:tgtEl>
                                          <p:spTgt spid="118791">
                                            <p:txEl>
                                              <p:pRg st="4" end="4"/>
                                            </p:txEl>
                                          </p:spTgt>
                                        </p:tgtEl>
                                        <p:attrNameLst>
                                          <p:attrName>ppt_h</p:attrName>
                                        </p:attrNameLst>
                                      </p:cBhvr>
                                      <p:tavLst>
                                        <p:tav tm="0">
                                          <p:val>
                                            <p:strVal val="#ppt_h"/>
                                          </p:val>
                                        </p:tav>
                                        <p:tav tm="100000">
                                          <p:val>
                                            <p:strVal val="#ppt_h"/>
                                          </p:val>
                                        </p:tav>
                                      </p:tavLst>
                                    </p:anim>
                                    <p:animEffect transition="in" filter="fade">
                                      <p:cBhvr>
                                        <p:cTn id="54" dur="1000"/>
                                        <p:tgtEl>
                                          <p:spTgt spid="118791">
                                            <p:txEl>
                                              <p:pRg st="4" end="4"/>
                                            </p:txEl>
                                          </p:spTgt>
                                        </p:tgtEl>
                                      </p:cBhvr>
                                    </p:animEffect>
                                  </p:childTnLst>
                                </p:cTn>
                              </p:par>
                              <p:par>
                                <p:cTn id="55" presetID="55" presetClass="entr" presetSubtype="0" fill="hold" nodeType="withEffect">
                                  <p:stCondLst>
                                    <p:cond delay="0"/>
                                  </p:stCondLst>
                                  <p:childTnLst>
                                    <p:set>
                                      <p:cBhvr>
                                        <p:cTn id="56" dur="1" fill="hold">
                                          <p:stCondLst>
                                            <p:cond delay="0"/>
                                          </p:stCondLst>
                                        </p:cTn>
                                        <p:tgtEl>
                                          <p:spTgt spid="118791">
                                            <p:txEl>
                                              <p:pRg st="5" end="5"/>
                                            </p:txEl>
                                          </p:spTgt>
                                        </p:tgtEl>
                                        <p:attrNameLst>
                                          <p:attrName>style.visibility</p:attrName>
                                        </p:attrNameLst>
                                      </p:cBhvr>
                                      <p:to>
                                        <p:strVal val="visible"/>
                                      </p:to>
                                    </p:set>
                                    <p:anim calcmode="lin" valueType="num">
                                      <p:cBhvr>
                                        <p:cTn id="57" dur="1000" fill="hold"/>
                                        <p:tgtEl>
                                          <p:spTgt spid="118791">
                                            <p:txEl>
                                              <p:pRg st="5" end="5"/>
                                            </p:txEl>
                                          </p:spTgt>
                                        </p:tgtEl>
                                        <p:attrNameLst>
                                          <p:attrName>ppt_w</p:attrName>
                                        </p:attrNameLst>
                                      </p:cBhvr>
                                      <p:tavLst>
                                        <p:tav tm="0">
                                          <p:val>
                                            <p:strVal val="#ppt_w*0.70"/>
                                          </p:val>
                                        </p:tav>
                                        <p:tav tm="100000">
                                          <p:val>
                                            <p:strVal val="#ppt_w"/>
                                          </p:val>
                                        </p:tav>
                                      </p:tavLst>
                                    </p:anim>
                                    <p:anim calcmode="lin" valueType="num">
                                      <p:cBhvr>
                                        <p:cTn id="58" dur="1000" fill="hold"/>
                                        <p:tgtEl>
                                          <p:spTgt spid="118791">
                                            <p:txEl>
                                              <p:pRg st="5" end="5"/>
                                            </p:txEl>
                                          </p:spTgt>
                                        </p:tgtEl>
                                        <p:attrNameLst>
                                          <p:attrName>ppt_h</p:attrName>
                                        </p:attrNameLst>
                                      </p:cBhvr>
                                      <p:tavLst>
                                        <p:tav tm="0">
                                          <p:val>
                                            <p:strVal val="#ppt_h"/>
                                          </p:val>
                                        </p:tav>
                                        <p:tav tm="100000">
                                          <p:val>
                                            <p:strVal val="#ppt_h"/>
                                          </p:val>
                                        </p:tav>
                                      </p:tavLst>
                                    </p:anim>
                                    <p:animEffect transition="in" filter="fade">
                                      <p:cBhvr>
                                        <p:cTn id="59" dur="1000"/>
                                        <p:tgtEl>
                                          <p:spTgt spid="118791">
                                            <p:txEl>
                                              <p:pRg st="5" end="5"/>
                                            </p:txEl>
                                          </p:spTgt>
                                        </p:tgtEl>
                                      </p:cBhvr>
                                    </p:animEffect>
                                  </p:childTnLst>
                                </p:cTn>
                              </p:par>
                              <p:par>
                                <p:cTn id="60" presetID="55" presetClass="entr" presetSubtype="0" fill="hold" nodeType="withEffect">
                                  <p:stCondLst>
                                    <p:cond delay="0"/>
                                  </p:stCondLst>
                                  <p:childTnLst>
                                    <p:set>
                                      <p:cBhvr>
                                        <p:cTn id="61" dur="1" fill="hold">
                                          <p:stCondLst>
                                            <p:cond delay="0"/>
                                          </p:stCondLst>
                                        </p:cTn>
                                        <p:tgtEl>
                                          <p:spTgt spid="118791">
                                            <p:txEl>
                                              <p:pRg st="6" end="6"/>
                                            </p:txEl>
                                          </p:spTgt>
                                        </p:tgtEl>
                                        <p:attrNameLst>
                                          <p:attrName>style.visibility</p:attrName>
                                        </p:attrNameLst>
                                      </p:cBhvr>
                                      <p:to>
                                        <p:strVal val="visible"/>
                                      </p:to>
                                    </p:set>
                                    <p:anim calcmode="lin" valueType="num">
                                      <p:cBhvr>
                                        <p:cTn id="62" dur="1000" fill="hold"/>
                                        <p:tgtEl>
                                          <p:spTgt spid="118791">
                                            <p:txEl>
                                              <p:pRg st="6" end="6"/>
                                            </p:txEl>
                                          </p:spTgt>
                                        </p:tgtEl>
                                        <p:attrNameLst>
                                          <p:attrName>ppt_w</p:attrName>
                                        </p:attrNameLst>
                                      </p:cBhvr>
                                      <p:tavLst>
                                        <p:tav tm="0">
                                          <p:val>
                                            <p:strVal val="#ppt_w*0.70"/>
                                          </p:val>
                                        </p:tav>
                                        <p:tav tm="100000">
                                          <p:val>
                                            <p:strVal val="#ppt_w"/>
                                          </p:val>
                                        </p:tav>
                                      </p:tavLst>
                                    </p:anim>
                                    <p:anim calcmode="lin" valueType="num">
                                      <p:cBhvr>
                                        <p:cTn id="63" dur="1000" fill="hold"/>
                                        <p:tgtEl>
                                          <p:spTgt spid="118791">
                                            <p:txEl>
                                              <p:pRg st="6" end="6"/>
                                            </p:txEl>
                                          </p:spTgt>
                                        </p:tgtEl>
                                        <p:attrNameLst>
                                          <p:attrName>ppt_h</p:attrName>
                                        </p:attrNameLst>
                                      </p:cBhvr>
                                      <p:tavLst>
                                        <p:tav tm="0">
                                          <p:val>
                                            <p:strVal val="#ppt_h"/>
                                          </p:val>
                                        </p:tav>
                                        <p:tav tm="100000">
                                          <p:val>
                                            <p:strVal val="#ppt_h"/>
                                          </p:val>
                                        </p:tav>
                                      </p:tavLst>
                                    </p:anim>
                                    <p:animEffect transition="in" filter="fade">
                                      <p:cBhvr>
                                        <p:cTn id="64" dur="1000"/>
                                        <p:tgtEl>
                                          <p:spTgt spid="118791">
                                            <p:txEl>
                                              <p:pRg st="6" end="6"/>
                                            </p:txEl>
                                          </p:spTgt>
                                        </p:tgtEl>
                                      </p:cBhvr>
                                    </p:animEffect>
                                  </p:childTnLst>
                                </p:cTn>
                              </p:par>
                              <p:par>
                                <p:cTn id="65" presetID="55" presetClass="entr" presetSubtype="0" fill="hold" nodeType="withEffect">
                                  <p:stCondLst>
                                    <p:cond delay="0"/>
                                  </p:stCondLst>
                                  <p:childTnLst>
                                    <p:set>
                                      <p:cBhvr>
                                        <p:cTn id="66" dur="1" fill="hold">
                                          <p:stCondLst>
                                            <p:cond delay="0"/>
                                          </p:stCondLst>
                                        </p:cTn>
                                        <p:tgtEl>
                                          <p:spTgt spid="118791">
                                            <p:txEl>
                                              <p:pRg st="7" end="7"/>
                                            </p:txEl>
                                          </p:spTgt>
                                        </p:tgtEl>
                                        <p:attrNameLst>
                                          <p:attrName>style.visibility</p:attrName>
                                        </p:attrNameLst>
                                      </p:cBhvr>
                                      <p:to>
                                        <p:strVal val="visible"/>
                                      </p:to>
                                    </p:set>
                                    <p:anim calcmode="lin" valueType="num">
                                      <p:cBhvr>
                                        <p:cTn id="67" dur="1000" fill="hold"/>
                                        <p:tgtEl>
                                          <p:spTgt spid="118791">
                                            <p:txEl>
                                              <p:pRg st="7" end="7"/>
                                            </p:txEl>
                                          </p:spTgt>
                                        </p:tgtEl>
                                        <p:attrNameLst>
                                          <p:attrName>ppt_w</p:attrName>
                                        </p:attrNameLst>
                                      </p:cBhvr>
                                      <p:tavLst>
                                        <p:tav tm="0">
                                          <p:val>
                                            <p:strVal val="#ppt_w*0.70"/>
                                          </p:val>
                                        </p:tav>
                                        <p:tav tm="100000">
                                          <p:val>
                                            <p:strVal val="#ppt_w"/>
                                          </p:val>
                                        </p:tav>
                                      </p:tavLst>
                                    </p:anim>
                                    <p:anim calcmode="lin" valueType="num">
                                      <p:cBhvr>
                                        <p:cTn id="68" dur="1000" fill="hold"/>
                                        <p:tgtEl>
                                          <p:spTgt spid="118791">
                                            <p:txEl>
                                              <p:pRg st="7" end="7"/>
                                            </p:txEl>
                                          </p:spTgt>
                                        </p:tgtEl>
                                        <p:attrNameLst>
                                          <p:attrName>ppt_h</p:attrName>
                                        </p:attrNameLst>
                                      </p:cBhvr>
                                      <p:tavLst>
                                        <p:tav tm="0">
                                          <p:val>
                                            <p:strVal val="#ppt_h"/>
                                          </p:val>
                                        </p:tav>
                                        <p:tav tm="100000">
                                          <p:val>
                                            <p:strVal val="#ppt_h"/>
                                          </p:val>
                                        </p:tav>
                                      </p:tavLst>
                                    </p:anim>
                                    <p:animEffect transition="in" filter="fade">
                                      <p:cBhvr>
                                        <p:cTn id="69" dur="1000"/>
                                        <p:tgtEl>
                                          <p:spTgt spid="11879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p:bldP spid="11879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20836" name="Rectangle 4"/>
          <p:cNvSpPr>
            <a:spLocks noChangeArrowheads="1"/>
          </p:cNvSpPr>
          <p:nvPr/>
        </p:nvSpPr>
        <p:spPr bwMode="auto">
          <a:xfrm>
            <a:off x="152400" y="152400"/>
            <a:ext cx="6172200" cy="2436813"/>
          </a:xfrm>
          <a:prstGeom prst="rect">
            <a:avLst/>
          </a:prstGeom>
          <a:noFill/>
          <a:ln w="9525">
            <a:noFill/>
            <a:miter lim="800000"/>
            <a:headEnd/>
            <a:tailEnd/>
          </a:ln>
        </p:spPr>
        <p:txBody>
          <a:bodyPr anchor="ctr">
            <a:spAutoFit/>
          </a:bodyPr>
          <a:lstStyle/>
          <a:p>
            <a:pPr>
              <a:tabLst>
                <a:tab pos="5664200" algn="l"/>
              </a:tabLst>
            </a:pPr>
            <a:r>
              <a:rPr lang="en-US" b="1"/>
              <a:t>Technological Advancements</a:t>
            </a:r>
          </a:p>
          <a:p>
            <a:pPr>
              <a:tabLst>
                <a:tab pos="5664200" algn="l"/>
              </a:tabLst>
            </a:pPr>
            <a:endParaRPr lang="en-US" b="1"/>
          </a:p>
          <a:p>
            <a:pPr>
              <a:tabLst>
                <a:tab pos="5664200" algn="l"/>
              </a:tabLst>
            </a:pPr>
            <a:r>
              <a:rPr lang="en-US" b="1"/>
              <a:t>Rudder and Fore and Aft Rigging</a:t>
            </a:r>
          </a:p>
          <a:p>
            <a:pPr>
              <a:tabLst>
                <a:tab pos="5664200" algn="l"/>
              </a:tabLst>
            </a:pPr>
            <a:r>
              <a:rPr lang="en-US"/>
              <a:t>The </a:t>
            </a:r>
            <a:r>
              <a:rPr lang="en-US" u="sng"/>
              <a:t>rudder allowed for the steering of ships.</a:t>
            </a:r>
          </a:p>
          <a:p>
            <a:pPr>
              <a:tabLst>
                <a:tab pos="5664200" algn="l"/>
              </a:tabLst>
            </a:pPr>
            <a:r>
              <a:rPr lang="en-US"/>
              <a:t>The </a:t>
            </a:r>
            <a:r>
              <a:rPr lang="en-US" u="sng"/>
              <a:t>rigging and shape of the sails allowed ships to use wind coming from different directions. </a:t>
            </a:r>
            <a:endParaRPr lang="en-US" b="1"/>
          </a:p>
        </p:txBody>
      </p:sp>
      <p:pic>
        <p:nvPicPr>
          <p:cNvPr id="120838" name="Picture 6" descr="Rigging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057900" y="152400"/>
            <a:ext cx="2933700" cy="2374900"/>
          </a:xfrm>
          <a:prstGeom prst="rect">
            <a:avLst/>
          </a:prstGeom>
          <a:noFill/>
          <a:ln w="9525">
            <a:noFill/>
            <a:miter lim="800000"/>
            <a:headEnd/>
            <a:tailEnd/>
          </a:ln>
        </p:spPr>
      </p:pic>
      <p:sp>
        <p:nvSpPr>
          <p:cNvPr id="120839" name="Text Box 7"/>
          <p:cNvSpPr txBox="1">
            <a:spLocks noChangeArrowheads="1"/>
          </p:cNvSpPr>
          <p:nvPr/>
        </p:nvSpPr>
        <p:spPr bwMode="auto">
          <a:xfrm>
            <a:off x="5638800" y="2514600"/>
            <a:ext cx="3429000" cy="427038"/>
          </a:xfrm>
          <a:prstGeom prst="rect">
            <a:avLst/>
          </a:prstGeom>
          <a:noFill/>
          <a:ln w="9525">
            <a:noFill/>
            <a:miter lim="800000"/>
            <a:headEnd/>
            <a:tailEnd/>
          </a:ln>
        </p:spPr>
        <p:txBody>
          <a:bodyPr>
            <a:spAutoFit/>
          </a:bodyPr>
          <a:lstStyle/>
          <a:p>
            <a:pPr algn="ctr"/>
            <a:r>
              <a:rPr lang="en-US"/>
              <a:t>A Chinese Junk (Ship)</a:t>
            </a:r>
          </a:p>
        </p:txBody>
      </p:sp>
      <p:sp>
        <p:nvSpPr>
          <p:cNvPr id="120840" name="Rectangle 8"/>
          <p:cNvSpPr>
            <a:spLocks noChangeArrowheads="1"/>
          </p:cNvSpPr>
          <p:nvPr/>
        </p:nvSpPr>
        <p:spPr bwMode="auto">
          <a:xfrm>
            <a:off x="152400" y="2743200"/>
            <a:ext cx="4572000" cy="762000"/>
          </a:xfrm>
          <a:prstGeom prst="rect">
            <a:avLst/>
          </a:prstGeom>
          <a:noFill/>
          <a:ln w="9525">
            <a:noFill/>
            <a:miter lim="800000"/>
            <a:headEnd/>
            <a:tailEnd/>
          </a:ln>
        </p:spPr>
        <p:txBody>
          <a:bodyPr>
            <a:spAutoFit/>
          </a:bodyPr>
          <a:lstStyle/>
          <a:p>
            <a:r>
              <a:rPr lang="en-US" b="1"/>
              <a:t>Textiles</a:t>
            </a:r>
          </a:p>
          <a:p>
            <a:r>
              <a:rPr lang="en-US" u="sng"/>
              <a:t>Began to weave cotton cloth</a:t>
            </a:r>
          </a:p>
        </p:txBody>
      </p:sp>
      <p:sp>
        <p:nvSpPr>
          <p:cNvPr id="120841" name="Rectangle 9"/>
          <p:cNvSpPr>
            <a:spLocks noChangeArrowheads="1"/>
          </p:cNvSpPr>
          <p:nvPr/>
        </p:nvSpPr>
        <p:spPr bwMode="auto">
          <a:xfrm>
            <a:off x="228600" y="3733800"/>
            <a:ext cx="8458200" cy="1096963"/>
          </a:xfrm>
          <a:prstGeom prst="rect">
            <a:avLst/>
          </a:prstGeom>
          <a:noFill/>
          <a:ln w="9525">
            <a:noFill/>
            <a:miter lim="800000"/>
            <a:headEnd/>
            <a:tailEnd/>
          </a:ln>
        </p:spPr>
        <p:txBody>
          <a:bodyPr anchor="ctr">
            <a:spAutoFit/>
          </a:bodyPr>
          <a:lstStyle/>
          <a:p>
            <a:pPr>
              <a:tabLst>
                <a:tab pos="5664200" algn="l"/>
              </a:tabLst>
            </a:pPr>
            <a:r>
              <a:rPr lang="en-US" b="1"/>
              <a:t>Paper</a:t>
            </a:r>
          </a:p>
          <a:p>
            <a:pPr>
              <a:tabLst>
                <a:tab pos="5664200" algn="l"/>
              </a:tabLst>
            </a:pPr>
            <a:r>
              <a:rPr lang="en-US" u="sng"/>
              <a:t>Writing on paper began about 100 A.D</a:t>
            </a:r>
            <a:r>
              <a:rPr lang="en-US"/>
              <a:t>. </a:t>
            </a:r>
          </a:p>
          <a:p>
            <a:pPr>
              <a:tabLst>
                <a:tab pos="5664200" algn="l"/>
              </a:tabLst>
            </a:pPr>
            <a:r>
              <a:rPr lang="en-US"/>
              <a:t>Paper was </a:t>
            </a:r>
            <a:r>
              <a:rPr lang="en-US" u="sng"/>
              <a:t>made with hemp/linen and Bamboo</a:t>
            </a:r>
            <a:r>
              <a:rPr lang="en-US"/>
              <a:t>.</a:t>
            </a:r>
          </a:p>
        </p:txBody>
      </p:sp>
      <p:sp>
        <p:nvSpPr>
          <p:cNvPr id="120843" name="Text Box 11"/>
          <p:cNvSpPr txBox="1">
            <a:spLocks noChangeArrowheads="1"/>
          </p:cNvSpPr>
          <p:nvPr/>
        </p:nvSpPr>
        <p:spPr bwMode="auto">
          <a:xfrm>
            <a:off x="228600" y="5105400"/>
            <a:ext cx="5181600" cy="762000"/>
          </a:xfrm>
          <a:prstGeom prst="rect">
            <a:avLst/>
          </a:prstGeom>
          <a:noFill/>
          <a:ln w="9525">
            <a:noFill/>
            <a:miter lim="800000"/>
            <a:headEnd/>
            <a:tailEnd/>
          </a:ln>
        </p:spPr>
        <p:txBody>
          <a:bodyPr>
            <a:spAutoFit/>
          </a:bodyPr>
          <a:lstStyle/>
          <a:p>
            <a:r>
              <a:rPr lang="en-US" u="sng"/>
              <a:t>The Chinese also invented the Magnetic Compass and gunpowder</a:t>
            </a:r>
          </a:p>
        </p:txBody>
      </p:sp>
      <p:pic>
        <p:nvPicPr>
          <p:cNvPr id="120845" name="Picture 13" descr="SPOON COMPASS"/>
          <p:cNvPicPr>
            <a:picLocks noChangeAspect="1" noChangeArrowheads="1"/>
          </p:cNvPicPr>
          <p:nvPr/>
        </p:nvPicPr>
        <p:blipFill>
          <a:blip r:embed="rId4" cstate="print"/>
          <a:srcRect/>
          <a:stretch>
            <a:fillRect/>
          </a:stretch>
        </p:blipFill>
        <p:spPr bwMode="auto">
          <a:xfrm>
            <a:off x="6019800" y="4648200"/>
            <a:ext cx="2857500" cy="1838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0836">
                                            <p:txEl>
                                              <p:pRg st="0" end="0"/>
                                            </p:txEl>
                                          </p:spTgt>
                                        </p:tgtEl>
                                        <p:attrNameLst>
                                          <p:attrName>style.visibility</p:attrName>
                                        </p:attrNameLst>
                                      </p:cBhvr>
                                      <p:to>
                                        <p:strVal val="visible"/>
                                      </p:to>
                                    </p:set>
                                    <p:anim calcmode="lin" valueType="num">
                                      <p:cBhvr>
                                        <p:cTn id="7" dur="1000" fill="hold"/>
                                        <p:tgtEl>
                                          <p:spTgt spid="12083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2083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083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20836">
                                            <p:txEl>
                                              <p:pRg st="2" end="2"/>
                                            </p:txEl>
                                          </p:spTgt>
                                        </p:tgtEl>
                                        <p:attrNameLst>
                                          <p:attrName>style.visibility</p:attrName>
                                        </p:attrNameLst>
                                      </p:cBhvr>
                                      <p:to>
                                        <p:strVal val="visible"/>
                                      </p:to>
                                    </p:set>
                                    <p:anim calcmode="lin" valueType="num">
                                      <p:cBhvr>
                                        <p:cTn id="14" dur="1000" fill="hold"/>
                                        <p:tgtEl>
                                          <p:spTgt spid="120836">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120836">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120836">
                                            <p:txEl>
                                              <p:pRg st="2" end="2"/>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120836">
                                            <p:txEl>
                                              <p:pRg st="3" end="3"/>
                                            </p:txEl>
                                          </p:spTgt>
                                        </p:tgtEl>
                                        <p:attrNameLst>
                                          <p:attrName>style.visibility</p:attrName>
                                        </p:attrNameLst>
                                      </p:cBhvr>
                                      <p:to>
                                        <p:strVal val="visible"/>
                                      </p:to>
                                    </p:set>
                                    <p:anim calcmode="lin" valueType="num">
                                      <p:cBhvr>
                                        <p:cTn id="19" dur="1000" fill="hold"/>
                                        <p:tgtEl>
                                          <p:spTgt spid="120836">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120836">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120836">
                                            <p:txEl>
                                              <p:pRg st="3" end="3"/>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120836">
                                            <p:txEl>
                                              <p:pRg st="4" end="4"/>
                                            </p:txEl>
                                          </p:spTgt>
                                        </p:tgtEl>
                                        <p:attrNameLst>
                                          <p:attrName>style.visibility</p:attrName>
                                        </p:attrNameLst>
                                      </p:cBhvr>
                                      <p:to>
                                        <p:strVal val="visible"/>
                                      </p:to>
                                    </p:set>
                                    <p:anim calcmode="lin" valueType="num">
                                      <p:cBhvr>
                                        <p:cTn id="24" dur="1000" fill="hold"/>
                                        <p:tgtEl>
                                          <p:spTgt spid="120836">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120836">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12083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120838"/>
                                        </p:tgtEl>
                                        <p:attrNameLst>
                                          <p:attrName>style.visibility</p:attrName>
                                        </p:attrNameLst>
                                      </p:cBhvr>
                                      <p:to>
                                        <p:strVal val="visible"/>
                                      </p:to>
                                    </p:set>
                                    <p:anim calcmode="lin" valueType="num">
                                      <p:cBhvr>
                                        <p:cTn id="31" dur="1000" fill="hold"/>
                                        <p:tgtEl>
                                          <p:spTgt spid="120838"/>
                                        </p:tgtEl>
                                        <p:attrNameLst>
                                          <p:attrName>ppt_w</p:attrName>
                                        </p:attrNameLst>
                                      </p:cBhvr>
                                      <p:tavLst>
                                        <p:tav tm="0">
                                          <p:val>
                                            <p:strVal val="#ppt_w*0.70"/>
                                          </p:val>
                                        </p:tav>
                                        <p:tav tm="100000">
                                          <p:val>
                                            <p:strVal val="#ppt_w"/>
                                          </p:val>
                                        </p:tav>
                                      </p:tavLst>
                                    </p:anim>
                                    <p:anim calcmode="lin" valueType="num">
                                      <p:cBhvr>
                                        <p:cTn id="32" dur="1000" fill="hold"/>
                                        <p:tgtEl>
                                          <p:spTgt spid="120838"/>
                                        </p:tgtEl>
                                        <p:attrNameLst>
                                          <p:attrName>ppt_h</p:attrName>
                                        </p:attrNameLst>
                                      </p:cBhvr>
                                      <p:tavLst>
                                        <p:tav tm="0">
                                          <p:val>
                                            <p:strVal val="#ppt_h"/>
                                          </p:val>
                                        </p:tav>
                                        <p:tav tm="100000">
                                          <p:val>
                                            <p:strVal val="#ppt_h"/>
                                          </p:val>
                                        </p:tav>
                                      </p:tavLst>
                                    </p:anim>
                                    <p:animEffect transition="in" filter="fade">
                                      <p:cBhvr>
                                        <p:cTn id="33" dur="1000"/>
                                        <p:tgtEl>
                                          <p:spTgt spid="120838"/>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120839"/>
                                        </p:tgtEl>
                                        <p:attrNameLst>
                                          <p:attrName>style.visibility</p:attrName>
                                        </p:attrNameLst>
                                      </p:cBhvr>
                                      <p:to>
                                        <p:strVal val="visible"/>
                                      </p:to>
                                    </p:set>
                                    <p:anim calcmode="lin" valueType="num">
                                      <p:cBhvr>
                                        <p:cTn id="36" dur="1000" fill="hold"/>
                                        <p:tgtEl>
                                          <p:spTgt spid="120839"/>
                                        </p:tgtEl>
                                        <p:attrNameLst>
                                          <p:attrName>ppt_w</p:attrName>
                                        </p:attrNameLst>
                                      </p:cBhvr>
                                      <p:tavLst>
                                        <p:tav tm="0">
                                          <p:val>
                                            <p:strVal val="#ppt_w*0.70"/>
                                          </p:val>
                                        </p:tav>
                                        <p:tav tm="100000">
                                          <p:val>
                                            <p:strVal val="#ppt_w"/>
                                          </p:val>
                                        </p:tav>
                                      </p:tavLst>
                                    </p:anim>
                                    <p:anim calcmode="lin" valueType="num">
                                      <p:cBhvr>
                                        <p:cTn id="37" dur="1000" fill="hold"/>
                                        <p:tgtEl>
                                          <p:spTgt spid="120839"/>
                                        </p:tgtEl>
                                        <p:attrNameLst>
                                          <p:attrName>ppt_h</p:attrName>
                                        </p:attrNameLst>
                                      </p:cBhvr>
                                      <p:tavLst>
                                        <p:tav tm="0">
                                          <p:val>
                                            <p:strVal val="#ppt_h"/>
                                          </p:val>
                                        </p:tav>
                                        <p:tav tm="100000">
                                          <p:val>
                                            <p:strVal val="#ppt_h"/>
                                          </p:val>
                                        </p:tav>
                                      </p:tavLst>
                                    </p:anim>
                                    <p:animEffect transition="in" filter="fade">
                                      <p:cBhvr>
                                        <p:cTn id="38" dur="1000"/>
                                        <p:tgtEl>
                                          <p:spTgt spid="120839"/>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120840"/>
                                        </p:tgtEl>
                                        <p:attrNameLst>
                                          <p:attrName>style.visibility</p:attrName>
                                        </p:attrNameLst>
                                      </p:cBhvr>
                                      <p:to>
                                        <p:strVal val="visible"/>
                                      </p:to>
                                    </p:set>
                                    <p:anim calcmode="lin" valueType="num">
                                      <p:cBhvr>
                                        <p:cTn id="43" dur="1000" fill="hold"/>
                                        <p:tgtEl>
                                          <p:spTgt spid="120840"/>
                                        </p:tgtEl>
                                        <p:attrNameLst>
                                          <p:attrName>ppt_w</p:attrName>
                                        </p:attrNameLst>
                                      </p:cBhvr>
                                      <p:tavLst>
                                        <p:tav tm="0">
                                          <p:val>
                                            <p:strVal val="#ppt_w*0.70"/>
                                          </p:val>
                                        </p:tav>
                                        <p:tav tm="100000">
                                          <p:val>
                                            <p:strVal val="#ppt_w"/>
                                          </p:val>
                                        </p:tav>
                                      </p:tavLst>
                                    </p:anim>
                                    <p:anim calcmode="lin" valueType="num">
                                      <p:cBhvr>
                                        <p:cTn id="44" dur="1000" fill="hold"/>
                                        <p:tgtEl>
                                          <p:spTgt spid="120840"/>
                                        </p:tgtEl>
                                        <p:attrNameLst>
                                          <p:attrName>ppt_h</p:attrName>
                                        </p:attrNameLst>
                                      </p:cBhvr>
                                      <p:tavLst>
                                        <p:tav tm="0">
                                          <p:val>
                                            <p:strVal val="#ppt_h"/>
                                          </p:val>
                                        </p:tav>
                                        <p:tav tm="100000">
                                          <p:val>
                                            <p:strVal val="#ppt_h"/>
                                          </p:val>
                                        </p:tav>
                                      </p:tavLst>
                                    </p:anim>
                                    <p:animEffect transition="in" filter="fade">
                                      <p:cBhvr>
                                        <p:cTn id="45" dur="1000"/>
                                        <p:tgtEl>
                                          <p:spTgt spid="120840"/>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120841"/>
                                        </p:tgtEl>
                                        <p:attrNameLst>
                                          <p:attrName>style.visibility</p:attrName>
                                        </p:attrNameLst>
                                      </p:cBhvr>
                                      <p:to>
                                        <p:strVal val="visible"/>
                                      </p:to>
                                    </p:set>
                                    <p:anim calcmode="lin" valueType="num">
                                      <p:cBhvr>
                                        <p:cTn id="50" dur="1000" fill="hold"/>
                                        <p:tgtEl>
                                          <p:spTgt spid="120841"/>
                                        </p:tgtEl>
                                        <p:attrNameLst>
                                          <p:attrName>ppt_w</p:attrName>
                                        </p:attrNameLst>
                                      </p:cBhvr>
                                      <p:tavLst>
                                        <p:tav tm="0">
                                          <p:val>
                                            <p:strVal val="#ppt_w*0.70"/>
                                          </p:val>
                                        </p:tav>
                                        <p:tav tm="100000">
                                          <p:val>
                                            <p:strVal val="#ppt_w"/>
                                          </p:val>
                                        </p:tav>
                                      </p:tavLst>
                                    </p:anim>
                                    <p:anim calcmode="lin" valueType="num">
                                      <p:cBhvr>
                                        <p:cTn id="51" dur="1000" fill="hold"/>
                                        <p:tgtEl>
                                          <p:spTgt spid="120841"/>
                                        </p:tgtEl>
                                        <p:attrNameLst>
                                          <p:attrName>ppt_h</p:attrName>
                                        </p:attrNameLst>
                                      </p:cBhvr>
                                      <p:tavLst>
                                        <p:tav tm="0">
                                          <p:val>
                                            <p:strVal val="#ppt_h"/>
                                          </p:val>
                                        </p:tav>
                                        <p:tav tm="100000">
                                          <p:val>
                                            <p:strVal val="#ppt_h"/>
                                          </p:val>
                                        </p:tav>
                                      </p:tavLst>
                                    </p:anim>
                                    <p:animEffect transition="in" filter="fade">
                                      <p:cBhvr>
                                        <p:cTn id="52" dur="1000"/>
                                        <p:tgtEl>
                                          <p:spTgt spid="120841"/>
                                        </p:tgtEl>
                                      </p:cBhvr>
                                    </p:animEffect>
                                  </p:childTnLst>
                                </p:cTn>
                              </p:par>
                            </p:childTnLst>
                          </p:cTn>
                        </p:par>
                        <p:par>
                          <p:cTn id="53" fill="hold">
                            <p:stCondLst>
                              <p:cond delay="1000"/>
                            </p:stCondLst>
                            <p:childTnLst>
                              <p:par>
                                <p:cTn id="54" presetID="55" presetClass="entr" presetSubtype="0" fill="hold" grpId="0" nodeType="afterEffect">
                                  <p:stCondLst>
                                    <p:cond delay="0"/>
                                  </p:stCondLst>
                                  <p:childTnLst>
                                    <p:set>
                                      <p:cBhvr>
                                        <p:cTn id="55" dur="1" fill="hold">
                                          <p:stCondLst>
                                            <p:cond delay="0"/>
                                          </p:stCondLst>
                                        </p:cTn>
                                        <p:tgtEl>
                                          <p:spTgt spid="120843"/>
                                        </p:tgtEl>
                                        <p:attrNameLst>
                                          <p:attrName>style.visibility</p:attrName>
                                        </p:attrNameLst>
                                      </p:cBhvr>
                                      <p:to>
                                        <p:strVal val="visible"/>
                                      </p:to>
                                    </p:set>
                                    <p:anim calcmode="lin" valueType="num">
                                      <p:cBhvr>
                                        <p:cTn id="56" dur="1000" fill="hold"/>
                                        <p:tgtEl>
                                          <p:spTgt spid="120843"/>
                                        </p:tgtEl>
                                        <p:attrNameLst>
                                          <p:attrName>ppt_w</p:attrName>
                                        </p:attrNameLst>
                                      </p:cBhvr>
                                      <p:tavLst>
                                        <p:tav tm="0">
                                          <p:val>
                                            <p:strVal val="#ppt_w*0.70"/>
                                          </p:val>
                                        </p:tav>
                                        <p:tav tm="100000">
                                          <p:val>
                                            <p:strVal val="#ppt_w"/>
                                          </p:val>
                                        </p:tav>
                                      </p:tavLst>
                                    </p:anim>
                                    <p:anim calcmode="lin" valueType="num">
                                      <p:cBhvr>
                                        <p:cTn id="57" dur="1000" fill="hold"/>
                                        <p:tgtEl>
                                          <p:spTgt spid="120843"/>
                                        </p:tgtEl>
                                        <p:attrNameLst>
                                          <p:attrName>ppt_h</p:attrName>
                                        </p:attrNameLst>
                                      </p:cBhvr>
                                      <p:tavLst>
                                        <p:tav tm="0">
                                          <p:val>
                                            <p:strVal val="#ppt_h"/>
                                          </p:val>
                                        </p:tav>
                                        <p:tav tm="100000">
                                          <p:val>
                                            <p:strVal val="#ppt_h"/>
                                          </p:val>
                                        </p:tav>
                                      </p:tavLst>
                                    </p:anim>
                                    <p:animEffect transition="in" filter="fade">
                                      <p:cBhvr>
                                        <p:cTn id="58" dur="1000"/>
                                        <p:tgtEl>
                                          <p:spTgt spid="120843"/>
                                        </p:tgtEl>
                                      </p:cBhvr>
                                    </p:animEffect>
                                  </p:childTnLst>
                                </p:cTn>
                              </p:par>
                            </p:childTnLst>
                          </p:cTn>
                        </p:par>
                        <p:par>
                          <p:cTn id="59" fill="hold">
                            <p:stCondLst>
                              <p:cond delay="2000"/>
                            </p:stCondLst>
                            <p:childTnLst>
                              <p:par>
                                <p:cTn id="60" presetID="55" presetClass="entr" presetSubtype="0" fill="hold" nodeType="afterEffect">
                                  <p:stCondLst>
                                    <p:cond delay="0"/>
                                  </p:stCondLst>
                                  <p:childTnLst>
                                    <p:set>
                                      <p:cBhvr>
                                        <p:cTn id="61" dur="1" fill="hold">
                                          <p:stCondLst>
                                            <p:cond delay="0"/>
                                          </p:stCondLst>
                                        </p:cTn>
                                        <p:tgtEl>
                                          <p:spTgt spid="120845"/>
                                        </p:tgtEl>
                                        <p:attrNameLst>
                                          <p:attrName>style.visibility</p:attrName>
                                        </p:attrNameLst>
                                      </p:cBhvr>
                                      <p:to>
                                        <p:strVal val="visible"/>
                                      </p:to>
                                    </p:set>
                                    <p:anim calcmode="lin" valueType="num">
                                      <p:cBhvr>
                                        <p:cTn id="62" dur="1000" fill="hold"/>
                                        <p:tgtEl>
                                          <p:spTgt spid="120845"/>
                                        </p:tgtEl>
                                        <p:attrNameLst>
                                          <p:attrName>ppt_w</p:attrName>
                                        </p:attrNameLst>
                                      </p:cBhvr>
                                      <p:tavLst>
                                        <p:tav tm="0">
                                          <p:val>
                                            <p:strVal val="#ppt_w*0.70"/>
                                          </p:val>
                                        </p:tav>
                                        <p:tav tm="100000">
                                          <p:val>
                                            <p:strVal val="#ppt_w"/>
                                          </p:val>
                                        </p:tav>
                                      </p:tavLst>
                                    </p:anim>
                                    <p:anim calcmode="lin" valueType="num">
                                      <p:cBhvr>
                                        <p:cTn id="63" dur="1000" fill="hold"/>
                                        <p:tgtEl>
                                          <p:spTgt spid="120845"/>
                                        </p:tgtEl>
                                        <p:attrNameLst>
                                          <p:attrName>ppt_h</p:attrName>
                                        </p:attrNameLst>
                                      </p:cBhvr>
                                      <p:tavLst>
                                        <p:tav tm="0">
                                          <p:val>
                                            <p:strVal val="#ppt_h"/>
                                          </p:val>
                                        </p:tav>
                                        <p:tav tm="100000">
                                          <p:val>
                                            <p:strVal val="#ppt_h"/>
                                          </p:val>
                                        </p:tav>
                                      </p:tavLst>
                                    </p:anim>
                                    <p:animEffect transition="in" filter="fade">
                                      <p:cBhvr>
                                        <p:cTn id="64" dur="1000"/>
                                        <p:tgtEl>
                                          <p:spTgt spid="120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9" grpId="0"/>
      <p:bldP spid="120840" grpId="0"/>
      <p:bldP spid="120841" grpId="0"/>
      <p:bldP spid="120843"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21860" name="Rectangle 4"/>
          <p:cNvSpPr>
            <a:spLocks noChangeArrowheads="1"/>
          </p:cNvSpPr>
          <p:nvPr/>
        </p:nvSpPr>
        <p:spPr bwMode="auto">
          <a:xfrm>
            <a:off x="314325" y="534988"/>
            <a:ext cx="5781675" cy="1431925"/>
          </a:xfrm>
          <a:prstGeom prst="rect">
            <a:avLst/>
          </a:prstGeom>
          <a:noFill/>
          <a:ln w="9525">
            <a:noFill/>
            <a:miter lim="800000"/>
            <a:headEnd/>
            <a:tailEnd/>
          </a:ln>
        </p:spPr>
        <p:txBody>
          <a:bodyPr anchor="ctr">
            <a:spAutoFit/>
          </a:bodyPr>
          <a:lstStyle/>
          <a:p>
            <a:pPr>
              <a:tabLst>
                <a:tab pos="5664200" algn="l"/>
              </a:tabLst>
            </a:pPr>
            <a:r>
              <a:rPr lang="en-US" b="1"/>
              <a:t>Iron Casting: Steel</a:t>
            </a:r>
          </a:p>
          <a:p>
            <a:pPr>
              <a:tabLst>
                <a:tab pos="5664200" algn="l"/>
              </a:tabLst>
            </a:pPr>
            <a:r>
              <a:rPr lang="en-US" u="sng"/>
              <a:t>The Chinese were able to invent steel</a:t>
            </a:r>
            <a:r>
              <a:rPr lang="en-US"/>
              <a:t>.</a:t>
            </a:r>
          </a:p>
          <a:p>
            <a:pPr>
              <a:tabLst>
                <a:tab pos="5664200" algn="l"/>
              </a:tabLst>
            </a:pPr>
            <a:r>
              <a:rPr lang="en-US"/>
              <a:t>This led to </a:t>
            </a:r>
            <a:r>
              <a:rPr lang="en-US" u="sng"/>
              <a:t>stronger, and more durable, tools and weapons. </a:t>
            </a:r>
          </a:p>
        </p:txBody>
      </p:sp>
      <p:pic>
        <p:nvPicPr>
          <p:cNvPr id="121866" name="Picture 10" descr="Han Sword">
            <a:hlinkClick r:id="rId3" tooltip="Han Sword"/>
          </p:cNvPr>
          <p:cNvPicPr>
            <a:picLocks noChangeAspect="1" noChangeArrowheads="1"/>
          </p:cNvPicPr>
          <p:nvPr/>
        </p:nvPicPr>
        <p:blipFill>
          <a:blip r:embed="rId4" cstate="print"/>
          <a:srcRect/>
          <a:stretch>
            <a:fillRect/>
          </a:stretch>
        </p:blipFill>
        <p:spPr bwMode="auto">
          <a:xfrm>
            <a:off x="6913563" y="228600"/>
            <a:ext cx="2001837" cy="2514600"/>
          </a:xfrm>
          <a:prstGeom prst="rect">
            <a:avLst/>
          </a:prstGeom>
          <a:noFill/>
          <a:ln w="9525">
            <a:noFill/>
            <a:miter lim="800000"/>
            <a:headEnd/>
            <a:tailEnd/>
          </a:ln>
        </p:spPr>
      </p:pic>
      <p:sp>
        <p:nvSpPr>
          <p:cNvPr id="121867" name="Text Box 11"/>
          <p:cNvSpPr txBox="1">
            <a:spLocks noChangeArrowheads="1"/>
          </p:cNvSpPr>
          <p:nvPr/>
        </p:nvSpPr>
        <p:spPr bwMode="auto">
          <a:xfrm>
            <a:off x="6934200" y="2819400"/>
            <a:ext cx="2209800" cy="1006475"/>
          </a:xfrm>
          <a:prstGeom prst="rect">
            <a:avLst/>
          </a:prstGeom>
          <a:noFill/>
          <a:ln w="9525">
            <a:noFill/>
            <a:miter lim="800000"/>
            <a:headEnd/>
            <a:tailEnd/>
          </a:ln>
        </p:spPr>
        <p:txBody>
          <a:bodyPr>
            <a:spAutoFit/>
          </a:bodyPr>
          <a:lstStyle/>
          <a:p>
            <a:pPr algn="ctr"/>
            <a:r>
              <a:rPr lang="en-US" sz="2000"/>
              <a:t>Reproduction of a Han style sword</a:t>
            </a:r>
          </a:p>
        </p:txBody>
      </p:sp>
      <p:sp>
        <p:nvSpPr>
          <p:cNvPr id="121868" name="Rectangle 12"/>
          <p:cNvSpPr>
            <a:spLocks noChangeArrowheads="1"/>
          </p:cNvSpPr>
          <p:nvPr/>
        </p:nvSpPr>
        <p:spPr bwMode="auto">
          <a:xfrm>
            <a:off x="152400" y="2959100"/>
            <a:ext cx="4419600" cy="3441700"/>
          </a:xfrm>
          <a:prstGeom prst="rect">
            <a:avLst/>
          </a:prstGeom>
          <a:noFill/>
          <a:ln w="9525">
            <a:noFill/>
            <a:miter lim="800000"/>
            <a:headEnd/>
            <a:tailEnd/>
          </a:ln>
        </p:spPr>
        <p:txBody>
          <a:bodyPr>
            <a:spAutoFit/>
          </a:bodyPr>
          <a:lstStyle/>
          <a:p>
            <a:r>
              <a:rPr lang="en-US" b="1"/>
              <a:t>Decline of the Han</a:t>
            </a:r>
          </a:p>
          <a:p>
            <a:r>
              <a:rPr lang="en-US" u="sng"/>
              <a:t>Han rulers became corrupt</a:t>
            </a:r>
            <a:r>
              <a:rPr lang="en-US"/>
              <a:t> over time. </a:t>
            </a:r>
          </a:p>
          <a:p>
            <a:r>
              <a:rPr lang="en-US"/>
              <a:t>Power of the Central government declines and </a:t>
            </a:r>
            <a:r>
              <a:rPr lang="en-US" u="sng"/>
              <a:t>aristocrats began to fight over power</a:t>
            </a:r>
            <a:r>
              <a:rPr lang="en-US"/>
              <a:t>. </a:t>
            </a:r>
          </a:p>
          <a:p>
            <a:endParaRPr lang="en-US"/>
          </a:p>
          <a:p>
            <a:r>
              <a:rPr lang="en-US"/>
              <a:t>China fell into another period of civil war.</a:t>
            </a:r>
          </a:p>
        </p:txBody>
      </p:sp>
      <p:pic>
        <p:nvPicPr>
          <p:cNvPr id="121870" name="Picture 14" descr="IH051545"/>
          <p:cNvPicPr>
            <a:picLocks noChangeAspect="1" noChangeArrowheads="1"/>
          </p:cNvPicPr>
          <p:nvPr/>
        </p:nvPicPr>
        <p:blipFill>
          <a:blip r:embed="rId5" cstate="print"/>
          <a:srcRect/>
          <a:stretch>
            <a:fillRect/>
          </a:stretch>
        </p:blipFill>
        <p:spPr bwMode="auto">
          <a:xfrm>
            <a:off x="4648200" y="3352800"/>
            <a:ext cx="2317750" cy="304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1000" fill="hold"/>
                                        <p:tgtEl>
                                          <p:spTgt spid="121860"/>
                                        </p:tgtEl>
                                        <p:attrNameLst>
                                          <p:attrName>ppt_w</p:attrName>
                                        </p:attrNameLst>
                                      </p:cBhvr>
                                      <p:tavLst>
                                        <p:tav tm="0">
                                          <p:val>
                                            <p:strVal val="#ppt_w*0.70"/>
                                          </p:val>
                                        </p:tav>
                                        <p:tav tm="100000">
                                          <p:val>
                                            <p:strVal val="#ppt_w"/>
                                          </p:val>
                                        </p:tav>
                                      </p:tavLst>
                                    </p:anim>
                                    <p:anim calcmode="lin" valueType="num">
                                      <p:cBhvr>
                                        <p:cTn id="8" dur="1000" fill="hold"/>
                                        <p:tgtEl>
                                          <p:spTgt spid="121860"/>
                                        </p:tgtEl>
                                        <p:attrNameLst>
                                          <p:attrName>ppt_h</p:attrName>
                                        </p:attrNameLst>
                                      </p:cBhvr>
                                      <p:tavLst>
                                        <p:tav tm="0">
                                          <p:val>
                                            <p:strVal val="#ppt_h"/>
                                          </p:val>
                                        </p:tav>
                                        <p:tav tm="100000">
                                          <p:val>
                                            <p:strVal val="#ppt_h"/>
                                          </p:val>
                                        </p:tav>
                                      </p:tavLst>
                                    </p:anim>
                                    <p:animEffect transition="in" filter="fade">
                                      <p:cBhvr>
                                        <p:cTn id="9" dur="1000"/>
                                        <p:tgtEl>
                                          <p:spTgt spid="121860"/>
                                        </p:tgtEl>
                                      </p:cBhvr>
                                    </p:animEffect>
                                  </p:childTnLst>
                                </p:cTn>
                              </p:par>
                              <p:par>
                                <p:cTn id="10" presetID="55" presetClass="entr" presetSubtype="0" fill="hold" nodeType="withEffect">
                                  <p:stCondLst>
                                    <p:cond delay="0"/>
                                  </p:stCondLst>
                                  <p:childTnLst>
                                    <p:set>
                                      <p:cBhvr>
                                        <p:cTn id="11" dur="1" fill="hold">
                                          <p:stCondLst>
                                            <p:cond delay="0"/>
                                          </p:stCondLst>
                                        </p:cTn>
                                        <p:tgtEl>
                                          <p:spTgt spid="121866"/>
                                        </p:tgtEl>
                                        <p:attrNameLst>
                                          <p:attrName>style.visibility</p:attrName>
                                        </p:attrNameLst>
                                      </p:cBhvr>
                                      <p:to>
                                        <p:strVal val="visible"/>
                                      </p:to>
                                    </p:set>
                                    <p:anim calcmode="lin" valueType="num">
                                      <p:cBhvr>
                                        <p:cTn id="12" dur="1000" fill="hold"/>
                                        <p:tgtEl>
                                          <p:spTgt spid="121866"/>
                                        </p:tgtEl>
                                        <p:attrNameLst>
                                          <p:attrName>ppt_w</p:attrName>
                                        </p:attrNameLst>
                                      </p:cBhvr>
                                      <p:tavLst>
                                        <p:tav tm="0">
                                          <p:val>
                                            <p:strVal val="#ppt_w*0.70"/>
                                          </p:val>
                                        </p:tav>
                                        <p:tav tm="100000">
                                          <p:val>
                                            <p:strVal val="#ppt_w"/>
                                          </p:val>
                                        </p:tav>
                                      </p:tavLst>
                                    </p:anim>
                                    <p:anim calcmode="lin" valueType="num">
                                      <p:cBhvr>
                                        <p:cTn id="13" dur="1000" fill="hold"/>
                                        <p:tgtEl>
                                          <p:spTgt spid="121866"/>
                                        </p:tgtEl>
                                        <p:attrNameLst>
                                          <p:attrName>ppt_h</p:attrName>
                                        </p:attrNameLst>
                                      </p:cBhvr>
                                      <p:tavLst>
                                        <p:tav tm="0">
                                          <p:val>
                                            <p:strVal val="#ppt_h"/>
                                          </p:val>
                                        </p:tav>
                                        <p:tav tm="100000">
                                          <p:val>
                                            <p:strVal val="#ppt_h"/>
                                          </p:val>
                                        </p:tav>
                                      </p:tavLst>
                                    </p:anim>
                                    <p:animEffect transition="in" filter="fade">
                                      <p:cBhvr>
                                        <p:cTn id="14" dur="1000"/>
                                        <p:tgtEl>
                                          <p:spTgt spid="12186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21867"/>
                                        </p:tgtEl>
                                        <p:attrNameLst>
                                          <p:attrName>style.visibility</p:attrName>
                                        </p:attrNameLst>
                                      </p:cBhvr>
                                      <p:to>
                                        <p:strVal val="visible"/>
                                      </p:to>
                                    </p:set>
                                    <p:anim calcmode="lin" valueType="num">
                                      <p:cBhvr>
                                        <p:cTn id="17" dur="1000" fill="hold"/>
                                        <p:tgtEl>
                                          <p:spTgt spid="121867"/>
                                        </p:tgtEl>
                                        <p:attrNameLst>
                                          <p:attrName>ppt_w</p:attrName>
                                        </p:attrNameLst>
                                      </p:cBhvr>
                                      <p:tavLst>
                                        <p:tav tm="0">
                                          <p:val>
                                            <p:strVal val="#ppt_w*0.70"/>
                                          </p:val>
                                        </p:tav>
                                        <p:tav tm="100000">
                                          <p:val>
                                            <p:strVal val="#ppt_w"/>
                                          </p:val>
                                        </p:tav>
                                      </p:tavLst>
                                    </p:anim>
                                    <p:anim calcmode="lin" valueType="num">
                                      <p:cBhvr>
                                        <p:cTn id="18" dur="1000" fill="hold"/>
                                        <p:tgtEl>
                                          <p:spTgt spid="121867"/>
                                        </p:tgtEl>
                                        <p:attrNameLst>
                                          <p:attrName>ppt_h</p:attrName>
                                        </p:attrNameLst>
                                      </p:cBhvr>
                                      <p:tavLst>
                                        <p:tav tm="0">
                                          <p:val>
                                            <p:strVal val="#ppt_h"/>
                                          </p:val>
                                        </p:tav>
                                        <p:tav tm="100000">
                                          <p:val>
                                            <p:strVal val="#ppt_h"/>
                                          </p:val>
                                        </p:tav>
                                      </p:tavLst>
                                    </p:anim>
                                    <p:animEffect transition="in" filter="fade">
                                      <p:cBhvr>
                                        <p:cTn id="19" dur="1000"/>
                                        <p:tgtEl>
                                          <p:spTgt spid="121867"/>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21868">
                                            <p:txEl>
                                              <p:pRg st="0" end="0"/>
                                            </p:txEl>
                                          </p:spTgt>
                                        </p:tgtEl>
                                        <p:attrNameLst>
                                          <p:attrName>style.visibility</p:attrName>
                                        </p:attrNameLst>
                                      </p:cBhvr>
                                      <p:to>
                                        <p:strVal val="visible"/>
                                      </p:to>
                                    </p:set>
                                    <p:anim calcmode="lin" valueType="num">
                                      <p:cBhvr>
                                        <p:cTn id="24" dur="1000" fill="hold"/>
                                        <p:tgtEl>
                                          <p:spTgt spid="121868">
                                            <p:txEl>
                                              <p:pRg st="0" end="0"/>
                                            </p:txEl>
                                          </p:spTgt>
                                        </p:tgtEl>
                                        <p:attrNameLst>
                                          <p:attrName>ppt_w</p:attrName>
                                        </p:attrNameLst>
                                      </p:cBhvr>
                                      <p:tavLst>
                                        <p:tav tm="0">
                                          <p:val>
                                            <p:strVal val="#ppt_w*0.70"/>
                                          </p:val>
                                        </p:tav>
                                        <p:tav tm="100000">
                                          <p:val>
                                            <p:strVal val="#ppt_w"/>
                                          </p:val>
                                        </p:tav>
                                      </p:tavLst>
                                    </p:anim>
                                    <p:anim calcmode="lin" valueType="num">
                                      <p:cBhvr>
                                        <p:cTn id="25" dur="1000" fill="hold"/>
                                        <p:tgtEl>
                                          <p:spTgt spid="121868">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12186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121868">
                                            <p:txEl>
                                              <p:pRg st="1" end="1"/>
                                            </p:txEl>
                                          </p:spTgt>
                                        </p:tgtEl>
                                        <p:attrNameLst>
                                          <p:attrName>style.visibility</p:attrName>
                                        </p:attrNameLst>
                                      </p:cBhvr>
                                      <p:to>
                                        <p:strVal val="visible"/>
                                      </p:to>
                                    </p:set>
                                    <p:anim calcmode="lin" valueType="num">
                                      <p:cBhvr>
                                        <p:cTn id="31" dur="1000" fill="hold"/>
                                        <p:tgtEl>
                                          <p:spTgt spid="121868">
                                            <p:txEl>
                                              <p:pRg st="1" end="1"/>
                                            </p:txEl>
                                          </p:spTgt>
                                        </p:tgtEl>
                                        <p:attrNameLst>
                                          <p:attrName>ppt_w</p:attrName>
                                        </p:attrNameLst>
                                      </p:cBhvr>
                                      <p:tavLst>
                                        <p:tav tm="0">
                                          <p:val>
                                            <p:strVal val="#ppt_w*0.70"/>
                                          </p:val>
                                        </p:tav>
                                        <p:tav tm="100000">
                                          <p:val>
                                            <p:strVal val="#ppt_w"/>
                                          </p:val>
                                        </p:tav>
                                      </p:tavLst>
                                    </p:anim>
                                    <p:anim calcmode="lin" valueType="num">
                                      <p:cBhvr>
                                        <p:cTn id="32" dur="1000" fill="hold"/>
                                        <p:tgtEl>
                                          <p:spTgt spid="121868">
                                            <p:txEl>
                                              <p:pRg st="1" end="1"/>
                                            </p:txEl>
                                          </p:spTgt>
                                        </p:tgtEl>
                                        <p:attrNameLst>
                                          <p:attrName>ppt_h</p:attrName>
                                        </p:attrNameLst>
                                      </p:cBhvr>
                                      <p:tavLst>
                                        <p:tav tm="0">
                                          <p:val>
                                            <p:strVal val="#ppt_h"/>
                                          </p:val>
                                        </p:tav>
                                        <p:tav tm="100000">
                                          <p:val>
                                            <p:strVal val="#ppt_h"/>
                                          </p:val>
                                        </p:tav>
                                      </p:tavLst>
                                    </p:anim>
                                    <p:animEffect transition="in" filter="fade">
                                      <p:cBhvr>
                                        <p:cTn id="33" dur="1000"/>
                                        <p:tgtEl>
                                          <p:spTgt spid="121868">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121868">
                                            <p:txEl>
                                              <p:pRg st="2" end="2"/>
                                            </p:txEl>
                                          </p:spTgt>
                                        </p:tgtEl>
                                        <p:attrNameLst>
                                          <p:attrName>style.visibility</p:attrName>
                                        </p:attrNameLst>
                                      </p:cBhvr>
                                      <p:to>
                                        <p:strVal val="visible"/>
                                      </p:to>
                                    </p:set>
                                    <p:anim calcmode="lin" valueType="num">
                                      <p:cBhvr>
                                        <p:cTn id="38" dur="1000" fill="hold"/>
                                        <p:tgtEl>
                                          <p:spTgt spid="121868">
                                            <p:txEl>
                                              <p:pRg st="2" end="2"/>
                                            </p:txEl>
                                          </p:spTgt>
                                        </p:tgtEl>
                                        <p:attrNameLst>
                                          <p:attrName>ppt_w</p:attrName>
                                        </p:attrNameLst>
                                      </p:cBhvr>
                                      <p:tavLst>
                                        <p:tav tm="0">
                                          <p:val>
                                            <p:strVal val="#ppt_w*0.70"/>
                                          </p:val>
                                        </p:tav>
                                        <p:tav tm="100000">
                                          <p:val>
                                            <p:strVal val="#ppt_w"/>
                                          </p:val>
                                        </p:tav>
                                      </p:tavLst>
                                    </p:anim>
                                    <p:anim calcmode="lin" valueType="num">
                                      <p:cBhvr>
                                        <p:cTn id="39" dur="1000" fill="hold"/>
                                        <p:tgtEl>
                                          <p:spTgt spid="121868">
                                            <p:txEl>
                                              <p:pRg st="2" end="2"/>
                                            </p:txEl>
                                          </p:spTgt>
                                        </p:tgtEl>
                                        <p:attrNameLst>
                                          <p:attrName>ppt_h</p:attrName>
                                        </p:attrNameLst>
                                      </p:cBhvr>
                                      <p:tavLst>
                                        <p:tav tm="0">
                                          <p:val>
                                            <p:strVal val="#ppt_h"/>
                                          </p:val>
                                        </p:tav>
                                        <p:tav tm="100000">
                                          <p:val>
                                            <p:strVal val="#ppt_h"/>
                                          </p:val>
                                        </p:tav>
                                      </p:tavLst>
                                    </p:anim>
                                    <p:animEffect transition="in" filter="fade">
                                      <p:cBhvr>
                                        <p:cTn id="40" dur="1000"/>
                                        <p:tgtEl>
                                          <p:spTgt spid="121868">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21868">
                                            <p:txEl>
                                              <p:pRg st="4" end="4"/>
                                            </p:txEl>
                                          </p:spTgt>
                                        </p:tgtEl>
                                        <p:attrNameLst>
                                          <p:attrName>style.visibility</p:attrName>
                                        </p:attrNameLst>
                                      </p:cBhvr>
                                      <p:to>
                                        <p:strVal val="visible"/>
                                      </p:to>
                                    </p:set>
                                    <p:anim calcmode="lin" valueType="num">
                                      <p:cBhvr>
                                        <p:cTn id="45" dur="1000" fill="hold"/>
                                        <p:tgtEl>
                                          <p:spTgt spid="121868">
                                            <p:txEl>
                                              <p:pRg st="4" end="4"/>
                                            </p:txEl>
                                          </p:spTgt>
                                        </p:tgtEl>
                                        <p:attrNameLst>
                                          <p:attrName>ppt_w</p:attrName>
                                        </p:attrNameLst>
                                      </p:cBhvr>
                                      <p:tavLst>
                                        <p:tav tm="0">
                                          <p:val>
                                            <p:strVal val="#ppt_w*0.70"/>
                                          </p:val>
                                        </p:tav>
                                        <p:tav tm="100000">
                                          <p:val>
                                            <p:strVal val="#ppt_w"/>
                                          </p:val>
                                        </p:tav>
                                      </p:tavLst>
                                    </p:anim>
                                    <p:anim calcmode="lin" valueType="num">
                                      <p:cBhvr>
                                        <p:cTn id="46" dur="1000" fill="hold"/>
                                        <p:tgtEl>
                                          <p:spTgt spid="121868">
                                            <p:txEl>
                                              <p:pRg st="4" end="4"/>
                                            </p:txEl>
                                          </p:spTgt>
                                        </p:tgtEl>
                                        <p:attrNameLst>
                                          <p:attrName>ppt_h</p:attrName>
                                        </p:attrNameLst>
                                      </p:cBhvr>
                                      <p:tavLst>
                                        <p:tav tm="0">
                                          <p:val>
                                            <p:strVal val="#ppt_h"/>
                                          </p:val>
                                        </p:tav>
                                        <p:tav tm="100000">
                                          <p:val>
                                            <p:strVal val="#ppt_h"/>
                                          </p:val>
                                        </p:tav>
                                      </p:tavLst>
                                    </p:anim>
                                    <p:animEffect transition="in" filter="fade">
                                      <p:cBhvr>
                                        <p:cTn id="47" dur="1000"/>
                                        <p:tgtEl>
                                          <p:spTgt spid="121868">
                                            <p:txEl>
                                              <p:pRg st="4" end="4"/>
                                            </p:txEl>
                                          </p:spTgt>
                                        </p:tgtEl>
                                      </p:cBhvr>
                                    </p:animEffect>
                                  </p:childTnLst>
                                </p:cTn>
                              </p:par>
                            </p:childTnLst>
                          </p:cTn>
                        </p:par>
                        <p:par>
                          <p:cTn id="48" fill="hold">
                            <p:stCondLst>
                              <p:cond delay="1000"/>
                            </p:stCondLst>
                            <p:childTnLst>
                              <p:par>
                                <p:cTn id="49" presetID="55" presetClass="entr" presetSubtype="0" fill="hold" nodeType="afterEffect">
                                  <p:stCondLst>
                                    <p:cond delay="0"/>
                                  </p:stCondLst>
                                  <p:childTnLst>
                                    <p:set>
                                      <p:cBhvr>
                                        <p:cTn id="50" dur="1" fill="hold">
                                          <p:stCondLst>
                                            <p:cond delay="0"/>
                                          </p:stCondLst>
                                        </p:cTn>
                                        <p:tgtEl>
                                          <p:spTgt spid="121870"/>
                                        </p:tgtEl>
                                        <p:attrNameLst>
                                          <p:attrName>style.visibility</p:attrName>
                                        </p:attrNameLst>
                                      </p:cBhvr>
                                      <p:to>
                                        <p:strVal val="visible"/>
                                      </p:to>
                                    </p:set>
                                    <p:anim calcmode="lin" valueType="num">
                                      <p:cBhvr>
                                        <p:cTn id="51" dur="1000" fill="hold"/>
                                        <p:tgtEl>
                                          <p:spTgt spid="121870"/>
                                        </p:tgtEl>
                                        <p:attrNameLst>
                                          <p:attrName>ppt_w</p:attrName>
                                        </p:attrNameLst>
                                      </p:cBhvr>
                                      <p:tavLst>
                                        <p:tav tm="0">
                                          <p:val>
                                            <p:strVal val="#ppt_w*0.70"/>
                                          </p:val>
                                        </p:tav>
                                        <p:tav tm="100000">
                                          <p:val>
                                            <p:strVal val="#ppt_w"/>
                                          </p:val>
                                        </p:tav>
                                      </p:tavLst>
                                    </p:anim>
                                    <p:anim calcmode="lin" valueType="num">
                                      <p:cBhvr>
                                        <p:cTn id="52" dur="1000" fill="hold"/>
                                        <p:tgtEl>
                                          <p:spTgt spid="121870"/>
                                        </p:tgtEl>
                                        <p:attrNameLst>
                                          <p:attrName>ppt_h</p:attrName>
                                        </p:attrNameLst>
                                      </p:cBhvr>
                                      <p:tavLst>
                                        <p:tav tm="0">
                                          <p:val>
                                            <p:strVal val="#ppt_h"/>
                                          </p:val>
                                        </p:tav>
                                        <p:tav tm="100000">
                                          <p:val>
                                            <p:strVal val="#ppt_h"/>
                                          </p:val>
                                        </p:tav>
                                      </p:tavLst>
                                    </p:anim>
                                    <p:animEffect transition="in" filter="fade">
                                      <p:cBhvr>
                                        <p:cTn id="53" dur="1000"/>
                                        <p:tgtEl>
                                          <p:spTgt spid="121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p:bldP spid="121867" grpId="0"/>
      <p:bldP spid="121868"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22884" name="Rectangle 4"/>
          <p:cNvSpPr>
            <a:spLocks noChangeArrowheads="1"/>
          </p:cNvSpPr>
          <p:nvPr/>
        </p:nvSpPr>
        <p:spPr bwMode="auto">
          <a:xfrm>
            <a:off x="304800" y="381000"/>
            <a:ext cx="8458200" cy="1431925"/>
          </a:xfrm>
          <a:prstGeom prst="rect">
            <a:avLst/>
          </a:prstGeom>
          <a:noFill/>
          <a:ln w="9525">
            <a:noFill/>
            <a:miter lim="800000"/>
            <a:headEnd/>
            <a:tailEnd/>
          </a:ln>
        </p:spPr>
        <p:txBody>
          <a:bodyPr wrap="none" anchor="ctr">
            <a:spAutoFit/>
          </a:bodyPr>
          <a:lstStyle/>
          <a:p>
            <a:pPr>
              <a:tabLst>
                <a:tab pos="5664200" algn="l"/>
              </a:tabLst>
            </a:pPr>
            <a:r>
              <a:rPr lang="en-US" b="1"/>
              <a:t>Culture of Han</a:t>
            </a:r>
            <a:endParaRPr lang="en-US"/>
          </a:p>
          <a:p>
            <a:pPr>
              <a:tabLst>
                <a:tab pos="5664200" algn="l"/>
              </a:tabLst>
            </a:pPr>
            <a:r>
              <a:rPr lang="en-US"/>
              <a:t>Confucian Schools</a:t>
            </a:r>
          </a:p>
          <a:p>
            <a:pPr>
              <a:tabLst>
                <a:tab pos="5664200" algn="l"/>
              </a:tabLst>
            </a:pPr>
            <a:r>
              <a:rPr lang="en-US" u="sng"/>
              <a:t>Became the basis of education in China for many years to come</a:t>
            </a:r>
            <a:r>
              <a:rPr lang="en-US"/>
              <a:t>.</a:t>
            </a:r>
          </a:p>
          <a:p>
            <a:pPr>
              <a:tabLst>
                <a:tab pos="5664200" algn="l"/>
              </a:tabLst>
            </a:pPr>
            <a:endParaRPr lang="en-US"/>
          </a:p>
        </p:txBody>
      </p:sp>
      <p:sp>
        <p:nvSpPr>
          <p:cNvPr id="122885" name="Rectangle 5"/>
          <p:cNvSpPr>
            <a:spLocks noChangeArrowheads="1"/>
          </p:cNvSpPr>
          <p:nvPr/>
        </p:nvSpPr>
        <p:spPr bwMode="auto">
          <a:xfrm>
            <a:off x="304800" y="1801813"/>
            <a:ext cx="8610600" cy="4446587"/>
          </a:xfrm>
          <a:prstGeom prst="rect">
            <a:avLst/>
          </a:prstGeom>
          <a:noFill/>
          <a:ln w="9525">
            <a:noFill/>
            <a:miter lim="800000"/>
            <a:headEnd/>
            <a:tailEnd/>
          </a:ln>
        </p:spPr>
        <p:txBody>
          <a:bodyPr anchor="ctr">
            <a:spAutoFit/>
          </a:bodyPr>
          <a:lstStyle/>
          <a:p>
            <a:pPr>
              <a:tabLst>
                <a:tab pos="5664200" algn="l"/>
              </a:tabLst>
            </a:pPr>
            <a:r>
              <a:rPr lang="en-US" b="1"/>
              <a:t>Culture of Qin</a:t>
            </a:r>
          </a:p>
          <a:p>
            <a:pPr>
              <a:tabLst>
                <a:tab pos="5664200" algn="l"/>
              </a:tabLst>
            </a:pPr>
            <a:r>
              <a:rPr lang="en-US" u="sng"/>
              <a:t>Terra Cotta Army</a:t>
            </a:r>
          </a:p>
          <a:p>
            <a:pPr>
              <a:tabLst>
                <a:tab pos="5664200" algn="l"/>
              </a:tabLst>
            </a:pPr>
            <a:r>
              <a:rPr lang="en-US" u="sng"/>
              <a:t>Was created to guard the emperor Qin Shihuangdi</a:t>
            </a:r>
            <a:r>
              <a:rPr lang="en-US"/>
              <a:t> in the afterlife. </a:t>
            </a:r>
          </a:p>
          <a:p>
            <a:pPr>
              <a:tabLst>
                <a:tab pos="5664200" algn="l"/>
              </a:tabLst>
            </a:pPr>
            <a:endParaRPr lang="en-US"/>
          </a:p>
          <a:p>
            <a:pPr>
              <a:tabLst>
                <a:tab pos="5664200" algn="l"/>
              </a:tabLst>
            </a:pPr>
            <a:r>
              <a:rPr lang="en-US" u="sng"/>
              <a:t>Each soldier is unique</a:t>
            </a:r>
            <a:r>
              <a:rPr lang="en-US"/>
              <a:t>.</a:t>
            </a:r>
          </a:p>
          <a:p>
            <a:pPr>
              <a:tabLst>
                <a:tab pos="5664200" algn="l"/>
              </a:tabLst>
            </a:pPr>
            <a:r>
              <a:rPr lang="en-US"/>
              <a:t>The army, dressed in uniforms, with weapons, is made to scale.</a:t>
            </a:r>
          </a:p>
          <a:p>
            <a:pPr>
              <a:tabLst>
                <a:tab pos="5664200" algn="l"/>
              </a:tabLst>
            </a:pPr>
            <a:endParaRPr lang="en-US"/>
          </a:p>
          <a:p>
            <a:pPr>
              <a:tabLst>
                <a:tab pos="5664200" algn="l"/>
              </a:tabLst>
            </a:pPr>
            <a:r>
              <a:rPr lang="en-US"/>
              <a:t>There are horses, wooden chariots, and several thousand bronze weapons.</a:t>
            </a:r>
          </a:p>
          <a:p>
            <a:pPr>
              <a:tabLst>
                <a:tab pos="5664200" algn="l"/>
              </a:tabLst>
            </a:pPr>
            <a:endParaRPr lang="en-US"/>
          </a:p>
          <a:p>
            <a:pPr>
              <a:tabLst>
                <a:tab pos="5664200" algn="l"/>
              </a:tabLst>
            </a:pPr>
            <a:r>
              <a:rPr lang="en-US"/>
              <a:t>They were originally painted with bright colors, but this has faded over time.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2884"/>
                                        </p:tgtEl>
                                        <p:attrNameLst>
                                          <p:attrName>style.visibility</p:attrName>
                                        </p:attrNameLst>
                                      </p:cBhvr>
                                      <p:to>
                                        <p:strVal val="visible"/>
                                      </p:to>
                                    </p:set>
                                    <p:anim calcmode="lin" valueType="num">
                                      <p:cBhvr>
                                        <p:cTn id="7" dur="1000" fill="hold"/>
                                        <p:tgtEl>
                                          <p:spTgt spid="122884"/>
                                        </p:tgtEl>
                                        <p:attrNameLst>
                                          <p:attrName>ppt_w</p:attrName>
                                        </p:attrNameLst>
                                      </p:cBhvr>
                                      <p:tavLst>
                                        <p:tav tm="0">
                                          <p:val>
                                            <p:strVal val="#ppt_w*0.70"/>
                                          </p:val>
                                        </p:tav>
                                        <p:tav tm="100000">
                                          <p:val>
                                            <p:strVal val="#ppt_w"/>
                                          </p:val>
                                        </p:tav>
                                      </p:tavLst>
                                    </p:anim>
                                    <p:anim calcmode="lin" valueType="num">
                                      <p:cBhvr>
                                        <p:cTn id="8" dur="1000" fill="hold"/>
                                        <p:tgtEl>
                                          <p:spTgt spid="122884"/>
                                        </p:tgtEl>
                                        <p:attrNameLst>
                                          <p:attrName>ppt_h</p:attrName>
                                        </p:attrNameLst>
                                      </p:cBhvr>
                                      <p:tavLst>
                                        <p:tav tm="0">
                                          <p:val>
                                            <p:strVal val="#ppt_h"/>
                                          </p:val>
                                        </p:tav>
                                        <p:tav tm="100000">
                                          <p:val>
                                            <p:strVal val="#ppt_h"/>
                                          </p:val>
                                        </p:tav>
                                      </p:tavLst>
                                    </p:anim>
                                    <p:animEffect transition="in" filter="fade">
                                      <p:cBhvr>
                                        <p:cTn id="9" dur="1000"/>
                                        <p:tgtEl>
                                          <p:spTgt spid="12288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2885">
                                            <p:txEl>
                                              <p:pRg st="0" end="0"/>
                                            </p:txEl>
                                          </p:spTgt>
                                        </p:tgtEl>
                                        <p:attrNameLst>
                                          <p:attrName>style.visibility</p:attrName>
                                        </p:attrNameLst>
                                      </p:cBhvr>
                                      <p:to>
                                        <p:strVal val="visible"/>
                                      </p:to>
                                    </p:set>
                                    <p:anim calcmode="lin" valueType="num">
                                      <p:cBhvr>
                                        <p:cTn id="14" dur="1000" fill="hold"/>
                                        <p:tgtEl>
                                          <p:spTgt spid="122885">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12288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2288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22885">
                                            <p:txEl>
                                              <p:pRg st="1" end="1"/>
                                            </p:txEl>
                                          </p:spTgt>
                                        </p:tgtEl>
                                        <p:attrNameLst>
                                          <p:attrName>style.visibility</p:attrName>
                                        </p:attrNameLst>
                                      </p:cBhvr>
                                      <p:to>
                                        <p:strVal val="visible"/>
                                      </p:to>
                                    </p:set>
                                    <p:anim calcmode="lin" valueType="num">
                                      <p:cBhvr>
                                        <p:cTn id="21" dur="1000" fill="hold"/>
                                        <p:tgtEl>
                                          <p:spTgt spid="122885">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122885">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12288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22885">
                                            <p:txEl>
                                              <p:pRg st="2" end="2"/>
                                            </p:txEl>
                                          </p:spTgt>
                                        </p:tgtEl>
                                        <p:attrNameLst>
                                          <p:attrName>style.visibility</p:attrName>
                                        </p:attrNameLst>
                                      </p:cBhvr>
                                      <p:to>
                                        <p:strVal val="visible"/>
                                      </p:to>
                                    </p:set>
                                    <p:anim calcmode="lin" valueType="num">
                                      <p:cBhvr>
                                        <p:cTn id="28" dur="1000" fill="hold"/>
                                        <p:tgtEl>
                                          <p:spTgt spid="122885">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122885">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12288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22885">
                                            <p:txEl>
                                              <p:pRg st="4" end="4"/>
                                            </p:txEl>
                                          </p:spTgt>
                                        </p:tgtEl>
                                        <p:attrNameLst>
                                          <p:attrName>style.visibility</p:attrName>
                                        </p:attrNameLst>
                                      </p:cBhvr>
                                      <p:to>
                                        <p:strVal val="visible"/>
                                      </p:to>
                                    </p:set>
                                    <p:anim calcmode="lin" valueType="num">
                                      <p:cBhvr>
                                        <p:cTn id="35" dur="1000" fill="hold"/>
                                        <p:tgtEl>
                                          <p:spTgt spid="122885">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122885">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2288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22885">
                                            <p:txEl>
                                              <p:pRg st="5" end="5"/>
                                            </p:txEl>
                                          </p:spTgt>
                                        </p:tgtEl>
                                        <p:attrNameLst>
                                          <p:attrName>style.visibility</p:attrName>
                                        </p:attrNameLst>
                                      </p:cBhvr>
                                      <p:to>
                                        <p:strVal val="visible"/>
                                      </p:to>
                                    </p:set>
                                    <p:anim calcmode="lin" valueType="num">
                                      <p:cBhvr>
                                        <p:cTn id="42" dur="1000" fill="hold"/>
                                        <p:tgtEl>
                                          <p:spTgt spid="122885">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122885">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12288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22885">
                                            <p:txEl>
                                              <p:pRg st="7" end="7"/>
                                            </p:txEl>
                                          </p:spTgt>
                                        </p:tgtEl>
                                        <p:attrNameLst>
                                          <p:attrName>style.visibility</p:attrName>
                                        </p:attrNameLst>
                                      </p:cBhvr>
                                      <p:to>
                                        <p:strVal val="visible"/>
                                      </p:to>
                                    </p:set>
                                    <p:anim calcmode="lin" valueType="num">
                                      <p:cBhvr>
                                        <p:cTn id="49" dur="1000" fill="hold"/>
                                        <p:tgtEl>
                                          <p:spTgt spid="122885">
                                            <p:txEl>
                                              <p:pRg st="7" end="7"/>
                                            </p:txEl>
                                          </p:spTgt>
                                        </p:tgtEl>
                                        <p:attrNameLst>
                                          <p:attrName>ppt_w</p:attrName>
                                        </p:attrNameLst>
                                      </p:cBhvr>
                                      <p:tavLst>
                                        <p:tav tm="0">
                                          <p:val>
                                            <p:strVal val="#ppt_w*0.70"/>
                                          </p:val>
                                        </p:tav>
                                        <p:tav tm="100000">
                                          <p:val>
                                            <p:strVal val="#ppt_w"/>
                                          </p:val>
                                        </p:tav>
                                      </p:tavLst>
                                    </p:anim>
                                    <p:anim calcmode="lin" valueType="num">
                                      <p:cBhvr>
                                        <p:cTn id="50" dur="1000" fill="hold"/>
                                        <p:tgtEl>
                                          <p:spTgt spid="122885">
                                            <p:txEl>
                                              <p:pRg st="7" end="7"/>
                                            </p:txEl>
                                          </p:spTgt>
                                        </p:tgtEl>
                                        <p:attrNameLst>
                                          <p:attrName>ppt_h</p:attrName>
                                        </p:attrNameLst>
                                      </p:cBhvr>
                                      <p:tavLst>
                                        <p:tav tm="0">
                                          <p:val>
                                            <p:strVal val="#ppt_h"/>
                                          </p:val>
                                        </p:tav>
                                        <p:tav tm="100000">
                                          <p:val>
                                            <p:strVal val="#ppt_h"/>
                                          </p:val>
                                        </p:tav>
                                      </p:tavLst>
                                    </p:anim>
                                    <p:animEffect transition="in" filter="fade">
                                      <p:cBhvr>
                                        <p:cTn id="51" dur="1000"/>
                                        <p:tgtEl>
                                          <p:spTgt spid="122885">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22885">
                                            <p:txEl>
                                              <p:pRg st="9" end="9"/>
                                            </p:txEl>
                                          </p:spTgt>
                                        </p:tgtEl>
                                        <p:attrNameLst>
                                          <p:attrName>style.visibility</p:attrName>
                                        </p:attrNameLst>
                                      </p:cBhvr>
                                      <p:to>
                                        <p:strVal val="visible"/>
                                      </p:to>
                                    </p:set>
                                    <p:anim calcmode="lin" valueType="num">
                                      <p:cBhvr>
                                        <p:cTn id="56" dur="1000" fill="hold"/>
                                        <p:tgtEl>
                                          <p:spTgt spid="122885">
                                            <p:txEl>
                                              <p:pRg st="9" end="9"/>
                                            </p:txEl>
                                          </p:spTgt>
                                        </p:tgtEl>
                                        <p:attrNameLst>
                                          <p:attrName>ppt_w</p:attrName>
                                        </p:attrNameLst>
                                      </p:cBhvr>
                                      <p:tavLst>
                                        <p:tav tm="0">
                                          <p:val>
                                            <p:strVal val="#ppt_w*0.70"/>
                                          </p:val>
                                        </p:tav>
                                        <p:tav tm="100000">
                                          <p:val>
                                            <p:strVal val="#ppt_w"/>
                                          </p:val>
                                        </p:tav>
                                      </p:tavLst>
                                    </p:anim>
                                    <p:anim calcmode="lin" valueType="num">
                                      <p:cBhvr>
                                        <p:cTn id="57" dur="1000" fill="hold"/>
                                        <p:tgtEl>
                                          <p:spTgt spid="122885">
                                            <p:txEl>
                                              <p:pRg st="9" end="9"/>
                                            </p:txEl>
                                          </p:spTgt>
                                        </p:tgtEl>
                                        <p:attrNameLst>
                                          <p:attrName>ppt_h</p:attrName>
                                        </p:attrNameLst>
                                      </p:cBhvr>
                                      <p:tavLst>
                                        <p:tav tm="0">
                                          <p:val>
                                            <p:strVal val="#ppt_h"/>
                                          </p:val>
                                        </p:tav>
                                        <p:tav tm="100000">
                                          <p:val>
                                            <p:strVal val="#ppt_h"/>
                                          </p:val>
                                        </p:tav>
                                      </p:tavLst>
                                    </p:anim>
                                    <p:animEffect transition="in" filter="fade">
                                      <p:cBhvr>
                                        <p:cTn id="58" dur="1000"/>
                                        <p:tgtEl>
                                          <p:spTgt spid="12288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4" grpId="0"/>
      <p:bldP spid="12288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3909" name="Picture 5" descr="42-16808525"/>
          <p:cNvPicPr>
            <a:picLocks noChangeAspect="1" noChangeArrowheads="1"/>
          </p:cNvPicPr>
          <p:nvPr/>
        </p:nvPicPr>
        <p:blipFill>
          <a:blip r:embed="rId2" cstate="print"/>
          <a:srcRect/>
          <a:stretch>
            <a:fillRect/>
          </a:stretch>
        </p:blipFill>
        <p:spPr bwMode="auto">
          <a:xfrm>
            <a:off x="152400" y="152400"/>
            <a:ext cx="2400300" cy="3200400"/>
          </a:xfrm>
          <a:prstGeom prst="rect">
            <a:avLst/>
          </a:prstGeom>
          <a:noFill/>
          <a:ln w="9525">
            <a:noFill/>
            <a:miter lim="800000"/>
            <a:headEnd/>
            <a:tailEnd/>
          </a:ln>
        </p:spPr>
      </p:pic>
      <p:pic>
        <p:nvPicPr>
          <p:cNvPr id="123911" name="Picture 7" descr="Image:XianCavalryman.JPG"/>
          <p:cNvPicPr>
            <a:picLocks noChangeAspect="1" noChangeArrowheads="1"/>
          </p:cNvPicPr>
          <p:nvPr/>
        </p:nvPicPr>
        <p:blipFill>
          <a:blip r:embed="rId3" cstate="print"/>
          <a:srcRect/>
          <a:stretch>
            <a:fillRect/>
          </a:stretch>
        </p:blipFill>
        <p:spPr bwMode="auto">
          <a:xfrm>
            <a:off x="2743200" y="228600"/>
            <a:ext cx="4191000" cy="3143250"/>
          </a:xfrm>
          <a:prstGeom prst="rect">
            <a:avLst/>
          </a:prstGeom>
          <a:noFill/>
          <a:ln w="9525">
            <a:noFill/>
            <a:miter lim="800000"/>
            <a:headEnd/>
            <a:tailEnd/>
          </a:ln>
        </p:spPr>
      </p:pic>
      <p:pic>
        <p:nvPicPr>
          <p:cNvPr id="123913" name="Picture 9" descr="terra_cotta_army"/>
          <p:cNvPicPr>
            <a:picLocks noChangeAspect="1" noChangeArrowheads="1"/>
          </p:cNvPicPr>
          <p:nvPr/>
        </p:nvPicPr>
        <p:blipFill>
          <a:blip r:embed="rId4" cstate="print"/>
          <a:srcRect/>
          <a:stretch>
            <a:fillRect/>
          </a:stretch>
        </p:blipFill>
        <p:spPr bwMode="auto">
          <a:xfrm>
            <a:off x="7086600" y="419100"/>
            <a:ext cx="1905000" cy="2857500"/>
          </a:xfrm>
          <a:prstGeom prst="rect">
            <a:avLst/>
          </a:prstGeom>
          <a:noFill/>
          <a:ln w="9525">
            <a:noFill/>
            <a:miter lim="800000"/>
            <a:headEnd/>
            <a:tailEnd/>
          </a:ln>
        </p:spPr>
      </p:pic>
      <p:pic>
        <p:nvPicPr>
          <p:cNvPr id="123915" name="Picture 11" descr="A Kneeling warrior in Terra Cotta Warriors Museum"/>
          <p:cNvPicPr>
            <a:picLocks noChangeAspect="1" noChangeArrowheads="1"/>
          </p:cNvPicPr>
          <p:nvPr/>
        </p:nvPicPr>
        <p:blipFill>
          <a:blip r:embed="rId5" cstate="print"/>
          <a:srcRect/>
          <a:stretch>
            <a:fillRect/>
          </a:stretch>
        </p:blipFill>
        <p:spPr bwMode="auto">
          <a:xfrm>
            <a:off x="762000" y="3505200"/>
            <a:ext cx="2371725" cy="3352800"/>
          </a:xfrm>
          <a:prstGeom prst="rect">
            <a:avLst/>
          </a:prstGeom>
          <a:noFill/>
          <a:ln w="9525">
            <a:noFill/>
            <a:miter lim="800000"/>
            <a:headEnd/>
            <a:tailEnd/>
          </a:ln>
        </p:spPr>
      </p:pic>
      <p:pic>
        <p:nvPicPr>
          <p:cNvPr id="123917" name="Picture 13" descr="The Terra Cotta Warriors and Horses are the most significant archeological excavations of the 20th century."/>
          <p:cNvPicPr>
            <a:picLocks noChangeAspect="1" noChangeArrowheads="1"/>
          </p:cNvPicPr>
          <p:nvPr/>
        </p:nvPicPr>
        <p:blipFill>
          <a:blip r:embed="rId6" cstate="print"/>
          <a:srcRect/>
          <a:stretch>
            <a:fillRect/>
          </a:stretch>
        </p:blipFill>
        <p:spPr bwMode="auto">
          <a:xfrm>
            <a:off x="4114800" y="3657600"/>
            <a:ext cx="3962400" cy="2971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3909"/>
                                        </p:tgtEl>
                                        <p:attrNameLst>
                                          <p:attrName>style.visibility</p:attrName>
                                        </p:attrNameLst>
                                      </p:cBhvr>
                                      <p:to>
                                        <p:strVal val="visible"/>
                                      </p:to>
                                    </p:set>
                                    <p:anim calcmode="lin" valueType="num">
                                      <p:cBhvr>
                                        <p:cTn id="7" dur="1000" fill="hold"/>
                                        <p:tgtEl>
                                          <p:spTgt spid="123909"/>
                                        </p:tgtEl>
                                        <p:attrNameLst>
                                          <p:attrName>ppt_w</p:attrName>
                                        </p:attrNameLst>
                                      </p:cBhvr>
                                      <p:tavLst>
                                        <p:tav tm="0">
                                          <p:val>
                                            <p:strVal val="#ppt_w*0.70"/>
                                          </p:val>
                                        </p:tav>
                                        <p:tav tm="100000">
                                          <p:val>
                                            <p:strVal val="#ppt_w"/>
                                          </p:val>
                                        </p:tav>
                                      </p:tavLst>
                                    </p:anim>
                                    <p:anim calcmode="lin" valueType="num">
                                      <p:cBhvr>
                                        <p:cTn id="8" dur="1000" fill="hold"/>
                                        <p:tgtEl>
                                          <p:spTgt spid="123909"/>
                                        </p:tgtEl>
                                        <p:attrNameLst>
                                          <p:attrName>ppt_h</p:attrName>
                                        </p:attrNameLst>
                                      </p:cBhvr>
                                      <p:tavLst>
                                        <p:tav tm="0">
                                          <p:val>
                                            <p:strVal val="#ppt_h"/>
                                          </p:val>
                                        </p:tav>
                                        <p:tav tm="100000">
                                          <p:val>
                                            <p:strVal val="#ppt_h"/>
                                          </p:val>
                                        </p:tav>
                                      </p:tavLst>
                                    </p:anim>
                                    <p:animEffect transition="in" filter="fade">
                                      <p:cBhvr>
                                        <p:cTn id="9" dur="1000"/>
                                        <p:tgtEl>
                                          <p:spTgt spid="123909"/>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23911"/>
                                        </p:tgtEl>
                                        <p:attrNameLst>
                                          <p:attrName>style.visibility</p:attrName>
                                        </p:attrNameLst>
                                      </p:cBhvr>
                                      <p:to>
                                        <p:strVal val="visible"/>
                                      </p:to>
                                    </p:set>
                                    <p:anim calcmode="lin" valueType="num">
                                      <p:cBhvr>
                                        <p:cTn id="13" dur="1000" fill="hold"/>
                                        <p:tgtEl>
                                          <p:spTgt spid="123911"/>
                                        </p:tgtEl>
                                        <p:attrNameLst>
                                          <p:attrName>ppt_w</p:attrName>
                                        </p:attrNameLst>
                                      </p:cBhvr>
                                      <p:tavLst>
                                        <p:tav tm="0">
                                          <p:val>
                                            <p:strVal val="#ppt_w*0.70"/>
                                          </p:val>
                                        </p:tav>
                                        <p:tav tm="100000">
                                          <p:val>
                                            <p:strVal val="#ppt_w"/>
                                          </p:val>
                                        </p:tav>
                                      </p:tavLst>
                                    </p:anim>
                                    <p:anim calcmode="lin" valueType="num">
                                      <p:cBhvr>
                                        <p:cTn id="14" dur="1000" fill="hold"/>
                                        <p:tgtEl>
                                          <p:spTgt spid="123911"/>
                                        </p:tgtEl>
                                        <p:attrNameLst>
                                          <p:attrName>ppt_h</p:attrName>
                                        </p:attrNameLst>
                                      </p:cBhvr>
                                      <p:tavLst>
                                        <p:tav tm="0">
                                          <p:val>
                                            <p:strVal val="#ppt_h"/>
                                          </p:val>
                                        </p:tav>
                                        <p:tav tm="100000">
                                          <p:val>
                                            <p:strVal val="#ppt_h"/>
                                          </p:val>
                                        </p:tav>
                                      </p:tavLst>
                                    </p:anim>
                                    <p:animEffect transition="in" filter="fade">
                                      <p:cBhvr>
                                        <p:cTn id="15" dur="1000"/>
                                        <p:tgtEl>
                                          <p:spTgt spid="123911"/>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123913"/>
                                        </p:tgtEl>
                                        <p:attrNameLst>
                                          <p:attrName>style.visibility</p:attrName>
                                        </p:attrNameLst>
                                      </p:cBhvr>
                                      <p:to>
                                        <p:strVal val="visible"/>
                                      </p:to>
                                    </p:set>
                                    <p:anim calcmode="lin" valueType="num">
                                      <p:cBhvr>
                                        <p:cTn id="19" dur="1000" fill="hold"/>
                                        <p:tgtEl>
                                          <p:spTgt spid="123913"/>
                                        </p:tgtEl>
                                        <p:attrNameLst>
                                          <p:attrName>ppt_w</p:attrName>
                                        </p:attrNameLst>
                                      </p:cBhvr>
                                      <p:tavLst>
                                        <p:tav tm="0">
                                          <p:val>
                                            <p:strVal val="#ppt_w*0.70"/>
                                          </p:val>
                                        </p:tav>
                                        <p:tav tm="100000">
                                          <p:val>
                                            <p:strVal val="#ppt_w"/>
                                          </p:val>
                                        </p:tav>
                                      </p:tavLst>
                                    </p:anim>
                                    <p:anim calcmode="lin" valueType="num">
                                      <p:cBhvr>
                                        <p:cTn id="20" dur="1000" fill="hold"/>
                                        <p:tgtEl>
                                          <p:spTgt spid="123913"/>
                                        </p:tgtEl>
                                        <p:attrNameLst>
                                          <p:attrName>ppt_h</p:attrName>
                                        </p:attrNameLst>
                                      </p:cBhvr>
                                      <p:tavLst>
                                        <p:tav tm="0">
                                          <p:val>
                                            <p:strVal val="#ppt_h"/>
                                          </p:val>
                                        </p:tav>
                                        <p:tav tm="100000">
                                          <p:val>
                                            <p:strVal val="#ppt_h"/>
                                          </p:val>
                                        </p:tav>
                                      </p:tavLst>
                                    </p:anim>
                                    <p:animEffect transition="in" filter="fade">
                                      <p:cBhvr>
                                        <p:cTn id="21" dur="1000"/>
                                        <p:tgtEl>
                                          <p:spTgt spid="123913"/>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123915"/>
                                        </p:tgtEl>
                                        <p:attrNameLst>
                                          <p:attrName>style.visibility</p:attrName>
                                        </p:attrNameLst>
                                      </p:cBhvr>
                                      <p:to>
                                        <p:strVal val="visible"/>
                                      </p:to>
                                    </p:set>
                                    <p:anim calcmode="lin" valueType="num">
                                      <p:cBhvr>
                                        <p:cTn id="25" dur="1000" fill="hold"/>
                                        <p:tgtEl>
                                          <p:spTgt spid="123915"/>
                                        </p:tgtEl>
                                        <p:attrNameLst>
                                          <p:attrName>ppt_w</p:attrName>
                                        </p:attrNameLst>
                                      </p:cBhvr>
                                      <p:tavLst>
                                        <p:tav tm="0">
                                          <p:val>
                                            <p:strVal val="#ppt_w*0.70"/>
                                          </p:val>
                                        </p:tav>
                                        <p:tav tm="100000">
                                          <p:val>
                                            <p:strVal val="#ppt_w"/>
                                          </p:val>
                                        </p:tav>
                                      </p:tavLst>
                                    </p:anim>
                                    <p:anim calcmode="lin" valueType="num">
                                      <p:cBhvr>
                                        <p:cTn id="26" dur="1000" fill="hold"/>
                                        <p:tgtEl>
                                          <p:spTgt spid="123915"/>
                                        </p:tgtEl>
                                        <p:attrNameLst>
                                          <p:attrName>ppt_h</p:attrName>
                                        </p:attrNameLst>
                                      </p:cBhvr>
                                      <p:tavLst>
                                        <p:tav tm="0">
                                          <p:val>
                                            <p:strVal val="#ppt_h"/>
                                          </p:val>
                                        </p:tav>
                                        <p:tav tm="100000">
                                          <p:val>
                                            <p:strVal val="#ppt_h"/>
                                          </p:val>
                                        </p:tav>
                                      </p:tavLst>
                                    </p:anim>
                                    <p:animEffect transition="in" filter="fade">
                                      <p:cBhvr>
                                        <p:cTn id="27" dur="1000"/>
                                        <p:tgtEl>
                                          <p:spTgt spid="123915"/>
                                        </p:tgtEl>
                                      </p:cBhvr>
                                    </p:animEffect>
                                  </p:childTnLst>
                                </p:cTn>
                              </p:par>
                            </p:childTnLst>
                          </p:cTn>
                        </p:par>
                        <p:par>
                          <p:cTn id="28" fill="hold">
                            <p:stCondLst>
                              <p:cond delay="4000"/>
                            </p:stCondLst>
                            <p:childTnLst>
                              <p:par>
                                <p:cTn id="29" presetID="55" presetClass="entr" presetSubtype="0" fill="hold" nodeType="afterEffect">
                                  <p:stCondLst>
                                    <p:cond delay="0"/>
                                  </p:stCondLst>
                                  <p:childTnLst>
                                    <p:set>
                                      <p:cBhvr>
                                        <p:cTn id="30" dur="1" fill="hold">
                                          <p:stCondLst>
                                            <p:cond delay="0"/>
                                          </p:stCondLst>
                                        </p:cTn>
                                        <p:tgtEl>
                                          <p:spTgt spid="123917"/>
                                        </p:tgtEl>
                                        <p:attrNameLst>
                                          <p:attrName>style.visibility</p:attrName>
                                        </p:attrNameLst>
                                      </p:cBhvr>
                                      <p:to>
                                        <p:strVal val="visible"/>
                                      </p:to>
                                    </p:set>
                                    <p:anim calcmode="lin" valueType="num">
                                      <p:cBhvr>
                                        <p:cTn id="31" dur="1000" fill="hold"/>
                                        <p:tgtEl>
                                          <p:spTgt spid="123917"/>
                                        </p:tgtEl>
                                        <p:attrNameLst>
                                          <p:attrName>ppt_w</p:attrName>
                                        </p:attrNameLst>
                                      </p:cBhvr>
                                      <p:tavLst>
                                        <p:tav tm="0">
                                          <p:val>
                                            <p:strVal val="#ppt_w*0.70"/>
                                          </p:val>
                                        </p:tav>
                                        <p:tav tm="100000">
                                          <p:val>
                                            <p:strVal val="#ppt_w"/>
                                          </p:val>
                                        </p:tav>
                                      </p:tavLst>
                                    </p:anim>
                                    <p:anim calcmode="lin" valueType="num">
                                      <p:cBhvr>
                                        <p:cTn id="32" dur="1000" fill="hold"/>
                                        <p:tgtEl>
                                          <p:spTgt spid="123917"/>
                                        </p:tgtEl>
                                        <p:attrNameLst>
                                          <p:attrName>ppt_h</p:attrName>
                                        </p:attrNameLst>
                                      </p:cBhvr>
                                      <p:tavLst>
                                        <p:tav tm="0">
                                          <p:val>
                                            <p:strVal val="#ppt_h"/>
                                          </p:val>
                                        </p:tav>
                                        <p:tav tm="100000">
                                          <p:val>
                                            <p:strVal val="#ppt_h"/>
                                          </p:val>
                                        </p:tav>
                                      </p:tavLst>
                                    </p:anim>
                                    <p:animEffect transition="in" filter="fade">
                                      <p:cBhvr>
                                        <p:cTn id="33" dur="1000"/>
                                        <p:tgtEl>
                                          <p:spTgt spid="123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pic>
        <p:nvPicPr>
          <p:cNvPr id="6149" name="Picture 5" descr="42-15192959"/>
          <p:cNvPicPr>
            <a:picLocks noChangeAspect="1" noChangeArrowheads="1"/>
          </p:cNvPicPr>
          <p:nvPr/>
        </p:nvPicPr>
        <p:blipFill>
          <a:blip r:embed="rId2" cstate="print"/>
          <a:srcRect/>
          <a:stretch>
            <a:fillRect/>
          </a:stretch>
        </p:blipFill>
        <p:spPr bwMode="auto">
          <a:xfrm>
            <a:off x="152400" y="228600"/>
            <a:ext cx="4495800" cy="2992438"/>
          </a:xfrm>
          <a:prstGeom prst="rect">
            <a:avLst/>
          </a:prstGeom>
          <a:noFill/>
          <a:ln w="9525">
            <a:noFill/>
            <a:miter lim="800000"/>
            <a:headEnd/>
            <a:tailEnd/>
          </a:ln>
        </p:spPr>
      </p:pic>
      <p:pic>
        <p:nvPicPr>
          <p:cNvPr id="6151" name="Picture 7" descr="42-15887445"/>
          <p:cNvPicPr>
            <a:picLocks noChangeAspect="1" noChangeArrowheads="1"/>
          </p:cNvPicPr>
          <p:nvPr/>
        </p:nvPicPr>
        <p:blipFill>
          <a:blip r:embed="rId3" cstate="print"/>
          <a:srcRect/>
          <a:stretch>
            <a:fillRect/>
          </a:stretch>
        </p:blipFill>
        <p:spPr bwMode="auto">
          <a:xfrm>
            <a:off x="152400" y="3429000"/>
            <a:ext cx="4495800" cy="3006725"/>
          </a:xfrm>
          <a:prstGeom prst="rect">
            <a:avLst/>
          </a:prstGeom>
          <a:noFill/>
          <a:ln w="9525">
            <a:noFill/>
            <a:miter lim="800000"/>
            <a:headEnd/>
            <a:tailEnd/>
          </a:ln>
        </p:spPr>
      </p:pic>
      <p:pic>
        <p:nvPicPr>
          <p:cNvPr id="6153" name="Picture 9" descr="On the Road to Khyber Pass">
            <a:hlinkClick r:id="rId4"/>
          </p:cNvPr>
          <p:cNvPicPr>
            <a:picLocks noChangeAspect="1" noChangeArrowheads="1"/>
          </p:cNvPicPr>
          <p:nvPr/>
        </p:nvPicPr>
        <p:blipFill>
          <a:blip r:embed="rId5" cstate="print"/>
          <a:srcRect/>
          <a:stretch>
            <a:fillRect/>
          </a:stretch>
        </p:blipFill>
        <p:spPr bwMode="auto">
          <a:xfrm>
            <a:off x="4800600" y="228600"/>
            <a:ext cx="4114800" cy="2947988"/>
          </a:xfrm>
          <a:prstGeom prst="rect">
            <a:avLst/>
          </a:prstGeom>
          <a:noFill/>
          <a:ln w="9525">
            <a:noFill/>
            <a:miter lim="800000"/>
            <a:headEnd/>
            <a:tailEnd/>
          </a:ln>
        </p:spPr>
      </p:pic>
      <p:pic>
        <p:nvPicPr>
          <p:cNvPr id="6155" name="Picture 11" descr="r?t=a&amp;d=us&amp;s=a&amp;c=p&amp;ti=1&amp;ai=30751&amp;l=dir&amp;o=333&amp;sv=0a300528&amp;ip=4842e8c3&amp;u=http%3A%2F%2Fwww"/>
          <p:cNvPicPr>
            <a:picLocks noChangeAspect="1" noChangeArrowheads="1"/>
          </p:cNvPicPr>
          <p:nvPr/>
        </p:nvPicPr>
        <p:blipFill>
          <a:blip r:embed="rId6" cstate="print"/>
          <a:srcRect b="2338"/>
          <a:stretch>
            <a:fillRect/>
          </a:stretch>
        </p:blipFill>
        <p:spPr bwMode="auto">
          <a:xfrm>
            <a:off x="4800600" y="3276600"/>
            <a:ext cx="4076700" cy="3221038"/>
          </a:xfrm>
          <a:prstGeom prst="rect">
            <a:avLst/>
          </a:prstGeom>
          <a:noFill/>
          <a:ln w="9525">
            <a:noFill/>
            <a:miter lim="800000"/>
            <a:headEnd/>
            <a:tailEnd/>
          </a:ln>
        </p:spPr>
      </p:pic>
      <p:sp>
        <p:nvSpPr>
          <p:cNvPr id="6157" name="WordArt 13"/>
          <p:cNvSpPr>
            <a:spLocks noChangeArrowheads="1" noChangeShapeType="1" noTextEdit="1"/>
          </p:cNvSpPr>
          <p:nvPr/>
        </p:nvSpPr>
        <p:spPr bwMode="auto">
          <a:xfrm>
            <a:off x="6934200" y="442913"/>
            <a:ext cx="1733550" cy="623887"/>
          </a:xfrm>
          <a:prstGeom prst="rect">
            <a:avLst/>
          </a:prstGeom>
        </p:spPr>
        <p:txBody>
          <a:bodyPr wrap="none" fromWordArt="1">
            <a:prstTxWarp prst="textDeflateBottom">
              <a:avLst>
                <a:gd name="adj" fmla="val 76472"/>
              </a:avLst>
            </a:prstTxWarp>
            <a:scene3d>
              <a:camera prst="legacyPerspectiveFront">
                <a:rot lat="19799994" lon="19439993" rev="0"/>
              </a:camera>
              <a:lightRig rig="legacyNormal2" dir="t"/>
            </a:scene3d>
            <a:sp3d extrusionH="354000" prstMaterial="legacyMatte">
              <a:extrusionClr>
                <a:srgbClr val="939676"/>
              </a:extrusionClr>
            </a:sp3d>
          </a:bodyPr>
          <a:lstStyle/>
          <a:p>
            <a:pPr algn="ctr"/>
            <a:r>
              <a:rPr lang="en-US" sz="2400" kern="10">
                <a:ln w="9525">
                  <a:round/>
                  <a:headEnd/>
                  <a:tailEnd/>
                </a:ln>
                <a:gradFill rotWithShape="1">
                  <a:gsLst>
                    <a:gs pos="0">
                      <a:srgbClr val="707070"/>
                    </a:gs>
                    <a:gs pos="50000">
                      <a:srgbClr val="FFFFFF"/>
                    </a:gs>
                    <a:gs pos="100000">
                      <a:srgbClr val="707070"/>
                    </a:gs>
                  </a:gsLst>
                  <a:lin ang="2700000" scaled="1"/>
                </a:gradFill>
                <a:latin typeface="Comic Sans MS"/>
              </a:rPr>
              <a:t>Khyber Pass</a:t>
            </a:r>
          </a:p>
        </p:txBody>
      </p:sp>
      <p:sp>
        <p:nvSpPr>
          <p:cNvPr id="6158" name="WordArt 14"/>
          <p:cNvSpPr>
            <a:spLocks noChangeArrowheads="1" noChangeShapeType="1" noTextEdit="1"/>
          </p:cNvSpPr>
          <p:nvPr/>
        </p:nvSpPr>
        <p:spPr bwMode="auto">
          <a:xfrm>
            <a:off x="2667000" y="304800"/>
            <a:ext cx="1600200" cy="623888"/>
          </a:xfrm>
          <a:prstGeom prst="rect">
            <a:avLst/>
          </a:prstGeom>
        </p:spPr>
        <p:txBody>
          <a:bodyPr wrap="none" fromWordArt="1">
            <a:prstTxWarp prst="textDeflateBottom">
              <a:avLst>
                <a:gd name="adj" fmla="val 76472"/>
              </a:avLst>
            </a:prstTxWarp>
            <a:scene3d>
              <a:camera prst="legacyPerspectiveFront">
                <a:rot lat="19799994" lon="19439993" rev="0"/>
              </a:camera>
              <a:lightRig rig="legacyNormal2" dir="t"/>
            </a:scene3d>
            <a:sp3d extrusionH="354000" prstMaterial="legacyMatte">
              <a:extrusionClr>
                <a:srgbClr val="939676"/>
              </a:extrusionClr>
            </a:sp3d>
          </a:bodyPr>
          <a:lstStyle/>
          <a:p>
            <a:pPr algn="ctr"/>
            <a:r>
              <a:rPr lang="en-US" sz="2400" kern="10">
                <a:ln w="9525">
                  <a:round/>
                  <a:headEnd/>
                  <a:tailEnd/>
                </a:ln>
                <a:gradFill rotWithShape="1">
                  <a:gsLst>
                    <a:gs pos="0">
                      <a:srgbClr val="707070"/>
                    </a:gs>
                    <a:gs pos="50000">
                      <a:srgbClr val="FFFFFF"/>
                    </a:gs>
                    <a:gs pos="100000">
                      <a:srgbClr val="707070"/>
                    </a:gs>
                  </a:gsLst>
                  <a:lin ang="2700000" scaled="1"/>
                </a:gradFill>
                <a:latin typeface="Comic Sans MS"/>
              </a:rPr>
              <a:t>Hindu Kush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158"/>
                                        </p:tgtEl>
                                        <p:attrNameLst>
                                          <p:attrName>style.visibility</p:attrName>
                                        </p:attrNameLst>
                                      </p:cBhvr>
                                      <p:to>
                                        <p:strVal val="visible"/>
                                      </p:to>
                                    </p:set>
                                    <p:anim calcmode="lin" valueType="num">
                                      <p:cBhvr>
                                        <p:cTn id="7" dur="1000" fill="hold"/>
                                        <p:tgtEl>
                                          <p:spTgt spid="6158"/>
                                        </p:tgtEl>
                                        <p:attrNameLst>
                                          <p:attrName>ppt_w</p:attrName>
                                        </p:attrNameLst>
                                      </p:cBhvr>
                                      <p:tavLst>
                                        <p:tav tm="0">
                                          <p:val>
                                            <p:strVal val="#ppt_w*0.70"/>
                                          </p:val>
                                        </p:tav>
                                        <p:tav tm="100000">
                                          <p:val>
                                            <p:strVal val="#ppt_w"/>
                                          </p:val>
                                        </p:tav>
                                      </p:tavLst>
                                    </p:anim>
                                    <p:anim calcmode="lin" valueType="num">
                                      <p:cBhvr>
                                        <p:cTn id="8" dur="1000" fill="hold"/>
                                        <p:tgtEl>
                                          <p:spTgt spid="6158"/>
                                        </p:tgtEl>
                                        <p:attrNameLst>
                                          <p:attrName>ppt_h</p:attrName>
                                        </p:attrNameLst>
                                      </p:cBhvr>
                                      <p:tavLst>
                                        <p:tav tm="0">
                                          <p:val>
                                            <p:strVal val="#ppt_h"/>
                                          </p:val>
                                        </p:tav>
                                        <p:tav tm="100000">
                                          <p:val>
                                            <p:strVal val="#ppt_h"/>
                                          </p:val>
                                        </p:tav>
                                      </p:tavLst>
                                    </p:anim>
                                    <p:animEffect transition="in" filter="fade">
                                      <p:cBhvr>
                                        <p:cTn id="9" dur="1000"/>
                                        <p:tgtEl>
                                          <p:spTgt spid="6158"/>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6149"/>
                                        </p:tgtEl>
                                        <p:attrNameLst>
                                          <p:attrName>style.visibility</p:attrName>
                                        </p:attrNameLst>
                                      </p:cBhvr>
                                      <p:to>
                                        <p:strVal val="visible"/>
                                      </p:to>
                                    </p:set>
                                    <p:anim calcmode="lin" valueType="num">
                                      <p:cBhvr>
                                        <p:cTn id="13" dur="1000" fill="hold"/>
                                        <p:tgtEl>
                                          <p:spTgt spid="6149"/>
                                        </p:tgtEl>
                                        <p:attrNameLst>
                                          <p:attrName>ppt_w</p:attrName>
                                        </p:attrNameLst>
                                      </p:cBhvr>
                                      <p:tavLst>
                                        <p:tav tm="0">
                                          <p:val>
                                            <p:strVal val="#ppt_w*0.70"/>
                                          </p:val>
                                        </p:tav>
                                        <p:tav tm="100000">
                                          <p:val>
                                            <p:strVal val="#ppt_w"/>
                                          </p:val>
                                        </p:tav>
                                      </p:tavLst>
                                    </p:anim>
                                    <p:anim calcmode="lin" valueType="num">
                                      <p:cBhvr>
                                        <p:cTn id="14" dur="1000" fill="hold"/>
                                        <p:tgtEl>
                                          <p:spTgt spid="6149"/>
                                        </p:tgtEl>
                                        <p:attrNameLst>
                                          <p:attrName>ppt_h</p:attrName>
                                        </p:attrNameLst>
                                      </p:cBhvr>
                                      <p:tavLst>
                                        <p:tav tm="0">
                                          <p:val>
                                            <p:strVal val="#ppt_h"/>
                                          </p:val>
                                        </p:tav>
                                        <p:tav tm="100000">
                                          <p:val>
                                            <p:strVal val="#ppt_h"/>
                                          </p:val>
                                        </p:tav>
                                      </p:tavLst>
                                    </p:anim>
                                    <p:animEffect transition="in" filter="fade">
                                      <p:cBhvr>
                                        <p:cTn id="15" dur="1000"/>
                                        <p:tgtEl>
                                          <p:spTgt spid="6149"/>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6151"/>
                                        </p:tgtEl>
                                        <p:attrNameLst>
                                          <p:attrName>style.visibility</p:attrName>
                                        </p:attrNameLst>
                                      </p:cBhvr>
                                      <p:to>
                                        <p:strVal val="visible"/>
                                      </p:to>
                                    </p:set>
                                    <p:anim calcmode="lin" valueType="num">
                                      <p:cBhvr>
                                        <p:cTn id="19" dur="1000" fill="hold"/>
                                        <p:tgtEl>
                                          <p:spTgt spid="6151"/>
                                        </p:tgtEl>
                                        <p:attrNameLst>
                                          <p:attrName>ppt_w</p:attrName>
                                        </p:attrNameLst>
                                      </p:cBhvr>
                                      <p:tavLst>
                                        <p:tav tm="0">
                                          <p:val>
                                            <p:strVal val="#ppt_w*0.70"/>
                                          </p:val>
                                        </p:tav>
                                        <p:tav tm="100000">
                                          <p:val>
                                            <p:strVal val="#ppt_w"/>
                                          </p:val>
                                        </p:tav>
                                      </p:tavLst>
                                    </p:anim>
                                    <p:anim calcmode="lin" valueType="num">
                                      <p:cBhvr>
                                        <p:cTn id="20" dur="1000" fill="hold"/>
                                        <p:tgtEl>
                                          <p:spTgt spid="6151"/>
                                        </p:tgtEl>
                                        <p:attrNameLst>
                                          <p:attrName>ppt_h</p:attrName>
                                        </p:attrNameLst>
                                      </p:cBhvr>
                                      <p:tavLst>
                                        <p:tav tm="0">
                                          <p:val>
                                            <p:strVal val="#ppt_h"/>
                                          </p:val>
                                        </p:tav>
                                        <p:tav tm="100000">
                                          <p:val>
                                            <p:strVal val="#ppt_h"/>
                                          </p:val>
                                        </p:tav>
                                      </p:tavLst>
                                    </p:anim>
                                    <p:animEffect transition="in" filter="fade">
                                      <p:cBhvr>
                                        <p:cTn id="21" dur="1000"/>
                                        <p:tgtEl>
                                          <p:spTgt spid="6151"/>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6157"/>
                                        </p:tgtEl>
                                        <p:attrNameLst>
                                          <p:attrName>style.visibility</p:attrName>
                                        </p:attrNameLst>
                                      </p:cBhvr>
                                      <p:to>
                                        <p:strVal val="visible"/>
                                      </p:to>
                                    </p:set>
                                    <p:anim calcmode="lin" valueType="num">
                                      <p:cBhvr>
                                        <p:cTn id="26" dur="1000" fill="hold"/>
                                        <p:tgtEl>
                                          <p:spTgt spid="6157"/>
                                        </p:tgtEl>
                                        <p:attrNameLst>
                                          <p:attrName>ppt_w</p:attrName>
                                        </p:attrNameLst>
                                      </p:cBhvr>
                                      <p:tavLst>
                                        <p:tav tm="0">
                                          <p:val>
                                            <p:strVal val="#ppt_w*0.70"/>
                                          </p:val>
                                        </p:tav>
                                        <p:tav tm="100000">
                                          <p:val>
                                            <p:strVal val="#ppt_w"/>
                                          </p:val>
                                        </p:tav>
                                      </p:tavLst>
                                    </p:anim>
                                    <p:anim calcmode="lin" valueType="num">
                                      <p:cBhvr>
                                        <p:cTn id="27" dur="1000" fill="hold"/>
                                        <p:tgtEl>
                                          <p:spTgt spid="6157"/>
                                        </p:tgtEl>
                                        <p:attrNameLst>
                                          <p:attrName>ppt_h</p:attrName>
                                        </p:attrNameLst>
                                      </p:cBhvr>
                                      <p:tavLst>
                                        <p:tav tm="0">
                                          <p:val>
                                            <p:strVal val="#ppt_h"/>
                                          </p:val>
                                        </p:tav>
                                        <p:tav tm="100000">
                                          <p:val>
                                            <p:strVal val="#ppt_h"/>
                                          </p:val>
                                        </p:tav>
                                      </p:tavLst>
                                    </p:anim>
                                    <p:animEffect transition="in" filter="fade">
                                      <p:cBhvr>
                                        <p:cTn id="28" dur="1000"/>
                                        <p:tgtEl>
                                          <p:spTgt spid="6157"/>
                                        </p:tgtEl>
                                      </p:cBhvr>
                                    </p:animEffect>
                                  </p:childTnLst>
                                </p:cTn>
                              </p:par>
                            </p:childTnLst>
                          </p:cTn>
                        </p:par>
                        <p:par>
                          <p:cTn id="29" fill="hold">
                            <p:stCondLst>
                              <p:cond delay="1000"/>
                            </p:stCondLst>
                            <p:childTnLst>
                              <p:par>
                                <p:cTn id="30" presetID="55" presetClass="entr" presetSubtype="0" fill="hold" nodeType="afterEffect">
                                  <p:stCondLst>
                                    <p:cond delay="0"/>
                                  </p:stCondLst>
                                  <p:childTnLst>
                                    <p:set>
                                      <p:cBhvr>
                                        <p:cTn id="31" dur="1" fill="hold">
                                          <p:stCondLst>
                                            <p:cond delay="0"/>
                                          </p:stCondLst>
                                        </p:cTn>
                                        <p:tgtEl>
                                          <p:spTgt spid="6153"/>
                                        </p:tgtEl>
                                        <p:attrNameLst>
                                          <p:attrName>style.visibility</p:attrName>
                                        </p:attrNameLst>
                                      </p:cBhvr>
                                      <p:to>
                                        <p:strVal val="visible"/>
                                      </p:to>
                                    </p:set>
                                    <p:anim calcmode="lin" valueType="num">
                                      <p:cBhvr>
                                        <p:cTn id="32" dur="1000" fill="hold"/>
                                        <p:tgtEl>
                                          <p:spTgt spid="6153"/>
                                        </p:tgtEl>
                                        <p:attrNameLst>
                                          <p:attrName>ppt_w</p:attrName>
                                        </p:attrNameLst>
                                      </p:cBhvr>
                                      <p:tavLst>
                                        <p:tav tm="0">
                                          <p:val>
                                            <p:strVal val="#ppt_w*0.70"/>
                                          </p:val>
                                        </p:tav>
                                        <p:tav tm="100000">
                                          <p:val>
                                            <p:strVal val="#ppt_w"/>
                                          </p:val>
                                        </p:tav>
                                      </p:tavLst>
                                    </p:anim>
                                    <p:anim calcmode="lin" valueType="num">
                                      <p:cBhvr>
                                        <p:cTn id="33" dur="1000" fill="hold"/>
                                        <p:tgtEl>
                                          <p:spTgt spid="6153"/>
                                        </p:tgtEl>
                                        <p:attrNameLst>
                                          <p:attrName>ppt_h</p:attrName>
                                        </p:attrNameLst>
                                      </p:cBhvr>
                                      <p:tavLst>
                                        <p:tav tm="0">
                                          <p:val>
                                            <p:strVal val="#ppt_h"/>
                                          </p:val>
                                        </p:tav>
                                        <p:tav tm="100000">
                                          <p:val>
                                            <p:strVal val="#ppt_h"/>
                                          </p:val>
                                        </p:tav>
                                      </p:tavLst>
                                    </p:anim>
                                    <p:animEffect transition="in" filter="fade">
                                      <p:cBhvr>
                                        <p:cTn id="34" dur="1000"/>
                                        <p:tgtEl>
                                          <p:spTgt spid="6153"/>
                                        </p:tgtEl>
                                      </p:cBhvr>
                                    </p:animEffect>
                                  </p:childTnLst>
                                </p:cTn>
                              </p:par>
                            </p:childTnLst>
                          </p:cTn>
                        </p:par>
                        <p:par>
                          <p:cTn id="35" fill="hold">
                            <p:stCondLst>
                              <p:cond delay="2000"/>
                            </p:stCondLst>
                            <p:childTnLst>
                              <p:par>
                                <p:cTn id="36" presetID="55" presetClass="entr" presetSubtype="0" fill="hold" nodeType="afterEffect">
                                  <p:stCondLst>
                                    <p:cond delay="0"/>
                                  </p:stCondLst>
                                  <p:childTnLst>
                                    <p:set>
                                      <p:cBhvr>
                                        <p:cTn id="37" dur="1" fill="hold">
                                          <p:stCondLst>
                                            <p:cond delay="0"/>
                                          </p:stCondLst>
                                        </p:cTn>
                                        <p:tgtEl>
                                          <p:spTgt spid="6155"/>
                                        </p:tgtEl>
                                        <p:attrNameLst>
                                          <p:attrName>style.visibility</p:attrName>
                                        </p:attrNameLst>
                                      </p:cBhvr>
                                      <p:to>
                                        <p:strVal val="visible"/>
                                      </p:to>
                                    </p:set>
                                    <p:anim calcmode="lin" valueType="num">
                                      <p:cBhvr>
                                        <p:cTn id="38" dur="1000" fill="hold"/>
                                        <p:tgtEl>
                                          <p:spTgt spid="6155"/>
                                        </p:tgtEl>
                                        <p:attrNameLst>
                                          <p:attrName>ppt_w</p:attrName>
                                        </p:attrNameLst>
                                      </p:cBhvr>
                                      <p:tavLst>
                                        <p:tav tm="0">
                                          <p:val>
                                            <p:strVal val="#ppt_w*0.70"/>
                                          </p:val>
                                        </p:tav>
                                        <p:tav tm="100000">
                                          <p:val>
                                            <p:strVal val="#ppt_w"/>
                                          </p:val>
                                        </p:tav>
                                      </p:tavLst>
                                    </p:anim>
                                    <p:anim calcmode="lin" valueType="num">
                                      <p:cBhvr>
                                        <p:cTn id="39" dur="1000" fill="hold"/>
                                        <p:tgtEl>
                                          <p:spTgt spid="6155"/>
                                        </p:tgtEl>
                                        <p:attrNameLst>
                                          <p:attrName>ppt_h</p:attrName>
                                        </p:attrNameLst>
                                      </p:cBhvr>
                                      <p:tavLst>
                                        <p:tav tm="0">
                                          <p:val>
                                            <p:strVal val="#ppt_h"/>
                                          </p:val>
                                        </p:tav>
                                        <p:tav tm="100000">
                                          <p:val>
                                            <p:strVal val="#ppt_h"/>
                                          </p:val>
                                        </p:tav>
                                      </p:tavLst>
                                    </p:anim>
                                    <p:animEffect transition="in" filter="fade">
                                      <p:cBhvr>
                                        <p:cTn id="40" dur="1000"/>
                                        <p:tgtEl>
                                          <p:spTgt spid="6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7" grpId="0" animBg="1"/>
      <p:bldP spid="61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3" cstate="print"/>
          <a:srcRect l="19342" t="2264" r="2155" b="4918"/>
          <a:stretch>
            <a:fillRect/>
          </a:stretch>
        </p:blipFill>
        <p:spPr bwMode="auto">
          <a:xfrm>
            <a:off x="76200" y="304800"/>
            <a:ext cx="6324600" cy="5986463"/>
          </a:xfrm>
          <a:prstGeom prst="rect">
            <a:avLst/>
          </a:prstGeom>
          <a:noFill/>
          <a:ln w="12700">
            <a:solidFill>
              <a:srgbClr val="000000"/>
            </a:solidFill>
            <a:miter lim="800000"/>
            <a:headEnd/>
            <a:tailEnd/>
          </a:ln>
        </p:spPr>
      </p:pic>
      <p:sp>
        <p:nvSpPr>
          <p:cNvPr id="7173" name="Rectangle 5"/>
          <p:cNvSpPr>
            <a:spLocks noChangeArrowheads="1"/>
          </p:cNvSpPr>
          <p:nvPr/>
        </p:nvSpPr>
        <p:spPr bwMode="auto">
          <a:xfrm>
            <a:off x="6400800" y="127000"/>
            <a:ext cx="2743200" cy="6578600"/>
          </a:xfrm>
          <a:prstGeom prst="rect">
            <a:avLst/>
          </a:prstGeom>
          <a:noFill/>
          <a:ln w="9525">
            <a:noFill/>
            <a:miter lim="800000"/>
            <a:headEnd/>
            <a:tailEnd/>
          </a:ln>
        </p:spPr>
        <p:txBody>
          <a:bodyPr anchor="ctr">
            <a:spAutoFit/>
          </a:bodyPr>
          <a:lstStyle/>
          <a:p>
            <a:r>
              <a:rPr lang="en-US" b="1"/>
              <a:t>Ganges River</a:t>
            </a:r>
          </a:p>
          <a:p>
            <a:r>
              <a:rPr lang="en-US" u="sng"/>
              <a:t>Most sacred river</a:t>
            </a:r>
            <a:r>
              <a:rPr lang="en-US"/>
              <a:t> of India.</a:t>
            </a:r>
          </a:p>
          <a:p>
            <a:endParaRPr lang="en-US" sz="1000"/>
          </a:p>
          <a:p>
            <a:r>
              <a:rPr lang="en-US" b="1"/>
              <a:t>Indus River</a:t>
            </a:r>
          </a:p>
          <a:p>
            <a:r>
              <a:rPr lang="en-US" u="sng"/>
              <a:t>Site of the first Indian Civilization</a:t>
            </a:r>
          </a:p>
          <a:p>
            <a:endParaRPr lang="en-US" sz="1000"/>
          </a:p>
          <a:p>
            <a:r>
              <a:rPr lang="en-US" b="1"/>
              <a:t>Deccan Plateau</a:t>
            </a:r>
          </a:p>
          <a:p>
            <a:r>
              <a:rPr lang="en-US" u="sng"/>
              <a:t>Triangular region in central India</a:t>
            </a:r>
            <a:r>
              <a:rPr lang="en-US"/>
              <a:t> between E. and W. Ghats.</a:t>
            </a:r>
          </a:p>
          <a:p>
            <a:r>
              <a:rPr lang="en-US"/>
              <a:t>Is very </a:t>
            </a:r>
            <a:r>
              <a:rPr lang="en-US" u="sng"/>
              <a:t>arid</a:t>
            </a:r>
            <a:r>
              <a:rPr lang="en-US"/>
              <a:t>.</a:t>
            </a:r>
          </a:p>
          <a:p>
            <a:endParaRPr lang="en-US" sz="1000"/>
          </a:p>
          <a:p>
            <a:r>
              <a:rPr lang="en-US" b="1"/>
              <a:t>Eastern and Western Ghats</a:t>
            </a:r>
          </a:p>
          <a:p>
            <a:r>
              <a:rPr lang="en-US"/>
              <a:t>Mountains </a:t>
            </a:r>
            <a:r>
              <a:rPr lang="en-US" u="sng"/>
              <a:t>frame the Deccan, have fertile coastal plains</a:t>
            </a:r>
          </a:p>
        </p:txBody>
      </p:sp>
      <p:sp>
        <p:nvSpPr>
          <p:cNvPr id="7174" name="WordArt 6"/>
          <p:cNvSpPr>
            <a:spLocks noChangeArrowheads="1" noChangeShapeType="1" noTextEdit="1"/>
          </p:cNvSpPr>
          <p:nvPr/>
        </p:nvSpPr>
        <p:spPr bwMode="auto">
          <a:xfrm rot="3695317">
            <a:off x="3561556" y="2540794"/>
            <a:ext cx="808038" cy="908050"/>
          </a:xfrm>
          <a:prstGeom prst="rect">
            <a:avLst/>
          </a:prstGeom>
        </p:spPr>
        <p:txBody>
          <a:bodyPr wrap="none" fromWordArt="1">
            <a:prstTxWarp prst="textSlantUp">
              <a:avLst>
                <a:gd name="adj" fmla="val 55556"/>
              </a:avLst>
            </a:prstTxWarp>
          </a:bodyPr>
          <a:lstStyle/>
          <a:p>
            <a:pPr algn="ctr"/>
            <a:r>
              <a:rPr lang="en-US" sz="1800" kern="10">
                <a:ln w="9525">
                  <a:solidFill>
                    <a:srgbClr val="000000"/>
                  </a:solidFill>
                  <a:round/>
                  <a:headEnd/>
                  <a:tailEnd/>
                </a:ln>
                <a:solidFill>
                  <a:srgbClr val="000000"/>
                </a:solidFill>
                <a:latin typeface="Comic Sans MS"/>
              </a:rPr>
              <a:t>Ganges</a:t>
            </a:r>
          </a:p>
        </p:txBody>
      </p:sp>
      <p:sp>
        <p:nvSpPr>
          <p:cNvPr id="7175" name="WordArt 7"/>
          <p:cNvSpPr>
            <a:spLocks noChangeArrowheads="1" noChangeShapeType="1" noTextEdit="1"/>
          </p:cNvSpPr>
          <p:nvPr/>
        </p:nvSpPr>
        <p:spPr bwMode="auto">
          <a:xfrm rot="-1486509">
            <a:off x="2362200" y="2133600"/>
            <a:ext cx="685800" cy="814388"/>
          </a:xfrm>
          <a:prstGeom prst="rect">
            <a:avLst/>
          </a:prstGeom>
        </p:spPr>
        <p:txBody>
          <a:bodyPr wrap="none" fromWordArt="1">
            <a:prstTxWarp prst="textSlantUp">
              <a:avLst>
                <a:gd name="adj" fmla="val 55556"/>
              </a:avLst>
            </a:prstTxWarp>
          </a:bodyPr>
          <a:lstStyle/>
          <a:p>
            <a:pPr algn="ctr"/>
            <a:r>
              <a:rPr lang="en-US" sz="2000" kern="10">
                <a:ln w="9525">
                  <a:solidFill>
                    <a:srgbClr val="000000"/>
                  </a:solidFill>
                  <a:round/>
                  <a:headEnd/>
                  <a:tailEnd/>
                </a:ln>
                <a:solidFill>
                  <a:srgbClr val="000000"/>
                </a:solidFill>
                <a:latin typeface="Comic Sans MS"/>
              </a:rPr>
              <a:t>Indus</a:t>
            </a:r>
          </a:p>
        </p:txBody>
      </p:sp>
      <p:sp>
        <p:nvSpPr>
          <p:cNvPr id="7176" name="AutoShape 8"/>
          <p:cNvSpPr>
            <a:spLocks noChangeArrowheads="1"/>
          </p:cNvSpPr>
          <p:nvPr/>
        </p:nvSpPr>
        <p:spPr bwMode="auto">
          <a:xfrm rot="10653812">
            <a:off x="3127375" y="3430588"/>
            <a:ext cx="1217613" cy="1139825"/>
          </a:xfrm>
          <a:prstGeom prst="triangle">
            <a:avLst>
              <a:gd name="adj" fmla="val 55769"/>
            </a:avLst>
          </a:prstGeom>
          <a:noFill/>
          <a:ln w="28575">
            <a:solidFill>
              <a:schemeClr val="tx1"/>
            </a:solidFill>
            <a:miter lim="800000"/>
            <a:headEnd/>
            <a:tailEnd/>
          </a:ln>
        </p:spPr>
        <p:txBody>
          <a:bodyPr wrap="none" anchor="ctr"/>
          <a:lstStyle/>
          <a:p>
            <a:endParaRPr lang="en-US"/>
          </a:p>
        </p:txBody>
      </p:sp>
      <p:sp>
        <p:nvSpPr>
          <p:cNvPr id="7177" name="WordArt 9"/>
          <p:cNvSpPr>
            <a:spLocks noChangeArrowheads="1" noChangeShapeType="1" noTextEdit="1"/>
          </p:cNvSpPr>
          <p:nvPr/>
        </p:nvSpPr>
        <p:spPr bwMode="auto">
          <a:xfrm>
            <a:off x="3124200" y="3352800"/>
            <a:ext cx="1143000" cy="914400"/>
          </a:xfrm>
          <a:prstGeom prst="rect">
            <a:avLst/>
          </a:prstGeom>
        </p:spPr>
        <p:txBody>
          <a:bodyPr wrap="none" fromWordArt="1">
            <a:prstTxWarp prst="textTriangleInverted">
              <a:avLst>
                <a:gd name="adj" fmla="val 50000"/>
              </a:avLst>
            </a:prstTxWarp>
          </a:bodyPr>
          <a:lstStyle/>
          <a:p>
            <a:pPr algn="ctr"/>
            <a:r>
              <a:rPr lang="en-US" sz="2000" kern="10">
                <a:ln w="9525">
                  <a:solidFill>
                    <a:srgbClr val="000000"/>
                  </a:solidFill>
                  <a:round/>
                  <a:headEnd/>
                  <a:tailEnd/>
                </a:ln>
                <a:solidFill>
                  <a:srgbClr val="000000"/>
                </a:solidFill>
                <a:latin typeface="Comic Sans MS"/>
              </a:rPr>
              <a:t>Deccan</a:t>
            </a:r>
          </a:p>
          <a:p>
            <a:pPr algn="ctr"/>
            <a:r>
              <a:rPr lang="en-US" sz="2000" kern="10">
                <a:ln w="9525">
                  <a:solidFill>
                    <a:srgbClr val="000000"/>
                  </a:solidFill>
                  <a:round/>
                  <a:headEnd/>
                  <a:tailEnd/>
                </a:ln>
                <a:solidFill>
                  <a:srgbClr val="000000"/>
                </a:solidFill>
                <a:latin typeface="Comic Sans MS"/>
              </a:rPr>
              <a:t>Plateau</a:t>
            </a:r>
          </a:p>
        </p:txBody>
      </p:sp>
      <p:sp>
        <p:nvSpPr>
          <p:cNvPr id="7178" name="WordArt 10"/>
          <p:cNvSpPr>
            <a:spLocks noChangeArrowheads="1" noChangeShapeType="1" noTextEdit="1"/>
          </p:cNvSpPr>
          <p:nvPr/>
        </p:nvSpPr>
        <p:spPr bwMode="auto">
          <a:xfrm rot="-3072116">
            <a:off x="3459957" y="4291806"/>
            <a:ext cx="1187450" cy="738187"/>
          </a:xfrm>
          <a:prstGeom prst="rect">
            <a:avLst/>
          </a:prstGeom>
        </p:spPr>
        <p:txBody>
          <a:bodyPr wrap="none" fromWordArt="1">
            <a:prstTxWarp prst="textSlantUp">
              <a:avLst>
                <a:gd name="adj" fmla="val 55556"/>
              </a:avLst>
            </a:prstTxWarp>
          </a:bodyPr>
          <a:lstStyle/>
          <a:p>
            <a:pPr algn="ctr"/>
            <a:r>
              <a:rPr lang="en-US" sz="2000" kern="10">
                <a:ln w="9525">
                  <a:solidFill>
                    <a:srgbClr val="000000"/>
                  </a:solidFill>
                  <a:round/>
                  <a:headEnd/>
                  <a:tailEnd/>
                </a:ln>
                <a:solidFill>
                  <a:srgbClr val="000000"/>
                </a:solidFill>
                <a:latin typeface="Comic Sans MS"/>
              </a:rPr>
              <a:t>E. Ghats</a:t>
            </a:r>
          </a:p>
        </p:txBody>
      </p:sp>
      <p:sp>
        <p:nvSpPr>
          <p:cNvPr id="7179" name="WordArt 11"/>
          <p:cNvSpPr>
            <a:spLocks noChangeArrowheads="1" noChangeShapeType="1" noTextEdit="1"/>
          </p:cNvSpPr>
          <p:nvPr/>
        </p:nvSpPr>
        <p:spPr bwMode="auto">
          <a:xfrm rot="5131970">
            <a:off x="2678907" y="4279106"/>
            <a:ext cx="1143000" cy="814387"/>
          </a:xfrm>
          <a:prstGeom prst="rect">
            <a:avLst/>
          </a:prstGeom>
        </p:spPr>
        <p:txBody>
          <a:bodyPr wrap="none" fromWordArt="1">
            <a:prstTxWarp prst="textSlantUp">
              <a:avLst>
                <a:gd name="adj" fmla="val 55556"/>
              </a:avLst>
            </a:prstTxWarp>
          </a:bodyPr>
          <a:lstStyle/>
          <a:p>
            <a:pPr algn="ctr"/>
            <a:r>
              <a:rPr lang="en-US" sz="2000" kern="10">
                <a:ln w="9525">
                  <a:solidFill>
                    <a:srgbClr val="000000"/>
                  </a:solidFill>
                  <a:round/>
                  <a:headEnd/>
                  <a:tailEnd/>
                </a:ln>
                <a:solidFill>
                  <a:srgbClr val="000000"/>
                </a:solidFill>
                <a:latin typeface="Comic Sans MS"/>
              </a:rPr>
              <a:t>W. Ghats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anim calcmode="lin" valueType="num">
                                      <p:cBhvr>
                                        <p:cTn id="7" dur="1000" fill="hold"/>
                                        <p:tgtEl>
                                          <p:spTgt spid="717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17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17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7173">
                                            <p:txEl>
                                              <p:pRg st="1" end="1"/>
                                            </p:txEl>
                                          </p:spTgt>
                                        </p:tgtEl>
                                        <p:attrNameLst>
                                          <p:attrName>style.visibility</p:attrName>
                                        </p:attrNameLst>
                                      </p:cBhvr>
                                      <p:to>
                                        <p:strVal val="visible"/>
                                      </p:to>
                                    </p:set>
                                    <p:anim calcmode="lin" valueType="num">
                                      <p:cBhvr>
                                        <p:cTn id="12" dur="1000" fill="hold"/>
                                        <p:tgtEl>
                                          <p:spTgt spid="717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717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7173">
                                            <p:txEl>
                                              <p:pRg st="1" end="1"/>
                                            </p:tx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174"/>
                                        </p:tgtEl>
                                        <p:attrNameLst>
                                          <p:attrName>style.visibility</p:attrName>
                                        </p:attrNameLst>
                                      </p:cBhvr>
                                      <p:to>
                                        <p:strVal val="visible"/>
                                      </p:to>
                                    </p:set>
                                    <p:anim calcmode="lin" valueType="num">
                                      <p:cBhvr>
                                        <p:cTn id="17" dur="1000" fill="hold"/>
                                        <p:tgtEl>
                                          <p:spTgt spid="7174"/>
                                        </p:tgtEl>
                                        <p:attrNameLst>
                                          <p:attrName>ppt_w</p:attrName>
                                        </p:attrNameLst>
                                      </p:cBhvr>
                                      <p:tavLst>
                                        <p:tav tm="0">
                                          <p:val>
                                            <p:strVal val="#ppt_w*0.70"/>
                                          </p:val>
                                        </p:tav>
                                        <p:tav tm="100000">
                                          <p:val>
                                            <p:strVal val="#ppt_w"/>
                                          </p:val>
                                        </p:tav>
                                      </p:tavLst>
                                    </p:anim>
                                    <p:anim calcmode="lin" valueType="num">
                                      <p:cBhvr>
                                        <p:cTn id="18" dur="1000" fill="hold"/>
                                        <p:tgtEl>
                                          <p:spTgt spid="7174"/>
                                        </p:tgtEl>
                                        <p:attrNameLst>
                                          <p:attrName>ppt_h</p:attrName>
                                        </p:attrNameLst>
                                      </p:cBhvr>
                                      <p:tavLst>
                                        <p:tav tm="0">
                                          <p:val>
                                            <p:strVal val="#ppt_h"/>
                                          </p:val>
                                        </p:tav>
                                        <p:tav tm="100000">
                                          <p:val>
                                            <p:strVal val="#ppt_h"/>
                                          </p:val>
                                        </p:tav>
                                      </p:tavLst>
                                    </p:anim>
                                    <p:animEffect transition="in" filter="fade">
                                      <p:cBhvr>
                                        <p:cTn id="19" dur="1000"/>
                                        <p:tgtEl>
                                          <p:spTgt spid="717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7173">
                                            <p:txEl>
                                              <p:pRg st="3" end="3"/>
                                            </p:txEl>
                                          </p:spTgt>
                                        </p:tgtEl>
                                        <p:attrNameLst>
                                          <p:attrName>style.visibility</p:attrName>
                                        </p:attrNameLst>
                                      </p:cBhvr>
                                      <p:to>
                                        <p:strVal val="visible"/>
                                      </p:to>
                                    </p:set>
                                    <p:anim calcmode="lin" valueType="num">
                                      <p:cBhvr>
                                        <p:cTn id="24" dur="1000" fill="hold"/>
                                        <p:tgtEl>
                                          <p:spTgt spid="7173">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7173">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7173">
                                            <p:txEl>
                                              <p:pRg st="3" end="3"/>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7173">
                                            <p:txEl>
                                              <p:pRg st="4" end="4"/>
                                            </p:txEl>
                                          </p:spTgt>
                                        </p:tgtEl>
                                        <p:attrNameLst>
                                          <p:attrName>style.visibility</p:attrName>
                                        </p:attrNameLst>
                                      </p:cBhvr>
                                      <p:to>
                                        <p:strVal val="visible"/>
                                      </p:to>
                                    </p:set>
                                    <p:anim calcmode="lin" valueType="num">
                                      <p:cBhvr>
                                        <p:cTn id="29" dur="1000" fill="hold"/>
                                        <p:tgtEl>
                                          <p:spTgt spid="7173">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7173">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7173">
                                            <p:txEl>
                                              <p:pRg st="4" end="4"/>
                                            </p:txEl>
                                          </p:spTgt>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7175"/>
                                        </p:tgtEl>
                                        <p:attrNameLst>
                                          <p:attrName>style.visibility</p:attrName>
                                        </p:attrNameLst>
                                      </p:cBhvr>
                                      <p:to>
                                        <p:strVal val="visible"/>
                                      </p:to>
                                    </p:set>
                                    <p:anim calcmode="lin" valueType="num">
                                      <p:cBhvr>
                                        <p:cTn id="34" dur="1000" fill="hold"/>
                                        <p:tgtEl>
                                          <p:spTgt spid="7175"/>
                                        </p:tgtEl>
                                        <p:attrNameLst>
                                          <p:attrName>ppt_w</p:attrName>
                                        </p:attrNameLst>
                                      </p:cBhvr>
                                      <p:tavLst>
                                        <p:tav tm="0">
                                          <p:val>
                                            <p:strVal val="#ppt_w*0.70"/>
                                          </p:val>
                                        </p:tav>
                                        <p:tav tm="100000">
                                          <p:val>
                                            <p:strVal val="#ppt_w"/>
                                          </p:val>
                                        </p:tav>
                                      </p:tavLst>
                                    </p:anim>
                                    <p:anim calcmode="lin" valueType="num">
                                      <p:cBhvr>
                                        <p:cTn id="35" dur="1000" fill="hold"/>
                                        <p:tgtEl>
                                          <p:spTgt spid="7175"/>
                                        </p:tgtEl>
                                        <p:attrNameLst>
                                          <p:attrName>ppt_h</p:attrName>
                                        </p:attrNameLst>
                                      </p:cBhvr>
                                      <p:tavLst>
                                        <p:tav tm="0">
                                          <p:val>
                                            <p:strVal val="#ppt_h"/>
                                          </p:val>
                                        </p:tav>
                                        <p:tav tm="100000">
                                          <p:val>
                                            <p:strVal val="#ppt_h"/>
                                          </p:val>
                                        </p:tav>
                                      </p:tavLst>
                                    </p:anim>
                                    <p:animEffect transition="in" filter="fade">
                                      <p:cBhvr>
                                        <p:cTn id="36" dur="1000"/>
                                        <p:tgtEl>
                                          <p:spTgt spid="7175"/>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7173">
                                            <p:txEl>
                                              <p:pRg st="6" end="6"/>
                                            </p:txEl>
                                          </p:spTgt>
                                        </p:tgtEl>
                                        <p:attrNameLst>
                                          <p:attrName>style.visibility</p:attrName>
                                        </p:attrNameLst>
                                      </p:cBhvr>
                                      <p:to>
                                        <p:strVal val="visible"/>
                                      </p:to>
                                    </p:set>
                                    <p:anim calcmode="lin" valueType="num">
                                      <p:cBhvr>
                                        <p:cTn id="41" dur="1000" fill="hold"/>
                                        <p:tgtEl>
                                          <p:spTgt spid="7173">
                                            <p:txEl>
                                              <p:pRg st="6" end="6"/>
                                            </p:txEl>
                                          </p:spTgt>
                                        </p:tgtEl>
                                        <p:attrNameLst>
                                          <p:attrName>ppt_w</p:attrName>
                                        </p:attrNameLst>
                                      </p:cBhvr>
                                      <p:tavLst>
                                        <p:tav tm="0">
                                          <p:val>
                                            <p:strVal val="#ppt_w*0.70"/>
                                          </p:val>
                                        </p:tav>
                                        <p:tav tm="100000">
                                          <p:val>
                                            <p:strVal val="#ppt_w"/>
                                          </p:val>
                                        </p:tav>
                                      </p:tavLst>
                                    </p:anim>
                                    <p:anim calcmode="lin" valueType="num">
                                      <p:cBhvr>
                                        <p:cTn id="42" dur="1000" fill="hold"/>
                                        <p:tgtEl>
                                          <p:spTgt spid="7173">
                                            <p:txEl>
                                              <p:pRg st="6" end="6"/>
                                            </p:txEl>
                                          </p:spTgt>
                                        </p:tgtEl>
                                        <p:attrNameLst>
                                          <p:attrName>ppt_h</p:attrName>
                                        </p:attrNameLst>
                                      </p:cBhvr>
                                      <p:tavLst>
                                        <p:tav tm="0">
                                          <p:val>
                                            <p:strVal val="#ppt_h"/>
                                          </p:val>
                                        </p:tav>
                                        <p:tav tm="100000">
                                          <p:val>
                                            <p:strVal val="#ppt_h"/>
                                          </p:val>
                                        </p:tav>
                                      </p:tavLst>
                                    </p:anim>
                                    <p:animEffect transition="in" filter="fade">
                                      <p:cBhvr>
                                        <p:cTn id="43" dur="1000"/>
                                        <p:tgtEl>
                                          <p:spTgt spid="7173">
                                            <p:txEl>
                                              <p:pRg st="6" end="6"/>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7173">
                                            <p:txEl>
                                              <p:pRg st="7" end="7"/>
                                            </p:txEl>
                                          </p:spTgt>
                                        </p:tgtEl>
                                        <p:attrNameLst>
                                          <p:attrName>style.visibility</p:attrName>
                                        </p:attrNameLst>
                                      </p:cBhvr>
                                      <p:to>
                                        <p:strVal val="visible"/>
                                      </p:to>
                                    </p:set>
                                    <p:anim calcmode="lin" valueType="num">
                                      <p:cBhvr>
                                        <p:cTn id="46" dur="1000" fill="hold"/>
                                        <p:tgtEl>
                                          <p:spTgt spid="7173">
                                            <p:txEl>
                                              <p:pRg st="7" end="7"/>
                                            </p:txEl>
                                          </p:spTgt>
                                        </p:tgtEl>
                                        <p:attrNameLst>
                                          <p:attrName>ppt_w</p:attrName>
                                        </p:attrNameLst>
                                      </p:cBhvr>
                                      <p:tavLst>
                                        <p:tav tm="0">
                                          <p:val>
                                            <p:strVal val="#ppt_w*0.70"/>
                                          </p:val>
                                        </p:tav>
                                        <p:tav tm="100000">
                                          <p:val>
                                            <p:strVal val="#ppt_w"/>
                                          </p:val>
                                        </p:tav>
                                      </p:tavLst>
                                    </p:anim>
                                    <p:anim calcmode="lin" valueType="num">
                                      <p:cBhvr>
                                        <p:cTn id="47" dur="1000" fill="hold"/>
                                        <p:tgtEl>
                                          <p:spTgt spid="7173">
                                            <p:txEl>
                                              <p:pRg st="7" end="7"/>
                                            </p:txEl>
                                          </p:spTgt>
                                        </p:tgtEl>
                                        <p:attrNameLst>
                                          <p:attrName>ppt_h</p:attrName>
                                        </p:attrNameLst>
                                      </p:cBhvr>
                                      <p:tavLst>
                                        <p:tav tm="0">
                                          <p:val>
                                            <p:strVal val="#ppt_h"/>
                                          </p:val>
                                        </p:tav>
                                        <p:tav tm="100000">
                                          <p:val>
                                            <p:strVal val="#ppt_h"/>
                                          </p:val>
                                        </p:tav>
                                      </p:tavLst>
                                    </p:anim>
                                    <p:animEffect transition="in" filter="fade">
                                      <p:cBhvr>
                                        <p:cTn id="48" dur="1000"/>
                                        <p:tgtEl>
                                          <p:spTgt spid="7173">
                                            <p:txEl>
                                              <p:pRg st="7" end="7"/>
                                            </p:txEl>
                                          </p:spTgt>
                                        </p:tgtEl>
                                      </p:cBhvr>
                                    </p:animEffect>
                                  </p:childTnLst>
                                </p:cTn>
                              </p:par>
                              <p:par>
                                <p:cTn id="49" presetID="55" presetClass="entr" presetSubtype="0" fill="hold" nodeType="withEffect">
                                  <p:stCondLst>
                                    <p:cond delay="0"/>
                                  </p:stCondLst>
                                  <p:childTnLst>
                                    <p:set>
                                      <p:cBhvr>
                                        <p:cTn id="50" dur="1" fill="hold">
                                          <p:stCondLst>
                                            <p:cond delay="0"/>
                                          </p:stCondLst>
                                        </p:cTn>
                                        <p:tgtEl>
                                          <p:spTgt spid="7173">
                                            <p:txEl>
                                              <p:pRg st="8" end="8"/>
                                            </p:txEl>
                                          </p:spTgt>
                                        </p:tgtEl>
                                        <p:attrNameLst>
                                          <p:attrName>style.visibility</p:attrName>
                                        </p:attrNameLst>
                                      </p:cBhvr>
                                      <p:to>
                                        <p:strVal val="visible"/>
                                      </p:to>
                                    </p:set>
                                    <p:anim calcmode="lin" valueType="num">
                                      <p:cBhvr>
                                        <p:cTn id="51" dur="1000" fill="hold"/>
                                        <p:tgtEl>
                                          <p:spTgt spid="7173">
                                            <p:txEl>
                                              <p:pRg st="8" end="8"/>
                                            </p:txEl>
                                          </p:spTgt>
                                        </p:tgtEl>
                                        <p:attrNameLst>
                                          <p:attrName>ppt_w</p:attrName>
                                        </p:attrNameLst>
                                      </p:cBhvr>
                                      <p:tavLst>
                                        <p:tav tm="0">
                                          <p:val>
                                            <p:strVal val="#ppt_w*0.70"/>
                                          </p:val>
                                        </p:tav>
                                        <p:tav tm="100000">
                                          <p:val>
                                            <p:strVal val="#ppt_w"/>
                                          </p:val>
                                        </p:tav>
                                      </p:tavLst>
                                    </p:anim>
                                    <p:anim calcmode="lin" valueType="num">
                                      <p:cBhvr>
                                        <p:cTn id="52" dur="1000" fill="hold"/>
                                        <p:tgtEl>
                                          <p:spTgt spid="7173">
                                            <p:txEl>
                                              <p:pRg st="8" end="8"/>
                                            </p:txEl>
                                          </p:spTgt>
                                        </p:tgtEl>
                                        <p:attrNameLst>
                                          <p:attrName>ppt_h</p:attrName>
                                        </p:attrNameLst>
                                      </p:cBhvr>
                                      <p:tavLst>
                                        <p:tav tm="0">
                                          <p:val>
                                            <p:strVal val="#ppt_h"/>
                                          </p:val>
                                        </p:tav>
                                        <p:tav tm="100000">
                                          <p:val>
                                            <p:strVal val="#ppt_h"/>
                                          </p:val>
                                        </p:tav>
                                      </p:tavLst>
                                    </p:anim>
                                    <p:animEffect transition="in" filter="fade">
                                      <p:cBhvr>
                                        <p:cTn id="53" dur="1000"/>
                                        <p:tgtEl>
                                          <p:spTgt spid="7173">
                                            <p:txEl>
                                              <p:pRg st="8" end="8"/>
                                            </p:txEl>
                                          </p:spTgt>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7177"/>
                                        </p:tgtEl>
                                        <p:attrNameLst>
                                          <p:attrName>style.visibility</p:attrName>
                                        </p:attrNameLst>
                                      </p:cBhvr>
                                      <p:to>
                                        <p:strVal val="visible"/>
                                      </p:to>
                                    </p:set>
                                    <p:anim calcmode="lin" valueType="num">
                                      <p:cBhvr>
                                        <p:cTn id="56" dur="1000" fill="hold"/>
                                        <p:tgtEl>
                                          <p:spTgt spid="7177"/>
                                        </p:tgtEl>
                                        <p:attrNameLst>
                                          <p:attrName>ppt_w</p:attrName>
                                        </p:attrNameLst>
                                      </p:cBhvr>
                                      <p:tavLst>
                                        <p:tav tm="0">
                                          <p:val>
                                            <p:strVal val="#ppt_w*0.70"/>
                                          </p:val>
                                        </p:tav>
                                        <p:tav tm="100000">
                                          <p:val>
                                            <p:strVal val="#ppt_w"/>
                                          </p:val>
                                        </p:tav>
                                      </p:tavLst>
                                    </p:anim>
                                    <p:anim calcmode="lin" valueType="num">
                                      <p:cBhvr>
                                        <p:cTn id="57" dur="1000" fill="hold"/>
                                        <p:tgtEl>
                                          <p:spTgt spid="7177"/>
                                        </p:tgtEl>
                                        <p:attrNameLst>
                                          <p:attrName>ppt_h</p:attrName>
                                        </p:attrNameLst>
                                      </p:cBhvr>
                                      <p:tavLst>
                                        <p:tav tm="0">
                                          <p:val>
                                            <p:strVal val="#ppt_h"/>
                                          </p:val>
                                        </p:tav>
                                        <p:tav tm="100000">
                                          <p:val>
                                            <p:strVal val="#ppt_h"/>
                                          </p:val>
                                        </p:tav>
                                      </p:tavLst>
                                    </p:anim>
                                    <p:animEffect transition="in" filter="fade">
                                      <p:cBhvr>
                                        <p:cTn id="58" dur="1000"/>
                                        <p:tgtEl>
                                          <p:spTgt spid="7177"/>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7176"/>
                                        </p:tgtEl>
                                        <p:attrNameLst>
                                          <p:attrName>style.visibility</p:attrName>
                                        </p:attrNameLst>
                                      </p:cBhvr>
                                      <p:to>
                                        <p:strVal val="visible"/>
                                      </p:to>
                                    </p:set>
                                    <p:anim calcmode="lin" valueType="num">
                                      <p:cBhvr>
                                        <p:cTn id="61" dur="1000" fill="hold"/>
                                        <p:tgtEl>
                                          <p:spTgt spid="7176"/>
                                        </p:tgtEl>
                                        <p:attrNameLst>
                                          <p:attrName>ppt_w</p:attrName>
                                        </p:attrNameLst>
                                      </p:cBhvr>
                                      <p:tavLst>
                                        <p:tav tm="0">
                                          <p:val>
                                            <p:strVal val="#ppt_w*0.70"/>
                                          </p:val>
                                        </p:tav>
                                        <p:tav tm="100000">
                                          <p:val>
                                            <p:strVal val="#ppt_w"/>
                                          </p:val>
                                        </p:tav>
                                      </p:tavLst>
                                    </p:anim>
                                    <p:anim calcmode="lin" valueType="num">
                                      <p:cBhvr>
                                        <p:cTn id="62" dur="1000" fill="hold"/>
                                        <p:tgtEl>
                                          <p:spTgt spid="7176"/>
                                        </p:tgtEl>
                                        <p:attrNameLst>
                                          <p:attrName>ppt_h</p:attrName>
                                        </p:attrNameLst>
                                      </p:cBhvr>
                                      <p:tavLst>
                                        <p:tav tm="0">
                                          <p:val>
                                            <p:strVal val="#ppt_h"/>
                                          </p:val>
                                        </p:tav>
                                        <p:tav tm="100000">
                                          <p:val>
                                            <p:strVal val="#ppt_h"/>
                                          </p:val>
                                        </p:tav>
                                      </p:tavLst>
                                    </p:anim>
                                    <p:animEffect transition="in" filter="fade">
                                      <p:cBhvr>
                                        <p:cTn id="63" dur="1000"/>
                                        <p:tgtEl>
                                          <p:spTgt spid="7176"/>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nodeType="clickEffect">
                                  <p:stCondLst>
                                    <p:cond delay="0"/>
                                  </p:stCondLst>
                                  <p:childTnLst>
                                    <p:set>
                                      <p:cBhvr>
                                        <p:cTn id="67" dur="1" fill="hold">
                                          <p:stCondLst>
                                            <p:cond delay="0"/>
                                          </p:stCondLst>
                                        </p:cTn>
                                        <p:tgtEl>
                                          <p:spTgt spid="7173">
                                            <p:txEl>
                                              <p:pRg st="10" end="10"/>
                                            </p:txEl>
                                          </p:spTgt>
                                        </p:tgtEl>
                                        <p:attrNameLst>
                                          <p:attrName>style.visibility</p:attrName>
                                        </p:attrNameLst>
                                      </p:cBhvr>
                                      <p:to>
                                        <p:strVal val="visible"/>
                                      </p:to>
                                    </p:set>
                                    <p:anim calcmode="lin" valueType="num">
                                      <p:cBhvr>
                                        <p:cTn id="68" dur="1000" fill="hold"/>
                                        <p:tgtEl>
                                          <p:spTgt spid="7173">
                                            <p:txEl>
                                              <p:pRg st="10" end="10"/>
                                            </p:txEl>
                                          </p:spTgt>
                                        </p:tgtEl>
                                        <p:attrNameLst>
                                          <p:attrName>ppt_w</p:attrName>
                                        </p:attrNameLst>
                                      </p:cBhvr>
                                      <p:tavLst>
                                        <p:tav tm="0">
                                          <p:val>
                                            <p:strVal val="#ppt_w*0.70"/>
                                          </p:val>
                                        </p:tav>
                                        <p:tav tm="100000">
                                          <p:val>
                                            <p:strVal val="#ppt_w"/>
                                          </p:val>
                                        </p:tav>
                                      </p:tavLst>
                                    </p:anim>
                                    <p:anim calcmode="lin" valueType="num">
                                      <p:cBhvr>
                                        <p:cTn id="69" dur="1000" fill="hold"/>
                                        <p:tgtEl>
                                          <p:spTgt spid="7173">
                                            <p:txEl>
                                              <p:pRg st="10" end="10"/>
                                            </p:txEl>
                                          </p:spTgt>
                                        </p:tgtEl>
                                        <p:attrNameLst>
                                          <p:attrName>ppt_h</p:attrName>
                                        </p:attrNameLst>
                                      </p:cBhvr>
                                      <p:tavLst>
                                        <p:tav tm="0">
                                          <p:val>
                                            <p:strVal val="#ppt_h"/>
                                          </p:val>
                                        </p:tav>
                                        <p:tav tm="100000">
                                          <p:val>
                                            <p:strVal val="#ppt_h"/>
                                          </p:val>
                                        </p:tav>
                                      </p:tavLst>
                                    </p:anim>
                                    <p:animEffect transition="in" filter="fade">
                                      <p:cBhvr>
                                        <p:cTn id="70" dur="1000"/>
                                        <p:tgtEl>
                                          <p:spTgt spid="7173">
                                            <p:txEl>
                                              <p:pRg st="10" end="10"/>
                                            </p:txEl>
                                          </p:spTgt>
                                        </p:tgtEl>
                                      </p:cBhvr>
                                    </p:animEffect>
                                  </p:childTnLst>
                                </p:cTn>
                              </p:par>
                              <p:par>
                                <p:cTn id="71" presetID="55" presetClass="entr" presetSubtype="0" fill="hold" nodeType="withEffect">
                                  <p:stCondLst>
                                    <p:cond delay="0"/>
                                  </p:stCondLst>
                                  <p:childTnLst>
                                    <p:set>
                                      <p:cBhvr>
                                        <p:cTn id="72" dur="1" fill="hold">
                                          <p:stCondLst>
                                            <p:cond delay="0"/>
                                          </p:stCondLst>
                                        </p:cTn>
                                        <p:tgtEl>
                                          <p:spTgt spid="7173">
                                            <p:txEl>
                                              <p:pRg st="11" end="11"/>
                                            </p:txEl>
                                          </p:spTgt>
                                        </p:tgtEl>
                                        <p:attrNameLst>
                                          <p:attrName>style.visibility</p:attrName>
                                        </p:attrNameLst>
                                      </p:cBhvr>
                                      <p:to>
                                        <p:strVal val="visible"/>
                                      </p:to>
                                    </p:set>
                                    <p:anim calcmode="lin" valueType="num">
                                      <p:cBhvr>
                                        <p:cTn id="73" dur="1000" fill="hold"/>
                                        <p:tgtEl>
                                          <p:spTgt spid="7173">
                                            <p:txEl>
                                              <p:pRg st="11" end="11"/>
                                            </p:txEl>
                                          </p:spTgt>
                                        </p:tgtEl>
                                        <p:attrNameLst>
                                          <p:attrName>ppt_w</p:attrName>
                                        </p:attrNameLst>
                                      </p:cBhvr>
                                      <p:tavLst>
                                        <p:tav tm="0">
                                          <p:val>
                                            <p:strVal val="#ppt_w*0.70"/>
                                          </p:val>
                                        </p:tav>
                                        <p:tav tm="100000">
                                          <p:val>
                                            <p:strVal val="#ppt_w"/>
                                          </p:val>
                                        </p:tav>
                                      </p:tavLst>
                                    </p:anim>
                                    <p:anim calcmode="lin" valueType="num">
                                      <p:cBhvr>
                                        <p:cTn id="74" dur="1000" fill="hold"/>
                                        <p:tgtEl>
                                          <p:spTgt spid="7173">
                                            <p:txEl>
                                              <p:pRg st="11" end="11"/>
                                            </p:txEl>
                                          </p:spTgt>
                                        </p:tgtEl>
                                        <p:attrNameLst>
                                          <p:attrName>ppt_h</p:attrName>
                                        </p:attrNameLst>
                                      </p:cBhvr>
                                      <p:tavLst>
                                        <p:tav tm="0">
                                          <p:val>
                                            <p:strVal val="#ppt_h"/>
                                          </p:val>
                                        </p:tav>
                                        <p:tav tm="100000">
                                          <p:val>
                                            <p:strVal val="#ppt_h"/>
                                          </p:val>
                                        </p:tav>
                                      </p:tavLst>
                                    </p:anim>
                                    <p:animEffect transition="in" filter="fade">
                                      <p:cBhvr>
                                        <p:cTn id="75" dur="1000"/>
                                        <p:tgtEl>
                                          <p:spTgt spid="7173">
                                            <p:txEl>
                                              <p:pRg st="11" end="11"/>
                                            </p:txEl>
                                          </p:spTgt>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7178"/>
                                        </p:tgtEl>
                                        <p:attrNameLst>
                                          <p:attrName>style.visibility</p:attrName>
                                        </p:attrNameLst>
                                      </p:cBhvr>
                                      <p:to>
                                        <p:strVal val="visible"/>
                                      </p:to>
                                    </p:set>
                                    <p:anim calcmode="lin" valueType="num">
                                      <p:cBhvr>
                                        <p:cTn id="78" dur="1000" fill="hold"/>
                                        <p:tgtEl>
                                          <p:spTgt spid="7178"/>
                                        </p:tgtEl>
                                        <p:attrNameLst>
                                          <p:attrName>ppt_w</p:attrName>
                                        </p:attrNameLst>
                                      </p:cBhvr>
                                      <p:tavLst>
                                        <p:tav tm="0">
                                          <p:val>
                                            <p:strVal val="#ppt_w*0.70"/>
                                          </p:val>
                                        </p:tav>
                                        <p:tav tm="100000">
                                          <p:val>
                                            <p:strVal val="#ppt_w"/>
                                          </p:val>
                                        </p:tav>
                                      </p:tavLst>
                                    </p:anim>
                                    <p:anim calcmode="lin" valueType="num">
                                      <p:cBhvr>
                                        <p:cTn id="79" dur="1000" fill="hold"/>
                                        <p:tgtEl>
                                          <p:spTgt spid="7178"/>
                                        </p:tgtEl>
                                        <p:attrNameLst>
                                          <p:attrName>ppt_h</p:attrName>
                                        </p:attrNameLst>
                                      </p:cBhvr>
                                      <p:tavLst>
                                        <p:tav tm="0">
                                          <p:val>
                                            <p:strVal val="#ppt_h"/>
                                          </p:val>
                                        </p:tav>
                                        <p:tav tm="100000">
                                          <p:val>
                                            <p:strVal val="#ppt_h"/>
                                          </p:val>
                                        </p:tav>
                                      </p:tavLst>
                                    </p:anim>
                                    <p:animEffect transition="in" filter="fade">
                                      <p:cBhvr>
                                        <p:cTn id="80" dur="1000"/>
                                        <p:tgtEl>
                                          <p:spTgt spid="7178"/>
                                        </p:tgtEl>
                                      </p:cBhvr>
                                    </p:animEffect>
                                  </p:childTnLst>
                                </p:cTn>
                              </p:par>
                              <p:par>
                                <p:cTn id="81" presetID="55" presetClass="entr" presetSubtype="0" fill="hold" grpId="0" nodeType="withEffect">
                                  <p:stCondLst>
                                    <p:cond delay="0"/>
                                  </p:stCondLst>
                                  <p:childTnLst>
                                    <p:set>
                                      <p:cBhvr>
                                        <p:cTn id="82" dur="1" fill="hold">
                                          <p:stCondLst>
                                            <p:cond delay="0"/>
                                          </p:stCondLst>
                                        </p:cTn>
                                        <p:tgtEl>
                                          <p:spTgt spid="7179"/>
                                        </p:tgtEl>
                                        <p:attrNameLst>
                                          <p:attrName>style.visibility</p:attrName>
                                        </p:attrNameLst>
                                      </p:cBhvr>
                                      <p:to>
                                        <p:strVal val="visible"/>
                                      </p:to>
                                    </p:set>
                                    <p:anim calcmode="lin" valueType="num">
                                      <p:cBhvr>
                                        <p:cTn id="83" dur="1000" fill="hold"/>
                                        <p:tgtEl>
                                          <p:spTgt spid="7179"/>
                                        </p:tgtEl>
                                        <p:attrNameLst>
                                          <p:attrName>ppt_w</p:attrName>
                                        </p:attrNameLst>
                                      </p:cBhvr>
                                      <p:tavLst>
                                        <p:tav tm="0">
                                          <p:val>
                                            <p:strVal val="#ppt_w*0.70"/>
                                          </p:val>
                                        </p:tav>
                                        <p:tav tm="100000">
                                          <p:val>
                                            <p:strVal val="#ppt_w"/>
                                          </p:val>
                                        </p:tav>
                                      </p:tavLst>
                                    </p:anim>
                                    <p:anim calcmode="lin" valueType="num">
                                      <p:cBhvr>
                                        <p:cTn id="84" dur="1000" fill="hold"/>
                                        <p:tgtEl>
                                          <p:spTgt spid="7179"/>
                                        </p:tgtEl>
                                        <p:attrNameLst>
                                          <p:attrName>ppt_h</p:attrName>
                                        </p:attrNameLst>
                                      </p:cBhvr>
                                      <p:tavLst>
                                        <p:tav tm="0">
                                          <p:val>
                                            <p:strVal val="#ppt_h"/>
                                          </p:val>
                                        </p:tav>
                                        <p:tav tm="100000">
                                          <p:val>
                                            <p:strVal val="#ppt_h"/>
                                          </p:val>
                                        </p:tav>
                                      </p:tavLst>
                                    </p:anim>
                                    <p:animEffect transition="in" filter="fade">
                                      <p:cBhvr>
                                        <p:cTn id="85" dur="1000"/>
                                        <p:tgtEl>
                                          <p:spTgt spid="7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nimBg="1"/>
      <p:bldP spid="7175" grpId="0" animBg="1"/>
      <p:bldP spid="7176" grpId="0" animBg="1"/>
      <p:bldP spid="7177" grpId="0" animBg="1"/>
      <p:bldP spid="7178" grpId="0" animBg="1"/>
      <p:bldP spid="7179" grpId="0" animBg="1"/>
    </p:bldLst>
  </p:timing>
</p:sld>
</file>

<file path=ppt/theme/theme1.xml><?xml version="1.0" encoding="utf-8"?>
<a:theme xmlns:a="http://schemas.openxmlformats.org/drawingml/2006/main" name="H Notes C 3">
  <a:themeElements>
    <a:clrScheme name="H Notes C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 Notes C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 Notes C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 Notes C 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 Notes C 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 Notes C 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 Notes C 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 Notes C 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 Notes C 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 Notes C 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 Notes C 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 Notes C 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 Notes C 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 Notes C 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H Notes C 3</Template>
  <TotalTime>2056</TotalTime>
  <Words>5136</Words>
  <Application>Microsoft Office PowerPoint</Application>
  <PresentationFormat>On-screen Show (4:3)</PresentationFormat>
  <Paragraphs>601</Paragraphs>
  <Slides>77</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77</vt:i4>
      </vt:variant>
    </vt:vector>
  </HeadingPairs>
  <TitlesOfParts>
    <vt:vector size="79" baseType="lpstr">
      <vt:lpstr>H Notes C 3</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Walton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Cara Walton</dc:creator>
  <cp:lastModifiedBy>Windows User</cp:lastModifiedBy>
  <cp:revision>645</cp:revision>
  <dcterms:created xsi:type="dcterms:W3CDTF">2007-02-04T12:45:46Z</dcterms:created>
  <dcterms:modified xsi:type="dcterms:W3CDTF">2014-09-22T16:04:38Z</dcterms:modified>
</cp:coreProperties>
</file>