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A4A02D-8DE4-48A0-B205-28EB98896CA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8EFA7-8078-4B0F-83D3-82FBCC3C8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World History</a:t>
            </a:r>
          </a:p>
          <a:p>
            <a:r>
              <a:rPr lang="en-US" dirty="0" smtClean="0"/>
              <a:t>Chapter 24</a:t>
            </a:r>
          </a:p>
          <a:p>
            <a:r>
              <a:rPr lang="en-US" dirty="0" smtClean="0"/>
              <a:t>“Accelerating Global Interaction”</a:t>
            </a:r>
          </a:p>
          <a:p>
            <a:r>
              <a:rPr lang="en-US" dirty="0" smtClean="0"/>
              <a:t>(Since 1945)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Globalization of Liberation:</a:t>
            </a:r>
            <a:br>
              <a:rPr lang="en-US" dirty="0" smtClean="0"/>
            </a:br>
            <a:r>
              <a:rPr lang="en-US" dirty="0" smtClean="0"/>
              <a:t>Comparing Feminist Movements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 in the Global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827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Women’s movements in the Global South took shape around a wide range of issues, not all of which were solely based on gender </a:t>
            </a:r>
            <a:r>
              <a:rPr lang="en-US" sz="1800" dirty="0" smtClean="0">
                <a:sym typeface="Wingdings" pitchFamily="2" charset="2"/>
              </a:rPr>
              <a:t> examples: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286000"/>
          <a:ext cx="8458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8580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Country</a:t>
                      </a:r>
                      <a:r>
                        <a:rPr lang="en-US" u="sng" baseline="0" dirty="0" smtClean="0"/>
                        <a:t> or Region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Focus of Women’s Movement</a:t>
                      </a:r>
                      <a:endParaRPr lang="en-US" u="sng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smtClean="0"/>
                        <a:t>Kenya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support for one another, community projects, buying land/businesses, etc.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smtClean="0"/>
                        <a:t>Morocco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Changing the Family Law Code to recognize women</a:t>
                      </a:r>
                      <a:r>
                        <a:rPr lang="en-US" baseline="0" dirty="0" smtClean="0"/>
                        <a:t> as equals to their husbands &amp; let them initiate divorce and claim child custody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smtClean="0"/>
                        <a:t>Chile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Ending military dictatorship, stopping torture and the “disappearance” of</a:t>
                      </a:r>
                      <a:r>
                        <a:rPr lang="en-US" baseline="0" dirty="0" smtClean="0"/>
                        <a:t> political opponents, economic survival, democracy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Democracy, better pay &amp; working conditions, end to sexual harassment in the workplace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Feminism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4724400" cy="5026152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Feminism became a global issue </a:t>
            </a:r>
            <a:r>
              <a:rPr lang="en-US" sz="2500" dirty="0" smtClean="0">
                <a:sym typeface="Wingdings" pitchFamily="2" charset="2"/>
              </a:rPr>
              <a:t> “women’s rights are human rights.”</a:t>
            </a:r>
          </a:p>
          <a:p>
            <a:r>
              <a:rPr lang="en-US" sz="2500" dirty="0" smtClean="0">
                <a:sym typeface="Wingdings" pitchFamily="2" charset="2"/>
              </a:rPr>
              <a:t>1975 = UN declared it International Women’s Year &amp; next 10 years would be the “Decade for Women”</a:t>
            </a:r>
          </a:p>
          <a:p>
            <a:r>
              <a:rPr lang="en-US" sz="2500" dirty="0" smtClean="0">
                <a:sym typeface="Wingdings" pitchFamily="2" charset="2"/>
              </a:rPr>
              <a:t>By 2006 = 183 countries had ratified a UN Convention to Eliminate Discrimination against Women  committed to: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Promoting women’s legal equality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Ending discrimination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Encouraging women’s development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Protecting women’s human rights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9600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638300" cy="183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2524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Feminism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527048"/>
            <a:ext cx="5029200" cy="49499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Several sharp divisions within global feminism began to emerge:</a:t>
            </a:r>
          </a:p>
          <a:p>
            <a:pPr lvl="1"/>
            <a:r>
              <a:rPr lang="en-US" dirty="0" smtClean="0"/>
              <a:t>Who should speak on behalf of women? </a:t>
            </a:r>
            <a:r>
              <a:rPr lang="en-US" dirty="0" smtClean="0">
                <a:sym typeface="Wingdings" pitchFamily="2" charset="2"/>
              </a:rPr>
              <a:t> Official delegates of male-dominate governments vs. more radical and unofficial representatives from nongovernmental organizations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Global North vs. Global South issues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Global North = focus on political and civil rights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Global South = focus on economic justice, decolonization, and disarmament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Different issues among nations in the Global South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Example: Muslim women AGAINST equal inheritance because it violates Islamic law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86200"/>
            <a:ext cx="18669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1449304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14117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05000"/>
            <a:ext cx="2114550" cy="155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Feminism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949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Global backlash to international feminism also began to emerge</a:t>
            </a:r>
          </a:p>
          <a:p>
            <a:pPr lvl="1"/>
            <a:r>
              <a:rPr lang="en-US" dirty="0" smtClean="0"/>
              <a:t>Believed this movement was too radical</a:t>
            </a:r>
          </a:p>
          <a:p>
            <a:pPr lvl="1"/>
            <a:r>
              <a:rPr lang="en-US" dirty="0" smtClean="0"/>
              <a:t>Believed it undermined family life, proper relationships between men and women, etc.</a:t>
            </a:r>
          </a:p>
          <a:p>
            <a:pPr lvl="1"/>
            <a:r>
              <a:rPr lang="en-US" dirty="0" smtClean="0"/>
              <a:t>In the Islamic World </a:t>
            </a:r>
            <a:r>
              <a:rPr lang="en-US" dirty="0" smtClean="0">
                <a:sym typeface="Wingdings" pitchFamily="2" charset="2"/>
              </a:rPr>
              <a:t> people found Western-style feminism highly offensive due to its focus on gender equality and open sexuality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Backlash from certain religions (i.e. Christianity)  especially with reproductive issues like abortion and birth control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95600"/>
            <a:ext cx="1609725" cy="23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Culture of Liberation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29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1960s = emergence of many protest movements suggested the creation of a global culture of liberation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819400"/>
          <a:ext cx="8382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615795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In the United States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In</a:t>
                      </a:r>
                      <a:r>
                        <a:rPr lang="en-US" u="sng" baseline="0" dirty="0" smtClean="0"/>
                        <a:t> Europe</a:t>
                      </a:r>
                      <a:endParaRPr lang="en-US" u="sng" dirty="0"/>
                    </a:p>
                  </a:txBody>
                  <a:tcPr/>
                </a:tc>
              </a:tr>
              <a:tr h="1202947">
                <a:tc>
                  <a:txBody>
                    <a:bodyPr/>
                    <a:lstStyle/>
                    <a:p>
                      <a:r>
                        <a:rPr lang="en-US" dirty="0" smtClean="0"/>
                        <a:t>Civil rights movements of African Americans</a:t>
                      </a:r>
                      <a:r>
                        <a:rPr lang="en-US" baseline="0" dirty="0" smtClean="0"/>
                        <a:t> and Hispanic Americans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Protests against unresponsive bureaucracy, consumerism,</a:t>
                      </a:r>
                      <a:r>
                        <a:rPr lang="en-US" baseline="0" dirty="0" smtClean="0"/>
                        <a:t> and middle-class values</a:t>
                      </a:r>
                      <a:endParaRPr lang="en-US" dirty="0"/>
                    </a:p>
                  </a:txBody>
                  <a:tcPr/>
                </a:tc>
              </a:tr>
              <a:tr h="842063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Counterculture</a:t>
                      </a:r>
                      <a:r>
                        <a:rPr lang="en-US" baseline="0" dirty="0" smtClean="0"/>
                        <a:t> of rock music, sex, drugs, etc. (“hippie” movement)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Student-led</a:t>
                      </a:r>
                      <a:r>
                        <a:rPr lang="en-US" baseline="0" dirty="0" smtClean="0"/>
                        <a:t> protests against conditions in universities</a:t>
                      </a:r>
                    </a:p>
                  </a:txBody>
                  <a:tcPr/>
                </a:tc>
              </a:tr>
              <a:tr h="615795">
                <a:tc>
                  <a:txBody>
                    <a:bodyPr/>
                    <a:lstStyle/>
                    <a:p>
                      <a:r>
                        <a:rPr lang="en-US" dirty="0" smtClean="0"/>
                        <a:t>Protests</a:t>
                      </a:r>
                      <a:r>
                        <a:rPr lang="en-US" baseline="0" dirty="0" smtClean="0"/>
                        <a:t> against the Vietnam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Protests</a:t>
                      </a:r>
                      <a:r>
                        <a:rPr lang="en-US" baseline="0" dirty="0" smtClean="0"/>
                        <a:t> against police brutality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Culture of Liberation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17848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Protests hit the communist world too</a:t>
            </a:r>
          </a:p>
          <a:p>
            <a:r>
              <a:rPr lang="en-US" dirty="0" smtClean="0"/>
              <a:t>1968 = the “Prague Spring” in Czechoslovakia = reforms initiated by leader Alexander Dubcek</a:t>
            </a:r>
          </a:p>
          <a:p>
            <a:pPr lvl="1"/>
            <a:r>
              <a:rPr lang="en-US" dirty="0" smtClean="0"/>
              <a:t>End to censorship</a:t>
            </a:r>
          </a:p>
          <a:p>
            <a:pPr lvl="1"/>
            <a:r>
              <a:rPr lang="en-US" dirty="0" smtClean="0"/>
              <a:t>Increased freedom of expression</a:t>
            </a:r>
          </a:p>
          <a:p>
            <a:pPr lvl="1"/>
            <a:r>
              <a:rPr lang="en-US" dirty="0" smtClean="0"/>
              <a:t>Public emergence of unofficial “political clubs”</a:t>
            </a:r>
          </a:p>
          <a:p>
            <a:pPr lvl="1"/>
            <a:r>
              <a:rPr lang="en-US" dirty="0" smtClean="0"/>
              <a:t>Rehabilitation of victims of repression</a:t>
            </a:r>
          </a:p>
          <a:p>
            <a:pPr lvl="1"/>
            <a:r>
              <a:rPr lang="en-US" dirty="0" smtClean="0"/>
              <a:t>Emergence of secret ballots for party elections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1828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81400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867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Student protestors during the “Prague Spring”</a:t>
            </a:r>
            <a:endParaRPr lang="en-US" sz="16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2971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of “Third World” Liberation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949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 Guevara</a:t>
            </a:r>
          </a:p>
          <a:p>
            <a:r>
              <a:rPr lang="en-US" dirty="0" smtClean="0"/>
              <a:t>Revolutionary – born in Argentina</a:t>
            </a:r>
          </a:p>
          <a:p>
            <a:r>
              <a:rPr lang="en-US" dirty="0" smtClean="0"/>
              <a:t>Anti-imperialism</a:t>
            </a:r>
          </a:p>
          <a:p>
            <a:r>
              <a:rPr lang="en-US" dirty="0" smtClean="0"/>
              <a:t>Had a self-sacrificing lifestyle</a:t>
            </a:r>
          </a:p>
          <a:p>
            <a:r>
              <a:rPr lang="en-US" dirty="0" smtClean="0"/>
              <a:t>Embraced the Cuban Revolution</a:t>
            </a:r>
          </a:p>
          <a:p>
            <a:r>
              <a:rPr lang="en-US" dirty="0" smtClean="0"/>
              <a:t>Attempted to replicate Cuba’s experience of liberation in parts of Africa and Latin America using guerrilla warfare</a:t>
            </a:r>
          </a:p>
          <a:p>
            <a:r>
              <a:rPr lang="en-US" dirty="0" smtClean="0"/>
              <a:t>1967 = killed by the Bolivian military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7638">
            <a:off x="1981200" y="198120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Wave of Feminism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wave =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Emphasis then on: voting and political rights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wave = began in the 1960s</a:t>
            </a:r>
          </a:p>
          <a:p>
            <a:pPr lvl="1"/>
            <a:r>
              <a:rPr lang="en-US" dirty="0" smtClean="0"/>
              <a:t>Emphasis now on: education, employment, reproductive and sexuality rights, etc.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 in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527048"/>
            <a:ext cx="4462272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Famous book that became central to the women’s movement in the West = Betty Friedan’s </a:t>
            </a:r>
            <a:r>
              <a:rPr lang="en-US" i="1" dirty="0" smtClean="0"/>
              <a:t>The Feminine Mystique </a:t>
            </a:r>
            <a:r>
              <a:rPr lang="en-US" dirty="0" smtClean="0"/>
              <a:t>(1963)</a:t>
            </a:r>
          </a:p>
          <a:p>
            <a:pPr lvl="1"/>
            <a:r>
              <a:rPr lang="en-US" dirty="0" smtClean="0"/>
              <a:t>Disclosed the identity crisis of educated women who were unfulfilled by marriage and motherhood</a:t>
            </a:r>
          </a:p>
          <a:p>
            <a:pPr lvl="1"/>
            <a:r>
              <a:rPr lang="en-US" dirty="0" smtClean="0"/>
              <a:t>Made education and employment the forefront of the feminist movement in the West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5436">
            <a:off x="1315532" y="1581462"/>
            <a:ext cx="1971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7839">
            <a:off x="2357513" y="350051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1685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048000" y="20574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“Women’s Liberation”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4572000" cy="4721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Took broader aim at patriarchy as a system of domination, similar to those of race and class</a:t>
            </a:r>
          </a:p>
          <a:p>
            <a:r>
              <a:rPr lang="en-US" dirty="0" smtClean="0"/>
              <a:t>Belief = liberation for women meant becoming aware of their own oppression</a:t>
            </a:r>
          </a:p>
          <a:p>
            <a:r>
              <a:rPr lang="en-US" dirty="0" smtClean="0"/>
              <a:t>Preferred direct action vs. political lobbying</a:t>
            </a:r>
          </a:p>
          <a:p>
            <a:pPr lvl="1"/>
            <a:r>
              <a:rPr lang="en-US" dirty="0" smtClean="0"/>
              <a:t>Example: releasing stink bombs at the 1968 Miss America pageant</a:t>
            </a:r>
          </a:p>
          <a:p>
            <a:r>
              <a:rPr lang="en-US" dirty="0" smtClean="0"/>
              <a:t>Brought into open discussion “taboo” issues involving sexuality</a:t>
            </a:r>
          </a:p>
          <a:p>
            <a:pPr lvl="1"/>
            <a:r>
              <a:rPr lang="en-US" dirty="0" smtClean="0"/>
              <a:t>Free love, lesbianism, celibacy, etc.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3282">
            <a:off x="4733284" y="2901311"/>
            <a:ext cx="257383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00600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2811931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 in the West: Women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30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Women of color believed that the concerns of white, middle-class feminists had nothing to do with their oppression</a:t>
            </a:r>
          </a:p>
          <a:p>
            <a:r>
              <a:rPr lang="en-US" sz="2400" dirty="0" smtClean="0"/>
              <a:t>They viewed mainstream feminism as a “family quarrel between white women and white men”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505200"/>
          <a:ext cx="8610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White Women in West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Women</a:t>
                      </a:r>
                      <a:r>
                        <a:rPr lang="en-US" u="sng" baseline="0" dirty="0" smtClean="0"/>
                        <a:t> of Color in West</a:t>
                      </a:r>
                      <a:endParaRPr lang="en-US" u="sng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= on</a:t>
                      </a:r>
                      <a:r>
                        <a:rPr lang="en-US" baseline="0" dirty="0" smtClean="0"/>
                        <a:t> fighting the oppressive “family” structure, education, 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 = on fighting</a:t>
                      </a:r>
                      <a:r>
                        <a:rPr lang="en-US" baseline="0" dirty="0" smtClean="0"/>
                        <a:t> racism and poverty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dirty="0" smtClean="0"/>
                        <a:t>Sought liberation from the “chains” of homemaking and domesticity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Had always</a:t>
                      </a:r>
                      <a:r>
                        <a:rPr lang="en-US" baseline="0" dirty="0" smtClean="0"/>
                        <a:t> worked outside of the home</a:t>
                      </a:r>
                      <a:endParaRPr lang="en-US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Viewed</a:t>
                      </a:r>
                      <a:r>
                        <a:rPr lang="en-US" baseline="0" dirty="0" smtClean="0"/>
                        <a:t> the family as a secure base from which to combat racism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Wanted to work WITHOUT</a:t>
                      </a:r>
                      <a:r>
                        <a:rPr lang="en-US" baseline="0" dirty="0" smtClean="0"/>
                        <a:t> 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Wanted</a:t>
                      </a:r>
                      <a:r>
                        <a:rPr lang="en-US" baseline="0" dirty="0" smtClean="0"/>
                        <a:t> to work WITH men of color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Feminism in the Global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527048"/>
            <a:ext cx="4538472" cy="5026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conditions in developing nations = created sharp criticism of Western feminism</a:t>
            </a:r>
          </a:p>
          <a:p>
            <a:pPr lvl="1"/>
            <a:r>
              <a:rPr lang="en-US" dirty="0" smtClean="0"/>
              <a:t>Believed Western feminism was </a:t>
            </a:r>
            <a:r>
              <a:rPr lang="en-US" u="sng" dirty="0" smtClean="0"/>
              <a:t>too</a:t>
            </a:r>
            <a:r>
              <a:rPr lang="en-US" dirty="0" smtClean="0"/>
              <a:t> individualistic and </a:t>
            </a:r>
            <a:r>
              <a:rPr lang="en-US" u="sng" dirty="0" smtClean="0"/>
              <a:t>too</a:t>
            </a:r>
            <a:r>
              <a:rPr lang="en-US" dirty="0" smtClean="0"/>
              <a:t> focused on issues of sexuality, motherhood, marriage, and poverty</a:t>
            </a:r>
          </a:p>
          <a:p>
            <a:pPr lvl="1"/>
            <a:r>
              <a:rPr lang="en-US" dirty="0" smtClean="0"/>
              <a:t>Resented Western feminists</a:t>
            </a:r>
            <a:r>
              <a:rPr lang="en-US" smtClean="0"/>
              <a:t>’ interests in </a:t>
            </a:r>
            <a:r>
              <a:rPr lang="en-US" dirty="0" smtClean="0"/>
              <a:t>cultural matters such as female genital mutilation and polygamy </a:t>
            </a:r>
            <a:r>
              <a:rPr lang="en-US" dirty="0" smtClean="0">
                <a:sym typeface="Wingdings" pitchFamily="2" charset="2"/>
              </a:rPr>
              <a:t> what would they know about that??  insulting and pretentious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8288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</TotalTime>
  <Words>887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The Globalization of Liberation: Comparing Feminist Movements</vt:lpstr>
      <vt:lpstr>A Global Culture of Liberation</vt:lpstr>
      <vt:lpstr>A Global Culture of Liberation</vt:lpstr>
      <vt:lpstr>Icon of “Third World” Liberation</vt:lpstr>
      <vt:lpstr>Second Wave of Feminism</vt:lpstr>
      <vt:lpstr>Feminism in the West</vt:lpstr>
      <vt:lpstr>The “Women’s Liberation” Movement</vt:lpstr>
      <vt:lpstr>Feminism in the West: Women of Color</vt:lpstr>
      <vt:lpstr>Feminism in the Global South</vt:lpstr>
      <vt:lpstr>Feminism in the Global South</vt:lpstr>
      <vt:lpstr>International Feminism</vt:lpstr>
      <vt:lpstr>International Feminism</vt:lpstr>
      <vt:lpstr>International Feminism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Globalization of Liberation: Comparing Feminist Movements</dc:title>
  <dc:creator>GSCS</dc:creator>
  <cp:lastModifiedBy>Windows User</cp:lastModifiedBy>
  <cp:revision>19</cp:revision>
  <dcterms:created xsi:type="dcterms:W3CDTF">2012-05-01T21:05:58Z</dcterms:created>
  <dcterms:modified xsi:type="dcterms:W3CDTF">2016-04-26T15:18:26Z</dcterms:modified>
</cp:coreProperties>
</file>