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0" r:id="rId10"/>
    <p:sldId id="282" r:id="rId11"/>
    <p:sldId id="264" r:id="rId12"/>
    <p:sldId id="265" r:id="rId13"/>
    <p:sldId id="277" r:id="rId14"/>
    <p:sldId id="266" r:id="rId15"/>
    <p:sldId id="267" r:id="rId16"/>
    <p:sldId id="268" r:id="rId17"/>
    <p:sldId id="269" r:id="rId18"/>
    <p:sldId id="284" r:id="rId19"/>
    <p:sldId id="270" r:id="rId20"/>
    <p:sldId id="272" r:id="rId21"/>
    <p:sldId id="273" r:id="rId22"/>
    <p:sldId id="287" r:id="rId23"/>
    <p:sldId id="286" r:id="rId24"/>
    <p:sldId id="288" r:id="rId25"/>
    <p:sldId id="274" r:id="rId26"/>
    <p:sldId id="276" r:id="rId27"/>
    <p:sldId id="278" r:id="rId28"/>
    <p:sldId id="27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51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588EC05-84D4-4BB1-9F6C-8042E1163656}" type="datetimeFigureOut">
              <a:rPr lang="en-US"/>
              <a:pPr/>
              <a:t>11/20/2015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2B35690-336A-40E6-86D7-B4A61E9B6C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13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0DD897-4BC9-4FC1-987D-58D4F2C82A9D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6B4663-03C7-47DB-AB8C-DAED997D56F8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02286D6-9B7F-49BF-822F-0084FFE241F8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760A4E-251D-4024-86C7-985BDBB5E420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2E10B-6A9D-4BA6-98AA-42B8D503FE1A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1FC7D-CACE-4125-8E80-5E7922E656AA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C3981-D248-4370-80DD-3D37D8A84792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F18A05-6788-4A32-B074-EC28FABA3AE0}" type="datetimeFigureOut">
              <a:rPr lang="en-US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459A9-AC6F-4A6F-9432-B31C33601F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B62DD6-2A51-447D-9B7F-A71D78589C95}" type="datetimeFigureOut">
              <a:rPr lang="en-US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320EC-10C1-4088-8B91-5D3F6D5E3D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D156D-6855-4196-A629-7B279782335A}" type="datetimeFigureOut">
              <a:rPr lang="en-US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55A3C-7DED-4D83-802A-BF9AE4C3BD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3D1C8-A16A-40B2-825C-76B26FB97547}" type="datetimeFigureOut">
              <a:rPr lang="en-US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3A884-32FF-4E00-B8A0-A96B87D3A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2115A6-EECE-42A5-9ECC-C28CAC1ABCED}" type="datetimeFigureOut">
              <a:rPr lang="en-US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75AEE-A9C2-4A7D-8537-F72B999B32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BF6F4F-6E7C-4F02-A682-AB40CBD36F9A}" type="datetimeFigureOut">
              <a:rPr lang="en-US"/>
              <a:pPr/>
              <a:t>11/20/2015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87506-5621-4D14-9220-CA766180AD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FF40B3-9B03-4EE2-9922-AD60AD332B4B}" type="datetimeFigureOut">
              <a:rPr lang="en-US"/>
              <a:pPr/>
              <a:t>11/20/2015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8C86C-58C2-4941-942D-3B645EF6C5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FB9234-1239-4FE7-B610-BF73704AB289}" type="datetimeFigureOut">
              <a:rPr lang="en-US"/>
              <a:pPr/>
              <a:t>11/20/2015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5DF7B-2952-468D-84DD-3C79796630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4B76C0-DFB7-4E43-8D5D-E2054754BE74}" type="datetimeFigureOut">
              <a:rPr lang="en-US"/>
              <a:pPr/>
              <a:t>11/20/2015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2931E-3EC2-4F42-800A-1F0B6955FA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83A4E2-3190-4530-A1AC-F51F4672BEDB}" type="datetimeFigureOut">
              <a:rPr lang="en-US"/>
              <a:pPr/>
              <a:t>11/20/2015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14B70-5B00-4A69-A2F9-DC67BE7BE7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E245B7-E0ED-43C6-BFAA-51DB8B23E21A}" type="datetimeFigureOut">
              <a:rPr lang="en-US"/>
              <a:pPr/>
              <a:t>11/20/2015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B47A8-2BA7-4228-9FE6-271E2D0C1A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1008898-C1D4-4866-A830-B2B61F565C6B}" type="datetimeFigureOut">
              <a:rPr lang="en-US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95B7F93-79D2-4D95-92A5-61114E85FE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hyperlink" Target="http://upload.wikimedia.org/wikipedia/commons/2/2a/Coat_of_arms_of_Mexico.sv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b/Huitzilopochtli_telleriano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upload.wikimedia.org/wikipedia/commons/2/29/Incatrail_in_Peru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upload.wikimedia.org/wikipedia/commons/a/a7/Inca_Quipu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upload.wikimedia.org/wikipedia/commons/d/da/Peru_Machu_Picchu_Sunrise_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upload.wikimedia.org/wikipedia/commons/1/19/Francisco_Pizarro.jpe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upload.wikimedia.org/wikipedia/commons/0/05/Palenque_glyphs-edit1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X932635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5147" y="457200"/>
            <a:ext cx="8856453" cy="586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152650"/>
          </a:xfrm>
        </p:spPr>
        <p:txBody>
          <a:bodyPr/>
          <a:lstStyle/>
          <a:p>
            <a:pPr eaLnBrk="1" hangingPunct="1"/>
            <a:r>
              <a:rPr lang="en-US" sz="6000" dirty="0" smtClean="0">
                <a:latin typeface="CAC Moose" pitchFamily="2" charset="0"/>
              </a:rPr>
              <a:t>Mesoamerican Civilizations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6000" dirty="0" smtClean="0">
                <a:solidFill>
                  <a:srgbClr val="FF0000"/>
                </a:solidFill>
                <a:latin typeface="CAC Moose" pitchFamily="2" charset="0"/>
              </a:rPr>
              <a:t>MAYA, AZTEC, and INCA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mic Sans MS" pitchFamily="66" charset="0"/>
              </a:rPr>
              <a:t>STANDARD WHI.11a, b</a:t>
            </a:r>
          </a:p>
          <a:p>
            <a:r>
              <a:rPr lang="en-US" sz="1200">
                <a:latin typeface="Comic Sans MS" pitchFamily="66" charset="0"/>
              </a:rPr>
              <a:t>The student will demonstrate knowledge of major civilizations of the Western Hemisphere, including the Mayan, Aztec, and Incan by</a:t>
            </a:r>
          </a:p>
          <a:p>
            <a:r>
              <a:rPr lang="en-US" sz="1200">
                <a:latin typeface="Comic Sans MS" pitchFamily="66" charset="0"/>
              </a:rPr>
              <a:t>a) describing geographic relationship, with emphasis on patterns of development in terms of climate and physical features.</a:t>
            </a:r>
          </a:p>
          <a:p>
            <a:r>
              <a:rPr lang="en-US" sz="1200">
                <a:latin typeface="Comic Sans MS" pitchFamily="66" charset="0"/>
              </a:rPr>
              <a:t>b) describing cultural patterns and political and economic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Around 900 A.D., Mayan cities abandoned – don’t know why</a:t>
            </a:r>
          </a:p>
          <a:p>
            <a:pPr lvl="1"/>
            <a:r>
              <a:rPr lang="en-US" sz="2800" smtClean="0"/>
              <a:t>Frequent warfare causes Mayans to abandon homes</a:t>
            </a:r>
          </a:p>
          <a:p>
            <a:pPr lvl="1"/>
            <a:r>
              <a:rPr lang="en-US" sz="2800" smtClean="0"/>
              <a:t>Overpopulation = over farming = abandoning homes</a:t>
            </a:r>
          </a:p>
          <a:p>
            <a:pPr lvl="1"/>
            <a:r>
              <a:rPr lang="en-US" sz="2800" smtClean="0"/>
              <a:t>Peasant revolts from heavy taxing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End of the Maya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ro.corbis.com/images/42-18787554.jpg?size=67&amp;uid=%7ba900c60b-1d2f-48b9-bc2d-75a34f96f655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35496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19200" y="143470"/>
            <a:ext cx="153234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C Moose" pitchFamily="2" charset="0"/>
                <a:cs typeface="+mn-cs"/>
              </a:rPr>
              <a:t>Tikal</a:t>
            </a:r>
          </a:p>
        </p:txBody>
      </p:sp>
      <p:pic>
        <p:nvPicPr>
          <p:cNvPr id="21508" name="Picture 4" descr="http://pro.corbis.com/images/42-17857925.jpg?size=67&amp;uid=%7b16c12155-a504-4677-9202-e3ce50372f9d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276600"/>
            <a:ext cx="49530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http://pro.corbis.com/images/SU006372.jpg?size=67&amp;uid=%7b66138528-9f4e-4990-9d3b-dc3413ef87fa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28600"/>
            <a:ext cx="441960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ro.corbis.com/images/42-19186715.jpg?size=572&amp;uid=%7b3543081f-796b-447e-b8ee-425218d31b13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638550"/>
            <a:ext cx="4611688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1" y="76200"/>
            <a:ext cx="327659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C Moose" pitchFamily="2" charset="0"/>
                <a:cs typeface="+mn-cs"/>
              </a:rPr>
              <a:t>Chichén</a:t>
            </a:r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C Moose" pitchFamily="2" charset="0"/>
                <a:cs typeface="+mn-cs"/>
              </a:rPr>
              <a:t> </a:t>
            </a:r>
            <a:r>
              <a:rPr lang="en-US" sz="3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C Moose" pitchFamily="2" charset="0"/>
                <a:cs typeface="+mn-cs"/>
              </a:rPr>
              <a:t>Itzá</a:t>
            </a:r>
            <a:endParaRPr lang="en-US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C Moose" pitchFamily="2" charset="0"/>
              <a:cs typeface="+mn-cs"/>
            </a:endParaRPr>
          </a:p>
        </p:txBody>
      </p:sp>
      <p:pic>
        <p:nvPicPr>
          <p:cNvPr id="22532" name="Picture 4" descr="http://pro.corbis.com/images/42-18246908.jpg?size=67&amp;uid=%7b225911c1-26c8-4a95-b06c-9f9f6736232c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52400"/>
            <a:ext cx="4648200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http://pro.corbis.com/images/42-16719555.jpg?size=67&amp;uid=%7bf9de600d-05b1-4c17-a109-263ad9b5094f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657600"/>
            <a:ext cx="1828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http://pro.corbis.com/images/42-15765058.jpg?size=67&amp;uid=%7b6c7983e7-a36b-48aa-bd85-c95ef62fddd6%7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581400"/>
            <a:ext cx="1930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 descr="http://pro.corbis.com/images/AAHK001042.jpg?size=67&amp;uid=%7b44c271fb-4785-4051-b436-f033f8fd5791%7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990600"/>
            <a:ext cx="3657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pro.corbis.com/images/CRB001418.jpg?size=67&amp;uid=%7ba074c5f2-ae00-415b-8e77-fe24328e264e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8291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http://pro.corbis.com/images/UV002629.jpg?size=67&amp;uid=%7b675cf665-133b-4b3b-b705-39a73c098cda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29000"/>
            <a:ext cx="46831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http://pro.corbis.com/images/ME003149.jpg?size=67&amp;uid=%7b14f779a7-43f2-45c8-bf43-dd15d3d30dd9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990600"/>
            <a:ext cx="30194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" y="101600"/>
            <a:ext cx="4724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CAC Moose" pitchFamily="2" charset="0"/>
              </a:rPr>
              <a:t>Aztec civilization </a:t>
            </a:r>
            <a:r>
              <a:rPr lang="en-US" sz="1600" b="1" dirty="0" smtClean="0">
                <a:latin typeface="CAC Moose" pitchFamily="2" charset="0"/>
              </a:rPr>
              <a:t>1250-1522 A.D.</a:t>
            </a:r>
            <a:endParaRPr lang="en-US" sz="1600" b="1" dirty="0">
              <a:latin typeface="CAC Moose" pitchFamily="2" charset="0"/>
            </a:endParaRPr>
          </a:p>
          <a:p>
            <a:r>
              <a:rPr lang="en-US" sz="1600" dirty="0">
                <a:latin typeface="CAC Moose" pitchFamily="2" charset="0"/>
              </a:rPr>
              <a:t>• Located in arid valley in central Mexico </a:t>
            </a:r>
          </a:p>
          <a:p>
            <a:r>
              <a:rPr lang="en-US" sz="1600" dirty="0">
                <a:latin typeface="CAC Moose" pitchFamily="2" charset="0"/>
              </a:rPr>
              <a:t>• Represented by Tenochtitlan </a:t>
            </a:r>
          </a:p>
          <a:p>
            <a:r>
              <a:rPr lang="en-US" sz="1600" dirty="0">
                <a:latin typeface="CAC Moose" pitchFamily="2" charset="0"/>
              </a:rPr>
              <a:t>• Ruled by an emperor </a:t>
            </a:r>
          </a:p>
          <a:p>
            <a:r>
              <a:rPr lang="en-US" sz="1600" dirty="0">
                <a:latin typeface="CAC Moose" pitchFamily="2" charset="0"/>
              </a:rPr>
              <a:t>• Economy based on agriculture and tribute from </a:t>
            </a:r>
            <a:r>
              <a:rPr lang="en-US" sz="1600" dirty="0" smtClean="0">
                <a:latin typeface="CAC Moose" pitchFamily="2" charset="0"/>
              </a:rPr>
              <a:t>conquered   peoples </a:t>
            </a:r>
            <a:endParaRPr lang="en-US" sz="1600" dirty="0">
              <a:latin typeface="CAC Moose" pitchFamily="2" charset="0"/>
            </a:endParaRPr>
          </a:p>
          <a:p>
            <a:r>
              <a:rPr lang="en-US" sz="1600" dirty="0">
                <a:latin typeface="CAC Moose" pitchFamily="2" charset="0"/>
              </a:rPr>
              <a:t>• Polytheistic religion with pyramids/rituals </a:t>
            </a:r>
          </a:p>
          <a:p>
            <a:r>
              <a:rPr lang="en-US" sz="1600" dirty="0">
                <a:latin typeface="CAC Moose" pitchFamily="2" charset="0"/>
              </a:rPr>
              <a:t>	</a:t>
            </a:r>
          </a:p>
        </p:txBody>
      </p:sp>
      <p:pic>
        <p:nvPicPr>
          <p:cNvPr id="23554" name="Picture 2" descr="http://www.tqnyc.org/NYC062609/Pictures/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"/>
            <a:ext cx="32004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1905000"/>
            <a:ext cx="86868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CAC Moose" pitchFamily="2" charset="0"/>
              </a:rPr>
              <a:t>The Aztec began c. </a:t>
            </a:r>
            <a:r>
              <a:rPr lang="en-US" sz="2400" b="1" dirty="0" smtClean="0">
                <a:latin typeface="CAC Moose" pitchFamily="2" charset="0"/>
              </a:rPr>
              <a:t>13th </a:t>
            </a:r>
            <a:r>
              <a:rPr lang="en-US" sz="2400" b="1" dirty="0">
                <a:latin typeface="CAC Moose" pitchFamily="2" charset="0"/>
              </a:rPr>
              <a:t>century A.D</a:t>
            </a:r>
            <a:r>
              <a:rPr lang="en-US" sz="2400" dirty="0">
                <a:latin typeface="CAC Moose" pitchFamily="2" charset="0"/>
              </a:rPr>
              <a:t>.</a:t>
            </a:r>
          </a:p>
          <a:p>
            <a:r>
              <a:rPr lang="en-US" sz="2400" u="sng" dirty="0">
                <a:latin typeface="CAC Moose" pitchFamily="2" charset="0"/>
              </a:rPr>
              <a:t>Began a long migration that brought them into the Valley of Mexico. </a:t>
            </a:r>
          </a:p>
          <a:p>
            <a:r>
              <a:rPr lang="en-US" sz="2400" u="sng" dirty="0">
                <a:latin typeface="CAC Moose" pitchFamily="2" charset="0"/>
              </a:rPr>
              <a:t>They established their capital city at </a:t>
            </a:r>
            <a:r>
              <a:rPr lang="en-US" sz="2400" u="sng" dirty="0" err="1">
                <a:latin typeface="CAC Moose" pitchFamily="2" charset="0"/>
              </a:rPr>
              <a:t>Tenochtitlán</a:t>
            </a:r>
            <a:r>
              <a:rPr lang="en-US" sz="2400" u="sng" dirty="0">
                <a:latin typeface="CAC Moose" pitchFamily="2" charset="0"/>
              </a:rPr>
              <a:t>.  </a:t>
            </a:r>
          </a:p>
          <a:p>
            <a:endParaRPr lang="en-US" sz="700" dirty="0">
              <a:latin typeface="CAC Moose" pitchFamily="2" charset="0"/>
            </a:endParaRPr>
          </a:p>
          <a:p>
            <a:r>
              <a:rPr lang="en-US" sz="2400" b="1" dirty="0" err="1">
                <a:latin typeface="CAC Moose" pitchFamily="2" charset="0"/>
              </a:rPr>
              <a:t>Tenochtitlán</a:t>
            </a:r>
            <a:endParaRPr lang="en-US" sz="2400" b="1" dirty="0">
              <a:latin typeface="CAC Moose" pitchFamily="2" charset="0"/>
            </a:endParaRPr>
          </a:p>
          <a:p>
            <a:r>
              <a:rPr lang="en-US" sz="2400" dirty="0">
                <a:latin typeface="CAC Moose" pitchFamily="2" charset="0"/>
              </a:rPr>
              <a:t>An Aztec legend said that when the people </a:t>
            </a:r>
            <a:r>
              <a:rPr lang="en-US" sz="2400" u="sng" dirty="0">
                <a:latin typeface="CAC Moose" pitchFamily="2" charset="0"/>
              </a:rPr>
              <a:t>found their new home they would see an eagle perched on a cactus holding a snake.  They saw this in lake </a:t>
            </a:r>
            <a:r>
              <a:rPr lang="en-US" sz="2400" u="sng" dirty="0" err="1">
                <a:latin typeface="CAC Moose" pitchFamily="2" charset="0"/>
              </a:rPr>
              <a:t>Texcoco</a:t>
            </a:r>
            <a:r>
              <a:rPr lang="en-US" sz="2400" u="sng" dirty="0">
                <a:latin typeface="CAC Moose" pitchFamily="2" charset="0"/>
              </a:rPr>
              <a:t>.</a:t>
            </a:r>
          </a:p>
          <a:p>
            <a:endParaRPr lang="en-US" sz="700" dirty="0">
              <a:latin typeface="CAC Moose" pitchFamily="2" charset="0"/>
            </a:endParaRPr>
          </a:p>
          <a:p>
            <a:r>
              <a:rPr lang="en-US" sz="2400" u="sng" dirty="0">
                <a:latin typeface="CAC Moose" pitchFamily="2" charset="0"/>
              </a:rPr>
              <a:t>Their city was built up on rafts made from reeds and covered with dirt.  They were called </a:t>
            </a:r>
            <a:r>
              <a:rPr lang="en-US" sz="2400" u="sng" dirty="0" err="1">
                <a:latin typeface="CAC Moose" pitchFamily="2" charset="0"/>
              </a:rPr>
              <a:t>chinampas</a:t>
            </a:r>
            <a:r>
              <a:rPr lang="en-US" sz="2400" u="sng" dirty="0">
                <a:latin typeface="CAC Moose" pitchFamily="2" charset="0"/>
              </a:rPr>
              <a:t>.  Present-Day Mexico-City is built on top of this city. </a:t>
            </a:r>
            <a:r>
              <a:rPr lang="en-US" sz="2400" dirty="0">
                <a:latin typeface="CAC Moose" pitchFamily="2" charset="0"/>
              </a:rPr>
              <a:t> The original was destroyed by the Spanish.</a:t>
            </a:r>
            <a:endParaRPr lang="en-US" sz="2400" u="sng" dirty="0">
              <a:latin typeface="CAC Moose" pitchFamily="2" charset="0"/>
            </a:endParaRPr>
          </a:p>
          <a:p>
            <a:endParaRPr lang="en-US" sz="800" dirty="0">
              <a:latin typeface="CAC Moose" pitchFamily="2" charset="0"/>
            </a:endParaRPr>
          </a:p>
          <a:p>
            <a:r>
              <a:rPr lang="en-US" sz="2400" b="1" dirty="0">
                <a:latin typeface="CAC Moose" pitchFamily="2" charset="0"/>
              </a:rPr>
              <a:t>Lake </a:t>
            </a:r>
            <a:r>
              <a:rPr lang="en-US" sz="2400" b="1" dirty="0" err="1">
                <a:latin typeface="CAC Moose" pitchFamily="2" charset="0"/>
              </a:rPr>
              <a:t>Texcoco</a:t>
            </a:r>
            <a:r>
              <a:rPr lang="en-US" sz="2400" dirty="0">
                <a:latin typeface="CAC Moose" pitchFamily="2" charset="0"/>
              </a:rPr>
              <a:t>-Swampy lake that was the </a:t>
            </a:r>
            <a:r>
              <a:rPr lang="en-US" sz="2400" u="sng" dirty="0">
                <a:latin typeface="CAC Moose" pitchFamily="2" charset="0"/>
              </a:rPr>
              <a:t>home of the capital city.  </a:t>
            </a:r>
            <a:r>
              <a:rPr lang="en-US" sz="2400" dirty="0" err="1">
                <a:latin typeface="CAC Moose" pitchFamily="2" charset="0"/>
              </a:rPr>
              <a:t>Tenochtitlán</a:t>
            </a:r>
            <a:r>
              <a:rPr lang="en-US" sz="2400" dirty="0">
                <a:latin typeface="CAC Moose" pitchFamily="2" charset="0"/>
              </a:rPr>
              <a:t> means the Place of the Prickly Pear Cactus. </a:t>
            </a:r>
          </a:p>
        </p:txBody>
      </p:sp>
      <p:pic>
        <p:nvPicPr>
          <p:cNvPr id="23556" name="Picture 4" descr="Image:Coat of arms of Mexico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82588"/>
            <a:ext cx="15113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upload.wikimedia.org/wikipedia/commons/thumb/c/c5/Tenochtitlan_Modell.jpg/800px-Tenochtitlan_Mod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52400"/>
            <a:ext cx="48387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spaceguide.hit.bg/images/Civilizations/glaven%20hram%20Tenochtitl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11525"/>
            <a:ext cx="502920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3" descr="aztec-chinamp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04800" y="228600"/>
            <a:ext cx="4141787" cy="2933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C Moose" pitchFamily="2" charset="0"/>
              </a:rPr>
              <a:t>Political and Social Structure</a:t>
            </a:r>
          </a:p>
          <a:p>
            <a:r>
              <a:rPr lang="en-US" sz="2400" u="sng">
                <a:latin typeface="CAC Moose" pitchFamily="2" charset="0"/>
              </a:rPr>
              <a:t>By 1500 there were about 4 million people in the Aztec Empire.</a:t>
            </a:r>
          </a:p>
          <a:p>
            <a:r>
              <a:rPr lang="en-US" sz="2400">
                <a:latin typeface="CAC Moose" pitchFamily="2" charset="0"/>
              </a:rPr>
              <a:t>  </a:t>
            </a:r>
          </a:p>
          <a:p>
            <a:r>
              <a:rPr lang="en-US" sz="2400">
                <a:latin typeface="CAC Moose" pitchFamily="2" charset="0"/>
              </a:rPr>
              <a:t>Aztec Emperor</a:t>
            </a:r>
          </a:p>
          <a:p>
            <a:r>
              <a:rPr lang="en-US" sz="2400" u="sng">
                <a:latin typeface="CAC Moose" pitchFamily="2" charset="0"/>
              </a:rPr>
              <a:t>Ruled over the Aztec Empire. </a:t>
            </a:r>
          </a:p>
          <a:p>
            <a:r>
              <a:rPr lang="en-US" sz="2400" u="sng">
                <a:latin typeface="CAC Moose" pitchFamily="2" charset="0"/>
              </a:rPr>
              <a:t>Was the supreme leader of the people.</a:t>
            </a:r>
          </a:p>
          <a:p>
            <a:r>
              <a:rPr lang="en-US" sz="2400" u="sng">
                <a:latin typeface="CAC Moose" pitchFamily="2" charset="0"/>
              </a:rPr>
              <a:t>He claimed that he was divine.</a:t>
            </a:r>
          </a:p>
          <a:p>
            <a:endParaRPr lang="en-US" sz="2400">
              <a:latin typeface="CAC Moose" pitchFamily="2" charset="0"/>
            </a:endParaRPr>
          </a:p>
          <a:p>
            <a:r>
              <a:rPr lang="en-US" sz="2400">
                <a:latin typeface="CAC Moose" pitchFamily="2" charset="0"/>
              </a:rPr>
              <a:t>People</a:t>
            </a:r>
          </a:p>
          <a:p>
            <a:r>
              <a:rPr lang="en-US" sz="2400" u="sng">
                <a:latin typeface="CAC Moose" pitchFamily="2" charset="0"/>
              </a:rPr>
              <a:t>Made up of commoners, indentured workers, and slaves. </a:t>
            </a:r>
          </a:p>
          <a:p>
            <a:r>
              <a:rPr lang="en-US" sz="2400">
                <a:latin typeface="CAC Moose" pitchFamily="2" charset="0"/>
              </a:rPr>
              <a:t>Most people were farmers, but they also traded with people in the surrounding areas.</a:t>
            </a:r>
          </a:p>
          <a:p>
            <a:endParaRPr lang="en-US" sz="2400">
              <a:latin typeface="CAC Moose" pitchFamily="2" charset="0"/>
            </a:endParaRPr>
          </a:p>
          <a:p>
            <a:r>
              <a:rPr lang="en-US" sz="2400" u="sng">
                <a:latin typeface="CAC Moose" pitchFamily="2" charset="0"/>
              </a:rPr>
              <a:t>Men were to be the warriors, while a woman’s role was to be in the home</a:t>
            </a:r>
            <a:r>
              <a:rPr lang="en-US" sz="2400">
                <a:latin typeface="CAC Moose" pitchFamily="2" charset="0"/>
              </a:rPr>
              <a:t>. Women were allowed to own and inherit property and enter contracts.  Women wove textiles and raised children.  They could also be priestesses. </a:t>
            </a:r>
          </a:p>
        </p:txBody>
      </p:sp>
      <p:pic>
        <p:nvPicPr>
          <p:cNvPr id="27650" name="Picture 2" descr="http://faculty.umf.maine.edu/~walters/web%20230/aztec%20calenda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10668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228600"/>
            <a:ext cx="85344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C Moose" pitchFamily="2" charset="0"/>
              </a:rPr>
              <a:t>Religion</a:t>
            </a:r>
          </a:p>
          <a:p>
            <a:r>
              <a:rPr lang="en-US" sz="2400" u="sng">
                <a:latin typeface="CAC Moose" pitchFamily="2" charset="0"/>
              </a:rPr>
              <a:t>Had a polytheistic religion based on warfare.</a:t>
            </a:r>
            <a:r>
              <a:rPr lang="en-US" sz="2400">
                <a:latin typeface="CAC Moose" pitchFamily="2" charset="0"/>
              </a:rPr>
              <a:t> </a:t>
            </a:r>
          </a:p>
          <a:p>
            <a:endParaRPr lang="en-US" sz="2400">
              <a:latin typeface="CAC Moose" pitchFamily="2" charset="0"/>
            </a:endParaRPr>
          </a:p>
          <a:p>
            <a:r>
              <a:rPr lang="en-US" sz="2400" b="1">
                <a:latin typeface="CAC Moose" pitchFamily="2" charset="0"/>
              </a:rPr>
              <a:t>Huitzilopochtli</a:t>
            </a:r>
          </a:p>
          <a:p>
            <a:r>
              <a:rPr lang="en-US" sz="2400" u="sng">
                <a:latin typeface="CAC Moose" pitchFamily="2" charset="0"/>
              </a:rPr>
              <a:t>Their chief god.  He was the god of the sun</a:t>
            </a:r>
            <a:r>
              <a:rPr lang="en-US" sz="2400">
                <a:latin typeface="CAC Moose" pitchFamily="2" charset="0"/>
              </a:rPr>
              <a:t>.  The Aztec </a:t>
            </a:r>
          </a:p>
          <a:p>
            <a:r>
              <a:rPr lang="en-US" sz="2400">
                <a:latin typeface="CAC Moose" pitchFamily="2" charset="0"/>
              </a:rPr>
              <a:t>offered him human sacrifice to give him strength to battle the forces of darkness each night so that he could rise each morning. </a:t>
            </a:r>
          </a:p>
          <a:p>
            <a:endParaRPr lang="en-US" sz="2400">
              <a:latin typeface="CAC Moose" pitchFamily="2" charset="0"/>
            </a:endParaRPr>
          </a:p>
          <a:p>
            <a:r>
              <a:rPr lang="en-US" sz="2400" b="1">
                <a:latin typeface="CAC Moose" pitchFamily="2" charset="0"/>
              </a:rPr>
              <a:t>Quetzalcoatl</a:t>
            </a:r>
          </a:p>
          <a:p>
            <a:r>
              <a:rPr lang="en-US" sz="2400" u="sng">
                <a:latin typeface="CAC Moose" pitchFamily="2" charset="0"/>
              </a:rPr>
              <a:t>The feathered Serpent</a:t>
            </a:r>
          </a:p>
          <a:p>
            <a:r>
              <a:rPr lang="en-US" sz="2400">
                <a:latin typeface="CAC Moose" pitchFamily="2" charset="0"/>
              </a:rPr>
              <a:t>He believed he had left the valley of </a:t>
            </a:r>
          </a:p>
          <a:p>
            <a:r>
              <a:rPr lang="en-US" sz="2400">
                <a:latin typeface="CAC Moose" pitchFamily="2" charset="0"/>
              </a:rPr>
              <a:t>Mexico and promised to return in triumph. </a:t>
            </a:r>
          </a:p>
          <a:p>
            <a:endParaRPr lang="en-US" sz="2400">
              <a:latin typeface="CAC Moose" pitchFamily="2" charset="0"/>
            </a:endParaRPr>
          </a:p>
          <a:p>
            <a:r>
              <a:rPr lang="en-US" sz="2400" b="1">
                <a:latin typeface="CAC Moose" pitchFamily="2" charset="0"/>
              </a:rPr>
              <a:t>Human Sacrifice</a:t>
            </a:r>
          </a:p>
          <a:p>
            <a:r>
              <a:rPr lang="en-US" sz="2400">
                <a:latin typeface="CAC Moose" pitchFamily="2" charset="0"/>
              </a:rPr>
              <a:t>Each Aztec city contained a pyramid where they </a:t>
            </a:r>
          </a:p>
          <a:p>
            <a:r>
              <a:rPr lang="en-US" sz="2400" u="sng">
                <a:latin typeface="CAC Moose" pitchFamily="2" charset="0"/>
              </a:rPr>
              <a:t>practiced human sacrifice as a way to postpone </a:t>
            </a:r>
          </a:p>
          <a:p>
            <a:r>
              <a:rPr lang="en-US" sz="2400" u="sng">
                <a:latin typeface="CAC Moose" pitchFamily="2" charset="0"/>
              </a:rPr>
              <a:t>the end of the world</a:t>
            </a:r>
            <a:r>
              <a:rPr lang="en-US" sz="2400">
                <a:latin typeface="CAC Moose" pitchFamily="2" charset="0"/>
              </a:rPr>
              <a:t>. </a:t>
            </a:r>
          </a:p>
        </p:txBody>
      </p:sp>
      <p:pic>
        <p:nvPicPr>
          <p:cNvPr id="30722" name="Picture 2" descr="http://pro.corbis.com/images/BE060674.jpg?size=67&amp;uid=%7bc7c66b8c-a838-4987-8639-1931b1d57096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175" y="3124200"/>
            <a:ext cx="23082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Image:Huitzilopochtli tellerian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52400"/>
            <a:ext cx="14859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Human sacrifice</a:t>
            </a:r>
          </a:p>
          <a:p>
            <a:pPr lvl="1"/>
            <a:r>
              <a:rPr lang="en-US" sz="2700" dirty="0" smtClean="0"/>
              <a:t>About 20,000 per year</a:t>
            </a:r>
          </a:p>
          <a:p>
            <a:pPr lvl="1"/>
            <a:r>
              <a:rPr lang="en-US" sz="2700" dirty="0" smtClean="0"/>
              <a:t>Bodies taken to the top of pyramids ,chests were cut open, heart ripped out, and body thrown off</a:t>
            </a:r>
          </a:p>
          <a:p>
            <a:pPr lvl="1"/>
            <a:r>
              <a:rPr lang="en-US" sz="2700" dirty="0" smtClean="0"/>
              <a:t>Mostly prisoners of war, some slaves, some nobles</a:t>
            </a:r>
          </a:p>
          <a:p>
            <a:pPr lvl="1"/>
            <a:r>
              <a:rPr lang="en-US" sz="2700" dirty="0" smtClean="0"/>
              <a:t>Constant warfare necessary to have enough prisoners of war around to sacrifice</a:t>
            </a:r>
          </a:p>
          <a:p>
            <a:pPr lvl="1"/>
            <a:r>
              <a:rPr lang="en-US" sz="2700" dirty="0" smtClean="0"/>
              <a:t>Some historians say bodies were sometimes eaten by royalty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Aztec Religion- Human Sacrifice</a:t>
            </a:r>
            <a:endParaRPr dirty="0"/>
          </a:p>
        </p:txBody>
      </p:sp>
      <p:pic>
        <p:nvPicPr>
          <p:cNvPr id="4" name="Picture 12" descr="http://jeriwesterson.typepad.com/my_weblog/images/2007/10/24/aztec_sacrif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066800"/>
            <a:ext cx="2971800" cy="223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228600"/>
            <a:ext cx="86106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C Moose" pitchFamily="2" charset="0"/>
              </a:rPr>
              <a:t>Destruction of the Aztec</a:t>
            </a:r>
          </a:p>
          <a:p>
            <a:r>
              <a:rPr lang="en-US" sz="2400" u="sng">
                <a:latin typeface="CAC Moose" pitchFamily="2" charset="0"/>
              </a:rPr>
              <a:t>The subjugation of the people of the Aztec</a:t>
            </a:r>
          </a:p>
          <a:p>
            <a:r>
              <a:rPr lang="en-US" sz="2400" u="sng">
                <a:latin typeface="CAC Moose" pitchFamily="2" charset="0"/>
              </a:rPr>
              <a:t> Empire bred hatred and discontent among the</a:t>
            </a:r>
          </a:p>
          <a:p>
            <a:r>
              <a:rPr lang="en-US" sz="2400" u="sng">
                <a:latin typeface="CAC Moose" pitchFamily="2" charset="0"/>
              </a:rPr>
              <a:t> people.  </a:t>
            </a:r>
            <a:r>
              <a:rPr lang="en-US" sz="2400">
                <a:latin typeface="CAC Moose" pitchFamily="2" charset="0"/>
              </a:rPr>
              <a:t>When the Spanish arrived they did</a:t>
            </a:r>
          </a:p>
          <a:p>
            <a:r>
              <a:rPr lang="en-US" sz="2400">
                <a:latin typeface="CAC Moose" pitchFamily="2" charset="0"/>
              </a:rPr>
              <a:t> not have a difficult time finding allies to fight</a:t>
            </a:r>
          </a:p>
          <a:p>
            <a:r>
              <a:rPr lang="en-US" sz="2400">
                <a:latin typeface="CAC Moose" pitchFamily="2" charset="0"/>
              </a:rPr>
              <a:t> the Aztec. </a:t>
            </a:r>
          </a:p>
          <a:p>
            <a:endParaRPr lang="en-US" sz="2400" b="1">
              <a:latin typeface="CAC Moose" pitchFamily="2" charset="0"/>
            </a:endParaRPr>
          </a:p>
          <a:p>
            <a:r>
              <a:rPr lang="en-US" sz="2400" b="1">
                <a:latin typeface="CAC Moose" pitchFamily="2" charset="0"/>
              </a:rPr>
              <a:t>Hernán Cortés 1519</a:t>
            </a:r>
          </a:p>
          <a:p>
            <a:r>
              <a:rPr lang="en-US" sz="2400" u="sng">
                <a:latin typeface="CAC Moose" pitchFamily="2" charset="0"/>
              </a:rPr>
              <a:t>Spanish Conquistador who came to the valley of Mexico in 1519 </a:t>
            </a:r>
            <a:r>
              <a:rPr lang="en-US" sz="2400">
                <a:latin typeface="CAC Moose" pitchFamily="2" charset="0"/>
              </a:rPr>
              <a:t>with 550 soldiers and 16 horses.  He was at first greeted by the Aztec Emperor Montezuma (Moctezuma).  </a:t>
            </a:r>
            <a:r>
              <a:rPr lang="en-US" sz="2400" u="sng">
                <a:latin typeface="CAC Moose" pitchFamily="2" charset="0"/>
              </a:rPr>
              <a:t>The Spanish later kidnapped the Emperor and made him a puppet.  The people rebelled and the Emperor was killed.  The Spanish barely escaped</a:t>
            </a:r>
            <a:r>
              <a:rPr lang="en-US" sz="2400">
                <a:latin typeface="CAC Moose" pitchFamily="2" charset="0"/>
              </a:rPr>
              <a:t>. </a:t>
            </a:r>
          </a:p>
          <a:p>
            <a:endParaRPr lang="en-US" sz="2400">
              <a:latin typeface="CAC Moose" pitchFamily="2" charset="0"/>
            </a:endParaRPr>
          </a:p>
          <a:p>
            <a:r>
              <a:rPr lang="en-US" sz="2400">
                <a:latin typeface="CAC Moose" pitchFamily="2" charset="0"/>
              </a:rPr>
              <a:t>The Spanish returned several months later.  </a:t>
            </a:r>
            <a:r>
              <a:rPr lang="en-US" sz="2400" u="sng">
                <a:latin typeface="CAC Moose" pitchFamily="2" charset="0"/>
              </a:rPr>
              <a:t>Many of the natives had fallen ill with Smallpox</a:t>
            </a:r>
            <a:r>
              <a:rPr lang="en-US" sz="2400">
                <a:latin typeface="CAC Moose" pitchFamily="2" charset="0"/>
              </a:rPr>
              <a:t>. Cortés and his allies destroyed the Aztec capital and subjugated the Aztec people. </a:t>
            </a:r>
          </a:p>
        </p:txBody>
      </p:sp>
      <p:pic>
        <p:nvPicPr>
          <p:cNvPr id="29698" name="Picture 2" descr="http://pro.corbis.com/images/HT009769.jpg?size=67&amp;uid=%7b90761071-bb12-45d4-885e-9baa163a0650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150" y="228600"/>
            <a:ext cx="23717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304800"/>
            <a:ext cx="86106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C Moose" pitchFamily="2" charset="0"/>
              </a:rPr>
              <a:t>Olmec 1300 B.C.- </a:t>
            </a:r>
          </a:p>
          <a:p>
            <a:r>
              <a:rPr lang="en-US" sz="2800" u="sng">
                <a:latin typeface="CAC Moose" pitchFamily="2" charset="0"/>
              </a:rPr>
              <a:t>The first civilization of Mesoamerica</a:t>
            </a:r>
          </a:p>
          <a:p>
            <a:endParaRPr lang="en-US" sz="2800">
              <a:latin typeface="CAC Moose" pitchFamily="2" charset="0"/>
            </a:endParaRPr>
          </a:p>
          <a:p>
            <a:r>
              <a:rPr lang="en-US" sz="2800">
                <a:latin typeface="CAC Moose" pitchFamily="2" charset="0"/>
              </a:rPr>
              <a:t>They were </a:t>
            </a:r>
            <a:r>
              <a:rPr lang="en-US" sz="2800" u="sng">
                <a:latin typeface="CAC Moose" pitchFamily="2" charset="0"/>
              </a:rPr>
              <a:t>located in the hot and swampy lowlands along the coast of the Gulf of Mexico</a:t>
            </a:r>
            <a:r>
              <a:rPr lang="en-US" sz="2800">
                <a:latin typeface="CAC Moose" pitchFamily="2" charset="0"/>
              </a:rPr>
              <a:t> south of Veracruz.  </a:t>
            </a:r>
          </a:p>
          <a:p>
            <a:endParaRPr lang="en-US" sz="2800">
              <a:latin typeface="CAC Moose" pitchFamily="2" charset="0"/>
            </a:endParaRPr>
          </a:p>
          <a:p>
            <a:r>
              <a:rPr lang="en-US" sz="2800">
                <a:latin typeface="CAC Moose" pitchFamily="2" charset="0"/>
              </a:rPr>
              <a:t>They had large cities that were centers for religious rituals.</a:t>
            </a:r>
          </a:p>
          <a:p>
            <a:endParaRPr lang="en-US" sz="2800">
              <a:latin typeface="CAC Moose" pitchFamily="2" charset="0"/>
            </a:endParaRPr>
          </a:p>
          <a:p>
            <a:r>
              <a:rPr lang="en-US" sz="2800" u="sng">
                <a:latin typeface="CAC Moose" pitchFamily="2" charset="0"/>
              </a:rPr>
              <a:t>They carved colossal stone heads</a:t>
            </a:r>
          </a:p>
          <a:p>
            <a:endParaRPr lang="en-US" sz="2800">
              <a:latin typeface="CAC Moose" pitchFamily="2" charset="0"/>
            </a:endParaRPr>
          </a:p>
          <a:p>
            <a:r>
              <a:rPr lang="en-US" sz="2800">
                <a:latin typeface="CAC Moose" pitchFamily="2" charset="0"/>
              </a:rPr>
              <a:t>They may have been to represent</a:t>
            </a:r>
          </a:p>
          <a:p>
            <a:r>
              <a:rPr lang="en-US" sz="2800">
                <a:latin typeface="CAC Moose" pitchFamily="2" charset="0"/>
              </a:rPr>
              <a:t> their ancestors or gods. </a:t>
            </a:r>
          </a:p>
          <a:p>
            <a:endParaRPr lang="en-US">
              <a:latin typeface="CAC Moose" pitchFamily="2" charset="0"/>
            </a:endParaRP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10242" name="Picture 2" descr="http://pro.corbis.com/images/42-18638521.jpg?size=67&amp;uid=%7b9113840c-88f3-42d5-bb6a-06d9c4aa0cf0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5463" y="4343400"/>
            <a:ext cx="323373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152400"/>
            <a:ext cx="4572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CAC Moose" pitchFamily="2" charset="0"/>
              </a:rPr>
              <a:t>Incan </a:t>
            </a:r>
            <a:r>
              <a:rPr lang="en-US" sz="1600" b="1" dirty="0" smtClean="0">
                <a:latin typeface="CAC Moose" pitchFamily="2" charset="0"/>
              </a:rPr>
              <a:t>civilization  1200-1532 A.D.</a:t>
            </a:r>
            <a:endParaRPr lang="en-US" sz="1600" b="1" dirty="0">
              <a:latin typeface="CAC Moose" pitchFamily="2" charset="0"/>
            </a:endParaRPr>
          </a:p>
          <a:p>
            <a:r>
              <a:rPr lang="en-US" sz="1600" dirty="0">
                <a:latin typeface="CAC Moose" pitchFamily="2" charset="0"/>
              </a:rPr>
              <a:t>• Located in the Andes Mountains of South America</a:t>
            </a:r>
          </a:p>
          <a:p>
            <a:r>
              <a:rPr lang="en-US" sz="1600" dirty="0">
                <a:latin typeface="CAC Moose" pitchFamily="2" charset="0"/>
              </a:rPr>
              <a:t>• Represented by Machu Picchu</a:t>
            </a:r>
          </a:p>
          <a:p>
            <a:r>
              <a:rPr lang="en-US" sz="1600" dirty="0">
                <a:latin typeface="CAC Moose" pitchFamily="2" charset="0"/>
              </a:rPr>
              <a:t>• Ruled by an emperor</a:t>
            </a:r>
          </a:p>
          <a:p>
            <a:r>
              <a:rPr lang="en-US" sz="1600" dirty="0">
                <a:latin typeface="CAC Moose" pitchFamily="2" charset="0"/>
              </a:rPr>
              <a:t>• Economy based on high-altitude agriculture</a:t>
            </a:r>
          </a:p>
          <a:p>
            <a:r>
              <a:rPr lang="en-US" sz="1600" dirty="0">
                <a:latin typeface="CAC Moose" pitchFamily="2" charset="0"/>
              </a:rPr>
              <a:t>• Polytheistic religion</a:t>
            </a:r>
          </a:p>
          <a:p>
            <a:r>
              <a:rPr lang="en-US" sz="1600" dirty="0">
                <a:latin typeface="CAC Moose" pitchFamily="2" charset="0"/>
              </a:rPr>
              <a:t>• Road system</a:t>
            </a:r>
          </a:p>
        </p:txBody>
      </p:sp>
      <p:pic>
        <p:nvPicPr>
          <p:cNvPr id="32772" name="Picture 4" descr="http://library.thinkquest.org/C005121/data/spain2_files/image0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8600"/>
            <a:ext cx="28575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http://pro.corbis.com/images/42-18334011.jpg?size=67&amp;uid=%7baafbf2d1-8f6d-4248-8492-0e9a31af571b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2775" y="1676400"/>
            <a:ext cx="23352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3505200"/>
            <a:ext cx="8534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C Moose" pitchFamily="2" charset="0"/>
              </a:rPr>
              <a:t>Late 1300's  Inca</a:t>
            </a:r>
          </a:p>
          <a:p>
            <a:r>
              <a:rPr lang="en-US" sz="2400" u="sng" dirty="0">
                <a:latin typeface="CAC Moose" pitchFamily="2" charset="0"/>
              </a:rPr>
              <a:t>The Inca started as a small group that were located in </a:t>
            </a:r>
            <a:r>
              <a:rPr lang="en-US" sz="2400" u="sng" dirty="0" smtClean="0">
                <a:latin typeface="CAC Moose" pitchFamily="2" charset="0"/>
              </a:rPr>
              <a:t>Cuzco (eventual capital city).  </a:t>
            </a:r>
            <a:r>
              <a:rPr lang="en-US" sz="2400" dirty="0">
                <a:latin typeface="CAC Moose" pitchFamily="2" charset="0"/>
              </a:rPr>
              <a:t>They did not begin to become powerful until after the fall of the </a:t>
            </a:r>
            <a:r>
              <a:rPr lang="en-US" sz="2400" dirty="0" err="1">
                <a:latin typeface="CAC Moose" pitchFamily="2" charset="0"/>
              </a:rPr>
              <a:t>Moche</a:t>
            </a:r>
            <a:r>
              <a:rPr lang="en-US" sz="2400" dirty="0">
                <a:latin typeface="CAC Moose" pitchFamily="2" charset="0"/>
              </a:rPr>
              <a:t> of Peru. </a:t>
            </a:r>
          </a:p>
          <a:p>
            <a:endParaRPr lang="en-US" sz="2400" dirty="0">
              <a:latin typeface="CAC Moose" pitchFamily="2" charset="0"/>
            </a:endParaRPr>
          </a:p>
          <a:p>
            <a:r>
              <a:rPr lang="en-US" sz="2400" b="1" dirty="0" err="1">
                <a:latin typeface="CAC Moose" pitchFamily="2" charset="0"/>
              </a:rPr>
              <a:t>Pachacuti</a:t>
            </a:r>
            <a:endParaRPr lang="en-US" sz="2400" b="1" dirty="0">
              <a:latin typeface="CAC Moose" pitchFamily="2" charset="0"/>
            </a:endParaRPr>
          </a:p>
          <a:p>
            <a:r>
              <a:rPr lang="en-US" sz="2400" u="sng" dirty="0">
                <a:latin typeface="CAC Moose" pitchFamily="2" charset="0"/>
              </a:rPr>
              <a:t>Unified the Inca and established the Inca Empire</a:t>
            </a:r>
            <a:r>
              <a:rPr lang="en-US" sz="2400" dirty="0">
                <a:latin typeface="CAC Moose" pitchFamily="2" charset="0"/>
              </a:rPr>
              <a:t>. </a:t>
            </a:r>
          </a:p>
          <a:p>
            <a:endParaRPr lang="en-US" sz="2400" dirty="0">
              <a:latin typeface="CAC Moose" pitchFamily="2" charset="0"/>
            </a:endParaRPr>
          </a:p>
        </p:txBody>
      </p:sp>
      <p:pic>
        <p:nvPicPr>
          <p:cNvPr id="32776" name="Picture 8" descr="http://pro.corbis.com/images/42-18517923.jpg?size=67&amp;uid=%7baccb1c1a-ef0c-4f70-a2bf-41da4dd36259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057400"/>
            <a:ext cx="2057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304800"/>
            <a:ext cx="6096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C Moose" pitchFamily="2" charset="0"/>
              </a:rPr>
              <a:t>Organization of the Empire</a:t>
            </a:r>
          </a:p>
          <a:p>
            <a:r>
              <a:rPr lang="en-US" sz="2400" u="sng" dirty="0">
                <a:latin typeface="CAC Moose" pitchFamily="2" charset="0"/>
              </a:rPr>
              <a:t>Incan state was built on war. </a:t>
            </a:r>
          </a:p>
          <a:p>
            <a:r>
              <a:rPr lang="en-US" sz="2400" u="sng" dirty="0">
                <a:latin typeface="CAC Moose" pitchFamily="2" charset="0"/>
              </a:rPr>
              <a:t>The conquered peoples were all taught the same language. </a:t>
            </a:r>
          </a:p>
          <a:p>
            <a:r>
              <a:rPr lang="en-US" sz="2400" u="sng" dirty="0">
                <a:latin typeface="CAC Moose" pitchFamily="2" charset="0"/>
              </a:rPr>
              <a:t>Each region was appointed a governor who answered to the Emperor.</a:t>
            </a:r>
          </a:p>
          <a:p>
            <a:endParaRPr lang="en-US" sz="2400" dirty="0">
              <a:latin typeface="CAC Moose" pitchFamily="2" charset="0"/>
            </a:endParaRPr>
          </a:p>
          <a:p>
            <a:r>
              <a:rPr lang="en-US" sz="2400" b="1" u="sng" dirty="0">
                <a:latin typeface="CAC Moose" pitchFamily="2" charset="0"/>
              </a:rPr>
              <a:t>Road System: 24, 800 miles of Road</a:t>
            </a:r>
          </a:p>
          <a:p>
            <a:r>
              <a:rPr lang="en-US" sz="2400" u="sng" dirty="0">
                <a:latin typeface="CAC Moose" pitchFamily="2" charset="0"/>
              </a:rPr>
              <a:t>The Inca built roads to unify their people</a:t>
            </a:r>
            <a:r>
              <a:rPr lang="en-US" sz="2400" dirty="0">
                <a:latin typeface="CAC Moose" pitchFamily="2" charset="0"/>
              </a:rPr>
              <a:t>.  Roads made travel and communication throughout the empire more efficient.  </a:t>
            </a:r>
          </a:p>
          <a:p>
            <a:endParaRPr lang="en-US" sz="2400" dirty="0">
              <a:latin typeface="CAC Moose" pitchFamily="2" charset="0"/>
            </a:endParaRPr>
          </a:p>
          <a:p>
            <a:r>
              <a:rPr lang="en-US" sz="2400" dirty="0">
                <a:latin typeface="CAC Moose" pitchFamily="2" charset="0"/>
              </a:rPr>
              <a:t>There were </a:t>
            </a:r>
            <a:r>
              <a:rPr lang="en-US" sz="2400" u="sng" dirty="0">
                <a:latin typeface="CAC Moose" pitchFamily="2" charset="0"/>
              </a:rPr>
              <a:t>rest houses </a:t>
            </a:r>
            <a:r>
              <a:rPr lang="en-US" sz="2400" dirty="0">
                <a:latin typeface="CAC Moose" pitchFamily="2" charset="0"/>
              </a:rPr>
              <a:t>and storage depots along with </a:t>
            </a:r>
            <a:r>
              <a:rPr lang="en-US" sz="2400" u="sng" dirty="0">
                <a:latin typeface="CAC Moose" pitchFamily="2" charset="0"/>
              </a:rPr>
              <a:t>bridges to span ravines and waterways. </a:t>
            </a:r>
          </a:p>
        </p:txBody>
      </p:sp>
      <p:pic>
        <p:nvPicPr>
          <p:cNvPr id="31746" name="Picture 2" descr="Image:Incatrail in Per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152400"/>
            <a:ext cx="2108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hometown.aol.com/caneypath2/images/inca%20brid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429000"/>
            <a:ext cx="21336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/>
              <a:t>Religion</a:t>
            </a:r>
            <a:endParaRPr/>
          </a:p>
        </p:txBody>
      </p:sp>
      <p:sp>
        <p:nvSpPr>
          <p:cNvPr id="19459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343400" cy="4572000"/>
          </a:xfrm>
        </p:spPr>
        <p:txBody>
          <a:bodyPr/>
          <a:lstStyle/>
          <a:p>
            <a:pPr eaLnBrk="1" hangingPunct="1"/>
            <a:r>
              <a:rPr lang="en-US" u="sng" dirty="0" smtClean="0"/>
              <a:t>Polytheistic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Part of everyday life, every month had a festival</a:t>
            </a:r>
          </a:p>
          <a:p>
            <a:pPr lvl="1" eaLnBrk="1" hangingPunct="1"/>
            <a:r>
              <a:rPr lang="en-US" dirty="0" smtClean="0"/>
              <a:t>Chief god was </a:t>
            </a:r>
            <a:r>
              <a:rPr lang="en-US" dirty="0" err="1" smtClean="0"/>
              <a:t>Inti</a:t>
            </a:r>
            <a:r>
              <a:rPr lang="en-US" dirty="0" smtClean="0"/>
              <a:t>, the Sun God</a:t>
            </a:r>
          </a:p>
          <a:p>
            <a:pPr lvl="1" eaLnBrk="1" hangingPunct="1"/>
            <a:r>
              <a:rPr lang="en-US" u="sng" dirty="0" smtClean="0"/>
              <a:t>Chosen Women </a:t>
            </a:r>
            <a:r>
              <a:rPr lang="en-US" dirty="0" smtClean="0"/>
              <a:t>dedicated their lives to serving the sun god</a:t>
            </a:r>
          </a:p>
        </p:txBody>
      </p:sp>
      <p:pic>
        <p:nvPicPr>
          <p:cNvPr id="19460" name="Content Placeholder 6" descr="inca-sungo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76838" y="1543050"/>
            <a:ext cx="3000375" cy="45339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Ruled by an</a:t>
            </a:r>
            <a:r>
              <a:rPr lang="en-US" u="sng" dirty="0" smtClean="0"/>
              <a:t> Emperor </a:t>
            </a:r>
            <a:r>
              <a:rPr lang="en-US" dirty="0" smtClean="0"/>
              <a:t>called the </a:t>
            </a:r>
            <a:r>
              <a:rPr lang="en-US" u="sng" dirty="0" err="1" smtClean="0"/>
              <a:t>Sapa</a:t>
            </a:r>
            <a:r>
              <a:rPr lang="en-US" u="sng" dirty="0" smtClean="0"/>
              <a:t> Inca </a:t>
            </a:r>
            <a:r>
              <a:rPr lang="en-US" dirty="0" smtClean="0"/>
              <a:t>and had absolute control</a:t>
            </a:r>
          </a:p>
          <a:p>
            <a:pPr lvl="1" eaLnBrk="1" hangingPunct="1"/>
            <a:r>
              <a:rPr lang="en-US" sz="2700" dirty="0" smtClean="0"/>
              <a:t>Divine – the son of the sun</a:t>
            </a:r>
          </a:p>
          <a:p>
            <a:pPr lvl="1" eaLnBrk="1" hangingPunct="1"/>
            <a:r>
              <a:rPr lang="en-US" sz="2700" dirty="0" smtClean="0"/>
              <a:t>Chief religious leader</a:t>
            </a:r>
          </a:p>
          <a:p>
            <a:pPr lvl="1" eaLnBrk="1" hangingPunct="1"/>
            <a:r>
              <a:rPr lang="en-US" sz="2700" dirty="0" smtClean="0"/>
              <a:t>Gold was his symbol and the “sweat of the sun”</a:t>
            </a:r>
            <a:br>
              <a:rPr lang="en-US" sz="2700" dirty="0" smtClean="0"/>
            </a:br>
            <a:endParaRPr lang="en-US" sz="2700" dirty="0" smtClean="0"/>
          </a:p>
          <a:p>
            <a:pPr eaLnBrk="1" hangingPunct="1"/>
            <a:r>
              <a:rPr lang="en-US" dirty="0" smtClean="0"/>
              <a:t>The Queen was called the </a:t>
            </a:r>
            <a:r>
              <a:rPr lang="en-US" dirty="0" err="1" smtClean="0"/>
              <a:t>Coya</a:t>
            </a:r>
            <a:endParaRPr lang="en-US" dirty="0" smtClean="0"/>
          </a:p>
          <a:p>
            <a:pPr lvl="1" eaLnBrk="1" hangingPunct="1"/>
            <a:r>
              <a:rPr lang="en-US" sz="2700" dirty="0" smtClean="0"/>
              <a:t>Performed religious functions</a:t>
            </a:r>
          </a:p>
          <a:p>
            <a:pPr lvl="1" eaLnBrk="1" hangingPunct="1"/>
            <a:r>
              <a:rPr lang="en-US" sz="2700" dirty="0" smtClean="0"/>
              <a:t>Served in absence of </a:t>
            </a:r>
            <a:r>
              <a:rPr lang="en-US" sz="2700" dirty="0" err="1" smtClean="0"/>
              <a:t>Sapa</a:t>
            </a:r>
            <a:r>
              <a:rPr lang="en-US" sz="2700" dirty="0" smtClean="0"/>
              <a:t> Inca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/>
              <a:t>Government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Servants on earth of the Sun God, </a:t>
            </a:r>
            <a:r>
              <a:rPr lang="en-US" dirty="0" err="1" smtClean="0"/>
              <a:t>Inti</a:t>
            </a:r>
            <a:endParaRPr lang="en-US" dirty="0" smtClean="0"/>
          </a:p>
          <a:p>
            <a:pPr eaLnBrk="1" hangingPunct="1"/>
            <a:r>
              <a:rPr lang="en-US" sz="2900" dirty="0" smtClean="0"/>
              <a:t>Specially chosen as girls, trained, and housed near the temple</a:t>
            </a:r>
          </a:p>
          <a:p>
            <a:pPr eaLnBrk="1" hangingPunct="1"/>
            <a:r>
              <a:rPr lang="en-US" sz="2900" dirty="0" smtClean="0"/>
              <a:t>After training, either married a noble, served the royal family, or become one of the Chosen Women</a:t>
            </a:r>
          </a:p>
          <a:p>
            <a:pPr eaLnBrk="1" hangingPunct="1"/>
            <a:r>
              <a:rPr lang="en-US" sz="2900" dirty="0" smtClean="0"/>
              <a:t>Made the clothes of the </a:t>
            </a:r>
            <a:r>
              <a:rPr lang="en-US" sz="2900" dirty="0" err="1" smtClean="0"/>
              <a:t>Sapa</a:t>
            </a:r>
            <a:r>
              <a:rPr lang="en-US" sz="2900" dirty="0" smtClean="0"/>
              <a:t> Inca and </a:t>
            </a:r>
            <a:r>
              <a:rPr lang="en-US" sz="2900" dirty="0" err="1" smtClean="0"/>
              <a:t>Coya</a:t>
            </a:r>
            <a:r>
              <a:rPr lang="en-US" sz="2900" dirty="0" smtClean="0"/>
              <a:t> since </a:t>
            </a:r>
            <a:r>
              <a:rPr lang="en-US" sz="2900" dirty="0" err="1" smtClean="0"/>
              <a:t>Sapa</a:t>
            </a:r>
            <a:r>
              <a:rPr lang="en-US" sz="2900" dirty="0" smtClean="0"/>
              <a:t> Inca could not wear the same clothes twice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dirty="0" smtClean="0"/>
              <a:t>Chosen Women</a:t>
            </a:r>
            <a:endParaRPr dirty="0"/>
          </a:p>
        </p:txBody>
      </p:sp>
      <p:pic>
        <p:nvPicPr>
          <p:cNvPr id="4" name="Content Placeholder 3" descr="inca-chosenwom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3016250" cy="24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534400" cy="3524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C Moose" pitchFamily="2" charset="0"/>
              </a:rPr>
              <a:t>Culture</a:t>
            </a:r>
          </a:p>
          <a:p>
            <a:pPr algn="ctr"/>
            <a:r>
              <a:rPr lang="en-US" sz="2400" u="sng">
                <a:latin typeface="CAC Moose" pitchFamily="2" charset="0"/>
              </a:rPr>
              <a:t>Were required to marry from within their own social group</a:t>
            </a:r>
            <a:r>
              <a:rPr lang="en-US" sz="2400">
                <a:latin typeface="CAC Moose" pitchFamily="2" charset="0"/>
              </a:rPr>
              <a:t>.</a:t>
            </a:r>
          </a:p>
          <a:p>
            <a:pPr algn="ctr"/>
            <a:r>
              <a:rPr lang="en-US" sz="2400">
                <a:latin typeface="CAC Moose" pitchFamily="2" charset="0"/>
              </a:rPr>
              <a:t>Women were expected to live at home, the only alternative was to be a priestess. </a:t>
            </a:r>
          </a:p>
          <a:p>
            <a:pPr algn="ctr"/>
            <a:r>
              <a:rPr lang="en-US" sz="2400">
                <a:latin typeface="CAC Moose" pitchFamily="2" charset="0"/>
              </a:rPr>
              <a:t>Most people were </a:t>
            </a:r>
            <a:r>
              <a:rPr lang="en-US" sz="2400" u="sng">
                <a:latin typeface="CAC Moose" pitchFamily="2" charset="0"/>
              </a:rPr>
              <a:t>farmers</a:t>
            </a:r>
            <a:r>
              <a:rPr lang="en-US" sz="2400">
                <a:latin typeface="CAC Moose" pitchFamily="2" charset="0"/>
              </a:rPr>
              <a:t>, they also </a:t>
            </a:r>
            <a:r>
              <a:rPr lang="en-US" sz="2400" u="sng">
                <a:latin typeface="CAC Moose" pitchFamily="2" charset="0"/>
              </a:rPr>
              <a:t>herded llamas and alpacas.</a:t>
            </a:r>
          </a:p>
          <a:p>
            <a:pPr algn="ctr"/>
            <a:endParaRPr lang="en-US" sz="700" u="sng">
              <a:latin typeface="CAC Moose" pitchFamily="2" charset="0"/>
            </a:endParaRPr>
          </a:p>
          <a:p>
            <a:pPr algn="ctr"/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  <a:latin typeface="CAC Moose" pitchFamily="2" charset="0"/>
            </a:endParaRPr>
          </a:p>
          <a:p>
            <a:pPr algn="ctr"/>
            <a:r>
              <a:rPr lang="en-US" sz="2400" b="1" u="sng">
                <a:effectLst>
                  <a:outerShdw blurRad="38100" dist="38100" dir="2700000" algn="tl">
                    <a:srgbClr val="C0C0C0"/>
                  </a:outerShdw>
                </a:effectLst>
                <a:latin typeface="CAC Moose" pitchFamily="2" charset="0"/>
              </a:rPr>
              <a:t>Quipu</a:t>
            </a:r>
            <a:r>
              <a:rPr lang="en-US" sz="2400" u="sng">
                <a:latin typeface="CAC Moose" pitchFamily="2" charset="0"/>
              </a:rPr>
              <a:t>-A system of knotted strings used by the Inca to keep records. </a:t>
            </a:r>
          </a:p>
          <a:p>
            <a:pPr algn="ctr"/>
            <a:endParaRPr lang="en-US" sz="2400">
              <a:latin typeface="CAC Moose" pitchFamily="2" charset="0"/>
            </a:endParaRPr>
          </a:p>
        </p:txBody>
      </p:sp>
      <p:pic>
        <p:nvPicPr>
          <p:cNvPr id="34818" name="Picture 2" descr="Image:Inca Quip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793167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5" descr="inca-quipu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86400" y="3048000"/>
            <a:ext cx="2982913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C Moose" pitchFamily="2" charset="0"/>
              </a:rPr>
              <a:t>Great Builders</a:t>
            </a:r>
          </a:p>
          <a:p>
            <a:r>
              <a:rPr lang="en-US" sz="2400" u="sng" dirty="0">
                <a:solidFill>
                  <a:srgbClr val="000000"/>
                </a:solidFill>
                <a:latin typeface="CAC Moose" pitchFamily="2" charset="0"/>
              </a:rPr>
              <a:t>They had great buildings made of stone held without mortar. </a:t>
            </a:r>
            <a:r>
              <a:rPr lang="en-US" sz="2400" dirty="0">
                <a:solidFill>
                  <a:srgbClr val="000000"/>
                </a:solidFill>
                <a:latin typeface="CAC Moose" pitchFamily="2" charset="0"/>
              </a:rPr>
              <a:t> Their roads also show their ability as great builders. </a:t>
            </a:r>
          </a:p>
          <a:p>
            <a:endParaRPr lang="en-US" sz="2400" dirty="0">
              <a:solidFill>
                <a:srgbClr val="000000"/>
              </a:solidFill>
              <a:latin typeface="CAC Moose" pitchFamily="2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C Moose" pitchFamily="2" charset="0"/>
              </a:rPr>
              <a:t>Machu Picchu</a:t>
            </a:r>
          </a:p>
          <a:p>
            <a:r>
              <a:rPr lang="en-US" sz="2400" u="sng" dirty="0">
                <a:solidFill>
                  <a:srgbClr val="000000"/>
                </a:solidFill>
                <a:latin typeface="CAC Moose" pitchFamily="2" charset="0"/>
              </a:rPr>
              <a:t>City built at 8,000 ft above sea level. </a:t>
            </a:r>
          </a:p>
          <a:p>
            <a:endParaRPr lang="en-US" sz="2400" dirty="0">
              <a:solidFill>
                <a:srgbClr val="000000"/>
              </a:solidFill>
              <a:latin typeface="CAC Moose" pitchFamily="2" charset="0"/>
            </a:endParaRPr>
          </a:p>
          <a:p>
            <a:endParaRPr lang="en-US" sz="2400" u="sng" dirty="0" smtClean="0">
              <a:solidFill>
                <a:srgbClr val="000000"/>
              </a:solidFill>
              <a:latin typeface="CAC Moose" pitchFamily="2" charset="0"/>
            </a:endParaRPr>
          </a:p>
          <a:p>
            <a:r>
              <a:rPr lang="en-US" sz="2400" b="1" u="sng" dirty="0" smtClean="0">
                <a:solidFill>
                  <a:srgbClr val="000000"/>
                </a:solidFill>
                <a:latin typeface="CAC Moose" pitchFamily="2" charset="0"/>
              </a:rPr>
              <a:t>Terrace farming-</a:t>
            </a:r>
            <a:r>
              <a:rPr lang="en-US" sz="2400" dirty="0" smtClean="0">
                <a:solidFill>
                  <a:srgbClr val="000000"/>
                </a:solidFill>
                <a:latin typeface="CAC Moose" pitchFamily="2" charset="0"/>
              </a:rPr>
              <a:t> creative farming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AC Moose" pitchFamily="2" charset="0"/>
              </a:rPr>
              <a:t>To adapt to the environment</a:t>
            </a:r>
            <a:endParaRPr lang="en-US" sz="2400" dirty="0">
              <a:solidFill>
                <a:srgbClr val="000000"/>
              </a:solidFill>
              <a:latin typeface="CAC Moose" pitchFamily="2" charset="0"/>
            </a:endParaRPr>
          </a:p>
        </p:txBody>
      </p:sp>
      <p:pic>
        <p:nvPicPr>
          <p:cNvPr id="35842" name="Picture 2" descr="Image:Peru Machu Picchu Sunrise 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86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http://pro.corbis.com/images/42-19186639.jpg?size=572&amp;uid=%7b5403b7a9-3151-49bb-9fc7-38d569976d41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495800"/>
            <a:ext cx="259080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 descr="inca-terracedfarming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810000" y="3429000"/>
            <a:ext cx="4953000" cy="31242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276600" y="4038600"/>
            <a:ext cx="381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pro.corbis.com/images/42-18618263.jpg?size=67&amp;uid=%7bb11569d6-84cf-4098-8705-22e7dd9ec1f9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8775"/>
            <a:ext cx="43434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http://pro.corbis.com/images/42-18320274.jpg?size=67&amp;uid=%7b4d6fa807-b7ec-4cfe-9c42-1cfc8ca16eb8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05200"/>
            <a:ext cx="43195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http://pro.corbis.com/images/AX929359.jpg?size=67&amp;uid=%7b01043748-bda3-43eb-91eb-5669c6d42815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57200"/>
            <a:ext cx="3860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" y="41275"/>
            <a:ext cx="89916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C Moose" pitchFamily="2" charset="0"/>
              </a:rPr>
              <a:t>Defeat</a:t>
            </a:r>
          </a:p>
          <a:p>
            <a:r>
              <a:rPr lang="en-US" sz="2400" u="sng">
                <a:latin typeface="CAC Moose" pitchFamily="2" charset="0"/>
              </a:rPr>
              <a:t>The Spanish arrived in 1531</a:t>
            </a:r>
          </a:p>
          <a:p>
            <a:endParaRPr lang="en-US" sz="2400">
              <a:latin typeface="CAC Moose" pitchFamily="2" charset="0"/>
            </a:endParaRPr>
          </a:p>
          <a:p>
            <a:r>
              <a:rPr lang="en-US" sz="2400">
                <a:latin typeface="CAC Moose" pitchFamily="2" charset="0"/>
              </a:rPr>
              <a:t>1531: Francisco Pizarro</a:t>
            </a:r>
          </a:p>
          <a:p>
            <a:r>
              <a:rPr lang="en-US" sz="2400" u="sng">
                <a:latin typeface="CAC Moose" pitchFamily="2" charset="0"/>
              </a:rPr>
              <a:t>Spanish Conquistador led a band of 180 men with</a:t>
            </a:r>
          </a:p>
          <a:p>
            <a:r>
              <a:rPr lang="en-US" sz="2400" u="sng">
                <a:latin typeface="CAC Moose" pitchFamily="2" charset="0"/>
              </a:rPr>
              <a:t> superior weapons. </a:t>
            </a:r>
          </a:p>
          <a:p>
            <a:r>
              <a:rPr lang="en-US" sz="2400" u="sng">
                <a:latin typeface="CAC Moose" pitchFamily="2" charset="0"/>
              </a:rPr>
              <a:t>The Inca, like the Aztec, were devastated by disease. </a:t>
            </a:r>
          </a:p>
          <a:p>
            <a:endParaRPr lang="en-US" sz="2400">
              <a:latin typeface="CAC Moose" pitchFamily="2" charset="0"/>
            </a:endParaRPr>
          </a:p>
          <a:p>
            <a:r>
              <a:rPr lang="en-US" sz="2400">
                <a:latin typeface="CAC Moose" pitchFamily="2" charset="0"/>
              </a:rPr>
              <a:t>Smallpox</a:t>
            </a:r>
          </a:p>
          <a:p>
            <a:r>
              <a:rPr lang="en-US" sz="2400" u="sng">
                <a:latin typeface="CAC Moose" pitchFamily="2" charset="0"/>
              </a:rPr>
              <a:t>Devastated the Population</a:t>
            </a:r>
          </a:p>
          <a:p>
            <a:endParaRPr lang="en-US" sz="2400">
              <a:latin typeface="CAC Moose" pitchFamily="2" charset="0"/>
            </a:endParaRPr>
          </a:p>
          <a:p>
            <a:r>
              <a:rPr lang="en-US" sz="2400">
                <a:latin typeface="CAC Moose" pitchFamily="2" charset="0"/>
              </a:rPr>
              <a:t>Civil War</a:t>
            </a:r>
          </a:p>
          <a:p>
            <a:r>
              <a:rPr lang="en-US" sz="2400" u="sng">
                <a:latin typeface="CAC Moose" pitchFamily="2" charset="0"/>
              </a:rPr>
              <a:t>After the death of the Inca Emperor a civil war broke out, Pizarro took advantage and defeated the people. </a:t>
            </a:r>
          </a:p>
          <a:p>
            <a:endParaRPr lang="en-US" sz="2400">
              <a:latin typeface="CAC Moose" pitchFamily="2" charset="0"/>
            </a:endParaRPr>
          </a:p>
          <a:p>
            <a:r>
              <a:rPr lang="en-US" sz="2400">
                <a:latin typeface="CAC Moose" pitchFamily="2" charset="0"/>
              </a:rPr>
              <a:t>Defeat</a:t>
            </a:r>
          </a:p>
          <a:p>
            <a:r>
              <a:rPr lang="en-US" sz="2400" u="sng">
                <a:latin typeface="CAC Moose" pitchFamily="2" charset="0"/>
              </a:rPr>
              <a:t>Pizarro and his men established Lima as the new capital of the Spanish Colony in 1535. </a:t>
            </a:r>
          </a:p>
        </p:txBody>
      </p:sp>
      <p:pic>
        <p:nvPicPr>
          <p:cNvPr id="33794" name="Picture 2" descr="Image:Francisco Pizarro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28600"/>
            <a:ext cx="1647825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381000"/>
            <a:ext cx="85344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C Moose" pitchFamily="2" charset="0"/>
              </a:rPr>
              <a:t>Teotihuacán</a:t>
            </a:r>
            <a:endParaRPr lang="en-US" sz="2000">
              <a:latin typeface="CAC Moose" pitchFamily="2" charset="0"/>
            </a:endParaRPr>
          </a:p>
          <a:p>
            <a:r>
              <a:rPr lang="en-US" sz="2200" u="sng">
                <a:latin typeface="CAC Moose" pitchFamily="2" charset="0"/>
              </a:rPr>
              <a:t>Was the first major city in Mesoamerica</a:t>
            </a:r>
          </a:p>
          <a:p>
            <a:r>
              <a:rPr lang="en-US" sz="2200" u="sng">
                <a:latin typeface="CAC Moose" pitchFamily="2" charset="0"/>
              </a:rPr>
              <a:t>Arose around 250 B.C. and collapsed about 800 A.D.</a:t>
            </a:r>
          </a:p>
          <a:p>
            <a:endParaRPr lang="en-US" sz="2200">
              <a:latin typeface="CAC Moose" pitchFamily="2" charset="0"/>
            </a:endParaRPr>
          </a:p>
          <a:p>
            <a:r>
              <a:rPr lang="en-US" sz="2200">
                <a:latin typeface="CAC Moose" pitchFamily="2" charset="0"/>
              </a:rPr>
              <a:t>May have had as many as 200,000 inhabitants at its height. </a:t>
            </a:r>
          </a:p>
          <a:p>
            <a:endParaRPr lang="en-US" sz="2200">
              <a:latin typeface="CAC Moose" pitchFamily="2" charset="0"/>
            </a:endParaRPr>
          </a:p>
          <a:p>
            <a:r>
              <a:rPr lang="en-US" sz="2200">
                <a:latin typeface="CAC Moose" pitchFamily="2" charset="0"/>
              </a:rPr>
              <a:t>Has a main thoroughfare, known as the Avenue of the Dead, had two main temples.</a:t>
            </a:r>
          </a:p>
          <a:p>
            <a:r>
              <a:rPr lang="en-US" sz="2200">
                <a:latin typeface="CAC Moose" pitchFamily="2" charset="0"/>
              </a:rPr>
              <a:t>The Temple of the Sun and the Temple of the Moon.</a:t>
            </a:r>
          </a:p>
        </p:txBody>
      </p:sp>
      <p:pic>
        <p:nvPicPr>
          <p:cNvPr id="15362" name="Picture 2" descr="http://pro.corbis.com/images/42-17886770.jpg?size=67&amp;uid=%7b851402aa-c18d-45e4-8d92-d80c29f0ac5c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0"/>
            <a:ext cx="408146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pro.corbis.com/images/HR011280.jpg?size=67&amp;uid=%7b1a9bf345-11bb-4126-ba2b-57406bb0b44e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613" y="3857625"/>
            <a:ext cx="4040187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" y="76200"/>
            <a:ext cx="5715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C Moose" pitchFamily="2" charset="0"/>
              </a:rPr>
              <a:t>Mayan </a:t>
            </a:r>
            <a:r>
              <a:rPr lang="en-US" b="1" dirty="0" smtClean="0">
                <a:latin typeface="CAC Moose" pitchFamily="2" charset="0"/>
              </a:rPr>
              <a:t>civilization 300-900 A.D.</a:t>
            </a:r>
            <a:endParaRPr lang="en-US" b="1" dirty="0">
              <a:latin typeface="CAC Moose" pitchFamily="2" charset="0"/>
            </a:endParaRPr>
          </a:p>
          <a:p>
            <a:r>
              <a:rPr lang="en-US" dirty="0">
                <a:latin typeface="CAC Moose" pitchFamily="2" charset="0"/>
              </a:rPr>
              <a:t>• Located in the Mexican and Central American </a:t>
            </a:r>
          </a:p>
          <a:p>
            <a:r>
              <a:rPr lang="en-US" dirty="0">
                <a:latin typeface="CAC Moose" pitchFamily="2" charset="0"/>
              </a:rPr>
              <a:t>   rain forest</a:t>
            </a:r>
          </a:p>
          <a:p>
            <a:r>
              <a:rPr lang="en-US" dirty="0">
                <a:latin typeface="CAC Moose" pitchFamily="2" charset="0"/>
              </a:rPr>
              <a:t>• Represented by </a:t>
            </a:r>
            <a:r>
              <a:rPr lang="en-US" dirty="0" err="1">
                <a:latin typeface="CAC Moose" pitchFamily="2" charset="0"/>
              </a:rPr>
              <a:t>Chichén</a:t>
            </a:r>
            <a:r>
              <a:rPr lang="en-US" dirty="0">
                <a:latin typeface="CAC Moose" pitchFamily="2" charset="0"/>
              </a:rPr>
              <a:t> </a:t>
            </a:r>
            <a:r>
              <a:rPr lang="en-US" dirty="0" err="1">
                <a:latin typeface="CAC Moose" pitchFamily="2" charset="0"/>
              </a:rPr>
              <a:t>Itzá</a:t>
            </a:r>
            <a:endParaRPr lang="en-US" dirty="0">
              <a:latin typeface="CAC Moose" pitchFamily="2" charset="0"/>
            </a:endParaRPr>
          </a:p>
          <a:p>
            <a:r>
              <a:rPr lang="en-US" dirty="0">
                <a:latin typeface="CAC Moose" pitchFamily="2" charset="0"/>
              </a:rPr>
              <a:t>• </a:t>
            </a:r>
            <a:r>
              <a:rPr lang="en-US" u="sng" dirty="0">
                <a:latin typeface="CAC Moose" pitchFamily="2" charset="0"/>
              </a:rPr>
              <a:t>Group of </a:t>
            </a:r>
            <a:r>
              <a:rPr lang="en-US" b="1" u="sng" dirty="0">
                <a:latin typeface="CAC Moose" pitchFamily="2" charset="0"/>
              </a:rPr>
              <a:t>city-states</a:t>
            </a:r>
            <a:r>
              <a:rPr lang="en-US" u="sng" dirty="0">
                <a:latin typeface="CAC Moose" pitchFamily="2" charset="0"/>
              </a:rPr>
              <a:t> ruled by a </a:t>
            </a:r>
            <a:r>
              <a:rPr lang="en-US" b="1" u="sng" dirty="0" smtClean="0">
                <a:latin typeface="CAC Moose" pitchFamily="2" charset="0"/>
              </a:rPr>
              <a:t>king (chief)</a:t>
            </a:r>
            <a:endParaRPr lang="en-US" b="1" u="sng" dirty="0">
              <a:latin typeface="CAC Moose" pitchFamily="2" charset="0"/>
            </a:endParaRPr>
          </a:p>
          <a:p>
            <a:r>
              <a:rPr lang="en-US" dirty="0">
                <a:latin typeface="CAC Moose" pitchFamily="2" charset="0"/>
              </a:rPr>
              <a:t>• Economy based on agriculture and trade</a:t>
            </a:r>
          </a:p>
          <a:p>
            <a:r>
              <a:rPr lang="en-US" dirty="0">
                <a:latin typeface="CAC Moose" pitchFamily="2" charset="0"/>
              </a:rPr>
              <a:t>• </a:t>
            </a:r>
            <a:r>
              <a:rPr lang="en-US" b="1" dirty="0">
                <a:latin typeface="CAC Moose" pitchFamily="2" charset="0"/>
              </a:rPr>
              <a:t>Polytheistic </a:t>
            </a:r>
            <a:r>
              <a:rPr lang="en-US" dirty="0">
                <a:latin typeface="CAC Moose" pitchFamily="2" charset="0"/>
              </a:rPr>
              <a:t>religion—Pyramids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209800"/>
            <a:ext cx="182880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2133600"/>
            <a:ext cx="8382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CAC Moose" pitchFamily="2" charset="0"/>
              </a:rPr>
              <a:t>Yucatán Peninsula</a:t>
            </a:r>
          </a:p>
          <a:p>
            <a:r>
              <a:rPr lang="en-US" sz="2400" dirty="0">
                <a:latin typeface="CAC Moose" pitchFamily="2" charset="0"/>
              </a:rPr>
              <a:t>-</a:t>
            </a:r>
            <a:r>
              <a:rPr lang="en-US" sz="2400" u="sng" dirty="0">
                <a:latin typeface="CAC Moose" pitchFamily="2" charset="0"/>
              </a:rPr>
              <a:t>Maya were found in the Yucatan Peninsula and Part of Guatemala</a:t>
            </a:r>
          </a:p>
          <a:p>
            <a:r>
              <a:rPr lang="en-US" sz="2400" b="1" dirty="0" smtClean="0">
                <a:latin typeface="CAC Moose" pitchFamily="2" charset="0"/>
              </a:rPr>
              <a:t>-</a:t>
            </a:r>
            <a:r>
              <a:rPr lang="en-US" sz="2400" dirty="0" smtClean="0">
                <a:latin typeface="CAC Moose" pitchFamily="2" charset="0"/>
              </a:rPr>
              <a:t>largest Mayan city was Tikal</a:t>
            </a:r>
            <a:endParaRPr lang="en-US" sz="2400" dirty="0">
              <a:latin typeface="CAC Moose" pitchFamily="2" charset="0"/>
            </a:endParaRPr>
          </a:p>
          <a:p>
            <a:endParaRPr lang="en-US" sz="2400" b="1" dirty="0" smtClean="0">
              <a:latin typeface="CAC Moose" pitchFamily="2" charset="0"/>
            </a:endParaRPr>
          </a:p>
          <a:p>
            <a:r>
              <a:rPr lang="en-US" sz="2400" b="1" dirty="0" smtClean="0">
                <a:latin typeface="CAC Moose" pitchFamily="2" charset="0"/>
              </a:rPr>
              <a:t>Maya</a:t>
            </a:r>
            <a:r>
              <a:rPr lang="en-US" sz="2400" b="1" dirty="0">
                <a:latin typeface="CAC Moose" pitchFamily="2" charset="0"/>
              </a:rPr>
              <a:t>: Between 300 and 900 A.D.</a:t>
            </a:r>
          </a:p>
          <a:p>
            <a:r>
              <a:rPr lang="en-US" sz="2400" dirty="0">
                <a:latin typeface="CAC Moose" pitchFamily="2" charset="0"/>
              </a:rPr>
              <a:t>-</a:t>
            </a:r>
            <a:r>
              <a:rPr lang="en-US" sz="2400" u="sng" dirty="0">
                <a:latin typeface="CAC Moose" pitchFamily="2" charset="0"/>
              </a:rPr>
              <a:t>Flourished during this time.  We do not know why it fell into decline.  The Maya abandoned their cities, we do not know why.</a:t>
            </a:r>
          </a:p>
          <a:p>
            <a:endParaRPr lang="en-US" sz="2400" dirty="0">
              <a:latin typeface="CAC Moose" pitchFamily="2" charset="0"/>
            </a:endParaRPr>
          </a:p>
          <a:p>
            <a:r>
              <a:rPr lang="en-US" sz="2400" b="1" dirty="0">
                <a:latin typeface="CAC Moose" pitchFamily="2" charset="0"/>
              </a:rPr>
              <a:t>Political and Social Structure</a:t>
            </a:r>
          </a:p>
          <a:p>
            <a:r>
              <a:rPr lang="en-US" sz="2400" u="sng" dirty="0">
                <a:latin typeface="CAC Moose" pitchFamily="2" charset="0"/>
              </a:rPr>
              <a:t>Cities-Were built around a central pyramid</a:t>
            </a:r>
          </a:p>
          <a:p>
            <a:r>
              <a:rPr lang="en-US" sz="2400" u="sng" dirty="0">
                <a:latin typeface="CAC Moose" pitchFamily="2" charset="0"/>
              </a:rPr>
              <a:t>Pyramid-Was topped with a shrine to the gods. </a:t>
            </a:r>
          </a:p>
          <a:p>
            <a:r>
              <a:rPr lang="en-US" sz="2400" u="sng" dirty="0">
                <a:latin typeface="CAC Moose" pitchFamily="2" charset="0"/>
              </a:rPr>
              <a:t>City-States-Each governed by a hereditary ruling class</a:t>
            </a:r>
          </a:p>
          <a:p>
            <a:endParaRPr lang="en-US" sz="2000" dirty="0">
              <a:latin typeface="CAC Moose" pitchFamily="2" charset="0"/>
            </a:endParaRPr>
          </a:p>
        </p:txBody>
      </p:sp>
      <p:pic>
        <p:nvPicPr>
          <p:cNvPr id="16389" name="Picture 5" descr="http://www.latinamericanstudies.org/maya/maya-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4688" y="152400"/>
            <a:ext cx="31607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685800"/>
            <a:ext cx="8686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CAC Moose" pitchFamily="2" charset="0"/>
              </a:rPr>
              <a:t>Mayan Kings</a:t>
            </a:r>
          </a:p>
          <a:p>
            <a:r>
              <a:rPr lang="en-US" sz="2800" dirty="0">
                <a:latin typeface="CAC Moose" pitchFamily="2" charset="0"/>
              </a:rPr>
              <a:t>-</a:t>
            </a:r>
            <a:r>
              <a:rPr lang="en-US" sz="2800" u="sng" dirty="0">
                <a:latin typeface="CAC Moose" pitchFamily="2" charset="0"/>
              </a:rPr>
              <a:t>Ruled the Mayan Kingdom</a:t>
            </a:r>
          </a:p>
          <a:p>
            <a:r>
              <a:rPr lang="en-US" sz="2800" u="sng" dirty="0">
                <a:latin typeface="CAC Moose" pitchFamily="2" charset="0"/>
              </a:rPr>
              <a:t>They claimed they were divine</a:t>
            </a:r>
          </a:p>
          <a:p>
            <a:r>
              <a:rPr lang="en-US" sz="2800" dirty="0">
                <a:latin typeface="CAC Moose" pitchFamily="2" charset="0"/>
              </a:rPr>
              <a:t>Were assisted  by nobles and a class of scribes</a:t>
            </a:r>
          </a:p>
          <a:p>
            <a:r>
              <a:rPr lang="en-US" sz="2800" dirty="0">
                <a:latin typeface="CAC Moose" pitchFamily="2" charset="0"/>
              </a:rPr>
              <a:t>Made special </a:t>
            </a:r>
            <a:r>
              <a:rPr lang="en-US" sz="2800" b="1" u="sng" dirty="0">
                <a:latin typeface="CAC Moose" pitchFamily="2" charset="0"/>
              </a:rPr>
              <a:t>blood sacrifices </a:t>
            </a:r>
            <a:r>
              <a:rPr lang="en-US" sz="2800" dirty="0">
                <a:latin typeface="CAC Moose" pitchFamily="2" charset="0"/>
              </a:rPr>
              <a:t>to maintain the kingdom.</a:t>
            </a:r>
          </a:p>
          <a:p>
            <a:endParaRPr lang="en-US" sz="2800" dirty="0">
              <a:latin typeface="CAC Moose" pitchFamily="2" charset="0"/>
            </a:endParaRPr>
          </a:p>
          <a:p>
            <a:r>
              <a:rPr lang="en-US" sz="2800" b="1" dirty="0">
                <a:latin typeface="CAC Moose" pitchFamily="2" charset="0"/>
              </a:rPr>
              <a:t>People</a:t>
            </a:r>
          </a:p>
          <a:p>
            <a:r>
              <a:rPr lang="en-US" sz="2800" dirty="0">
                <a:latin typeface="CAC Moose" pitchFamily="2" charset="0"/>
              </a:rPr>
              <a:t>-</a:t>
            </a:r>
            <a:r>
              <a:rPr lang="en-US" sz="2800" u="sng" dirty="0">
                <a:latin typeface="CAC Moose" pitchFamily="2" charset="0"/>
              </a:rPr>
              <a:t>Included townspeople</a:t>
            </a:r>
            <a:r>
              <a:rPr lang="en-US" sz="2800" dirty="0">
                <a:latin typeface="CAC Moose" pitchFamily="2" charset="0"/>
              </a:rPr>
              <a:t>, skilled artisans, officials, and merchants.</a:t>
            </a:r>
          </a:p>
          <a:p>
            <a:r>
              <a:rPr lang="en-US" sz="2800" u="sng" dirty="0">
                <a:latin typeface="CAC Moose" pitchFamily="2" charset="0"/>
              </a:rPr>
              <a:t>Many people were peasant farmers </a:t>
            </a:r>
            <a:r>
              <a:rPr lang="en-US" sz="2800" dirty="0">
                <a:latin typeface="CAC Moose" pitchFamily="2" charset="0"/>
              </a:rPr>
              <a:t>who worked on </a:t>
            </a:r>
            <a:r>
              <a:rPr lang="en-US" sz="2800" u="sng" dirty="0">
                <a:latin typeface="CAC Moose" pitchFamily="2" charset="0"/>
              </a:rPr>
              <a:t>terraced hillsides farming.  </a:t>
            </a:r>
          </a:p>
          <a:p>
            <a:r>
              <a:rPr lang="en-US" sz="2800" u="sng" dirty="0">
                <a:latin typeface="CAC Moose" pitchFamily="2" charset="0"/>
              </a:rPr>
              <a:t>Men did the fighting and hunting</a:t>
            </a:r>
            <a:r>
              <a:rPr lang="en-US" sz="2800" dirty="0">
                <a:latin typeface="CAC Moose" pitchFamily="2" charset="0"/>
              </a:rPr>
              <a:t>, </a:t>
            </a:r>
            <a:r>
              <a:rPr lang="en-US" sz="2800" u="sng" dirty="0">
                <a:latin typeface="CAC Moose" pitchFamily="2" charset="0"/>
              </a:rPr>
              <a:t>women made cornmeal and were responsible for homemaking </a:t>
            </a:r>
            <a:r>
              <a:rPr lang="en-US" sz="2800" dirty="0">
                <a:latin typeface="CAC Moose" pitchFamily="2" charset="0"/>
              </a:rPr>
              <a:t>and raising children. </a:t>
            </a:r>
          </a:p>
        </p:txBody>
      </p:sp>
      <p:pic>
        <p:nvPicPr>
          <p:cNvPr id="17410" name="Picture 2" descr="http://pro.corbis.com/images/DWF15-687297.jpg?size=67&amp;uid=%7b258c7824-0fc0-42f0-afb7-6937cc8fd563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0700" y="163513"/>
            <a:ext cx="2120900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228600"/>
            <a:ext cx="85344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CAC Moose" pitchFamily="2" charset="0"/>
              </a:rPr>
              <a:t>Religion</a:t>
            </a:r>
            <a:endParaRPr lang="en-US" sz="2800" u="sng" dirty="0">
              <a:latin typeface="CAC Moose" pitchFamily="2" charset="0"/>
            </a:endParaRPr>
          </a:p>
          <a:p>
            <a:pPr algn="ctr"/>
            <a:r>
              <a:rPr lang="en-US" sz="2400" u="sng" dirty="0">
                <a:latin typeface="CAC Moose" pitchFamily="2" charset="0"/>
              </a:rPr>
              <a:t>The Maya were </a:t>
            </a:r>
            <a:r>
              <a:rPr lang="en-US" sz="2400" u="sng" dirty="0" smtClean="0">
                <a:latin typeface="CAC Moose" pitchFamily="2" charset="0"/>
              </a:rPr>
              <a:t>Polytheistic with over 160 gods.</a:t>
            </a:r>
            <a:endParaRPr lang="en-US" sz="2400" u="sng" dirty="0">
              <a:latin typeface="CAC Moose" pitchFamily="2" charset="0"/>
            </a:endParaRPr>
          </a:p>
          <a:p>
            <a:pPr algn="ctr"/>
            <a:r>
              <a:rPr lang="en-US" sz="2400" dirty="0">
                <a:latin typeface="CAC Moose" pitchFamily="2" charset="0"/>
              </a:rPr>
              <a:t>They believed that all of life was in the hands of a divine power.</a:t>
            </a:r>
          </a:p>
          <a:p>
            <a:pPr algn="ctr"/>
            <a:r>
              <a:rPr lang="en-US" sz="2400" dirty="0">
                <a:latin typeface="CAC Moose" pitchFamily="2" charset="0"/>
              </a:rPr>
              <a:t>They were responsible for pleasing the gods. </a:t>
            </a:r>
          </a:p>
          <a:p>
            <a:pPr algn="ctr"/>
            <a:r>
              <a:rPr lang="en-US" sz="2400" dirty="0" smtClean="0">
                <a:latin typeface="CAC Moose" pitchFamily="2" charset="0"/>
              </a:rPr>
              <a:t>Their </a:t>
            </a:r>
            <a:r>
              <a:rPr lang="en-US" sz="2400" dirty="0">
                <a:latin typeface="CAC Moose" pitchFamily="2" charset="0"/>
              </a:rPr>
              <a:t>gods were ranked in order of importance, the Jaguar was the god of night and was seen as evil.</a:t>
            </a:r>
          </a:p>
          <a:p>
            <a:pPr algn="ctr"/>
            <a:r>
              <a:rPr lang="en-US" sz="2400" u="sng" dirty="0">
                <a:latin typeface="CAC Moose" pitchFamily="2" charset="0"/>
              </a:rPr>
              <a:t>The Maya practiced human sacrifice to appease their gods.</a:t>
            </a:r>
            <a:r>
              <a:rPr lang="en-US" sz="2400" dirty="0">
                <a:latin typeface="CAC Moose" pitchFamily="2" charset="0"/>
              </a:rPr>
              <a:t>  </a:t>
            </a:r>
          </a:p>
          <a:p>
            <a:pPr algn="ctr"/>
            <a:r>
              <a:rPr lang="en-US" sz="2400" dirty="0" smtClean="0">
                <a:latin typeface="CAC Moose" pitchFamily="2" charset="0"/>
              </a:rPr>
              <a:t>Human </a:t>
            </a:r>
            <a:r>
              <a:rPr lang="en-US" sz="2400" dirty="0">
                <a:latin typeface="CAC Moose" pitchFamily="2" charset="0"/>
              </a:rPr>
              <a:t>sacrifice was also used to mark special occasions.  </a:t>
            </a:r>
          </a:p>
          <a:p>
            <a:pPr algn="ctr"/>
            <a:r>
              <a:rPr lang="en-US" sz="2400" dirty="0">
                <a:latin typeface="CAC Moose" pitchFamily="2" charset="0"/>
              </a:rPr>
              <a:t>When a king ascended to the throne war captives were tortured and beheaded to mark the occasion. </a:t>
            </a:r>
            <a:r>
              <a:rPr lang="en-US" sz="2400" dirty="0" smtClean="0">
                <a:latin typeface="CAC Moose" pitchFamily="2" charset="0"/>
              </a:rPr>
              <a:t>Below is the god of rain on the left and god of death on the right.</a:t>
            </a:r>
            <a:endParaRPr lang="en-US" sz="2400" dirty="0">
              <a:latin typeface="CAC Moose" pitchFamily="2" charset="0"/>
            </a:endParaRPr>
          </a:p>
          <a:p>
            <a:pPr algn="ctr"/>
            <a:endParaRPr lang="en-US" dirty="0">
              <a:latin typeface="Calibri" pitchFamily="34" charset="0"/>
            </a:endParaRPr>
          </a:p>
        </p:txBody>
      </p:sp>
      <p:pic>
        <p:nvPicPr>
          <p:cNvPr id="18434" name="Picture 2" descr="http://pro.corbis.com/images/AX026061.jpg?size=67&amp;uid=%7bf860f499-d1fc-4301-bed5-a18fb4429e8f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800600"/>
            <a:ext cx="28194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495800"/>
            <a:ext cx="15573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aya-chac-raingo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267200"/>
            <a:ext cx="176049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maya-AhPuch-deathgo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4267200"/>
            <a:ext cx="190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571500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C Moose" pitchFamily="2" charset="0"/>
              </a:rPr>
              <a:t>Accomplishments</a:t>
            </a:r>
          </a:p>
          <a:p>
            <a:r>
              <a:rPr lang="en-US" sz="2400" b="1">
                <a:latin typeface="CAC Moose" pitchFamily="2" charset="0"/>
              </a:rPr>
              <a:t>Language</a:t>
            </a:r>
          </a:p>
          <a:p>
            <a:r>
              <a:rPr lang="en-US" sz="2400" u="sng">
                <a:latin typeface="CAC Moose" pitchFamily="2" charset="0"/>
              </a:rPr>
              <a:t>The Maya developed an independent Hieroglyphic language. </a:t>
            </a:r>
          </a:p>
          <a:p>
            <a:endParaRPr lang="en-US" sz="2400" u="sng">
              <a:latin typeface="CAC Moose" pitchFamily="2" charset="0"/>
            </a:endParaRPr>
          </a:p>
          <a:p>
            <a:r>
              <a:rPr lang="en-US" sz="2400">
                <a:latin typeface="CAC Moose" pitchFamily="2" charset="0"/>
              </a:rPr>
              <a:t>The Spanish destroyed most of the Mayan writings.  They were not seen as having any value.  Their language was not translated until the 20</a:t>
            </a:r>
            <a:r>
              <a:rPr lang="en-US" sz="2400" baseline="30000">
                <a:latin typeface="CAC Moose" pitchFamily="2" charset="0"/>
              </a:rPr>
              <a:t>th</a:t>
            </a:r>
            <a:r>
              <a:rPr lang="en-US" sz="2400">
                <a:latin typeface="CAC Moose" pitchFamily="2" charset="0"/>
              </a:rPr>
              <a:t> century.</a:t>
            </a:r>
          </a:p>
          <a:p>
            <a:endParaRPr lang="en-US" sz="2400">
              <a:latin typeface="CAC Moose" pitchFamily="2" charset="0"/>
            </a:endParaRPr>
          </a:p>
        </p:txBody>
      </p:sp>
      <p:pic>
        <p:nvPicPr>
          <p:cNvPr id="19458" name="Picture 2" descr="http://pro.corbis.com/images/CJ003871.jpg?size=67&amp;uid=%7bb41da2a1-4882-4f52-903f-20974cc83481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3025" y="3505200"/>
            <a:ext cx="19081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upload.wikimedia.org/wikipedia/commons/8/85/Dresden_Codex_p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28600"/>
            <a:ext cx="2914650" cy="625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Image:Palenque glyphs-edit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038600"/>
            <a:ext cx="3048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4648200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C Moose" pitchFamily="2" charset="0"/>
                <a:cs typeface="+mn-cs"/>
              </a:rPr>
              <a:t>Calendar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latin typeface="CAC Moose" pitchFamily="2" charset="0"/>
                <a:cs typeface="+mn-cs"/>
              </a:rPr>
              <a:t>The Maya developed a calendar that had two different parts.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AC Moose" pitchFamily="2" charset="0"/>
                <a:cs typeface="+mn-cs"/>
              </a:rPr>
              <a:t>It had a </a:t>
            </a:r>
            <a:r>
              <a:rPr lang="en-US" sz="2400" u="sng" dirty="0">
                <a:latin typeface="CAC Moose" pitchFamily="2" charset="0"/>
                <a:cs typeface="+mn-cs"/>
              </a:rPr>
              <a:t>solar calendar </a:t>
            </a:r>
            <a:r>
              <a:rPr lang="en-US" sz="2400" dirty="0">
                <a:latin typeface="CAC Moose" pitchFamily="2" charset="0"/>
                <a:cs typeface="+mn-cs"/>
              </a:rPr>
              <a:t>with 365 days, divided into 18 months with 20 days each with 5 extra days at the end.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AC Moose" pitchFamily="2" charset="0"/>
                <a:cs typeface="+mn-cs"/>
              </a:rPr>
              <a:t>A Lunar calendar and a Calendar based on the movement of the Planet Venus.  This was a </a:t>
            </a:r>
            <a:r>
              <a:rPr lang="en-US" sz="2400" u="sng" dirty="0">
                <a:latin typeface="CAC Moose" pitchFamily="2" charset="0"/>
                <a:cs typeface="+mn-cs"/>
              </a:rPr>
              <a:t>sacred  calendar</a:t>
            </a:r>
            <a:r>
              <a:rPr lang="en-US" sz="2400" dirty="0">
                <a:latin typeface="CAC Moose" pitchFamily="2" charset="0"/>
                <a:cs typeface="+mn-cs"/>
              </a:rPr>
              <a:t> with 260 days and 13 weeks of 20 days each.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AC Moose" pitchFamily="2" charset="0"/>
                <a:cs typeface="+mn-cs"/>
              </a:rPr>
              <a:t>The Mayan calendar says our present world was created in 3114 B.C. and the current world will end on December 23 2012 A.D. </a:t>
            </a:r>
          </a:p>
        </p:txBody>
      </p:sp>
      <p:pic>
        <p:nvPicPr>
          <p:cNvPr id="20482" name="Picture 2" descr="http://www.yucatanadventure.com.mx/Tzolk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39528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Mayan Intellectual and Artistic Achievements</a:t>
            </a:r>
            <a:endParaRPr/>
          </a:p>
        </p:txBody>
      </p:sp>
      <p:sp>
        <p:nvSpPr>
          <p:cNvPr id="21507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Math</a:t>
            </a:r>
          </a:p>
          <a:p>
            <a:pPr lvl="1"/>
            <a:r>
              <a:rPr lang="en-US" sz="2700" smtClean="0"/>
              <a:t>Priests decided ceremony times</a:t>
            </a:r>
          </a:p>
          <a:p>
            <a:pPr lvl="1"/>
            <a:r>
              <a:rPr lang="en-US" sz="2700" smtClean="0"/>
              <a:t>Numbering system included zero</a:t>
            </a:r>
          </a:p>
          <a:p>
            <a:endParaRPr lang="en-US" smtClean="0"/>
          </a:p>
        </p:txBody>
      </p:sp>
      <p:pic>
        <p:nvPicPr>
          <p:cNvPr id="21508" name="Content Placeholder 5" descr="maya-numbers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531937"/>
            <a:ext cx="3822700" cy="5326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1677</Words>
  <Application>Microsoft Office PowerPoint</Application>
  <PresentationFormat>On-screen Show (4:3)</PresentationFormat>
  <Paragraphs>229</Paragraphs>
  <Slides>28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Mesoamerican Civilizations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Mayan Intellectual and Artistic Achievements</vt:lpstr>
      <vt:lpstr>End of the Maya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Aztec Religion- Human Sacrifice</vt:lpstr>
      <vt:lpstr>PowerPoint Presentation</vt:lpstr>
      <vt:lpstr>PowerPoint Presentation</vt:lpstr>
      <vt:lpstr>PowerPoint Presentation</vt:lpstr>
      <vt:lpstr>Religion</vt:lpstr>
      <vt:lpstr>Government</vt:lpstr>
      <vt:lpstr>Chosen Women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Mesoamerican Civilizations</dc:title>
  <dc:creator>Cara Walton</dc:creator>
  <cp:lastModifiedBy>Windows User</cp:lastModifiedBy>
  <cp:revision>93</cp:revision>
  <dcterms:created xsi:type="dcterms:W3CDTF">2007-12-11T16:46:55Z</dcterms:created>
  <dcterms:modified xsi:type="dcterms:W3CDTF">2015-11-20T17:09:28Z</dcterms:modified>
</cp:coreProperties>
</file>