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sldIdLst>
    <p:sldId id="256" r:id="rId2"/>
    <p:sldId id="278" r:id="rId3"/>
    <p:sldId id="260" r:id="rId4"/>
    <p:sldId id="335" r:id="rId5"/>
    <p:sldId id="317" r:id="rId6"/>
    <p:sldId id="320" r:id="rId7"/>
    <p:sldId id="289" r:id="rId8"/>
    <p:sldId id="297" r:id="rId9"/>
    <p:sldId id="307" r:id="rId10"/>
    <p:sldId id="294" r:id="rId11"/>
    <p:sldId id="315" r:id="rId12"/>
    <p:sldId id="296" r:id="rId13"/>
    <p:sldId id="312" r:id="rId14"/>
    <p:sldId id="314" r:id="rId15"/>
    <p:sldId id="336" r:id="rId16"/>
    <p:sldId id="313" r:id="rId17"/>
    <p:sldId id="283" r:id="rId18"/>
    <p:sldId id="333" r:id="rId19"/>
    <p:sldId id="321" r:id="rId20"/>
    <p:sldId id="269" r:id="rId21"/>
    <p:sldId id="293" r:id="rId22"/>
    <p:sldId id="261" r:id="rId23"/>
    <p:sldId id="262" r:id="rId24"/>
    <p:sldId id="291" r:id="rId25"/>
    <p:sldId id="318" r:id="rId26"/>
    <p:sldId id="281" r:id="rId27"/>
    <p:sldId id="282" r:id="rId28"/>
    <p:sldId id="304" r:id="rId29"/>
    <p:sldId id="324" r:id="rId30"/>
    <p:sldId id="332" r:id="rId31"/>
    <p:sldId id="322" r:id="rId32"/>
    <p:sldId id="319" r:id="rId33"/>
    <p:sldId id="271" r:id="rId34"/>
    <p:sldId id="299" r:id="rId35"/>
    <p:sldId id="301" r:id="rId36"/>
    <p:sldId id="284" r:id="rId37"/>
    <p:sldId id="300" r:id="rId38"/>
    <p:sldId id="310" r:id="rId39"/>
    <p:sldId id="316" r:id="rId40"/>
    <p:sldId id="264" r:id="rId41"/>
    <p:sldId id="326" r:id="rId42"/>
    <p:sldId id="311" r:id="rId43"/>
    <p:sldId id="290" r:id="rId44"/>
    <p:sldId id="287" r:id="rId45"/>
    <p:sldId id="329" r:id="rId46"/>
    <p:sldId id="325" r:id="rId47"/>
    <p:sldId id="327" r:id="rId48"/>
    <p:sldId id="331" r:id="rId49"/>
  </p:sldIdLst>
  <p:sldSz cx="9144000" cy="6858000" type="screen4x3"/>
  <p:notesSz cx="6858000" cy="9144000"/>
  <p:embeddedFontLst>
    <p:embeddedFont>
      <p:font typeface="Art Gothic ExtraBold"/>
      <p:regular r:id="rId50"/>
    </p:embeddedFont>
    <p:embeddedFont>
      <p:font typeface="Arial Unicode MS" pitchFamily="34" charset="-128"/>
      <p:regular r:id="rId51"/>
    </p:embeddedFont>
    <p:embeddedFont>
      <p:font typeface="PressWriter Symbols"/>
      <p:regular r:id="rId52"/>
    </p:embeddedFont>
    <p:embeddedFont>
      <p:font typeface="Verdana" pitchFamily="34" charset="0"/>
      <p:regular r:id="rId53"/>
      <p:bold r:id="rId54"/>
      <p:italic r:id="rId55"/>
      <p:boldItalic r:id="rId56"/>
    </p:embeddedFont>
    <p:embeddedFont>
      <p:font typeface="Comic Sans MS" pitchFamily="66" charset="0"/>
      <p:regular r:id="rId57"/>
      <p:bold r:id="rId5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8F8F8"/>
    <a:srgbClr val="28A4A1"/>
    <a:srgbClr val="2CB3B0"/>
    <a:srgbClr val="33CCCC"/>
    <a:srgbClr val="00517A"/>
    <a:srgbClr val="008BD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307" autoAdjust="0"/>
  </p:normalViewPr>
  <p:slideViewPr>
    <p:cSldViewPr>
      <p:cViewPr>
        <p:scale>
          <a:sx n="48" d="100"/>
          <a:sy n="48" d="100"/>
        </p:scale>
        <p:origin x="-200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5" name="Picture 8" descr="Carcassonne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 knight"/>
          <p:cNvPicPr>
            <a:picLocks noChangeAspect="1" noChangeArrowheads="1"/>
          </p:cNvPicPr>
          <p:nvPr userDrawn="1"/>
        </p:nvPicPr>
        <p:blipFill>
          <a:blip r:embed="rId3" cstate="print"/>
          <a:srcRect l="7869" t="3334" r="9508" b="3334"/>
          <a:stretch>
            <a:fillRect/>
          </a:stretch>
        </p:blipFill>
        <p:spPr bwMode="auto">
          <a:xfrm>
            <a:off x="0" y="0"/>
            <a:ext cx="137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76DCD-1C8F-4530-BEC9-36117064F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A29C-35DE-4E8E-B91C-55E34B61A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FC684-60F2-4AD4-B1E7-03FA19607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9D698-0C77-4F88-B55B-43CF71EC0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E302-7EE3-41E0-87E7-33137225C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CE971-1619-4BA7-B4F7-2B2AF3483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75F5-6E68-4BC5-B593-2BF23E12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D6DD4-24C4-4C0E-A9A0-1B3F77EE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189A3-2056-435C-8265-41336829E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82FF-9C9B-4EDF-AA1F-C18E6509F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D23F-A6B2-4050-88E8-07065AB07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95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46B636-6C07-43D5-9397-F1B054EBB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9" descr="Carcassonne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blue knight"/>
          <p:cNvPicPr>
            <a:picLocks noChangeAspect="1" noChangeArrowheads="1"/>
          </p:cNvPicPr>
          <p:nvPr userDrawn="1"/>
        </p:nvPicPr>
        <p:blipFill>
          <a:blip r:embed="rId14" cstate="print"/>
          <a:srcRect l="7869" t="3334" r="9508" b="3334"/>
          <a:stretch>
            <a:fillRect/>
          </a:stretch>
        </p:blipFill>
        <p:spPr bwMode="auto">
          <a:xfrm>
            <a:off x="0" y="0"/>
            <a:ext cx="137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1752600" y="0"/>
            <a:ext cx="678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>
                <a:latin typeface="Arial" charset="0"/>
              </a:rPr>
              <a:t>The Middle Ages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447800" y="1439863"/>
            <a:ext cx="7467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Postclassical period in western Europe </a:t>
            </a:r>
            <a:r>
              <a:rPr lang="en-US" sz="2400" smtClean="0">
                <a:latin typeface="Arial" charset="0"/>
              </a:rPr>
              <a:t>known </a:t>
            </a:r>
            <a:r>
              <a:rPr lang="en-US" sz="2400">
                <a:latin typeface="Arial" charset="0"/>
              </a:rPr>
              <a:t>as the Middle Ages, stretches between the fall of the Roman Empire (476 CE) to the mid-15</a:t>
            </a:r>
            <a:r>
              <a:rPr lang="en-US" sz="2400" baseline="30000">
                <a:latin typeface="Arial" charset="0"/>
              </a:rPr>
              <a:t>th</a:t>
            </a:r>
            <a:r>
              <a:rPr lang="en-US" sz="2400">
                <a:latin typeface="Arial" charset="0"/>
              </a:rPr>
              <a:t> c. 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 charset="0"/>
              </a:rPr>
              <a:t>Christian missionaries converted Europeans from polytheistic faiths to monotheistic ones (mainly Christianity) – </a:t>
            </a:r>
            <a:r>
              <a:rPr lang="en-US" sz="2400" b="1" dirty="0">
                <a:latin typeface="Arial" charset="0"/>
              </a:rPr>
              <a:t>Cultural Diffusion 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 charset="0"/>
              </a:rPr>
              <a:t>New tools and crops expanded agricultural output; advanced technologies improved manufacturing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•"/>
            </a:pPr>
            <a:r>
              <a:rPr lang="en-US" sz="2400" b="1" dirty="0">
                <a:latin typeface="Arial" charset="0"/>
              </a:rPr>
              <a:t>Effective political and military power in Europe was localized w/ regional aristocrats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onastic library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257800" y="990600"/>
            <a:ext cx="3781425" cy="5438775"/>
          </a:xfrm>
          <a:prstGeom prst="rect">
            <a:avLst/>
          </a:prstGeom>
          <a:noFill/>
          <a:ln w="9525">
            <a:solidFill>
              <a:srgbClr val="00517A"/>
            </a:solidFill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371600" y="990600"/>
            <a:ext cx="38862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</a:rPr>
              <a:t>Roman Catholic Church</a:t>
            </a:r>
            <a:r>
              <a:rPr lang="en-US" sz="2800">
                <a:latin typeface="Arial" charset="0"/>
              </a:rPr>
              <a:t> – Church established in western Europe during the Roman empire and the Middle Ages; head of the church is the bishop of Rome (Pope)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" charset="0"/>
              </a:rPr>
              <a:t>Pope</a:t>
            </a:r>
            <a:r>
              <a:rPr lang="en-US" sz="2800">
                <a:latin typeface="Arial" charset="0"/>
              </a:rPr>
              <a:t> – Meaning papa or father; bishop of Rome and head of Catholic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aquinasb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524000" y="4027488"/>
            <a:ext cx="7620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B050"/>
                </a:solidFill>
                <a:latin typeface="Arial" charset="0"/>
              </a:rPr>
              <a:t>Thomas Aquinas</a:t>
            </a:r>
            <a:r>
              <a:rPr lang="en-US" sz="240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– Creator of one of the great </a:t>
            </a:r>
            <a:r>
              <a:rPr lang="en-US" sz="2400" b="1">
                <a:latin typeface="Arial" charset="0"/>
              </a:rPr>
              <a:t>syntheses</a:t>
            </a:r>
            <a:r>
              <a:rPr lang="en-US" sz="2400">
                <a:latin typeface="Arial" charset="0"/>
              </a:rPr>
              <a:t> of medieval learning; taught at </a:t>
            </a:r>
            <a:r>
              <a:rPr lang="en-US" sz="2400" b="1">
                <a:latin typeface="Arial" charset="0"/>
              </a:rPr>
              <a:t>University of Paris;</a:t>
            </a:r>
            <a:r>
              <a:rPr lang="en-US" sz="2400">
                <a:latin typeface="Arial" charset="0"/>
              </a:rPr>
              <a:t> </a:t>
            </a:r>
            <a:r>
              <a:rPr lang="en-US" sz="2400">
                <a:solidFill>
                  <a:srgbClr val="00B050"/>
                </a:solidFill>
                <a:latin typeface="Arial" charset="0"/>
              </a:rPr>
              <a:t>believed that through </a:t>
            </a:r>
            <a:r>
              <a:rPr lang="en-US" sz="2400" b="1" i="1">
                <a:solidFill>
                  <a:srgbClr val="00B050"/>
                </a:solidFill>
                <a:latin typeface="Arial" charset="0"/>
              </a:rPr>
              <a:t>reason</a:t>
            </a:r>
            <a:r>
              <a:rPr lang="en-US" sz="2400">
                <a:solidFill>
                  <a:srgbClr val="00B050"/>
                </a:solidFill>
                <a:latin typeface="Arial" charset="0"/>
              </a:rPr>
              <a:t> it was possible to know much about natural order, moral law, and the nature of God.</a:t>
            </a:r>
            <a:endParaRPr lang="en-US" sz="2400" b="1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Roman Architectural Style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00200" y="1143000"/>
            <a:ext cx="7543800" cy="157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Clr>
                <a:srgbClr val="00517A"/>
              </a:buClr>
              <a:buFont typeface="PressWriter Symbols" pitchFamily="2" charset="2"/>
              <a:buChar char="e"/>
            </a:pPr>
            <a:r>
              <a:rPr lang="en-US" sz="2400" b="1">
                <a:latin typeface="Comic Sans MS" pitchFamily="66" charset="0"/>
              </a:rPr>
              <a:t> Rounded Arches.</a:t>
            </a:r>
          </a:p>
          <a:p>
            <a:pPr>
              <a:spcBef>
                <a:spcPct val="50000"/>
              </a:spcBef>
              <a:buClr>
                <a:srgbClr val="00517A"/>
              </a:buClr>
              <a:buFont typeface="PressWriter Symbols" pitchFamily="2" charset="2"/>
              <a:buChar char="e"/>
            </a:pPr>
            <a:r>
              <a:rPr lang="en-US" sz="2400" b="1">
                <a:latin typeface="Comic Sans MS" pitchFamily="66" charset="0"/>
              </a:rPr>
              <a:t> Thick walls.</a:t>
            </a:r>
          </a:p>
          <a:p>
            <a:pPr>
              <a:spcBef>
                <a:spcPct val="50000"/>
              </a:spcBef>
              <a:buClr>
                <a:srgbClr val="00517A"/>
              </a:buClr>
              <a:buFont typeface="PressWriter Symbols" pitchFamily="2" charset="2"/>
              <a:buChar char="e"/>
            </a:pPr>
            <a:r>
              <a:rPr lang="en-US" sz="2400" b="1">
                <a:latin typeface="Comic Sans MS" pitchFamily="66" charset="0"/>
              </a:rPr>
              <a:t> Dark &amp; simplistic interiors</a:t>
            </a:r>
            <a:r>
              <a:rPr lang="en-US" sz="2400" b="1">
                <a:latin typeface="Comic Sans MS" pitchFamily="66" charset="0"/>
                <a:sym typeface="Wingdings" pitchFamily="2" charset="2"/>
              </a:rPr>
              <a:t>.</a:t>
            </a:r>
          </a:p>
        </p:txBody>
      </p:sp>
      <p:pic>
        <p:nvPicPr>
          <p:cNvPr id="14340" name="Picture 4" descr="Romanesque Church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048000" y="3657600"/>
            <a:ext cx="4267200" cy="2976563"/>
          </a:xfrm>
          <a:prstGeom prst="rect">
            <a:avLst/>
          </a:prstGeom>
          <a:noFill/>
          <a:ln w="9525">
            <a:solidFill>
              <a:srgbClr val="00517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373063"/>
            <a:ext cx="6934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B050"/>
                </a:solidFill>
                <a:latin typeface="Arial" charset="0"/>
              </a:rPr>
              <a:t>Gothic</a:t>
            </a:r>
            <a:r>
              <a:rPr lang="en-US" sz="2400">
                <a:solidFill>
                  <a:srgbClr val="00B050"/>
                </a:solidFill>
                <a:latin typeface="Arial" charset="0"/>
              </a:rPr>
              <a:t> style </a:t>
            </a:r>
            <a:r>
              <a:rPr lang="en-US" sz="2400">
                <a:latin typeface="Arial" charset="0"/>
              </a:rPr>
              <a:t>– An architectural style developed during the Middle Ages in western Europe; featured pointed arches and flying buttresses as external support on main walls; 11</a:t>
            </a:r>
            <a:r>
              <a:rPr lang="en-US" sz="2400" baseline="30000">
                <a:latin typeface="Arial" charset="0"/>
              </a:rPr>
              <a:t>th</a:t>
            </a:r>
            <a:r>
              <a:rPr lang="en-US" sz="2400">
                <a:latin typeface="Arial" charset="0"/>
              </a:rPr>
              <a:t> century.</a:t>
            </a:r>
          </a:p>
        </p:txBody>
      </p:sp>
      <p:pic>
        <p:nvPicPr>
          <p:cNvPr id="15363" name="Picture 6" descr="got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886200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laon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57400"/>
            <a:ext cx="3429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Feud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1371600" y="0"/>
            <a:ext cx="3352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B050"/>
                </a:solidFill>
                <a:latin typeface="Arial" charset="0"/>
              </a:rPr>
              <a:t>Manorialism</a:t>
            </a:r>
            <a:r>
              <a:rPr lang="en-US" sz="2400">
                <a:latin typeface="Arial" charset="0"/>
              </a:rPr>
              <a:t> – System of economic and political relations between landlords and their peasant laborers.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A </a:t>
            </a:r>
            <a:r>
              <a:rPr lang="en-US" sz="2400" b="1">
                <a:latin typeface="Arial" charset="0"/>
              </a:rPr>
              <a:t>manor</a:t>
            </a:r>
            <a:r>
              <a:rPr lang="en-US" sz="2400">
                <a:latin typeface="Arial" charset="0"/>
              </a:rPr>
              <a:t> would include the lord and all the serfs of a village or group of villages, their mutual obligations to provide protection, labor, &amp; justice, for </a:t>
            </a:r>
            <a:r>
              <a:rPr lang="en-US" sz="2400" b="1" i="1">
                <a:latin typeface="Arial" charset="0"/>
              </a:rPr>
              <a:t>all</a:t>
            </a:r>
            <a:r>
              <a:rPr lang="en-US" sz="2400">
                <a:latin typeface="Arial" charset="0"/>
              </a:rPr>
              <a:t> people in the manor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In return for protection they (serfs) gave lords part of their crops and provided labor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447800" y="457200"/>
            <a:ext cx="7467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B050"/>
                </a:solidFill>
              </a:rPr>
              <a:t>Feudalism</a:t>
            </a:r>
            <a:r>
              <a:rPr lang="en-US" sz="2400"/>
              <a:t> – is a system in which weaker vassals (weaker lords) served stronger nobles (stronger lords), receiving protection in return. </a:t>
            </a:r>
            <a:r>
              <a:rPr lang="en-US" sz="2400" b="1"/>
              <a:t>Feudalism was a prominent form of government during the Middle Ages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B050"/>
                </a:solidFill>
                <a:latin typeface="Arial" charset="0"/>
              </a:rPr>
              <a:t>Vassals</a:t>
            </a:r>
            <a:r>
              <a:rPr lang="en-US" sz="2400">
                <a:latin typeface="Arial" charset="0"/>
              </a:rPr>
              <a:t> – Members of the military elite who received land from a lord in return for military service and loyalty</a:t>
            </a:r>
            <a:endParaRPr lang="en-US" sz="2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A “</a:t>
            </a:r>
            <a:r>
              <a:rPr lang="en-US" sz="2400" b="1">
                <a:solidFill>
                  <a:srgbClr val="CC3300"/>
                </a:solidFill>
              </a:rPr>
              <a:t>manorial system</a:t>
            </a:r>
            <a:r>
              <a:rPr lang="en-US" sz="2400" b="1"/>
              <a:t>”</a:t>
            </a:r>
            <a:r>
              <a:rPr lang="en-US" sz="2400"/>
              <a:t> is a way of living economically and socially, on a large farm, in a self-sufficient manner.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371600" y="457200"/>
            <a:ext cx="2133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Intellectual activity sharply diminished; most literate individuals were Catholic monks and priests</a:t>
            </a: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1371600" y="4733925"/>
            <a:ext cx="7543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B050"/>
                </a:solidFill>
                <a:latin typeface="Arial" charset="0"/>
              </a:rPr>
              <a:t>Serfs</a:t>
            </a:r>
            <a:r>
              <a:rPr lang="en-US" sz="2400">
                <a:latin typeface="Arial" charset="0"/>
              </a:rPr>
              <a:t> bore many burdens, but they were </a:t>
            </a:r>
            <a:r>
              <a:rPr lang="en-US" sz="2400" b="1" i="1">
                <a:latin typeface="Arial" charset="0"/>
              </a:rPr>
              <a:t>NOT </a:t>
            </a:r>
            <a:r>
              <a:rPr lang="en-US" sz="2400">
                <a:latin typeface="Arial" charset="0"/>
              </a:rPr>
              <a:t>slaves; had heritable ownership of houses and land as long as they met their obligations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Most individuals were serfs living on </a:t>
            </a:r>
            <a:r>
              <a:rPr lang="en-US" sz="2400" b="1">
                <a:latin typeface="Arial" charset="0"/>
              </a:rPr>
              <a:t>self-sufficient agricultural estates (</a:t>
            </a:r>
            <a:r>
              <a:rPr lang="en-US" sz="2400" b="1">
                <a:solidFill>
                  <a:srgbClr val="CC3300"/>
                </a:solidFill>
                <a:latin typeface="Arial" charset="0"/>
              </a:rPr>
              <a:t>manors</a:t>
            </a:r>
            <a:r>
              <a:rPr lang="en-US" sz="2400" b="1">
                <a:latin typeface="Arial" charset="0"/>
              </a:rPr>
              <a:t>)</a:t>
            </a:r>
          </a:p>
        </p:txBody>
      </p:sp>
      <p:pic>
        <p:nvPicPr>
          <p:cNvPr id="18436" name="Picture 10" descr="manorlif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715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Feudalism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362200" y="914400"/>
            <a:ext cx="6248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A political, economic, and social system based on loyalty and military service</a:t>
            </a:r>
            <a:r>
              <a:rPr lang="en-US" sz="3200" b="1">
                <a:latin typeface="Comic Sans MS" pitchFamily="66" charset="0"/>
              </a:rPr>
              <a:t>.</a:t>
            </a:r>
          </a:p>
        </p:txBody>
      </p:sp>
      <p:pic>
        <p:nvPicPr>
          <p:cNvPr id="19460" name="Picture 36" descr="chart-feudal hierarc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7432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37"/>
          <p:cNvSpPr txBox="1">
            <a:spLocks noChangeArrowheads="1"/>
          </p:cNvSpPr>
          <p:nvPr/>
        </p:nvSpPr>
        <p:spPr bwMode="auto">
          <a:xfrm>
            <a:off x="1828800" y="64770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Vassal owned loyalty to their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feudal_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0"/>
            <a:ext cx="7458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371600" y="1752600"/>
            <a:ext cx="777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The </a:t>
            </a:r>
            <a:r>
              <a:rPr lang="en-US" sz="2400" b="1">
                <a:solidFill>
                  <a:srgbClr val="CC3300"/>
                </a:solidFill>
                <a:latin typeface="Arial" charset="0"/>
              </a:rPr>
              <a:t>Carolingian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 dynasty </a:t>
            </a:r>
            <a:r>
              <a:rPr lang="en-US" sz="2400">
                <a:latin typeface="Arial" charset="0"/>
              </a:rPr>
              <a:t>of the Franks - ruled in France, Belgium, and Germany; grew stronger during the 8</a:t>
            </a:r>
            <a:r>
              <a:rPr lang="en-US" sz="2400" baseline="30000">
                <a:latin typeface="Arial" charset="0"/>
              </a:rPr>
              <a:t>th</a:t>
            </a:r>
            <a:r>
              <a:rPr lang="en-US" sz="2400">
                <a:latin typeface="Arial" charset="0"/>
              </a:rPr>
              <a:t> c.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B050"/>
                </a:solidFill>
                <a:latin typeface="Arial" charset="0"/>
              </a:rPr>
              <a:t>Charlemagne</a:t>
            </a:r>
            <a:r>
              <a:rPr lang="en-US" sz="2400">
                <a:latin typeface="Arial" charset="0"/>
              </a:rPr>
              <a:t> built a substantial empire by 800 CE; he helped to restore church-based education and revived traditions of Roman imperial government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The </a:t>
            </a:r>
            <a:r>
              <a:rPr lang="en-US" sz="2400" b="1">
                <a:latin typeface="Arial" charset="0"/>
              </a:rPr>
              <a:t>empire </a:t>
            </a:r>
            <a:r>
              <a:rPr lang="en-US" sz="2400">
                <a:latin typeface="Arial" charset="0"/>
              </a:rPr>
              <a:t>did not survive Charlemagne’s death; </a:t>
            </a:r>
            <a:r>
              <a:rPr lang="en-US" sz="2400" b="1">
                <a:latin typeface="Arial" charset="0"/>
              </a:rPr>
              <a:t>his sons divided the territory; </a:t>
            </a:r>
            <a:r>
              <a:rPr lang="en-US" sz="2400">
                <a:latin typeface="Arial" charset="0"/>
              </a:rPr>
              <a:t>the rulers reigning in Germany and northern Italy initially were the strongest</a:t>
            </a:r>
            <a:endParaRPr lang="en-US" sz="2400" b="1">
              <a:latin typeface="Arial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76400" y="0"/>
            <a:ext cx="7010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The Carolingian Renaissance – Dynasty took over the Frankish monarchy in the 8</a:t>
            </a:r>
            <a:r>
              <a:rPr lang="en-US" sz="3200" b="1" baseline="30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th</a:t>
            </a:r>
            <a:r>
              <a:rPr lang="en-US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 century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600200" y="411163"/>
            <a:ext cx="731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Periodization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81200" y="990600"/>
            <a:ext cx="6248400" cy="3084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CC3300"/>
                </a:solidFill>
                <a:latin typeface="Comic Sans MS" pitchFamily="66" charset="0"/>
              </a:rPr>
              <a:t>Early Middle Ages</a:t>
            </a:r>
            <a:r>
              <a:rPr lang="en-US" sz="2800" b="1">
                <a:latin typeface="Comic Sans MS" pitchFamily="66" charset="0"/>
              </a:rPr>
              <a:t>:  500 – 1000</a:t>
            </a:r>
          </a:p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None/>
            </a:pPr>
            <a:endParaRPr lang="en-US" sz="2800" b="1"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CC3300"/>
                </a:solidFill>
                <a:latin typeface="Comic Sans MS" pitchFamily="66" charset="0"/>
              </a:rPr>
              <a:t>High Middle Ages</a:t>
            </a:r>
            <a:r>
              <a:rPr lang="en-US" sz="2800" b="1">
                <a:latin typeface="Comic Sans MS" pitchFamily="66" charset="0"/>
              </a:rPr>
              <a:t>:  1000 – 1250</a:t>
            </a:r>
          </a:p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None/>
            </a:pPr>
            <a:endParaRPr lang="en-US" sz="2800" b="1"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CC3300"/>
                </a:solidFill>
                <a:latin typeface="Comic Sans MS" pitchFamily="66" charset="0"/>
              </a:rPr>
              <a:t>Late Middle Ages</a:t>
            </a:r>
            <a:r>
              <a:rPr lang="en-US" sz="2800" b="1">
                <a:latin typeface="Comic Sans MS" pitchFamily="66" charset="0"/>
              </a:rPr>
              <a:t>:  1250 - 1500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371600" y="48006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Western Europe</a:t>
            </a:r>
            <a:r>
              <a:rPr lang="en-US" sz="2400">
                <a:latin typeface="Arial" charset="0"/>
              </a:rPr>
              <a:t> not as commercially or culturally developed as the great world civilizations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267200" y="152400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Charles the Great Charlemagne: 742 to 814</a:t>
            </a:r>
          </a:p>
        </p:txBody>
      </p:sp>
      <p:pic>
        <p:nvPicPr>
          <p:cNvPr id="22531" name="Picture 5" descr="Charlemagn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900" t="2985" b="2985"/>
          <a:stretch>
            <a:fillRect/>
          </a:stretch>
        </p:blipFill>
        <p:spPr bwMode="auto">
          <a:xfrm>
            <a:off x="4772025" y="1371600"/>
            <a:ext cx="4371975" cy="5334000"/>
          </a:xfrm>
          <a:prstGeom prst="rect">
            <a:avLst/>
          </a:prstGeom>
          <a:noFill/>
          <a:ln w="9525">
            <a:solidFill>
              <a:srgbClr val="00517A"/>
            </a:solidFill>
            <a:miter lim="800000"/>
            <a:headEnd/>
            <a:tailEnd/>
          </a:ln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371600" y="533400"/>
            <a:ext cx="32766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B050"/>
                </a:solidFill>
                <a:latin typeface="Arial" charset="0"/>
              </a:rPr>
              <a:t>Charlemagne</a:t>
            </a:r>
            <a:r>
              <a:rPr lang="en-US" sz="2400" b="1">
                <a:latin typeface="Arial" charset="0"/>
              </a:rPr>
              <a:t> –</a:t>
            </a:r>
            <a:r>
              <a:rPr lang="en-US" sz="2400">
                <a:latin typeface="Arial" charset="0"/>
              </a:rPr>
              <a:t> Carolingian monarch who established a large empire in France and Germany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B050"/>
                </a:solidFill>
                <a:latin typeface="Arial" charset="0"/>
              </a:rPr>
              <a:t>Holy Roman emperors</a:t>
            </a:r>
            <a:r>
              <a:rPr lang="en-US" sz="240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– Rulers in northern Italy and Germany following the breakup of Charlemagne’s empire; claimed title of emperor but failed to develop centralized monarchy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Charlemagne’s Empire</a:t>
            </a:r>
          </a:p>
        </p:txBody>
      </p:sp>
      <p:pic>
        <p:nvPicPr>
          <p:cNvPr id="23555" name="Picture 3" descr="map-Charlemagne's Empire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371600" y="838200"/>
            <a:ext cx="7772400" cy="60198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The Rise of European Monarchies England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447800" y="4210050"/>
            <a:ext cx="7696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CC3300"/>
                </a:solidFill>
                <a:latin typeface="Arial" charset="0"/>
              </a:rPr>
              <a:t>Clovis</a:t>
            </a:r>
            <a:r>
              <a:rPr lang="en-US" sz="2400">
                <a:latin typeface="Arial" charset="0"/>
              </a:rPr>
              <a:t> – King of the Franks; converted to Christianity circa 496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Carolingians</a:t>
            </a:r>
            <a:r>
              <a:rPr lang="en-US" sz="2400">
                <a:latin typeface="Arial" charset="0"/>
              </a:rPr>
              <a:t> –Royal house of the Franks formed the 6</a:t>
            </a:r>
            <a:r>
              <a:rPr lang="en-US" sz="2400" baseline="30000">
                <a:latin typeface="Arial" charset="0"/>
              </a:rPr>
              <a:t>th</a:t>
            </a:r>
            <a:r>
              <a:rPr lang="en-US" sz="2400">
                <a:latin typeface="Arial" charset="0"/>
              </a:rPr>
              <a:t> to the 10</a:t>
            </a:r>
            <a:r>
              <a:rPr lang="en-US" sz="2400" baseline="30000">
                <a:latin typeface="Arial" charset="0"/>
              </a:rPr>
              <a:t>th</a:t>
            </a:r>
            <a:r>
              <a:rPr lang="en-US" sz="2400">
                <a:latin typeface="Arial" charset="0"/>
              </a:rPr>
              <a:t> c.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CC3300"/>
                </a:solidFill>
                <a:latin typeface="Arial" charset="0"/>
              </a:rPr>
              <a:t>Charles Martel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– Carolingian monarch of the Franks; defeated </a:t>
            </a:r>
            <a:r>
              <a:rPr lang="en-US" sz="2400" b="1">
                <a:latin typeface="Arial" charset="0"/>
              </a:rPr>
              <a:t>Muslims at Tours in 732</a:t>
            </a:r>
          </a:p>
        </p:txBody>
      </p:sp>
      <p:pic>
        <p:nvPicPr>
          <p:cNvPr id="24580" name="Picture 8" descr="image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575" y="838200"/>
            <a:ext cx="32734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 descr="127249877_fdad40f425_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0"/>
            <a:ext cx="29146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Pope Crowned Charlemagne</a:t>
            </a:r>
            <a:b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</a:b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Holy Roman Emperor: Dec. 25, 800</a:t>
            </a:r>
          </a:p>
        </p:txBody>
      </p:sp>
      <p:pic>
        <p:nvPicPr>
          <p:cNvPr id="25603" name="Picture 3" descr="Charlemagne Crowned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730500" y="1447800"/>
            <a:ext cx="4889500" cy="5029200"/>
          </a:xfrm>
          <a:prstGeom prst="rect">
            <a:avLst/>
          </a:prstGeom>
          <a:noFill/>
          <a:ln w="19050">
            <a:solidFill>
              <a:srgbClr val="0066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752600" y="334963"/>
            <a:ext cx="70104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latin typeface="Arial Unicode MS" pitchFamily="34" charset="-128"/>
              </a:rPr>
              <a:t>Western Europe remained politically divided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latin typeface="Arial Unicode MS" pitchFamily="34" charset="-128"/>
              </a:rPr>
              <a:t>The Holy Roman Empire’s territories in Germany and Italy were controlled by local lords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latin typeface="Arial Unicode MS" pitchFamily="34" charset="-128"/>
              </a:rPr>
              <a:t>The pope ruled in central Italy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latin typeface="Arial Unicode MS" pitchFamily="34" charset="-128"/>
              </a:rPr>
              <a:t>Regional units prevailed in the Low Countries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CC3300"/>
                </a:solidFill>
                <a:latin typeface="Arial Unicode MS" pitchFamily="34" charset="-128"/>
              </a:rPr>
              <a:t>King John of England</a:t>
            </a:r>
            <a:r>
              <a:rPr lang="en-US" sz="2400" b="1" dirty="0">
                <a:latin typeface="Arial Unicode MS" pitchFamily="34" charset="-128"/>
              </a:rPr>
              <a:t> in 1215 was forced to recognize feudal rights in the </a:t>
            </a:r>
            <a:r>
              <a:rPr lang="en-US" sz="2400" b="1" dirty="0">
                <a:solidFill>
                  <a:srgbClr val="CC3300"/>
                </a:solidFill>
                <a:latin typeface="Arial Unicode MS" pitchFamily="34" charset="-128"/>
              </a:rPr>
              <a:t>Magna Charta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latin typeface="Arial Unicode MS" pitchFamily="34" charset="-128"/>
              </a:rPr>
              <a:t>Parliament emerges! - Most members of societies were not represented, but the </a:t>
            </a:r>
            <a:r>
              <a:rPr lang="en-US" sz="2400" b="1" dirty="0">
                <a:solidFill>
                  <a:srgbClr val="CC3300"/>
                </a:solidFill>
                <a:latin typeface="Arial Unicode MS" pitchFamily="34" charset="-128"/>
              </a:rPr>
              <a:t>creation of representative bodies was the beginning of a distinctive political process not present in other civilizations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black_de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447800" y="567055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B050"/>
                </a:solidFill>
                <a:latin typeface="Arial" charset="0"/>
              </a:rPr>
              <a:t>Black Death</a:t>
            </a:r>
            <a:r>
              <a:rPr lang="en-US" sz="240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– plague that struck Europe in the 14th c., significantly reduced Europe’s population; affected social structure; Bubonic Plague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Carcassonne:  A Medieval Castle</a:t>
            </a:r>
          </a:p>
        </p:txBody>
      </p:sp>
      <p:pic>
        <p:nvPicPr>
          <p:cNvPr id="28675" name="Picture 3" descr="Carcassonn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053"/>
          <a:stretch>
            <a:fillRect/>
          </a:stretch>
        </p:blipFill>
        <p:spPr bwMode="auto">
          <a:xfrm>
            <a:off x="1676400" y="914400"/>
            <a:ext cx="7158038" cy="57150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Parts of a Medieval Castle</a:t>
            </a:r>
          </a:p>
        </p:txBody>
      </p:sp>
      <p:pic>
        <p:nvPicPr>
          <p:cNvPr id="29699" name="Picture 4" descr="parts of a castle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371600" y="838200"/>
            <a:ext cx="7620000" cy="58674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The Medieval Manor</a:t>
            </a:r>
          </a:p>
        </p:txBody>
      </p:sp>
      <p:pic>
        <p:nvPicPr>
          <p:cNvPr id="30723" name="Picture 4" descr="map-medieval manor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057400" y="11430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331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1066800"/>
            <a:ext cx="40957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447800" y="457200"/>
            <a:ext cx="3657600" cy="323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Peasants wanted more freedom and control of land, while landlords wanted higher revenues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After 800 CE peasant conditions improved</a:t>
            </a:r>
            <a:r>
              <a:rPr lang="en-US" sz="2400">
                <a:latin typeface="Arial" charset="0"/>
              </a:rPr>
              <a:t> and landlords controls weakened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447800" y="60198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CC3300"/>
                </a:solidFill>
              </a:rPr>
              <a:t>Moldboard</a:t>
            </a:r>
            <a:r>
              <a:rPr lang="en-US" sz="2400" b="1"/>
              <a:t> </a:t>
            </a:r>
            <a:r>
              <a:rPr lang="en-US" sz="2400"/>
              <a:t>was a technological innovation, a plow that allowed deeper tuning of the soil</a:t>
            </a:r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 flipV="1">
            <a:off x="3581400" y="4724400"/>
            <a:ext cx="3429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905000" y="2286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Europe in the 6</a:t>
            </a:r>
            <a:r>
              <a:rPr lang="en-US" sz="3200" b="1" baseline="30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th</a:t>
            </a:r>
            <a:r>
              <a:rPr lang="en-US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 century</a:t>
            </a:r>
          </a:p>
        </p:txBody>
      </p:sp>
      <p:pic>
        <p:nvPicPr>
          <p:cNvPr id="5123" name="Picture 8" descr="Peoples and Kingdoms of the Roman World c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362200" y="685800"/>
            <a:ext cx="5638800" cy="3908425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1447800" y="4572000"/>
            <a:ext cx="7391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Europeans long lived under the threat of incursions from the stronger Islamic world and other invaders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The Catholic Church in the first centuries after 500 was the </a:t>
            </a:r>
            <a:r>
              <a:rPr lang="en-US" sz="2400" b="1">
                <a:latin typeface="Arial" charset="0"/>
              </a:rPr>
              <a:t>single example of a firm organization. People value religion above everything else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68" name="Group 52"/>
          <p:cNvGraphicFramePr>
            <a:graphicFrameLocks noGrp="1"/>
          </p:cNvGraphicFramePr>
          <p:nvPr/>
        </p:nvGraphicFramePr>
        <p:xfrm>
          <a:off x="1371600" y="228600"/>
          <a:ext cx="7620000" cy="6267470"/>
        </p:xfrm>
        <a:graphic>
          <a:graphicData uri="http://schemas.openxmlformats.org/drawingml/2006/table">
            <a:tbl>
              <a:tblPr/>
              <a:tblGrid>
                <a:gridCol w="4038600"/>
                <a:gridCol w="3581400"/>
              </a:tblGrid>
              <a:tr h="68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Manorialism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Feudalism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5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Described economic/political relationships between landlords and serfs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Relationships between military elite.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Serfs received protection and justice form lords in return for labor and portion of produce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greater lords provided protection and land to vassals in return for military service and loyalty.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Local community life; local government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joan_arc_rosset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1371600" y="457200"/>
            <a:ext cx="3657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CC3300"/>
                </a:solidFill>
                <a:latin typeface="Arial" charset="0"/>
              </a:rPr>
              <a:t>Hundred Years’ War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– Conflict between England and France (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1338-1453</a:t>
            </a:r>
            <a:r>
              <a:rPr lang="en-US" sz="2400">
                <a:latin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Joan of Arc</a:t>
            </a:r>
            <a:r>
              <a:rPr lang="en-US" sz="2400">
                <a:latin typeface="Arial" charset="0"/>
              </a:rPr>
              <a:t> – lead French army to victory</a:t>
            </a:r>
          </a:p>
        </p:txBody>
      </p:sp>
      <p:sp>
        <p:nvSpPr>
          <p:cNvPr id="33796" name="Line 7"/>
          <p:cNvSpPr>
            <a:spLocks noChangeShapeType="1"/>
          </p:cNvSpPr>
          <p:nvPr/>
        </p:nvSpPr>
        <p:spPr bwMode="auto">
          <a:xfrm>
            <a:off x="4191000" y="2057400"/>
            <a:ext cx="1524000" cy="76200"/>
          </a:xfrm>
          <a:prstGeom prst="line">
            <a:avLst/>
          </a:prstGeom>
          <a:noFill/>
          <a:ln w="9525">
            <a:solidFill>
              <a:srgbClr val="00517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Europe_in_the_High_Middle_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778668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295400" y="2286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Europe in the “High Middle Ages” (1000 – 1250 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Chivalry</a:t>
            </a: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:</a:t>
            </a: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  A Code of Honor and Behavior</a:t>
            </a:r>
          </a:p>
        </p:txBody>
      </p:sp>
      <p:pic>
        <p:nvPicPr>
          <p:cNvPr id="35843" name="Picture 3" descr="Aristocratic Lo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14400"/>
            <a:ext cx="39036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371600" y="1295400"/>
            <a:ext cx="3581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B050"/>
                </a:solidFill>
                <a:latin typeface="Arial" charset="0"/>
              </a:rPr>
              <a:t>Chivalry</a:t>
            </a:r>
            <a:r>
              <a:rPr lang="en-US" sz="4800" b="1" dirty="0">
                <a:solidFill>
                  <a:srgbClr val="006699"/>
                </a:solidFill>
                <a:latin typeface="Arial" charset="0"/>
              </a:rPr>
              <a:t> </a:t>
            </a:r>
            <a:r>
              <a:rPr lang="en-US" sz="48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en-US" sz="24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Medieval code used by knights which included the ideals of courage, honor, and the protection of the weak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066800" y="0"/>
            <a:ext cx="7772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William the Conqueror:</a:t>
            </a:r>
            <a:br>
              <a:rPr lang="en-US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</a:br>
            <a:r>
              <a:rPr lang="en-US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Battle of Hastings, 1066</a:t>
            </a:r>
          </a:p>
        </p:txBody>
      </p:sp>
      <p:pic>
        <p:nvPicPr>
          <p:cNvPr id="36867" name="Picture 3" descr="Battle of Hastings-Bayeux Tapestry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3125" t="3850" r="2084" b="3769"/>
          <a:stretch>
            <a:fillRect/>
          </a:stretch>
        </p:blipFill>
        <p:spPr bwMode="auto">
          <a:xfrm>
            <a:off x="1447800" y="1524000"/>
            <a:ext cx="7315200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371600" y="54864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CC3300"/>
                </a:solidFill>
                <a:latin typeface="Arial" charset="0"/>
              </a:rPr>
              <a:t>William the Conqueror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– Invaded England from Normandy in 1066; </a:t>
            </a:r>
            <a:r>
              <a:rPr lang="en-US" sz="2400" b="1">
                <a:latin typeface="Arial" charset="0"/>
              </a:rPr>
              <a:t>established tight feudal system and centralized monarchy in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828800" y="0"/>
            <a:ext cx="7010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Evolution of England’s Political System – Achieved feudal monarchy prior to the end of the Middle Ages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600200" y="1676400"/>
            <a:ext cx="7391400" cy="157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Char char="v"/>
            </a:pPr>
            <a:r>
              <a:rPr lang="en-US" sz="2400" b="1"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Henry I</a:t>
            </a:r>
            <a:r>
              <a:rPr lang="en-US" sz="2400" b="1">
                <a:latin typeface="Comic Sans MS" pitchFamily="66" charset="0"/>
              </a:rPr>
              <a:t>:</a:t>
            </a:r>
            <a:endParaRPr lang="en-US" sz="2000" b="1">
              <a:latin typeface="Comic Sans MS" pitchFamily="66" charset="0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120000"/>
              <a:buFont typeface="Wingdings" pitchFamily="2" charset="2"/>
              <a:buChar char="§"/>
            </a:pPr>
            <a:r>
              <a:rPr lang="en-US" sz="2400" b="1">
                <a:latin typeface="Comic Sans MS" pitchFamily="66" charset="0"/>
              </a:rPr>
              <a:t> William the Conqueror’s son.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120000"/>
              <a:buFont typeface="Wingdings" pitchFamily="2" charset="2"/>
              <a:buChar char="§"/>
            </a:pPr>
            <a:r>
              <a:rPr lang="en-US" sz="2400" b="1">
                <a:latin typeface="Comic Sans MS" pitchFamily="66" charset="0"/>
              </a:rPr>
              <a:t> set up court system.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600200" y="3505200"/>
            <a:ext cx="7315200" cy="2493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Char char="v"/>
            </a:pPr>
            <a:r>
              <a:rPr lang="en-US" sz="2400" b="1"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Henry II</a:t>
            </a:r>
            <a:r>
              <a:rPr lang="en-US" sz="2400" b="1">
                <a:latin typeface="Comic Sans MS" pitchFamily="66" charset="0"/>
              </a:rPr>
              <a:t>:</a:t>
            </a:r>
            <a:endParaRPr lang="en-US" sz="2000" b="1">
              <a:latin typeface="Comic Sans MS" pitchFamily="66" charset="0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120000"/>
              <a:buFont typeface="Wingdings" pitchFamily="2" charset="2"/>
              <a:buChar char="§"/>
            </a:pPr>
            <a:r>
              <a:rPr lang="en-US" sz="2400" b="1">
                <a:latin typeface="Comic Sans MS" pitchFamily="66" charset="0"/>
              </a:rPr>
              <a:t> established the principle of </a:t>
            </a:r>
            <a:r>
              <a:rPr lang="en-US" sz="2400" b="1" u="sng">
                <a:solidFill>
                  <a:srgbClr val="CC3300"/>
                </a:solidFill>
                <a:latin typeface="Comic Sans MS" pitchFamily="66" charset="0"/>
              </a:rPr>
              <a:t>common law</a:t>
            </a:r>
            <a:r>
              <a:rPr lang="en-US" sz="2400" b="1">
                <a:latin typeface="Comic Sans MS" pitchFamily="66" charset="0"/>
              </a:rPr>
              <a:t/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  throughout the kingdom.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120000"/>
              <a:buFont typeface="Wingdings" pitchFamily="2" charset="2"/>
              <a:buChar char="§"/>
            </a:pPr>
            <a:r>
              <a:rPr lang="en-US" sz="2400" b="1">
                <a:latin typeface="Comic Sans MS" pitchFamily="66" charset="0"/>
              </a:rPr>
              <a:t> established a grand jury.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120000"/>
              <a:buFont typeface="Wingdings" pitchFamily="2" charset="2"/>
              <a:buChar char="§"/>
            </a:pPr>
            <a:r>
              <a:rPr lang="en-US" sz="2400" b="1">
                <a:latin typeface="Comic Sans MS" pitchFamily="66" charset="0"/>
              </a:rPr>
              <a:t> established trial by jury.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3300"/>
                </a:solidFill>
                <a:latin typeface="Art Gothic ExtraBold" pitchFamily="2" charset="0"/>
              </a:rPr>
              <a:t>Magna </a:t>
            </a:r>
            <a:r>
              <a:rPr lang="en-US" sz="3200" b="1" dirty="0" err="1">
                <a:solidFill>
                  <a:srgbClr val="CC3300"/>
                </a:solidFill>
                <a:latin typeface="Art Gothic ExtraBold" pitchFamily="2" charset="0"/>
              </a:rPr>
              <a:t>Carta</a:t>
            </a:r>
            <a:r>
              <a:rPr lang="en-US" sz="3200" b="1" dirty="0">
                <a:solidFill>
                  <a:srgbClr val="CC3300"/>
                </a:solidFill>
                <a:latin typeface="Art Gothic ExtraBold" pitchFamily="2" charset="0"/>
              </a:rPr>
              <a:t>, 1215</a:t>
            </a:r>
          </a:p>
        </p:txBody>
      </p:sp>
      <p:pic>
        <p:nvPicPr>
          <p:cNvPr id="38915" name="Picture 3" descr="magnacarta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447800" y="838200"/>
            <a:ext cx="4038600" cy="58674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410200" y="1447800"/>
            <a:ext cx="3733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6699"/>
              </a:buClr>
              <a:buSzPct val="110000"/>
              <a:buFont typeface="Wingdings" pitchFamily="2" charset="2"/>
              <a:buChar char="v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King John I</a:t>
            </a:r>
          </a:p>
          <a:p>
            <a:pPr eaLnBrk="1" hangingPunct="1">
              <a:spcBef>
                <a:spcPct val="50000"/>
              </a:spcBef>
              <a:buClr>
                <a:srgbClr val="006699"/>
              </a:buClr>
              <a:buSzPct val="110000"/>
              <a:buFont typeface="Wingdings" pitchFamily="2" charset="2"/>
              <a:buChar char="v"/>
              <a:defRPr/>
            </a:pPr>
            <a:r>
              <a:rPr lang="en-US" sz="2400" b="1" dirty="0">
                <a:latin typeface="Comic Sans MS" pitchFamily="66" charset="0"/>
              </a:rPr>
              <a:t>the “Great Charter” (nickname)</a:t>
            </a:r>
          </a:p>
          <a:p>
            <a:pPr eaLnBrk="1" hangingPunct="1">
              <a:spcBef>
                <a:spcPct val="50000"/>
              </a:spcBef>
              <a:buClr>
                <a:srgbClr val="006699"/>
              </a:buClr>
              <a:buFont typeface="Wingdings" pitchFamily="2" charset="2"/>
              <a:buChar char="v"/>
              <a:defRPr/>
            </a:pPr>
            <a:r>
              <a:rPr lang="en-US" sz="2400" b="1" dirty="0">
                <a:latin typeface="Comic Sans MS" pitchFamily="66" charset="0"/>
              </a:rPr>
              <a:t> monarchs were NOT</a:t>
            </a:r>
            <a:br>
              <a:rPr lang="en-US" sz="2400" b="1" dirty="0">
                <a:latin typeface="Comic Sans MS" pitchFamily="66" charset="0"/>
              </a:rPr>
            </a:br>
            <a:r>
              <a:rPr lang="en-US" sz="2400" b="1" dirty="0">
                <a:latin typeface="Comic Sans MS" pitchFamily="66" charset="0"/>
              </a:rPr>
              <a:t>   above the law</a:t>
            </a:r>
          </a:p>
          <a:p>
            <a:pPr eaLnBrk="1" hangingPunct="1">
              <a:spcBef>
                <a:spcPct val="50000"/>
              </a:spcBef>
              <a:buClr>
                <a:srgbClr val="006699"/>
              </a:buClr>
              <a:buFont typeface="Wingdings" pitchFamily="2" charset="2"/>
              <a:buChar char="v"/>
              <a:defRPr/>
            </a:pPr>
            <a:r>
              <a:rPr lang="en-US" sz="2400" b="1" dirty="0">
                <a:latin typeface="Comic Sans MS" pitchFamily="66" charset="0"/>
              </a:rPr>
              <a:t> kings had to </a:t>
            </a:r>
            <a:br>
              <a:rPr lang="en-US" sz="2400" b="1" dirty="0">
                <a:latin typeface="Comic Sans MS" pitchFamily="66" charset="0"/>
              </a:rPr>
            </a:br>
            <a:r>
              <a:rPr lang="en-US" sz="2400" b="1" dirty="0">
                <a:latin typeface="Comic Sans MS" pitchFamily="66" charset="0"/>
              </a:rPr>
              <a:t>   consult a council of</a:t>
            </a:r>
            <a:br>
              <a:rPr lang="en-US" sz="2400" b="1" dirty="0">
                <a:latin typeface="Comic Sans MS" pitchFamily="66" charset="0"/>
              </a:rPr>
            </a:br>
            <a:r>
              <a:rPr lang="en-US" sz="2400" b="1" dirty="0">
                <a:latin typeface="Comic Sans MS" pitchFamily="66" charset="0"/>
              </a:rPr>
              <a:t>   advisors</a:t>
            </a:r>
          </a:p>
          <a:p>
            <a:pPr eaLnBrk="1" hangingPunct="1">
              <a:spcBef>
                <a:spcPct val="50000"/>
              </a:spcBef>
              <a:buClr>
                <a:srgbClr val="006699"/>
              </a:buClr>
              <a:buFont typeface="Wingdings" pitchFamily="2" charset="2"/>
              <a:buChar char="v"/>
              <a:defRPr/>
            </a:pPr>
            <a:r>
              <a:rPr lang="en-US" sz="2400" b="1" dirty="0">
                <a:latin typeface="Comic Sans MS" pitchFamily="66" charset="0"/>
              </a:rPr>
              <a:t> kings could not tax</a:t>
            </a:r>
            <a:br>
              <a:rPr lang="en-US" sz="2400" b="1" dirty="0">
                <a:latin typeface="Comic Sans MS" pitchFamily="66" charset="0"/>
              </a:rPr>
            </a:br>
            <a:r>
              <a:rPr lang="en-US" sz="2400" b="1" dirty="0">
                <a:latin typeface="Comic Sans MS" pitchFamily="66" charset="0"/>
              </a:rPr>
              <a:t>   arbitrarily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752600" y="258763"/>
            <a:ext cx="701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The Beginnings of the British Parliament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828800" y="1285875"/>
            <a:ext cx="6934200" cy="4710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Char char="v"/>
            </a:pPr>
            <a:r>
              <a:rPr lang="en-US" sz="2400" b="1">
                <a:latin typeface="Comic Sans MS" pitchFamily="66" charset="0"/>
              </a:rPr>
              <a:t> Great Council:</a:t>
            </a:r>
            <a:endParaRPr lang="en-US" sz="2000" b="1">
              <a:latin typeface="Comic Sans MS" pitchFamily="66" charset="0"/>
            </a:endParaRPr>
          </a:p>
          <a:p>
            <a:pPr lvl="1">
              <a:spcBef>
                <a:spcPct val="50000"/>
              </a:spcBef>
              <a:buClr>
                <a:srgbClr val="CC3300"/>
              </a:buClr>
              <a:buSzPct val="120000"/>
              <a:buFont typeface="Wingdings" pitchFamily="2" charset="2"/>
              <a:buChar char="§"/>
            </a:pPr>
            <a:r>
              <a:rPr lang="en-US" sz="2400" b="1">
                <a:latin typeface="Comic Sans MS" pitchFamily="66" charset="0"/>
              </a:rPr>
              <a:t> middle class merchants, townspeople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  [</a:t>
            </a: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burgesses</a:t>
            </a:r>
            <a:r>
              <a:rPr lang="en-US" sz="2400" b="1">
                <a:latin typeface="Comic Sans MS" pitchFamily="66" charset="0"/>
              </a:rPr>
              <a:t> in England, </a:t>
            </a:r>
            <a:r>
              <a:rPr lang="en-US" sz="2400" b="1" i="1">
                <a:solidFill>
                  <a:srgbClr val="CC3300"/>
                </a:solidFill>
                <a:latin typeface="Comic Sans MS" pitchFamily="66" charset="0"/>
              </a:rPr>
              <a:t>bourgeoisie</a:t>
            </a:r>
            <a:r>
              <a:rPr lang="en-US" sz="2400" b="1">
                <a:latin typeface="Comic Sans MS" pitchFamily="66" charset="0"/>
              </a:rPr>
              <a:t> in France, </a:t>
            </a:r>
            <a:r>
              <a:rPr lang="en-US" sz="2400" b="1" i="1">
                <a:solidFill>
                  <a:srgbClr val="CC3300"/>
                </a:solidFill>
                <a:latin typeface="Comic Sans MS" pitchFamily="66" charset="0"/>
              </a:rPr>
              <a:t>burghers</a:t>
            </a:r>
            <a:r>
              <a:rPr lang="en-US" sz="2400" b="1">
                <a:latin typeface="Comic Sans MS" pitchFamily="66" charset="0"/>
              </a:rPr>
              <a:t> in Germany] were added at the end of the 13</a:t>
            </a:r>
            <a:r>
              <a:rPr lang="en-US" sz="2400" b="1" baseline="30000">
                <a:latin typeface="Comic Sans MS" pitchFamily="66" charset="0"/>
              </a:rPr>
              <a:t>th</a:t>
            </a:r>
            <a:r>
              <a:rPr lang="en-US" sz="2400" b="1">
                <a:latin typeface="Comic Sans MS" pitchFamily="66" charset="0"/>
              </a:rPr>
              <a:t> century.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120000"/>
              <a:buFont typeface="Wingdings" pitchFamily="2" charset="2"/>
              <a:buChar char="§"/>
            </a:pPr>
            <a:r>
              <a:rPr lang="en-US" sz="2400" b="1">
                <a:latin typeface="Comic Sans MS" pitchFamily="66" charset="0"/>
              </a:rPr>
              <a:t> eventually called Parliament.</a:t>
            </a:r>
          </a:p>
          <a:p>
            <a:pPr lvl="1">
              <a:spcBef>
                <a:spcPct val="50000"/>
              </a:spcBef>
              <a:buClr>
                <a:srgbClr val="CC3300"/>
              </a:buClr>
              <a:buSzPct val="120000"/>
              <a:buFont typeface="Wingdings" pitchFamily="2" charset="2"/>
              <a:buChar char="§"/>
            </a:pPr>
            <a:r>
              <a:rPr lang="en-US" sz="2400" b="1">
                <a:latin typeface="Comic Sans MS" pitchFamily="66" charset="0"/>
              </a:rPr>
              <a:t> by 1400, two chambers evolved:</a:t>
            </a:r>
          </a:p>
          <a:p>
            <a:pPr lvl="2">
              <a:spcBef>
                <a:spcPct val="50000"/>
              </a:spcBef>
              <a:buClr>
                <a:srgbClr val="28A4A1"/>
              </a:buClr>
              <a:buSzPct val="110000"/>
              <a:buFontTx/>
              <a:buChar char="o"/>
            </a:pPr>
            <a:r>
              <a:rPr lang="en-US" sz="2400" b="1"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House of Lords </a:t>
            </a:r>
            <a:r>
              <a:rPr lang="en-US" sz="2400" b="1">
                <a:latin typeface="Comic Sans MS" pitchFamily="66" charset="0"/>
                <a:sym typeface="Wingdings" pitchFamily="2" charset="2"/>
              </a:rPr>
              <a:t> nobles &amp; clergy.</a:t>
            </a:r>
          </a:p>
          <a:p>
            <a:pPr lvl="2">
              <a:spcBef>
                <a:spcPct val="50000"/>
              </a:spcBef>
              <a:buClr>
                <a:srgbClr val="28A4A1"/>
              </a:buClr>
              <a:buSzPct val="110000"/>
              <a:buFontTx/>
              <a:buChar char="o"/>
            </a:pPr>
            <a:r>
              <a:rPr lang="en-US" sz="2400" b="1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House of Commons </a:t>
            </a:r>
            <a:r>
              <a:rPr lang="en-US" sz="2400" b="1">
                <a:latin typeface="Comic Sans MS" pitchFamily="66" charset="0"/>
                <a:sym typeface="Wingdings" pitchFamily="2" charset="2"/>
              </a:rPr>
              <a:t> knights and</a:t>
            </a:r>
            <a:br>
              <a:rPr lang="en-US" sz="2400" b="1">
                <a:latin typeface="Comic Sans MS" pitchFamily="66" charset="0"/>
                <a:sym typeface="Wingdings" pitchFamily="2" charset="2"/>
              </a:rPr>
            </a:br>
            <a:r>
              <a:rPr lang="en-US" sz="2400" b="1">
                <a:latin typeface="Comic Sans MS" pitchFamily="66" charset="0"/>
                <a:sym typeface="Wingdings" pitchFamily="2" charset="2"/>
              </a:rPr>
              <a:t>  burgesses.</a:t>
            </a:r>
            <a:endParaRPr lang="en-US" sz="24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600200" y="3810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Pope Urban II: Preaching a Crusade</a:t>
            </a:r>
          </a:p>
        </p:txBody>
      </p:sp>
      <p:pic>
        <p:nvPicPr>
          <p:cNvPr id="40963" name="Picture 4" descr="Pope Urban II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37521"/>
          <a:stretch>
            <a:fillRect/>
          </a:stretch>
        </p:blipFill>
        <p:spPr bwMode="auto">
          <a:xfrm>
            <a:off x="2819400" y="914400"/>
            <a:ext cx="46482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676400" y="51816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  <a:latin typeface="Arial" charset="0"/>
              </a:rPr>
              <a:t>Pope Urban II</a:t>
            </a:r>
            <a:r>
              <a:rPr lang="en-US" sz="2400">
                <a:latin typeface="Arial" charset="0"/>
              </a:rPr>
              <a:t> - Called the 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First Crusade in 1095</a:t>
            </a:r>
            <a:r>
              <a:rPr lang="en-US" sz="2400">
                <a:latin typeface="Arial" charset="0"/>
              </a:rPr>
              <a:t>; appealed to Christians to free the Holy Land from Muslim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1447800" y="304800"/>
            <a:ext cx="7696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First Crusade</a:t>
            </a:r>
            <a:r>
              <a:rPr lang="en-US" sz="2400">
                <a:latin typeface="Arial" charset="0"/>
              </a:rPr>
              <a:t> – 1096-1099 – Crusade called by Pope Urban II which captured Jerusalem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Third Crusade</a:t>
            </a:r>
            <a:r>
              <a:rPr lang="en-US" sz="2400">
                <a:latin typeface="Arial" charset="0"/>
              </a:rPr>
              <a:t> – 1189-1192 – Crusade led by King Richard the Lionheart to recapture the city of Jerusalem from Islamic forces led by Saladin; failed in attempt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Fourth Crusade</a:t>
            </a:r>
            <a:r>
              <a:rPr lang="en-US" sz="2400">
                <a:latin typeface="Arial" charset="0"/>
              </a:rPr>
              <a:t> – 1202-1204 – Crusade which attacked and sacked Constantinople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r07piram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600200" y="152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Christian Crusades: East and West</a:t>
            </a:r>
          </a:p>
        </p:txBody>
      </p:sp>
      <p:pic>
        <p:nvPicPr>
          <p:cNvPr id="43011" name="Picture 3" descr="Crusades and Anti-Heretic Campaigns, 1150-1204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371600" y="685800"/>
            <a:ext cx="7772400" cy="61722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68" name="Group 44"/>
          <p:cNvGraphicFramePr>
            <a:graphicFrameLocks noGrp="1"/>
          </p:cNvGraphicFramePr>
          <p:nvPr/>
        </p:nvGraphicFramePr>
        <p:xfrm>
          <a:off x="1371600" y="762000"/>
          <a:ext cx="7772400" cy="5065395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Medieval West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Islam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Flourishing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Fragmenting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Active Commercial and merchant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More extensive and significant commercial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Banking, use of credit, guilds, creation of wealthy class, end of slavery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Both used religion to carry civilization to new territories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Use of Latin as common language – Classical rationalism based on Aristotle’s works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Islam expanded into Africa, north India and southeastern Asia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Islamic civilization more technologically sophisticated than the West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7" name="Text Box 28"/>
          <p:cNvSpPr txBox="1">
            <a:spLocks noChangeArrowheads="1"/>
          </p:cNvSpPr>
          <p:nvPr/>
        </p:nvSpPr>
        <p:spPr bwMode="auto">
          <a:xfrm>
            <a:off x="1371600" y="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Comparing Medieval West from 1000-1500 with Islamic civilization during the same time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600200" y="258763"/>
            <a:ext cx="388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Oxford University</a:t>
            </a:r>
          </a:p>
        </p:txBody>
      </p:sp>
      <p:pic>
        <p:nvPicPr>
          <p:cNvPr id="45059" name="Picture 5" descr="ALl SOuls-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219200" y="762000"/>
            <a:ext cx="4010025" cy="3019425"/>
          </a:xfrm>
          <a:prstGeom prst="rect">
            <a:avLst/>
          </a:prstGeom>
          <a:noFill/>
          <a:ln w="9525">
            <a:solidFill>
              <a:srgbClr val="00517A"/>
            </a:solidFill>
            <a:miter lim="800000"/>
            <a:headEnd/>
            <a:tailEnd/>
          </a:ln>
        </p:spPr>
      </p:pic>
      <p:pic>
        <p:nvPicPr>
          <p:cNvPr id="45060" name="Picture 6" descr="Oxford Divinity School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991100" y="3565525"/>
            <a:ext cx="3924300" cy="2987675"/>
          </a:xfrm>
          <a:prstGeom prst="rect">
            <a:avLst/>
          </a:prstGeom>
          <a:noFill/>
          <a:ln w="9525">
            <a:solidFill>
              <a:srgbClr val="00517A"/>
            </a:solidFill>
            <a:miter lim="800000"/>
            <a:headEnd/>
            <a:tailEnd/>
          </a:ln>
        </p:spPr>
      </p:pic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5410200" y="914400"/>
            <a:ext cx="3505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Peter Abelard</a:t>
            </a:r>
            <a:r>
              <a:rPr lang="en-US">
                <a:solidFill>
                  <a:srgbClr val="CC3300"/>
                </a:solidFill>
              </a:rPr>
              <a:t> </a:t>
            </a:r>
            <a:r>
              <a:rPr lang="en-US"/>
              <a:t>– author of </a:t>
            </a:r>
            <a:r>
              <a:rPr lang="en-US" i="1"/>
              <a:t>Yes and No</a:t>
            </a:r>
            <a:r>
              <a:rPr lang="en-US"/>
              <a:t>; a university scholar who applied logic to problems of theology; demonstrated logical contradictions within established doctrine</a:t>
            </a: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1447800" y="4114800"/>
            <a:ext cx="3429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St. Bernard of Clairvaux</a:t>
            </a:r>
            <a:r>
              <a:rPr lang="en-US">
                <a:solidFill>
                  <a:srgbClr val="CC3300"/>
                </a:solidFill>
              </a:rPr>
              <a:t> </a:t>
            </a:r>
            <a:r>
              <a:rPr lang="en-US"/>
              <a:t>– Emphasized role of faith in preference to logic; stressed importance of mystical union with God; successfully challenged Abelard and had him driven from the universities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600200" y="152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Medieval Trade</a:t>
            </a:r>
          </a:p>
        </p:txBody>
      </p:sp>
      <p:pic>
        <p:nvPicPr>
          <p:cNvPr id="46083" name="Picture 3" descr="map-Medieval Trade Routes-10c&amp;11c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819400" y="609600"/>
            <a:ext cx="5410200" cy="4264025"/>
          </a:xfrm>
          <a:prstGeom prst="rect">
            <a:avLst/>
          </a:prstGeom>
          <a:noFill/>
          <a:ln w="9525">
            <a:solidFill>
              <a:srgbClr val="00517A"/>
            </a:solidFill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371600" y="4940300"/>
            <a:ext cx="777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CC3300"/>
                </a:solidFill>
                <a:latin typeface="Arial" charset="0"/>
              </a:rPr>
              <a:t>Guilds</a:t>
            </a:r>
            <a:r>
              <a:rPr lang="en-US" sz="2400" b="1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– Associations of workers in the same occupation in a single city; stressed security and mutual control; limited membership, regulated apprenticeship, guaranteed good workmanship, discouraged innovations; often established franchises within 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600200" y="334963"/>
            <a:ext cx="731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Medieval Guilds</a:t>
            </a:r>
          </a:p>
        </p:txBody>
      </p:sp>
      <p:pic>
        <p:nvPicPr>
          <p:cNvPr id="47107" name="Picture 3" descr="guildH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066800"/>
            <a:ext cx="4038600" cy="2667000"/>
          </a:xfrm>
          <a:prstGeom prst="rect">
            <a:avLst/>
          </a:prstGeom>
          <a:noFill/>
          <a:ln w="9525">
            <a:solidFill>
              <a:srgbClr val="00517A"/>
            </a:solidFill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600200" y="4054475"/>
            <a:ext cx="76962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6699"/>
              </a:buClr>
              <a:buFont typeface="Wingdings" pitchFamily="2" charset="2"/>
              <a:buChar char="v"/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en-US" sz="2400" b="1">
                <a:latin typeface="Comic Sans MS" pitchFamily="66" charset="0"/>
              </a:rPr>
              <a:t>Commercial Monopoly:</a:t>
            </a:r>
            <a:endParaRPr lang="en-US" sz="900" b="1">
              <a:latin typeface="Comic Sans MS" pitchFamily="66" charset="0"/>
            </a:endParaRPr>
          </a:p>
          <a:p>
            <a:pPr lvl="1" eaLnBrk="1" hangingPunct="1">
              <a:spcBef>
                <a:spcPct val="50000"/>
              </a:spcBef>
              <a:buClr>
                <a:srgbClr val="CC33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b="1">
                <a:latin typeface="Comic Sans MS" pitchFamily="66" charset="0"/>
              </a:rPr>
              <a:t> C</a:t>
            </a:r>
            <a:r>
              <a:rPr lang="en-US" sz="2200" b="1">
                <a:latin typeface="Comic Sans MS" pitchFamily="66" charset="0"/>
              </a:rPr>
              <a:t>ontrolled membership</a:t>
            </a:r>
            <a:br>
              <a:rPr lang="en-US" sz="2200" b="1">
                <a:latin typeface="Comic Sans MS" pitchFamily="66" charset="0"/>
              </a:rPr>
            </a:br>
            <a:r>
              <a:rPr lang="en-US" sz="2200" b="1">
                <a:latin typeface="Comic Sans MS" pitchFamily="66" charset="0"/>
              </a:rPr>
              <a:t>  </a:t>
            </a:r>
            <a:r>
              <a:rPr lang="en-US" sz="2200" b="1">
                <a:solidFill>
                  <a:srgbClr val="CC3300"/>
                </a:solidFill>
                <a:latin typeface="Comic Sans MS" pitchFamily="66" charset="0"/>
              </a:rPr>
              <a:t>apprentice</a:t>
            </a:r>
            <a:r>
              <a:rPr lang="en-US" sz="2200" b="1">
                <a:latin typeface="Comic Sans MS" pitchFamily="66" charset="0"/>
              </a:rPr>
              <a:t> </a:t>
            </a:r>
            <a:r>
              <a:rPr lang="en-US" sz="2200" b="1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200" b="1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journeyman</a:t>
            </a:r>
            <a:r>
              <a:rPr lang="en-US" sz="2200" b="1">
                <a:latin typeface="Comic Sans MS" pitchFamily="66" charset="0"/>
                <a:sym typeface="Wingdings" pitchFamily="2" charset="2"/>
              </a:rPr>
              <a:t>  </a:t>
            </a:r>
            <a:r>
              <a:rPr lang="en-US" sz="2200" b="1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master craftsman</a:t>
            </a:r>
          </a:p>
          <a:p>
            <a:pPr lvl="1" eaLnBrk="1" hangingPunct="1">
              <a:spcBef>
                <a:spcPct val="50000"/>
              </a:spcBef>
              <a:buClr>
                <a:srgbClr val="CC33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200" b="1">
                <a:latin typeface="Comic Sans MS" pitchFamily="66" charset="0"/>
                <a:sym typeface="Wingdings" pitchFamily="2" charset="2"/>
              </a:rPr>
              <a:t> Controlled quality of the product [masterpiece].</a:t>
            </a:r>
          </a:p>
          <a:p>
            <a:pPr lvl="1" eaLnBrk="1" hangingPunct="1">
              <a:spcBef>
                <a:spcPct val="50000"/>
              </a:spcBef>
              <a:buClr>
                <a:srgbClr val="CC33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200" b="1">
                <a:latin typeface="Comic Sans MS" pitchFamily="66" charset="0"/>
                <a:sym typeface="Wingdings" pitchFamily="2" charset="2"/>
              </a:rPr>
              <a:t> Controlled prices</a:t>
            </a:r>
            <a:endParaRPr lang="en-US" sz="22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ommercial_rev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967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371600" y="0"/>
            <a:ext cx="77724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Western Europe in the Middle Ages and the world around it: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Early on - Europe threatened by Vikings, Asian nomads, &amp; Islamic expansion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At the same time, Europeans copied many features from Islam and traded with Asians (diffusion!)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Through </a:t>
            </a:r>
            <a:r>
              <a:rPr lang="en-US" sz="2400" i="1"/>
              <a:t>selective</a:t>
            </a:r>
            <a:r>
              <a:rPr lang="en-US" sz="2400"/>
              <a:t> acceptance of benefits from the world around them, Western Europe developed a </a:t>
            </a:r>
            <a:r>
              <a:rPr lang="en-US" sz="2400" b="1"/>
              <a:t>global awareness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Crises of the later Middle Ages: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/>
              <a:t>bubonic plague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/>
              <a:t>religious struggles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/>
              <a:t>governmental strife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1752600" y="220663"/>
            <a:ext cx="7239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Ways in which the Middle Ages carried on the culture of ancient Mediterranean civilizations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Latin</a:t>
            </a:r>
            <a:r>
              <a:rPr lang="en-US" sz="2400"/>
              <a:t> as common language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Manorialism</a:t>
            </a:r>
            <a:r>
              <a:rPr lang="en-US" sz="2400"/>
              <a:t> – origins in great farming states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Christianity </a:t>
            </a:r>
            <a:r>
              <a:rPr lang="en-US" sz="2400"/>
              <a:t>was widely adopted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Middle Ages added it’s own innovations: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Population growth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Credit, banking, accounting procedures, creation of a wealthy class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Vernacular literary forms and Gothic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Characteristics of feudal monarchy (France and England)</a:t>
            </a:r>
          </a:p>
        </p:txBody>
      </p:sp>
      <p:graphicFrame>
        <p:nvGraphicFramePr>
          <p:cNvPr id="136227" name="Group 35"/>
          <p:cNvGraphicFramePr>
            <a:graphicFrameLocks noGrp="1"/>
          </p:cNvGraphicFramePr>
          <p:nvPr/>
        </p:nvGraphicFramePr>
        <p:xfrm>
          <a:off x="1524000" y="1066800"/>
          <a:ext cx="7620000" cy="4914583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England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Immediate after Norman Conquest in 1066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Slow and gradual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Established central government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France responded in 13</a:t>
                      </a:r>
                      <a:r>
                        <a:rPr kumimoji="0" lang="en-US" sz="2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c. development of taxation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Sheriffs as local administrators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Court system to support military action against England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viking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975" y="0"/>
            <a:ext cx="36290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vikings%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4038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1524000" y="3429000"/>
            <a:ext cx="7239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B050"/>
                </a:solidFill>
                <a:latin typeface="Arial" charset="0"/>
              </a:rPr>
              <a:t>Vikings</a:t>
            </a:r>
            <a:r>
              <a:rPr lang="en-US" sz="2400">
                <a:latin typeface="Arial" charset="0"/>
              </a:rPr>
              <a:t> – </a:t>
            </a:r>
            <a:r>
              <a:rPr lang="en-US" sz="2400" b="1">
                <a:latin typeface="Arial" charset="0"/>
              </a:rPr>
              <a:t>Seagoing Scandinavian raiders</a:t>
            </a:r>
            <a:r>
              <a:rPr lang="en-US" sz="2400">
                <a:latin typeface="Arial" charset="0"/>
              </a:rPr>
              <a:t> who disrupted coastal areas of Europe from the 8th to 11th centuries; pushed across the Atlantic to Iceland, Greenland, and North America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From the mid-5</a:t>
            </a:r>
            <a:r>
              <a:rPr lang="en-US" sz="2400" baseline="30000">
                <a:latin typeface="Arial" charset="0"/>
              </a:rPr>
              <a:t>th</a:t>
            </a:r>
            <a:r>
              <a:rPr lang="en-US" sz="2400">
                <a:latin typeface="Arial" charset="0"/>
              </a:rPr>
              <a:t> c. until </a:t>
            </a:r>
            <a:r>
              <a:rPr lang="en-US" sz="2400" i="1">
                <a:latin typeface="Arial" charset="0"/>
              </a:rPr>
              <a:t>about</a:t>
            </a:r>
            <a:r>
              <a:rPr lang="en-US" sz="2400">
                <a:latin typeface="Arial" charset="0"/>
              </a:rPr>
              <a:t> 900 CE disorder prevailed in western Europe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Muslims controlled Spain - maintained a vibrant intellectual and economic life </a:t>
            </a:r>
          </a:p>
          <a:p>
            <a:pPr eaLnBrk="1" hangingPunct="1">
              <a:spcBef>
                <a:spcPct val="50000"/>
              </a:spcBef>
            </a:pPr>
            <a:endParaRPr lang="en-US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76400" y="296863"/>
            <a:ext cx="7239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The pope</a:t>
            </a:r>
            <a:r>
              <a:rPr lang="en-US" sz="2400">
                <a:latin typeface="Arial" charset="0"/>
              </a:rPr>
              <a:t> headed a hierarchy based on the Roman imperial model; they appointed some bishops, regulated doctrine, and sponsored missionary activity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The conversion of </a:t>
            </a:r>
            <a:r>
              <a:rPr lang="en-US" sz="2400" b="1">
                <a:latin typeface="Arial" charset="0"/>
              </a:rPr>
              <a:t>Germanic kings</a:t>
            </a:r>
            <a:r>
              <a:rPr lang="en-US" sz="2400">
                <a:latin typeface="Arial" charset="0"/>
              </a:rPr>
              <a:t>, such as </a:t>
            </a:r>
            <a:r>
              <a:rPr lang="en-US" sz="2400" b="1">
                <a:latin typeface="Arial" charset="0"/>
              </a:rPr>
              <a:t>Clovis of the Franks demonstrated the </a:t>
            </a:r>
            <a:r>
              <a:rPr lang="en-US" sz="2400" b="1">
                <a:solidFill>
                  <a:srgbClr val="00B050"/>
                </a:solidFill>
                <a:latin typeface="Arial" charset="0"/>
              </a:rPr>
              <a:t>spiritual and political power of the church</a:t>
            </a:r>
            <a:endParaRPr lang="en-US" sz="2400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The Medieval Catholic Church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05000" y="1060450"/>
            <a:ext cx="6934200" cy="2678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Char char="v"/>
            </a:pPr>
            <a:r>
              <a:rPr lang="en-US" sz="2400" b="1"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00B050"/>
                </a:solidFill>
                <a:latin typeface="Comic Sans MS" pitchFamily="66" charset="0"/>
              </a:rPr>
              <a:t>filled the power vacuum left from the collapse of the classical world.</a:t>
            </a:r>
          </a:p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Char char="v"/>
            </a:pPr>
            <a:r>
              <a:rPr lang="en-US" sz="2400" b="1">
                <a:latin typeface="Comic Sans MS" pitchFamily="66" charset="0"/>
              </a:rPr>
              <a:t>provided schools for the children of the upper class.</a:t>
            </a:r>
          </a:p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Char char="v"/>
            </a:pPr>
            <a:r>
              <a:rPr lang="en-US" sz="2400" b="1">
                <a:latin typeface="Comic Sans MS" pitchFamily="66" charset="0"/>
              </a:rPr>
              <a:t>provided inns, hospitals, &amp; refuge in times of war.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600200" y="388938"/>
            <a:ext cx="731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8A4A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 Gothic ExtraBold" pitchFamily="2" charset="0"/>
              </a:rPr>
              <a:t>The Power of the Medieval Church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05000" y="1455738"/>
            <a:ext cx="6934200" cy="3786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Char char="v"/>
            </a:pPr>
            <a:r>
              <a:rPr lang="en-US" sz="2400" b="1">
                <a:latin typeface="Comic Sans MS" pitchFamily="66" charset="0"/>
              </a:rPr>
              <a:t>played a large part in the </a:t>
            </a: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feudal system</a:t>
            </a:r>
            <a:r>
              <a:rPr lang="en-US" sz="2400" b="1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Char char="v"/>
            </a:pPr>
            <a:r>
              <a:rPr lang="en-US" sz="2400" b="1">
                <a:latin typeface="Comic Sans MS" pitchFamily="66" charset="0"/>
              </a:rPr>
              <a:t> the church controlled about 1/3 of the land in Western Europe.</a:t>
            </a:r>
            <a:endParaRPr lang="en-US" sz="2400" b="1">
              <a:latin typeface="Comic Sans MS" pitchFamily="66" charset="0"/>
              <a:sym typeface="Wingdings" pitchFamily="2" charset="2"/>
            </a:endParaRPr>
          </a:p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Char char="v"/>
            </a:pPr>
            <a:r>
              <a:rPr lang="en-US" sz="2400" b="1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crusades</a:t>
            </a:r>
          </a:p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Char char="v"/>
            </a:pPr>
            <a:r>
              <a:rPr lang="en-US" sz="2400" b="1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tithe</a:t>
            </a:r>
            <a:r>
              <a:rPr lang="en-US" sz="2400" b="1">
                <a:latin typeface="Comic Sans MS" pitchFamily="66" charset="0"/>
                <a:sym typeface="Wingdings" pitchFamily="2" charset="2"/>
              </a:rPr>
              <a:t>  1/10 tax on your assets given to the church.</a:t>
            </a:r>
          </a:p>
          <a:p>
            <a:pPr>
              <a:spcBef>
                <a:spcPct val="50000"/>
              </a:spcBef>
              <a:buClr>
                <a:srgbClr val="00517A"/>
              </a:buClr>
              <a:buFont typeface="Wingdings" pitchFamily="2" charset="2"/>
              <a:buChar char="v"/>
            </a:pPr>
            <a:r>
              <a:rPr lang="en-US" sz="2400" b="1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Peter’s Pence</a:t>
            </a:r>
            <a:r>
              <a:rPr lang="en-US" sz="2400" b="1">
                <a:latin typeface="Comic Sans MS" pitchFamily="66" charset="0"/>
                <a:sym typeface="Wingdings" pitchFamily="2" charset="2"/>
              </a:rPr>
              <a:t>  1 penny per person [paid by the peasants].</a:t>
            </a:r>
            <a:r>
              <a:rPr lang="en-US" sz="2000" b="1">
                <a:latin typeface="Comic Sans MS" pitchFamily="66" charset="0"/>
              </a:rPr>
              <a:t> </a:t>
            </a:r>
            <a:endParaRPr lang="en-US" sz="24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371600" y="533400"/>
            <a:ext cx="777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00B050"/>
                </a:solidFill>
                <a:latin typeface="Arial" charset="0"/>
              </a:rPr>
              <a:t>Scholasticism</a:t>
            </a:r>
            <a:r>
              <a:rPr lang="en-US" sz="2400">
                <a:latin typeface="Arial" charset="0"/>
              </a:rPr>
              <a:t> – Dominant medieval philosophical approach. Name originated because of its base in the schools or universities; 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based on the use of logic to resolve theological problems</a:t>
            </a:r>
            <a:endParaRPr lang="en-US" sz="2400" b="1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8283</TotalTime>
  <Words>1754</Words>
  <Application>Microsoft Office PowerPoint</Application>
  <PresentationFormat>On-screen Show (4:3)</PresentationFormat>
  <Paragraphs>165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Art Gothic ExtraBold</vt:lpstr>
      <vt:lpstr>Times New Roman</vt:lpstr>
      <vt:lpstr>Wingdings</vt:lpstr>
      <vt:lpstr>Arial Unicode MS</vt:lpstr>
      <vt:lpstr>PressWriter Symbols</vt:lpstr>
      <vt:lpstr>Verdana</vt:lpstr>
      <vt:lpstr>Comic Sans MS</vt:lpstr>
      <vt:lpstr>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M. Pojer</dc:creator>
  <cp:lastModifiedBy>Windows User</cp:lastModifiedBy>
  <cp:revision>142</cp:revision>
  <cp:lastPrinted>1601-01-01T00:00:00Z</cp:lastPrinted>
  <dcterms:created xsi:type="dcterms:W3CDTF">2004-05-29T17:28:21Z</dcterms:created>
  <dcterms:modified xsi:type="dcterms:W3CDTF">2015-10-29T17:30:49Z</dcterms:modified>
</cp:coreProperties>
</file>