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7" r:id="rId4"/>
    <p:sldId id="258" r:id="rId5"/>
    <p:sldId id="261" r:id="rId6"/>
    <p:sldId id="265" r:id="rId7"/>
    <p:sldId id="268" r:id="rId8"/>
    <p:sldId id="260" r:id="rId9"/>
    <p:sldId id="266" r:id="rId10"/>
    <p:sldId id="262" r:id="rId11"/>
    <p:sldId id="263" r:id="rId12"/>
    <p:sldId id="269" r:id="rId13"/>
    <p:sldId id="264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3CDC025-0AF3-5843-8EAA-761E84B19996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B086B003-7D86-074D-8F20-7763DCAF0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6219" y="380099"/>
            <a:ext cx="7826375" cy="16271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latin typeface="Times New Roman"/>
                <a:cs typeface="Times New Roman"/>
              </a:rPr>
              <a:t>Renaissance</a:t>
            </a:r>
            <a:br>
              <a:rPr lang="en-US" b="1" dirty="0" smtClean="0">
                <a:latin typeface="Times New Roman"/>
                <a:cs typeface="Times New Roman"/>
              </a:rPr>
            </a:br>
            <a:r>
              <a:rPr lang="en-US" sz="2778" b="1" dirty="0" smtClean="0">
                <a:latin typeface="Times New Roman"/>
                <a:cs typeface="Times New Roman"/>
              </a:rPr>
              <a:t>Outcome: The Renaissance in Italy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1" y="1412969"/>
            <a:ext cx="7121464" cy="535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5098" y="1600200"/>
            <a:ext cx="9010488" cy="4639235"/>
          </a:xfrm>
        </p:spPr>
        <p:txBody>
          <a:bodyPr>
            <a:normAutofit/>
          </a:bodyPr>
          <a:lstStyle/>
          <a:p>
            <a:pPr marL="1200150" lvl="2" indent="-514350">
              <a:buFont typeface="+mj-lt"/>
              <a:buAutoNum type="romanLcPeriod" startAt="3"/>
            </a:pPr>
            <a:r>
              <a:rPr lang="en-US" sz="2500" b="1" dirty="0" smtClean="0"/>
              <a:t>Classical heritage of Greece and Rome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500" dirty="0" smtClean="0"/>
              <a:t>Renaissance artists </a:t>
            </a:r>
            <a:r>
              <a:rPr lang="en-US" sz="2500" b="1" u="sng" dirty="0" smtClean="0">
                <a:solidFill>
                  <a:srgbClr val="69FFFF"/>
                </a:solidFill>
              </a:rPr>
              <a:t>looked down </a:t>
            </a:r>
            <a:r>
              <a:rPr lang="en-US" sz="2500" dirty="0" smtClean="0"/>
              <a:t>on the art and literature of the Middle Ages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500" dirty="0" smtClean="0"/>
              <a:t>Instead they wanted to </a:t>
            </a:r>
            <a:r>
              <a:rPr lang="en-US" sz="2500" b="1" u="sng" dirty="0" smtClean="0">
                <a:solidFill>
                  <a:srgbClr val="69FFFF"/>
                </a:solidFill>
              </a:rPr>
              <a:t>revive</a:t>
            </a:r>
            <a:r>
              <a:rPr lang="en-US" sz="2500" dirty="0" smtClean="0"/>
              <a:t> the </a:t>
            </a:r>
            <a:r>
              <a:rPr lang="en-US" sz="2500" b="1" u="sng" dirty="0" smtClean="0">
                <a:solidFill>
                  <a:srgbClr val="69FFFF"/>
                </a:solidFill>
              </a:rPr>
              <a:t>learning</a:t>
            </a:r>
            <a:r>
              <a:rPr lang="en-US" sz="2500" dirty="0" smtClean="0"/>
              <a:t> of the Greeks and Romans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500" dirty="0" smtClean="0">
                <a:solidFill>
                  <a:srgbClr val="FFFFFF"/>
                </a:solidFill>
              </a:rPr>
              <a:t>It was the heart of Ancient Rome – </a:t>
            </a:r>
            <a:r>
              <a:rPr lang="en-US" sz="2500" u="sng" dirty="0" smtClean="0">
                <a:solidFill>
                  <a:srgbClr val="69FFFF"/>
                </a:solidFill>
              </a:rPr>
              <a:t>R</a:t>
            </a:r>
            <a:r>
              <a:rPr lang="en-US" sz="2500" b="1" u="sng" dirty="0" smtClean="0">
                <a:solidFill>
                  <a:srgbClr val="69FFFF"/>
                </a:solidFill>
              </a:rPr>
              <a:t>uins</a:t>
            </a:r>
            <a:r>
              <a:rPr lang="en-US" sz="2500" dirty="0" smtClean="0"/>
              <a:t> : architecture, statues, coins, etc</a:t>
            </a:r>
            <a:r>
              <a:rPr lang="en-US" sz="2500" dirty="0"/>
              <a:t>.</a:t>
            </a:r>
            <a:endParaRPr lang="en-US" sz="2500" dirty="0" smtClean="0"/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500" dirty="0" smtClean="0"/>
              <a:t>Many Greek </a:t>
            </a:r>
            <a:r>
              <a:rPr lang="en-US" sz="2500" b="1" u="sng" dirty="0" smtClean="0">
                <a:solidFill>
                  <a:srgbClr val="69FFFF"/>
                </a:solidFill>
              </a:rPr>
              <a:t>manuscripts</a:t>
            </a:r>
            <a:r>
              <a:rPr lang="en-US" sz="2500" dirty="0" smtClean="0"/>
              <a:t> made their way to Rome via Christian </a:t>
            </a:r>
            <a:r>
              <a:rPr lang="en-US" sz="2500" b="1" u="sng" dirty="0" smtClean="0">
                <a:solidFill>
                  <a:srgbClr val="69FFFF"/>
                </a:solidFill>
              </a:rPr>
              <a:t>scholars</a:t>
            </a:r>
            <a:r>
              <a:rPr lang="en-US" sz="2500" b="1" dirty="0" smtClean="0"/>
              <a:t> </a:t>
            </a:r>
            <a:r>
              <a:rPr lang="en-US" sz="2500" dirty="0" smtClean="0"/>
              <a:t>returning to Europe after the crusades</a:t>
            </a:r>
          </a:p>
          <a:p>
            <a:endParaRPr lang="en-US"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62" y="1550064"/>
            <a:ext cx="8354500" cy="52578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b="1" dirty="0" smtClean="0">
                <a:latin typeface="Times New Roman"/>
                <a:cs typeface="Times New Roman"/>
              </a:rPr>
              <a:t>Classical and Worldly Views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/>
              <a:t>As scholars studied manuscripts, they became more influenced by </a:t>
            </a:r>
            <a:r>
              <a:rPr lang="en-US" sz="2400" b="1" u="sng" dirty="0" smtClean="0">
                <a:solidFill>
                  <a:srgbClr val="69FFFF"/>
                </a:solidFill>
              </a:rPr>
              <a:t>classical ideas</a:t>
            </a:r>
            <a:r>
              <a:rPr lang="en-US" sz="2400" dirty="0" smtClean="0"/>
              <a:t>.  This lead to:</a:t>
            </a:r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2400" u="sng" dirty="0" smtClean="0">
                <a:solidFill>
                  <a:srgbClr val="69FFFF"/>
                </a:solidFill>
              </a:rPr>
              <a:t>H</a:t>
            </a:r>
            <a:r>
              <a:rPr lang="en-US" sz="2400" b="1" u="sng" dirty="0" smtClean="0">
                <a:solidFill>
                  <a:srgbClr val="69FFFF"/>
                </a:solidFill>
              </a:rPr>
              <a:t>umanism</a:t>
            </a:r>
            <a:r>
              <a:rPr lang="en-US" sz="2400" dirty="0" smtClean="0"/>
              <a:t>: an intellectual movement that focused more on human </a:t>
            </a:r>
            <a:r>
              <a:rPr lang="en-US" sz="2400" b="1" u="sng" dirty="0" smtClean="0">
                <a:solidFill>
                  <a:srgbClr val="69FFFF"/>
                </a:solidFill>
              </a:rPr>
              <a:t>potential</a:t>
            </a:r>
            <a:r>
              <a:rPr lang="en-US" sz="2400" dirty="0" smtClean="0"/>
              <a:t>   and achievements</a:t>
            </a:r>
          </a:p>
          <a:p>
            <a:pPr marL="1089025" lvl="2" indent="-457200">
              <a:buFont typeface="+mj-lt"/>
              <a:buAutoNum type="romanLcPeriod"/>
            </a:pPr>
            <a:r>
              <a:rPr lang="en-US" sz="2400" dirty="0" smtClean="0"/>
              <a:t>Popularized the study of </a:t>
            </a:r>
            <a:r>
              <a:rPr lang="en-US" sz="2400" b="1" u="sng" dirty="0" smtClean="0">
                <a:solidFill>
                  <a:srgbClr val="69FFFF"/>
                </a:solidFill>
              </a:rPr>
              <a:t>history</a:t>
            </a:r>
            <a:r>
              <a:rPr lang="en-US" sz="2400" dirty="0" smtClean="0"/>
              <a:t>, literature, and </a:t>
            </a:r>
            <a:r>
              <a:rPr lang="en-US" sz="2400" b="1" u="sng" dirty="0" smtClean="0">
                <a:solidFill>
                  <a:srgbClr val="69FFFF"/>
                </a:solidFill>
              </a:rPr>
              <a:t>philosophy</a:t>
            </a:r>
            <a:r>
              <a:rPr lang="en-US" sz="2400" dirty="0" smtClean="0"/>
              <a:t> (all are known  as </a:t>
            </a:r>
            <a:r>
              <a:rPr lang="en-US" sz="2400" b="1" u="sng" dirty="0" smtClean="0">
                <a:solidFill>
                  <a:srgbClr val="69FFFF"/>
                </a:solidFill>
              </a:rPr>
              <a:t>humanities</a:t>
            </a:r>
            <a:r>
              <a:rPr lang="en-US" sz="2400" dirty="0" smtClean="0"/>
              <a:t>)</a:t>
            </a:r>
          </a:p>
          <a:p>
            <a:pPr marL="806450" lvl="1" indent="-457200">
              <a:buClrTx/>
              <a:buFont typeface="+mj-lt"/>
              <a:buAutoNum type="alphaLcPeriod" startAt="2"/>
            </a:pPr>
            <a:r>
              <a:rPr lang="en-US" sz="2400" dirty="0" smtClean="0"/>
              <a:t>Worldly pleasure: Humanists suggested that a person could enjoy life without </a:t>
            </a:r>
            <a:r>
              <a:rPr lang="en-US" sz="2400" b="1" u="sng" dirty="0" smtClean="0">
                <a:solidFill>
                  <a:srgbClr val="69FFFF"/>
                </a:solidFill>
              </a:rPr>
              <a:t>offending God.</a:t>
            </a:r>
            <a:r>
              <a:rPr lang="en-US" sz="2400" b="1" dirty="0" smtClean="0">
                <a:solidFill>
                  <a:srgbClr val="FFFFFF"/>
                </a:solidFill>
              </a:rPr>
              <a:t> People began to put more focus on human beings </a:t>
            </a:r>
          </a:p>
          <a:p>
            <a:pPr marL="1368425" lvl="3" indent="-400050">
              <a:buClrTx/>
              <a:buFont typeface="+mj-lt"/>
              <a:buAutoNum type="romanLcPeriod"/>
            </a:pPr>
            <a:r>
              <a:rPr lang="en-US" sz="2400" dirty="0" smtClean="0"/>
              <a:t>Ex. Wealthy could enjoy material </a:t>
            </a:r>
            <a:r>
              <a:rPr lang="en-US" sz="2400" b="1" u="sng" dirty="0" smtClean="0">
                <a:solidFill>
                  <a:srgbClr val="69FFFF"/>
                </a:solidFill>
              </a:rPr>
              <a:t>luxuries</a:t>
            </a:r>
            <a:r>
              <a:rPr lang="en-US" sz="2400" dirty="0" smtClean="0"/>
              <a:t>, good music, and </a:t>
            </a:r>
            <a:r>
              <a:rPr lang="en-US" sz="2400" b="1" u="sng" dirty="0" smtClean="0">
                <a:solidFill>
                  <a:srgbClr val="69FFFF"/>
                </a:solidFill>
              </a:rPr>
              <a:t>fine foods</a:t>
            </a:r>
            <a:endParaRPr lang="en-US" sz="2400" b="1" u="sng" dirty="0">
              <a:solidFill>
                <a:srgbClr val="69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38" y="1578065"/>
            <a:ext cx="5144151" cy="49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8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363456" cy="463923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b="1" dirty="0" smtClean="0">
                <a:latin typeface="Times New Roman"/>
                <a:cs typeface="Times New Roman"/>
              </a:rPr>
              <a:t>The Renaissance Man and Woman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300" dirty="0" smtClean="0"/>
              <a:t>Renaissance Man: One strove to be a master in </a:t>
            </a:r>
            <a:r>
              <a:rPr lang="en-US" sz="2300" b="1" u="sng" dirty="0" smtClean="0">
                <a:solidFill>
                  <a:srgbClr val="69FFFF"/>
                </a:solidFill>
              </a:rPr>
              <a:t>every </a:t>
            </a:r>
            <a:r>
              <a:rPr lang="en-US" sz="2300" dirty="0" smtClean="0"/>
              <a:t>area of </a:t>
            </a:r>
            <a:r>
              <a:rPr lang="en-US" sz="2300" b="1" u="sng" dirty="0" smtClean="0">
                <a:solidFill>
                  <a:srgbClr val="69FFFF"/>
                </a:solidFill>
              </a:rPr>
              <a:t>study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Expected to be </a:t>
            </a:r>
            <a:r>
              <a:rPr lang="en-US" b="1" u="sng" dirty="0" smtClean="0">
                <a:solidFill>
                  <a:srgbClr val="69FFFF"/>
                </a:solidFill>
              </a:rPr>
              <a:t>charming, witty,</a:t>
            </a:r>
            <a:r>
              <a:rPr lang="en-US" dirty="0" smtClean="0"/>
              <a:t> and well educated in the classics</a:t>
            </a:r>
            <a:endParaRPr lang="en-US" sz="1800" dirty="0" smtClean="0"/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Also should be a skilled </a:t>
            </a:r>
            <a:r>
              <a:rPr lang="en-US" b="1" u="sng" dirty="0" smtClean="0">
                <a:solidFill>
                  <a:srgbClr val="69FFFF"/>
                </a:solidFill>
              </a:rPr>
              <a:t>rider</a:t>
            </a:r>
            <a:r>
              <a:rPr lang="en-US" dirty="0" smtClean="0"/>
              <a:t>, wrestler, and </a:t>
            </a:r>
            <a:r>
              <a:rPr lang="en-US" b="1" u="sng" dirty="0" smtClean="0">
                <a:solidFill>
                  <a:srgbClr val="69FFFF"/>
                </a:solidFill>
              </a:rPr>
              <a:t>swordsman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>
              <a:buNone/>
            </a:pPr>
            <a:r>
              <a:rPr lang="en-US" dirty="0" smtClean="0"/>
              <a:t> </a:t>
            </a:r>
            <a:endParaRPr lang="en-US" sz="2000" dirty="0" smtClean="0"/>
          </a:p>
          <a:p>
            <a:pPr marL="806450" lvl="1" indent="-457200">
              <a:buClr>
                <a:schemeClr val="tx1"/>
              </a:buClr>
              <a:buFont typeface="+mj-lt"/>
              <a:buAutoNum type="alphaLcPeriod" startAt="2"/>
            </a:pPr>
            <a:r>
              <a:rPr lang="en-US" sz="2100" dirty="0" smtClean="0"/>
              <a:t>Renaissance Woman: </a:t>
            </a:r>
            <a:r>
              <a:rPr lang="en-US" sz="2100" b="1" u="sng" dirty="0" smtClean="0">
                <a:solidFill>
                  <a:srgbClr val="69FFFF"/>
                </a:solidFill>
              </a:rPr>
              <a:t>Upper-class </a:t>
            </a:r>
            <a:r>
              <a:rPr lang="en-US" sz="2100" dirty="0" smtClean="0"/>
              <a:t>women should know the classics and be charming</a:t>
            </a: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Not expected to </a:t>
            </a:r>
            <a:r>
              <a:rPr lang="en-US" b="1" u="sng" dirty="0" smtClean="0">
                <a:solidFill>
                  <a:srgbClr val="69FFFF"/>
                </a:solidFill>
              </a:rPr>
              <a:t>seek fame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Inspire art but not </a:t>
            </a:r>
            <a:r>
              <a:rPr lang="en-US" b="1" u="sng" dirty="0" smtClean="0">
                <a:solidFill>
                  <a:srgbClr val="69FFFF"/>
                </a:solidFill>
              </a:rPr>
              <a:t>create it</a:t>
            </a:r>
            <a:endParaRPr lang="en-US" sz="1800" b="1" u="sng" dirty="0" smtClean="0">
              <a:solidFill>
                <a:srgbClr val="69FFFF"/>
              </a:solidFill>
            </a:endParaRPr>
          </a:p>
          <a:p>
            <a:pPr marL="1200150" lvl="2" indent="-514350">
              <a:buFont typeface="+mj-lt"/>
              <a:buAutoNum type="romanLcPeriod"/>
            </a:pPr>
            <a:r>
              <a:rPr lang="en-US" dirty="0" smtClean="0"/>
              <a:t>Little influence in </a:t>
            </a:r>
            <a:r>
              <a:rPr lang="en-US" b="1" u="sng" dirty="0" smtClean="0">
                <a:solidFill>
                  <a:srgbClr val="69FFFF"/>
                </a:solidFill>
              </a:rPr>
              <a:t>politics</a:t>
            </a:r>
            <a:endParaRPr lang="en-US" sz="1800" b="1" u="sng" dirty="0">
              <a:solidFill>
                <a:srgbClr val="69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50" y="4393259"/>
            <a:ext cx="1483059" cy="222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Political Ideas of the Renaissance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76234" y="1600200"/>
            <a:ext cx="5246627" cy="4867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Niccolo</a:t>
            </a:r>
            <a:r>
              <a:rPr lang="en-US" dirty="0" smtClean="0"/>
              <a:t> Machiavelli -</a:t>
            </a:r>
            <a:r>
              <a:rPr lang="en-US" i="1" u="sng" dirty="0" smtClean="0"/>
              <a:t>The Prince</a:t>
            </a:r>
          </a:p>
          <a:p>
            <a:pPr marL="349250" lvl="1" indent="0">
              <a:buNone/>
            </a:pPr>
            <a:endParaRPr lang="en-US" i="1" u="sng" dirty="0" smtClean="0"/>
          </a:p>
          <a:p>
            <a:pPr marL="349250" lvl="1" indent="0">
              <a:buNone/>
            </a:pPr>
            <a:endParaRPr lang="en-US" i="1" u="sng" dirty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endParaRPr lang="en-US" dirty="0" smtClean="0"/>
          </a:p>
          <a:p>
            <a:r>
              <a:rPr lang="en-US" sz="2600" dirty="0" smtClean="0"/>
              <a:t>Machiavelli observed </a:t>
            </a:r>
            <a:r>
              <a:rPr lang="en-US" sz="2600" u="sng" dirty="0" smtClean="0">
                <a:solidFill>
                  <a:srgbClr val="0FFFFF"/>
                </a:solidFill>
              </a:rPr>
              <a:t>city-state </a:t>
            </a:r>
            <a:r>
              <a:rPr lang="en-US" sz="2600" dirty="0" smtClean="0"/>
              <a:t>rulers of his day and produced guidelines for the acquisition and maintenance of power by </a:t>
            </a:r>
            <a:r>
              <a:rPr lang="en-US" sz="2600" u="sng" dirty="0" smtClean="0">
                <a:solidFill>
                  <a:srgbClr val="0FFFFF"/>
                </a:solidFill>
              </a:rPr>
              <a:t>absolute rule.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0131" y="2540158"/>
            <a:ext cx="463538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“One can make this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generalization 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about men: they are ungrateful, fickle, liars, and deceivers, they sun danger and are greedy for profit.”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96" y="2003938"/>
            <a:ext cx="3063465" cy="394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9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34" y="1600200"/>
            <a:ext cx="8062919" cy="4639235"/>
          </a:xfrm>
        </p:spPr>
        <p:txBody>
          <a:bodyPr/>
          <a:lstStyle/>
          <a:p>
            <a:r>
              <a:rPr lang="en-US" dirty="0" smtClean="0"/>
              <a:t>He felt a ruler should be willing to do anything to maintain control without worrying about </a:t>
            </a:r>
            <a:r>
              <a:rPr lang="en-US" u="sng" dirty="0" smtClean="0">
                <a:solidFill>
                  <a:srgbClr val="0FFFFF"/>
                </a:solidFill>
              </a:rPr>
              <a:t>conscience</a:t>
            </a:r>
            <a:r>
              <a:rPr lang="en-US" dirty="0" smtClean="0"/>
              <a:t> – “The end justifies the means.”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Ruler should be quick and decisive in making decisions</a:t>
            </a:r>
          </a:p>
          <a:p>
            <a:pPr lvl="1"/>
            <a:r>
              <a:rPr lang="en-US" dirty="0" smtClean="0"/>
              <a:t>Ruler should keep power by any means necessary </a:t>
            </a:r>
          </a:p>
          <a:p>
            <a:pPr lvl="1"/>
            <a:r>
              <a:rPr lang="en-US" dirty="0" smtClean="0"/>
              <a:t>Be good when possible an evil when necessary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“Men worry less about doing any injury to one who makes himself loved than to one who makes himself feared.”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0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3374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3000" b="1" dirty="0" smtClean="0">
                <a:latin typeface="Times New Roman"/>
                <a:cs typeface="Times New Roman"/>
              </a:rPr>
              <a:t>The Middle Ages Ends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dirty="0" smtClean="0">
                <a:latin typeface="Times New Roman"/>
                <a:cs typeface="Times New Roman"/>
              </a:rPr>
              <a:t>Europe is starting to take shape with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England, France</a:t>
            </a:r>
            <a:r>
              <a:rPr lang="en-US" sz="2600" b="1" dirty="0" smtClean="0">
                <a:solidFill>
                  <a:srgbClr val="69FFFF"/>
                </a:solidFill>
                <a:latin typeface="Times New Roman"/>
                <a:cs typeface="Times New Roman"/>
              </a:rPr>
              <a:t>, </a:t>
            </a:r>
            <a:r>
              <a:rPr lang="en-US" sz="2600" dirty="0" smtClean="0">
                <a:latin typeface="Times New Roman"/>
                <a:cs typeface="Times New Roman"/>
              </a:rPr>
              <a:t>and regions in </a:t>
            </a:r>
            <a:r>
              <a:rPr lang="en-US" sz="2600" b="1" u="sng" dirty="0" smtClean="0">
                <a:solidFill>
                  <a:schemeClr val="accent2"/>
                </a:solidFill>
                <a:latin typeface="Times New Roman"/>
                <a:cs typeface="Times New Roman"/>
              </a:rPr>
              <a:t>Italy</a:t>
            </a:r>
            <a:r>
              <a:rPr lang="en-US" sz="2600" dirty="0" smtClean="0">
                <a:latin typeface="Times New Roman"/>
                <a:cs typeface="Times New Roman"/>
              </a:rPr>
              <a:t> all started evolving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dirty="0" smtClean="0">
                <a:latin typeface="Times New Roman"/>
                <a:cs typeface="Times New Roman"/>
              </a:rPr>
              <a:t>Revival of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culture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dirty="0" smtClean="0">
                <a:latin typeface="Times New Roman"/>
                <a:cs typeface="Times New Roman"/>
              </a:rPr>
              <a:t>Return to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cities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dirty="0" smtClean="0">
                <a:latin typeface="Times New Roman"/>
                <a:cs typeface="Times New Roman"/>
              </a:rPr>
              <a:t>The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Church</a:t>
            </a:r>
            <a:r>
              <a:rPr lang="en-US" sz="2600" dirty="0" smtClean="0">
                <a:latin typeface="Times New Roman"/>
                <a:cs typeface="Times New Roman"/>
              </a:rPr>
              <a:t> was still powerful</a:t>
            </a:r>
          </a:p>
          <a:p>
            <a:pPr marL="692150" lvl="1" indent="-342900">
              <a:buClr>
                <a:schemeClr val="tx1"/>
              </a:buClr>
              <a:buFont typeface="+mj-lt"/>
              <a:buAutoNum type="alphaLcPeriod"/>
            </a:pP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Writers</a:t>
            </a:r>
            <a:r>
              <a:rPr lang="en-US" sz="2600" dirty="0" smtClean="0">
                <a:latin typeface="Times New Roman"/>
                <a:cs typeface="Times New Roman"/>
              </a:rPr>
              <a:t> and </a:t>
            </a:r>
            <a:r>
              <a:rPr lang="en-US" sz="26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artists</a:t>
            </a:r>
            <a:r>
              <a:rPr lang="en-US" sz="2600" dirty="0" smtClean="0">
                <a:latin typeface="Times New Roman"/>
                <a:cs typeface="Times New Roman"/>
              </a:rPr>
              <a:t> began to express new ideas and styles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5203421"/>
            <a:ext cx="47117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How did the Crusades impact the Renaissance?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81703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rbel"/>
                <a:cs typeface="Corbel"/>
              </a:rPr>
              <a:t>People had access to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orbel"/>
                <a:cs typeface="Corbel"/>
              </a:rPr>
              <a:t>inventions</a:t>
            </a:r>
            <a:r>
              <a:rPr lang="en-US" dirty="0" smtClean="0">
                <a:latin typeface="Corbel"/>
                <a:cs typeface="Corbel"/>
              </a:rPr>
              <a:t> and technologies from the Muslim world that were prohibited during the Dark Ages</a:t>
            </a:r>
          </a:p>
          <a:p>
            <a:r>
              <a:rPr lang="en-US" dirty="0" smtClean="0">
                <a:latin typeface="Corbel"/>
                <a:cs typeface="Corbel"/>
              </a:rPr>
              <a:t>Increased demand for Middle Eastern </a:t>
            </a:r>
            <a:r>
              <a:rPr lang="en-US" u="sng" dirty="0" smtClean="0">
                <a:solidFill>
                  <a:srgbClr val="0FFFFF"/>
                </a:solidFill>
                <a:latin typeface="Corbel"/>
                <a:cs typeface="Corbel"/>
              </a:rPr>
              <a:t>products</a:t>
            </a:r>
            <a:r>
              <a:rPr lang="en-US" dirty="0" smtClean="0">
                <a:latin typeface="Corbel"/>
                <a:cs typeface="Corbel"/>
              </a:rPr>
              <a:t> </a:t>
            </a:r>
          </a:p>
          <a:p>
            <a:r>
              <a:rPr lang="en-US" dirty="0" smtClean="0">
                <a:latin typeface="Corbel"/>
                <a:cs typeface="Corbel"/>
              </a:rPr>
              <a:t>Encouraged the use of </a:t>
            </a:r>
            <a:r>
              <a:rPr lang="en-US" u="sng" dirty="0" smtClean="0">
                <a:solidFill>
                  <a:srgbClr val="0FFFFF"/>
                </a:solidFill>
                <a:latin typeface="Corbel"/>
                <a:cs typeface="Corbel"/>
              </a:rPr>
              <a:t>credit </a:t>
            </a:r>
            <a:r>
              <a:rPr lang="en-US" dirty="0" smtClean="0">
                <a:latin typeface="Corbel"/>
                <a:cs typeface="Corbel"/>
              </a:rPr>
              <a:t>and banking </a:t>
            </a:r>
            <a:endParaRPr lang="en-US" dirty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Church rule against usury and banks’ practice of charging interest helped </a:t>
            </a:r>
            <a:r>
              <a:rPr lang="en-US" u="sng" dirty="0" smtClean="0">
                <a:solidFill>
                  <a:srgbClr val="0FFFFF"/>
                </a:solidFill>
                <a:latin typeface="Corbel"/>
                <a:cs typeface="Corbel"/>
              </a:rPr>
              <a:t>secularize</a:t>
            </a:r>
            <a:r>
              <a:rPr lang="en-US" dirty="0" smtClean="0">
                <a:latin typeface="Corbel"/>
                <a:cs typeface="Corbel"/>
              </a:rPr>
              <a:t> northern Italy </a:t>
            </a:r>
            <a:endParaRPr lang="en-US" dirty="0">
              <a:latin typeface="Corbel"/>
              <a:cs typeface="Corbel"/>
            </a:endParaRPr>
          </a:p>
          <a:p>
            <a:pPr lvl="1"/>
            <a:r>
              <a:rPr lang="en-US" dirty="0" smtClean="0">
                <a:latin typeface="Corbel"/>
                <a:cs typeface="Corbel"/>
              </a:rPr>
              <a:t>Usury: practice of lending money with high interest rates</a:t>
            </a:r>
          </a:p>
          <a:p>
            <a:pPr lvl="1"/>
            <a:r>
              <a:rPr lang="en-US" dirty="0" smtClean="0">
                <a:latin typeface="Corbel"/>
                <a:cs typeface="Corbel"/>
              </a:rPr>
              <a:t>Letters of credit expanded the supply of money to expedite trade</a:t>
            </a:r>
            <a:endParaRPr lang="en-US" dirty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New </a:t>
            </a:r>
            <a:r>
              <a:rPr lang="en-US" u="sng" dirty="0" smtClean="0">
                <a:solidFill>
                  <a:srgbClr val="0FFFFF"/>
                </a:solidFill>
                <a:latin typeface="Corbel"/>
                <a:cs typeface="Corbel"/>
              </a:rPr>
              <a:t>accounting</a:t>
            </a:r>
            <a:r>
              <a:rPr lang="en-US" dirty="0" smtClean="0">
                <a:latin typeface="Corbel"/>
                <a:cs typeface="Corbel"/>
              </a:rPr>
              <a:t> and bookkeeping practices (with Arabic numerals) were introduced </a:t>
            </a:r>
          </a:p>
        </p:txBody>
      </p:sp>
    </p:spTree>
    <p:extLst>
      <p:ext uri="{BB962C8B-B14F-4D97-AF65-F5344CB8AC3E}">
        <p14:creationId xmlns:p14="http://schemas.microsoft.com/office/powerpoint/2010/main" val="268501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3569318" cy="1310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74"/>
            <a:ext cx="8922606" cy="4812924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>
                <a:latin typeface="Times New Roman"/>
                <a:cs typeface="Times New Roman"/>
              </a:rPr>
              <a:t>What is the Renaissance?</a:t>
            </a:r>
          </a:p>
          <a:p>
            <a:pPr marL="0" lvl="0" indent="0">
              <a:buNone/>
            </a:pPr>
            <a:endParaRPr lang="en-US" b="1" dirty="0" smtClean="0">
              <a:latin typeface="Times New Roman"/>
              <a:cs typeface="Times New Roman"/>
            </a:endParaRP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Renaissance: Rebirth in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art, writing, architecture, learning, and culture.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The educated hoped to bring back to life the culture of classical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Greece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Rome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In doing so, they created something entirely new: innovative styles of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literature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The Renaissance eventually spread from northern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400" dirty="0" smtClean="0">
                <a:latin typeface="Times New Roman"/>
                <a:cs typeface="Times New Roman"/>
              </a:rPr>
              <a:t> to the rest of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Occurred roughly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1300</a:t>
            </a:r>
            <a:r>
              <a:rPr lang="en-US" sz="2400" dirty="0" smtClean="0">
                <a:latin typeface="Times New Roman"/>
                <a:cs typeface="Times New Roman"/>
              </a:rPr>
              <a:t>-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1600</a:t>
            </a:r>
            <a:endParaRPr lang="en-US" sz="2400" b="1" u="sng" dirty="0">
              <a:solidFill>
                <a:srgbClr val="69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86" y="107576"/>
            <a:ext cx="5198314" cy="23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88934" cy="4639235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/>
              <a:t>Why Italy?</a:t>
            </a:r>
          </a:p>
          <a:p>
            <a:pPr marL="806450" lvl="1" indent="-457200">
              <a:buClrTx/>
              <a:buFont typeface="+mj-lt"/>
              <a:buAutoNum type="alphaLcPeriod"/>
            </a:pPr>
            <a:r>
              <a:rPr lang="en-US" sz="2300" b="1" dirty="0" smtClean="0"/>
              <a:t>Italy had 3 distinct advantages</a:t>
            </a:r>
          </a:p>
          <a:p>
            <a:pPr marL="1200150" lvl="2" indent="-514350">
              <a:buClr>
                <a:schemeClr val="tx1"/>
              </a:buClr>
              <a:buFont typeface="+mj-lt"/>
              <a:buAutoNum type="romanLcPeriod"/>
            </a:pPr>
            <a:r>
              <a:rPr lang="en-US" sz="2300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300" dirty="0" smtClean="0"/>
              <a:t>Overseas </a:t>
            </a:r>
            <a:r>
              <a:rPr lang="en-US" sz="2300" b="1" u="sng" dirty="0" smtClean="0">
                <a:solidFill>
                  <a:srgbClr val="69FFFF"/>
                </a:solidFill>
              </a:rPr>
              <a:t>trade</a:t>
            </a:r>
            <a:r>
              <a:rPr lang="en-US" sz="2300" dirty="0" smtClean="0"/>
              <a:t>, spurred by the Crusades had led to growth of large  </a:t>
            </a:r>
            <a:r>
              <a:rPr lang="en-US" sz="2300" b="1" u="sng" dirty="0" smtClean="0">
                <a:solidFill>
                  <a:srgbClr val="69FFFF"/>
                </a:solidFill>
              </a:rPr>
              <a:t>city-states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300" dirty="0" smtClean="0"/>
              <a:t>Thus, northern Italy was </a:t>
            </a:r>
            <a:r>
              <a:rPr lang="en-US" sz="2300" b="1" u="sng" dirty="0" smtClean="0">
                <a:solidFill>
                  <a:srgbClr val="69FFFF"/>
                </a:solidFill>
              </a:rPr>
              <a:t>urban</a:t>
            </a:r>
            <a:r>
              <a:rPr lang="en-US" sz="2300" dirty="0" smtClean="0"/>
              <a:t> while the rest of Europe was still </a:t>
            </a:r>
            <a:r>
              <a:rPr lang="en-US" sz="2300" b="1" u="sng" dirty="0" smtClean="0">
                <a:solidFill>
                  <a:srgbClr val="69FFFF"/>
                </a:solidFill>
              </a:rPr>
              <a:t>rura</a:t>
            </a:r>
            <a:r>
              <a:rPr lang="en-US" sz="2300" dirty="0" smtClean="0"/>
              <a:t>l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300" u="sng" dirty="0" smtClean="0">
                <a:solidFill>
                  <a:srgbClr val="69FFFF"/>
                </a:solidFill>
              </a:rPr>
              <a:t>C</a:t>
            </a:r>
            <a:r>
              <a:rPr lang="en-US" sz="2300" b="1" u="sng" dirty="0" smtClean="0">
                <a:solidFill>
                  <a:srgbClr val="69FFFF"/>
                </a:solidFill>
              </a:rPr>
              <a:t>ities</a:t>
            </a:r>
            <a:r>
              <a:rPr lang="en-US" sz="2300" dirty="0" smtClean="0"/>
              <a:t> were the place where people exchanged ideas and the site of an </a:t>
            </a:r>
            <a:r>
              <a:rPr lang="en-US" sz="2300" b="1" u="sng" dirty="0" smtClean="0">
                <a:solidFill>
                  <a:srgbClr val="69FFFF"/>
                </a:solidFill>
              </a:rPr>
              <a:t>intellectual</a:t>
            </a:r>
            <a:r>
              <a:rPr lang="en-US" sz="2300" dirty="0" smtClean="0"/>
              <a:t> revolution</a:t>
            </a:r>
          </a:p>
          <a:p>
            <a:pPr marL="1311275" lvl="3" indent="-342900">
              <a:buClrTx/>
              <a:buFont typeface="+mj-lt"/>
              <a:buAutoNum type="arabicPeriod"/>
            </a:pPr>
            <a:r>
              <a:rPr lang="en-US" sz="2300" dirty="0" smtClean="0"/>
              <a:t>Survivors of plague could demand </a:t>
            </a:r>
            <a:r>
              <a:rPr lang="en-US" sz="2300" b="1" u="sng" dirty="0" smtClean="0">
                <a:solidFill>
                  <a:srgbClr val="69FFFF"/>
                </a:solidFill>
              </a:rPr>
              <a:t>higher wages</a:t>
            </a:r>
          </a:p>
          <a:p>
            <a:pPr marL="1425575" lvl="3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300" u="sng" dirty="0" smtClean="0">
                <a:solidFill>
                  <a:srgbClr val="69FFFF"/>
                </a:solidFill>
              </a:rPr>
              <a:t>M</a:t>
            </a:r>
            <a:r>
              <a:rPr lang="en-US" sz="2300" b="1" u="sng" dirty="0" smtClean="0">
                <a:solidFill>
                  <a:srgbClr val="69FFFF"/>
                </a:solidFill>
              </a:rPr>
              <a:t>erchants</a:t>
            </a:r>
            <a:r>
              <a:rPr lang="en-US" sz="2300" dirty="0" smtClean="0"/>
              <a:t> had few opportunities to expand business so they pursued </a:t>
            </a:r>
            <a:r>
              <a:rPr lang="en-US" sz="2300" b="1" u="sng" dirty="0" smtClean="0">
                <a:solidFill>
                  <a:srgbClr val="69FFFF"/>
                </a:solidFill>
              </a:rPr>
              <a:t>art</a:t>
            </a:r>
          </a:p>
          <a:p>
            <a:endParaRPr lang="en-US"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238" y="520031"/>
            <a:ext cx="2502984" cy="566738"/>
          </a:xfrm>
        </p:spPr>
        <p:txBody>
          <a:bodyPr>
            <a:noAutofit/>
          </a:bodyPr>
          <a:lstStyle/>
          <a:p>
            <a:r>
              <a:rPr lang="en-US" sz="3800" dirty="0" smtClean="0"/>
              <a:t>City States</a:t>
            </a:r>
            <a:endParaRPr lang="en-US" sz="3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01239" y="1578458"/>
            <a:ext cx="2793536" cy="13236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Florence was the epicenter of the Italian Renaissance.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10" y="457200"/>
            <a:ext cx="4776073" cy="58385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271226" y="2240280"/>
            <a:ext cx="3430013" cy="272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96499" y="3088307"/>
            <a:ext cx="39475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All of these cities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Had access to trade routes connecting Europe with Middle Eastern </a:t>
            </a:r>
            <a:r>
              <a:rPr lang="en-US" sz="2000" dirty="0" smtClean="0">
                <a:latin typeface="Times New Roman"/>
                <a:cs typeface="Times New Roman"/>
              </a:rPr>
              <a:t>markets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Served </a:t>
            </a:r>
            <a:r>
              <a:rPr lang="en-US" sz="2000" dirty="0">
                <a:latin typeface="Times New Roman"/>
                <a:cs typeface="Times New Roman"/>
              </a:rPr>
              <a:t>as trading centers for the distribution of goods to northern </a:t>
            </a:r>
            <a:r>
              <a:rPr lang="en-US" sz="2000" dirty="0" smtClean="0">
                <a:latin typeface="Times New Roman"/>
                <a:cs typeface="Times New Roman"/>
              </a:rPr>
              <a:t>Europe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Were </a:t>
            </a:r>
            <a:r>
              <a:rPr lang="en-US" sz="2000" dirty="0">
                <a:latin typeface="Times New Roman"/>
                <a:cs typeface="Times New Roman"/>
              </a:rPr>
              <a:t>initially independent city-states governed as republics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82" y="2473309"/>
            <a:ext cx="5875473" cy="3850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385"/>
            <a:ext cx="6165621" cy="32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2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Renaissance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2570" y="1600200"/>
            <a:ext cx="9766570" cy="4639235"/>
          </a:xfrm>
        </p:spPr>
        <p:txBody>
          <a:bodyPr>
            <a:normAutofit/>
          </a:bodyPr>
          <a:lstStyle/>
          <a:p>
            <a:pPr marL="1200150" lvl="2" indent="-514350">
              <a:buClr>
                <a:schemeClr val="tx1"/>
              </a:buClr>
              <a:buFont typeface="+mj-lt"/>
              <a:buAutoNum type="romanLcPeriod" startAt="2"/>
            </a:pP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Merchants and the Medici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A wealthy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merchant</a:t>
            </a:r>
            <a:r>
              <a:rPr lang="en-US" sz="2400" dirty="0" smtClean="0">
                <a:latin typeface="Times New Roman"/>
                <a:cs typeface="Times New Roman"/>
              </a:rPr>
              <a:t> developed in each Italian city-state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Merchants dominated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politics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Merchants did not inherit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social</a:t>
            </a:r>
            <a:r>
              <a:rPr lang="en-US" sz="2400" dirty="0" smtClean="0">
                <a:latin typeface="Times New Roman"/>
                <a:cs typeface="Times New Roman"/>
              </a:rPr>
              <a:t> rank- used their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wits</a:t>
            </a:r>
            <a:r>
              <a:rPr lang="en-US" sz="2400" dirty="0" smtClean="0">
                <a:latin typeface="Times New Roman"/>
                <a:cs typeface="Times New Roman"/>
              </a:rPr>
              <a:t> to survive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This lead to the rise of importance of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individual merit</a:t>
            </a:r>
          </a:p>
          <a:p>
            <a:pPr marL="1425575" lvl="3" indent="-457200">
              <a:buClrTx/>
              <a:buFont typeface="+mj-lt"/>
              <a:buAutoNum type="arabicPeriod"/>
            </a:pP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Medici</a:t>
            </a:r>
            <a:r>
              <a:rPr lang="en-US" sz="2400" dirty="0" smtClean="0">
                <a:latin typeface="Times New Roman"/>
                <a:cs typeface="Times New Roman"/>
              </a:rPr>
              <a:t> banking family came to dominate Florence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Had branch offices all throughout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Italy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Europe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400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C</a:t>
            </a:r>
            <a:r>
              <a:rPr lang="en-US" sz="2400" b="1" u="sng" dirty="0" err="1" smtClean="0">
                <a:solidFill>
                  <a:srgbClr val="69FFFF"/>
                </a:solidFill>
                <a:latin typeface="Times New Roman"/>
                <a:cs typeface="Times New Roman"/>
              </a:rPr>
              <a:t>osimo</a:t>
            </a:r>
            <a:r>
              <a:rPr lang="en-US" sz="2400" dirty="0" smtClean="0">
                <a:latin typeface="Times New Roman"/>
                <a:cs typeface="Times New Roman"/>
              </a:rPr>
              <a:t> de Medici was the wealthiest European of his time</a:t>
            </a:r>
          </a:p>
          <a:p>
            <a:pPr marL="1720850" lvl="4" indent="-457200">
              <a:buFont typeface="+mj-lt"/>
              <a:buAutoNum type="alphaLcPeriod"/>
            </a:pPr>
            <a:r>
              <a:rPr lang="en-US" sz="2400" dirty="0" smtClean="0">
                <a:latin typeface="Times New Roman"/>
                <a:cs typeface="Times New Roman"/>
              </a:rPr>
              <a:t>Grandson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Lorenzo</a:t>
            </a:r>
            <a:r>
              <a:rPr lang="en-US" sz="2400" dirty="0" smtClean="0">
                <a:latin typeface="Times New Roman"/>
                <a:cs typeface="Times New Roman"/>
              </a:rPr>
              <a:t> de Medici became great patron of the arts</a:t>
            </a:r>
          </a:p>
          <a:p>
            <a:pPr marL="1720850" lvl="4" indent="-457200">
              <a:buClr>
                <a:schemeClr val="tx1"/>
              </a:buClr>
              <a:buFont typeface="+mj-lt"/>
              <a:buAutoNum type="alphaLcPeriod"/>
            </a:pPr>
            <a:r>
              <a:rPr lang="en-US" sz="2400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P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atron</a:t>
            </a:r>
            <a:r>
              <a:rPr lang="en-US" sz="2400" dirty="0" smtClean="0">
                <a:latin typeface="Times New Roman"/>
                <a:cs typeface="Times New Roman"/>
              </a:rPr>
              <a:t>: someone who financially supports an </a:t>
            </a:r>
            <a:r>
              <a:rPr lang="en-US" sz="2400" b="1" u="sng" dirty="0" smtClean="0">
                <a:solidFill>
                  <a:srgbClr val="69FFFF"/>
                </a:solidFill>
                <a:latin typeface="Times New Roman"/>
                <a:cs typeface="Times New Roman"/>
              </a:rPr>
              <a:t>artist or the arts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74" y="381001"/>
            <a:ext cx="2915782" cy="452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3" y="381000"/>
            <a:ext cx="3458363" cy="452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73" y="5210133"/>
            <a:ext cx="7453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 err="1" smtClean="0">
                <a:latin typeface="Times New Roman"/>
                <a:cs typeface="Times New Roman"/>
              </a:rPr>
              <a:t>Cosimo</a:t>
            </a:r>
            <a:r>
              <a:rPr lang="en-US" sz="3300" dirty="0" smtClean="0">
                <a:latin typeface="Times New Roman"/>
                <a:cs typeface="Times New Roman"/>
              </a:rPr>
              <a:t> de Medici &amp; Lorenzo de Medici</a:t>
            </a:r>
            <a:endParaRPr lang="en-US" sz="3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145</TotalTime>
  <Words>752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Exhibit</vt:lpstr>
      <vt:lpstr>The Renaissance Outcome: The Renaissance in Italy </vt:lpstr>
      <vt:lpstr>The Renaissance</vt:lpstr>
      <vt:lpstr>How did the Crusades impact the Renaissance? </vt:lpstr>
      <vt:lpstr>The Renaissance</vt:lpstr>
      <vt:lpstr>The Renaissance </vt:lpstr>
      <vt:lpstr>City States</vt:lpstr>
      <vt:lpstr>PowerPoint Presentation</vt:lpstr>
      <vt:lpstr>The Renaissance </vt:lpstr>
      <vt:lpstr>PowerPoint Presentation</vt:lpstr>
      <vt:lpstr>The Renaissance </vt:lpstr>
      <vt:lpstr>The Renaissance</vt:lpstr>
      <vt:lpstr>Humanism </vt:lpstr>
      <vt:lpstr>The Renaissance</vt:lpstr>
      <vt:lpstr>Political Ideas of the Renaissance</vt:lpstr>
      <vt:lpstr>The Prince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</dc:title>
  <dc:creator>Karl Sagan</dc:creator>
  <cp:lastModifiedBy>Windows User</cp:lastModifiedBy>
  <cp:revision>15</cp:revision>
  <dcterms:created xsi:type="dcterms:W3CDTF">2011-02-27T21:23:59Z</dcterms:created>
  <dcterms:modified xsi:type="dcterms:W3CDTF">2016-01-06T17:53:09Z</dcterms:modified>
</cp:coreProperties>
</file>