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7" r:id="rId2"/>
    <p:sldId id="268" r:id="rId3"/>
    <p:sldId id="269" r:id="rId4"/>
    <p:sldId id="272" r:id="rId5"/>
    <p:sldId id="284" r:id="rId6"/>
    <p:sldId id="291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7" r:id="rId30"/>
    <p:sldId id="330" r:id="rId31"/>
    <p:sldId id="339" r:id="rId32"/>
    <p:sldId id="355" r:id="rId33"/>
    <p:sldId id="357" r:id="rId34"/>
    <p:sldId id="366" r:id="rId35"/>
    <p:sldId id="359" r:id="rId36"/>
    <p:sldId id="360" r:id="rId37"/>
    <p:sldId id="36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840202"/>
    <a:srgbClr val="663300"/>
    <a:srgbClr val="99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0" autoAdjust="0"/>
    <p:restoredTop sz="94677" autoAdjust="0"/>
  </p:normalViewPr>
  <p:slideViewPr>
    <p:cSldViewPr>
      <p:cViewPr>
        <p:scale>
          <a:sx n="94" d="100"/>
          <a:sy n="94" d="100"/>
        </p:scale>
        <p:origin x="-64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9819CA8-C3EA-4B7F-8706-E8A7AEDB95D1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EE99CC4-5101-4794-982D-695F1DD6E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1C4208E-897F-4BCF-B3B3-F8510A075A47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1B46286-A12E-4A53-9C38-0702B9A52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7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47B87-C540-400C-A128-01EF01CE4538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03B9-F313-498B-B3F7-52ACCD559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67C13E-7E44-4E8F-A800-CCB4AAC8D433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CB86-414A-4E3D-99D5-FA9E910A1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02ADE-0ACA-48A2-9FB7-A6118FA09ED1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02924-F20F-461B-8D6E-FAA860168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D17C2-036C-4915-B830-17D8B88CA12E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3CA06-7B9D-4D5A-A5AD-79AFB3B05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A650D4-F27B-4912-8A6A-94A4617E3056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42D89-284B-4EF5-B6B6-CFCFD7C40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DE91B-E3A4-49C9-93AE-D80070634DA5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6226D-2095-47FB-AE54-50E175EC0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02094-48C0-4216-B02B-9DF513975406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8B7FA-5B52-4C0B-880A-36FEF142F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128EE-42B0-476C-9AD3-2160154E76E7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D4525-0D3D-42EB-A54B-5D918186F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A9574-BDE9-46A0-9E61-2B77583EC74C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0DF00-5F71-4DDF-9A96-708AE9F6C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8B8C5-2151-4AFF-8E13-7ECED8E199C8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3BA97-7CA8-411A-AEB7-DAA2B45F4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EF1E5-B4B4-4AA3-AF33-D49DF2C49521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C1C7D-CD68-42B7-9718-6CD5A96C3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mic Sans MS" pitchFamily="66" charset="0"/>
              </a:defRPr>
            </a:lvl1pPr>
          </a:lstStyle>
          <a:p>
            <a:fld id="{27D1581B-EA2D-406E-AA98-B5563399F7EC}" type="datetimeFigureOut">
              <a:rPr lang="en-US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mic Sans MS" pitchFamily="66" charset="0"/>
              </a:defRPr>
            </a:lvl1pPr>
          </a:lstStyle>
          <a:p>
            <a:fld id="{C55CFF6E-D17B-499B-8405-819BA6BF68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pro.corbis.com/images/AABR001806.jpg?size=67&amp;uid=%7b6e84815e-28f6-416b-9669-ed27c6445657%7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e/eb/Statue-Augustus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0/0f/Spartacus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6/61/Senato_Roman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pload.wikimedia.org/wikipedia/commons/0/0e/Hadrians_Wall_map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en.wikipedia.org/wiki/File:Severan_dynasty_-_tondo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6/67/Venice_%E2%80%93_The_Tetrarchs_03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z.about.com/d/atheism/1/0/s/f/ConstByzantMosaic1000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Voting</a:t>
            </a:r>
          </a:p>
          <a:p>
            <a:r>
              <a:rPr lang="en-US" sz="2400" u="sng">
                <a:latin typeface="Comic Sans MS" pitchFamily="66" charset="0"/>
              </a:rPr>
              <a:t>Men in both groups were citizens, and could vote.</a:t>
            </a:r>
          </a:p>
          <a:p>
            <a:r>
              <a:rPr lang="en-US" sz="2400" u="sng">
                <a:latin typeface="Comic Sans MS" pitchFamily="66" charset="0"/>
              </a:rPr>
              <a:t>Only Patricians could hold government office</a:t>
            </a:r>
            <a:r>
              <a:rPr lang="en-US" sz="2400">
                <a:latin typeface="Comic Sans MS" pitchFamily="66" charset="0"/>
              </a:rPr>
              <a:t>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>
                <a:latin typeface="Comic Sans MS" pitchFamily="66" charset="0"/>
              </a:rPr>
              <a:t> </a:t>
            </a:r>
          </a:p>
        </p:txBody>
      </p:sp>
      <p:pic>
        <p:nvPicPr>
          <p:cNvPr id="29697" name="imgMain" descr="http://pro.corbis.com/images/AABR001806.jpg?size=67&amp;uid=%7b6e84815e-28f6-416b-9669-ed27c6445657%7d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10400" y="2438400"/>
            <a:ext cx="19050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67818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Consuls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Highest elected office of the Roman Republic</a:t>
            </a:r>
            <a:r>
              <a:rPr lang="en-US" sz="24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They were the highest </a:t>
            </a:r>
            <a:r>
              <a:rPr lang="en-US" sz="2400" u="sng" dirty="0">
                <a:latin typeface="+mn-lt"/>
                <a:cs typeface="+mn-cs"/>
              </a:rPr>
              <a:t>civil and military </a:t>
            </a:r>
            <a:r>
              <a:rPr lang="en-US" sz="2400" dirty="0">
                <a:latin typeface="+mn-lt"/>
                <a:cs typeface="+mn-cs"/>
              </a:rPr>
              <a:t>leader, they led armies into battle.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There were </a:t>
            </a:r>
            <a:r>
              <a:rPr lang="en-US" sz="2400" u="sng" dirty="0">
                <a:latin typeface="+mn-lt"/>
                <a:cs typeface="+mn-cs"/>
              </a:rPr>
              <a:t>two consuls, who were supposed to be elected to one, one year, term.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 </a:t>
            </a:r>
            <a:r>
              <a:rPr lang="en-US" sz="2400" u="sng" dirty="0">
                <a:latin typeface="+mn-lt"/>
                <a:cs typeface="+mn-cs"/>
              </a:rPr>
              <a:t>consuls shared power </a:t>
            </a:r>
            <a:r>
              <a:rPr lang="en-US" sz="2400" dirty="0">
                <a:latin typeface="+mn-lt"/>
                <a:cs typeface="+mn-cs"/>
              </a:rPr>
              <a:t>so one would not become too powerful, one could veto the other.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 Romans hated the idea of one person rule after getting rid of the kingship of the Etruscans.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0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Caesar’s Refusal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+mn-lt"/>
                <a:cs typeface="+mn-cs"/>
              </a:rPr>
              <a:t>Caesar knew that he would be arrested and lose all power if he entered Rome without his army.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u="sng" dirty="0">
                <a:latin typeface="+mn-lt"/>
                <a:cs typeface="+mn-cs"/>
              </a:rPr>
              <a:t>He decided to take his legion and defy the Senate by crossing the </a:t>
            </a:r>
            <a:r>
              <a:rPr lang="en-US" sz="2600" b="1" u="sng" dirty="0">
                <a:latin typeface="+mn-lt"/>
                <a:cs typeface="+mn-cs"/>
              </a:rPr>
              <a:t>Rubicon river </a:t>
            </a:r>
            <a:r>
              <a:rPr lang="en-US" sz="2600" dirty="0">
                <a:latin typeface="+mn-lt"/>
                <a:cs typeface="+mn-cs"/>
              </a:rPr>
              <a:t>into Roman territory</a:t>
            </a:r>
            <a:r>
              <a:rPr lang="en-US" sz="2600" u="sng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+mn-lt"/>
                <a:cs typeface="+mn-cs"/>
              </a:rPr>
              <a:t>This started another civil war in Rome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u="sng" dirty="0">
              <a:effectLst>
                <a:glow rad="101600">
                  <a:srgbClr val="7030A0">
                    <a:alpha val="60000"/>
                  </a:srgb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+mn-lt"/>
                <a:cs typeface="+mn-cs"/>
              </a:rPr>
              <a:t>Victory for Caesar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u="sng" dirty="0">
                <a:latin typeface="+mn-lt"/>
                <a:cs typeface="+mn-cs"/>
              </a:rPr>
              <a:t>Caesar was popular with the common people</a:t>
            </a:r>
            <a:endParaRPr lang="en-US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u="sng" dirty="0">
                <a:latin typeface="+mn-lt"/>
                <a:cs typeface="+mn-cs"/>
              </a:rPr>
              <a:t>Caesar was able to defeat his enemies.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+mn-lt"/>
                <a:cs typeface="+mn-cs"/>
              </a:rPr>
              <a:t>It is said that when he defeated the forces of his enemies in Africa he states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u="sng" dirty="0">
                <a:latin typeface="+mn-lt"/>
                <a:cs typeface="+mn-cs"/>
              </a:rPr>
              <a:t>“Veni, vidi, vici” I came, I saw, I conquered.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latin typeface="+mn-lt"/>
              <a:cs typeface="+mn-cs"/>
            </a:endParaRPr>
          </a:p>
        </p:txBody>
      </p:sp>
      <p:pic>
        <p:nvPicPr>
          <p:cNvPr id="52225" name="Picture 1" descr="Roman Soldie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876800"/>
            <a:ext cx="19272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14" y="228600"/>
            <a:ext cx="8722886" cy="6632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Dictator for Life</a:t>
            </a:r>
            <a:endParaRPr lang="en-US" sz="25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u="sng" dirty="0">
                <a:latin typeface="+mn-lt"/>
                <a:cs typeface="+mn-cs"/>
              </a:rPr>
              <a:t>Caesar was declared</a:t>
            </a:r>
            <a:r>
              <a:rPr lang="en-US" sz="2500" b="1" u="sng" dirty="0">
                <a:latin typeface="+mn-lt"/>
                <a:cs typeface="+mn-cs"/>
              </a:rPr>
              <a:t> dictator </a:t>
            </a:r>
            <a:r>
              <a:rPr lang="en-US" sz="2500" u="sng" dirty="0">
                <a:latin typeface="+mn-lt"/>
                <a:cs typeface="+mn-cs"/>
              </a:rPr>
              <a:t>for </a:t>
            </a:r>
            <a:r>
              <a:rPr lang="en-US" sz="2500" dirty="0" smtClean="0">
                <a:latin typeface="+mn-lt"/>
                <a:cs typeface="+mn-cs"/>
              </a:rPr>
              <a:t>life by the Senate </a:t>
            </a:r>
            <a:r>
              <a:rPr lang="en-US" sz="2500" dirty="0">
                <a:latin typeface="+mn-lt"/>
                <a:cs typeface="+mn-cs"/>
              </a:rPr>
              <a:t>and was given absolute power, but he</a:t>
            </a:r>
            <a:r>
              <a:rPr lang="en-US" sz="2500" u="sng" dirty="0">
                <a:latin typeface="+mn-lt"/>
                <a:cs typeface="+mn-cs"/>
              </a:rPr>
              <a:t> was never made Emperor</a:t>
            </a:r>
            <a:r>
              <a:rPr lang="en-US" sz="25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Reforms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Changes in the Senate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+mn-lt"/>
                <a:cs typeface="+mn-cs"/>
              </a:rPr>
              <a:t>Caesar </a:t>
            </a:r>
            <a:r>
              <a:rPr lang="en-US" sz="2500" u="sng" dirty="0">
                <a:latin typeface="+mn-lt"/>
                <a:cs typeface="+mn-cs"/>
              </a:rPr>
              <a:t>increased the number of people in the Senate </a:t>
            </a:r>
            <a:r>
              <a:rPr lang="en-US" sz="2500" dirty="0">
                <a:latin typeface="+mn-lt"/>
                <a:cs typeface="+mn-cs"/>
              </a:rPr>
              <a:t>and filled it with people who supported his ideas so they could be passed.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Public Works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u="sng" dirty="0">
                <a:latin typeface="+mn-lt"/>
                <a:cs typeface="+mn-cs"/>
              </a:rPr>
              <a:t>He gave land to the poor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u="sng" dirty="0">
                <a:latin typeface="+mn-lt"/>
                <a:cs typeface="+mn-cs"/>
              </a:rPr>
              <a:t>He cancelled debts of the poor </a:t>
            </a:r>
            <a:r>
              <a:rPr lang="en-US" sz="2500" dirty="0">
                <a:latin typeface="+mn-lt"/>
                <a:cs typeface="+mn-cs"/>
              </a:rPr>
              <a:t>and passed laws to limit discrimination of the poor.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u="sng" dirty="0">
                <a:latin typeface="+mn-lt"/>
                <a:cs typeface="+mn-cs"/>
              </a:rPr>
              <a:t>He built many public buildings </a:t>
            </a:r>
            <a:r>
              <a:rPr lang="en-US" sz="2500" dirty="0">
                <a:latin typeface="+mn-lt"/>
                <a:cs typeface="+mn-cs"/>
              </a:rPr>
              <a:t>and revitalized the city of </a:t>
            </a:r>
            <a:r>
              <a:rPr lang="en-US" sz="2500" dirty="0" smtClean="0">
                <a:latin typeface="+mn-lt"/>
                <a:cs typeface="+mn-cs"/>
              </a:rPr>
              <a:t>Rome and creating jobs for the jobless.</a:t>
            </a:r>
            <a:endParaRPr lang="en-US" sz="25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229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Citizenship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n-lt"/>
                <a:cs typeface="+mn-cs"/>
              </a:rPr>
              <a:t>He expanded citizenship in the  conquered regions</a:t>
            </a:r>
            <a:r>
              <a:rPr lang="en-US" sz="32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Julian Calendar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n-lt"/>
                <a:cs typeface="+mn-cs"/>
              </a:rPr>
              <a:t>Established a 365-day solar calendar with a leap year every four years.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This calendar was adopted from the Egyptians in Alexandria.</a:t>
            </a:r>
          </a:p>
        </p:txBody>
      </p:sp>
      <p:pic>
        <p:nvPicPr>
          <p:cNvPr id="58370" name="Picture 2" descr="http://www.livius.org/a/1/emperors/berlin_caes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764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91600" cy="68172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Affair with Cleopatra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When Caesar went to Egypt in pursuit of Pompey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he became involved in the civil war in Egypt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between Cleopatra and her brother Ptolemy XIII.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Ptolemy had angered Caesar by assassinating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Pompey and presenting Caesar with his head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picked in a jar.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u="sng" dirty="0">
                <a:latin typeface="+mn-lt"/>
                <a:cs typeface="+mn-cs"/>
              </a:rPr>
              <a:t>Cleopatra allied herself with Caesar and he helped place her in power</a:t>
            </a:r>
            <a:r>
              <a:rPr lang="en-US" sz="2250" dirty="0">
                <a:latin typeface="+mn-lt"/>
                <a:cs typeface="+mn-cs"/>
              </a:rPr>
              <a:t>, co-ruling with her younger brother, who she later allegedly killed.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u="sng" dirty="0">
                <a:latin typeface="+mn-lt"/>
                <a:cs typeface="+mn-cs"/>
              </a:rPr>
              <a:t>Caesar and Cleopatra had a son, Ptolemy Caesar, or, Caesarion “Little Caesar” who she appointed her co-ruler in Egypt. </a:t>
            </a:r>
            <a:r>
              <a:rPr lang="en-US" sz="2250" dirty="0">
                <a:latin typeface="+mn-lt"/>
                <a:cs typeface="+mn-cs"/>
              </a:rPr>
              <a:t>Caesar refused to make Caesarion his heir, he appointed his nephew Octavian to inherit his power and property.</a:t>
            </a:r>
            <a:endParaRPr lang="en-US" sz="225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+mn-lt"/>
                <a:cs typeface="+mn-cs"/>
              </a:rPr>
              <a:t>She remained his mistress until his assassination.</a:t>
            </a:r>
          </a:p>
        </p:txBody>
      </p:sp>
      <p:pic>
        <p:nvPicPr>
          <p:cNvPr id="57346" name="Picture 2" descr="Image:Ac.cleop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524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Image:Cleopatra VII co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B0100"/>
              </a:clrFrom>
              <a:clrTo>
                <a:srgbClr val="0B01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8113" y="5613400"/>
            <a:ext cx="12334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66787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84020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reepy" pitchFamily="82" charset="0"/>
                <a:cs typeface="+mn-cs"/>
              </a:rPr>
              <a:t>The Ides of March</a:t>
            </a:r>
            <a:endParaRPr lang="en-US" sz="3200" dirty="0">
              <a:solidFill>
                <a:srgbClr val="84020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reepy" pitchFamily="8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Some Senators feared the Caesar was becoming too powerful and wanted to make himself king</a:t>
            </a:r>
            <a:r>
              <a:rPr lang="en-US" sz="22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On the </a:t>
            </a:r>
            <a:r>
              <a:rPr lang="en-US" sz="2200" u="sng" dirty="0">
                <a:latin typeface="+mn-lt"/>
                <a:cs typeface="+mn-cs"/>
              </a:rPr>
              <a:t>Ides of March, March 15, a group of Senators called Caesar to a fake meeting</a:t>
            </a:r>
            <a:r>
              <a:rPr lang="en-US" sz="2200" dirty="0">
                <a:latin typeface="+mn-lt"/>
                <a:cs typeface="+mn-cs"/>
              </a:rPr>
              <a:t> to read grievances of the Senate.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Caesar was attacked by the Senators and stabbed 23 times.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The poor were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outraged by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murder of Caesar.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They made a statue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 of him and rioted.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The Senators fled,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but were hunted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down by Caesar’s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successors. </a:t>
            </a:r>
          </a:p>
        </p:txBody>
      </p:sp>
      <p:pic>
        <p:nvPicPr>
          <p:cNvPr id="56322" name="Picture 2" descr="http://images.encarta.msn.com/xrefmedia/sharemed/targets/images/pho/t970/T9704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00400"/>
            <a:ext cx="582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730250"/>
            <a:ext cx="84867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Causes for the Decline of the </a:t>
            </a:r>
            <a:r>
              <a:rPr lang="en-US" sz="2800" b="1">
                <a:latin typeface="Comic Sans MS" pitchFamily="66" charset="0"/>
              </a:rPr>
              <a:t>Roman </a:t>
            </a:r>
            <a:r>
              <a:rPr lang="en-US" sz="2800" b="1" smtClean="0">
                <a:latin typeface="Comic Sans MS" pitchFamily="66" charset="0"/>
              </a:rPr>
              <a:t>Republic</a:t>
            </a:r>
            <a:endParaRPr lang="en-US" sz="2800" b="1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800" u="sng" dirty="0">
                <a:latin typeface="Comic Sans MS" pitchFamily="66" charset="0"/>
              </a:rPr>
              <a:t>Spread of Slavery in the agricultural system</a:t>
            </a:r>
          </a:p>
          <a:p>
            <a:pPr>
              <a:buFont typeface="Arial" charset="0"/>
              <a:buChar char="•"/>
            </a:pPr>
            <a:endParaRPr lang="en-US" sz="2800" u="sng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800" u="sng" dirty="0">
                <a:latin typeface="Comic Sans MS" pitchFamily="66" charset="0"/>
              </a:rPr>
              <a:t>Migration of small farmers into cities and unemployment</a:t>
            </a:r>
          </a:p>
          <a:p>
            <a:pPr>
              <a:buFont typeface="Arial" charset="0"/>
              <a:buChar char="•"/>
            </a:pPr>
            <a:endParaRPr lang="en-US" sz="2800" u="sng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800" u="sng" dirty="0">
                <a:latin typeface="Comic Sans MS" pitchFamily="66" charset="0"/>
              </a:rPr>
              <a:t>Civil war over the power of Julius Caesar</a:t>
            </a:r>
          </a:p>
          <a:p>
            <a:pPr>
              <a:buFont typeface="Arial" charset="0"/>
              <a:buChar char="•"/>
            </a:pPr>
            <a:endParaRPr lang="en-US" sz="2800" u="sng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800" u="sng" dirty="0">
                <a:latin typeface="Comic Sans MS" pitchFamily="66" charset="0"/>
              </a:rPr>
              <a:t>Devaluation of the Roman Currency, Inflation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Second Triumvirate</a:t>
            </a:r>
          </a:p>
          <a:p>
            <a:r>
              <a:rPr lang="en-US" sz="2400" u="sng">
                <a:latin typeface="Comic Sans MS" pitchFamily="66" charset="0"/>
              </a:rPr>
              <a:t>The men united and co-ruled after Julius Caesar’s death</a:t>
            </a:r>
          </a:p>
          <a:p>
            <a:endParaRPr lang="en-US" sz="2400" u="sng">
              <a:latin typeface="Comic Sans MS" pitchFamily="66" charset="0"/>
            </a:endParaRPr>
          </a:p>
          <a:p>
            <a:endParaRPr lang="en-US" sz="2400">
              <a:latin typeface="Comic Sans MS" pitchFamily="66" charset="0"/>
            </a:endParaRPr>
          </a:p>
          <a:p>
            <a:pPr lvl="3"/>
            <a:r>
              <a:rPr lang="en-US" sz="2400" b="1">
                <a:latin typeface="Comic Sans MS" pitchFamily="66" charset="0"/>
              </a:rPr>
              <a:t>Octavian</a:t>
            </a:r>
          </a:p>
          <a:p>
            <a:pPr lvl="3"/>
            <a:r>
              <a:rPr lang="en-US" sz="2400" u="sng">
                <a:latin typeface="Comic Sans MS" pitchFamily="66" charset="0"/>
              </a:rPr>
              <a:t>The adopted grand-nephew of Caesar and his heir.</a:t>
            </a:r>
          </a:p>
          <a:p>
            <a:pPr lvl="3"/>
            <a:endParaRPr lang="en-US" sz="2400">
              <a:latin typeface="Comic Sans MS" pitchFamily="66" charset="0"/>
            </a:endParaRPr>
          </a:p>
          <a:p>
            <a:pPr lvl="3"/>
            <a:endParaRPr lang="en-US" sz="2400" b="1">
              <a:latin typeface="Comic Sans MS" pitchFamily="66" charset="0"/>
            </a:endParaRPr>
          </a:p>
          <a:p>
            <a:pPr lvl="3"/>
            <a:r>
              <a:rPr lang="en-US" sz="2400" b="1">
                <a:latin typeface="Comic Sans MS" pitchFamily="66" charset="0"/>
              </a:rPr>
              <a:t>Mark Antony</a:t>
            </a:r>
          </a:p>
          <a:p>
            <a:pPr lvl="3"/>
            <a:r>
              <a:rPr lang="en-US" sz="2400" u="sng">
                <a:latin typeface="Comic Sans MS" pitchFamily="66" charset="0"/>
              </a:rPr>
              <a:t>A friend of Caesar and one of his highest ranking generals.</a:t>
            </a:r>
          </a:p>
          <a:p>
            <a:pPr lvl="3"/>
            <a:endParaRPr lang="en-US" sz="2400">
              <a:latin typeface="Comic Sans MS" pitchFamily="66" charset="0"/>
            </a:endParaRPr>
          </a:p>
          <a:p>
            <a:pPr lvl="3"/>
            <a:endParaRPr lang="en-US" sz="2400">
              <a:latin typeface="Comic Sans MS" pitchFamily="66" charset="0"/>
            </a:endParaRPr>
          </a:p>
          <a:p>
            <a:pPr lvl="3"/>
            <a:r>
              <a:rPr lang="en-US" sz="2400" b="1">
                <a:latin typeface="Comic Sans MS" pitchFamily="66" charset="0"/>
              </a:rPr>
              <a:t>Lepidus</a:t>
            </a:r>
          </a:p>
          <a:p>
            <a:pPr lvl="3"/>
            <a:r>
              <a:rPr lang="en-US" sz="2400">
                <a:latin typeface="Comic Sans MS" pitchFamily="66" charset="0"/>
              </a:rPr>
              <a:t>Another </a:t>
            </a:r>
            <a:r>
              <a:rPr lang="en-US" sz="2400" u="sng">
                <a:latin typeface="Comic Sans MS" pitchFamily="66" charset="0"/>
              </a:rPr>
              <a:t>general and friend of Caesa</a:t>
            </a:r>
            <a:r>
              <a:rPr lang="en-US" sz="2400">
                <a:latin typeface="Comic Sans MS" pitchFamily="66" charset="0"/>
              </a:rPr>
              <a:t>r</a:t>
            </a:r>
          </a:p>
          <a:p>
            <a:pPr lvl="2"/>
            <a:endParaRPr lang="en-US" sz="2400">
              <a:latin typeface="Comic Sans MS" pitchFamily="66" charset="0"/>
            </a:endParaRPr>
          </a:p>
        </p:txBody>
      </p:sp>
      <p:pic>
        <p:nvPicPr>
          <p:cNvPr id="63490" name="Picture 2" descr="Octav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23975"/>
            <a:ext cx="1143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http://www.notablebiographies.com/images/uewb_07_img046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" y="2990850"/>
            <a:ext cx="1104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Coin portrait of Lepidu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" y="4905375"/>
            <a:ext cx="1352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1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Antony vs. Octavian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Lepidus is exiled and Antony and Octavian end up battling for power.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n-lt"/>
                <a:cs typeface="+mn-cs"/>
              </a:rPr>
              <a:t>Octavian took control of the West and Antony took the East, including Egypt.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n-lt"/>
                <a:cs typeface="+mn-cs"/>
              </a:rPr>
              <a:t>Antony marries the sister of Octavian, Octavia.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Antony defies Octavian and begins an affair with Cleopatra in Egypt.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305800" cy="652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Antony and Cleopatra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Antony and Cleopatra had an affair for several years</a:t>
            </a:r>
            <a:r>
              <a:rPr lang="en-US" sz="2200" dirty="0"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He married her using Egyptian customs because he was already married to Octavia.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They had three children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 together.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It is said they had lavish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feasts and lived in luxury.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Octavian convinced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people of Rome that Antony was corrupt.  Octavian demanded he leave, but Antony refused.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Octavian convinced the Senate to declare war on Antony and Cleopatra.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pic>
        <p:nvPicPr>
          <p:cNvPr id="61442" name="Picture 2" descr="Image:Lawrence Alma-Tadema- Anthony and Cleop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7909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228600"/>
            <a:ext cx="89154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Battle of Actium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u="sng" dirty="0">
                <a:latin typeface="+mn-lt"/>
                <a:cs typeface="+mn-cs"/>
              </a:rPr>
              <a:t>Octavian defeated the forces of Antony and Cleopatra</a:t>
            </a:r>
          </a:p>
        </p:txBody>
      </p:sp>
      <p:pic>
        <p:nvPicPr>
          <p:cNvPr id="60418" name="Picture 2" descr="Image:Castro, Battle of Act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11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1761"/>
            <a:ext cx="876300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Praetors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As the Roman Republic expanded the office of </a:t>
            </a:r>
            <a:r>
              <a:rPr lang="en-US" sz="2400" u="sng" dirty="0">
                <a:latin typeface="+mn-lt"/>
                <a:cs typeface="+mn-cs"/>
              </a:rPr>
              <a:t>Praetor was created to look over judicial affairs.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 Praetor was in charge of civil law, as it applied to Roman citizens.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In civil cases the Praetor could act as judge, or appoint a judge to administer the trial.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cs typeface="+mn-cs"/>
              </a:rPr>
              <a:t>Dictator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 Republic recognized the </a:t>
            </a:r>
            <a:r>
              <a:rPr lang="en-US" sz="2400" u="sng" dirty="0">
                <a:latin typeface="+mn-lt"/>
                <a:cs typeface="+mn-cs"/>
              </a:rPr>
              <a:t>necessity of quick action in time of war or crisis.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 Romans had an institution where the </a:t>
            </a:r>
            <a:r>
              <a:rPr lang="en-US" sz="2400" u="sng" dirty="0">
                <a:latin typeface="+mn-lt"/>
                <a:cs typeface="+mn-cs"/>
              </a:rPr>
              <a:t>Consul would appoint a dictator.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The Dictator held full power for 6 months.  </a:t>
            </a:r>
            <a:r>
              <a:rPr lang="en-US" sz="2400" dirty="0">
                <a:latin typeface="+mn-lt"/>
                <a:cs typeface="+mn-cs"/>
              </a:rPr>
              <a:t>After that time he relinquished power back to the consuls and Senate.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2045"/>
            <a:ext cx="8305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+mn-lt"/>
                <a:cs typeface="+mn-cs"/>
              </a:rPr>
              <a:t>Death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Antony committed suicide</a:t>
            </a:r>
            <a:r>
              <a:rPr lang="en-US" sz="2200" dirty="0">
                <a:latin typeface="+mn-lt"/>
                <a:cs typeface="+mn-cs"/>
              </a:rPr>
              <a:t>, having been told Cleopatra was dead. According to the doctor Olympus (an eye-witness), he was brought to Cleopatra's tomb and died in her arms. </a:t>
            </a:r>
            <a:r>
              <a:rPr lang="en-US" sz="2200" u="sng" dirty="0">
                <a:latin typeface="+mn-lt"/>
                <a:cs typeface="+mn-cs"/>
              </a:rPr>
              <a:t>Cleopatra was captured by the Romans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Several days later </a:t>
            </a:r>
            <a:r>
              <a:rPr lang="en-US" sz="2200" u="sng" dirty="0">
                <a:latin typeface="+mn-lt"/>
                <a:cs typeface="+mn-cs"/>
              </a:rPr>
              <a:t>Cleopatra had 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 servant sneak in two poisonous snakes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sng" dirty="0">
                <a:latin typeface="+mn-lt"/>
                <a:cs typeface="+mn-cs"/>
              </a:rPr>
              <a:t>and she had them bite her</a:t>
            </a:r>
            <a:r>
              <a:rPr lang="en-US" sz="22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Octavian was informed of her death,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and went to see for himself.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Cleopatra's son by Caesar, Caesarion, was proclaimed pharaoh but Octavian had him captured and executed.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cs typeface="+mn-cs"/>
              </a:rPr>
              <a:t>The other children of Antony and Cleopatra were spared and raised in Rome by Antony’s wife, Octavia.</a:t>
            </a:r>
          </a:p>
        </p:txBody>
      </p:sp>
      <p:pic>
        <p:nvPicPr>
          <p:cNvPr id="64514" name="Picture 2" descr="Image:The Death of Cleopatra arth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34686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+mn-lt"/>
                <a:cs typeface="+mn-cs"/>
              </a:rPr>
              <a:t>Octavian becomes Augustus</a:t>
            </a:r>
            <a:r>
              <a:rPr lang="en-US" sz="2400" b="1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Augustus becomes Princeps, or first citizen,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and </a:t>
            </a:r>
            <a:r>
              <a:rPr lang="en-US" sz="2400" b="1" u="sng" dirty="0">
                <a:latin typeface="+mn-lt"/>
                <a:cs typeface="+mn-cs"/>
              </a:rPr>
              <a:t>Imperator</a:t>
            </a:r>
            <a:r>
              <a:rPr lang="en-US" sz="2400" b="1" dirty="0">
                <a:latin typeface="+mn-lt"/>
                <a:cs typeface="+mn-cs"/>
              </a:rPr>
              <a:t> (Commander in Chief)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 Age of Augustus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Augustus becomes the first Emperor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of the Roman </a:t>
            </a:r>
            <a:r>
              <a:rPr lang="en-US" sz="2400" u="sng" dirty="0" smtClean="0">
                <a:latin typeface="+mn-lt"/>
                <a:cs typeface="+mn-cs"/>
              </a:rPr>
              <a:t>Empire (exercising absolute power and naming</a:t>
            </a:r>
            <a:endParaRPr lang="en-US" sz="24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smtClean="0">
                <a:latin typeface="+mn-lt"/>
                <a:cs typeface="+mn-cs"/>
              </a:rPr>
              <a:t>And naming his successor.</a:t>
            </a:r>
            <a:endParaRPr lang="en-US" sz="24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Reforms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Built many public works projects,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including roads, aqueducts, and public buildings.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Civil </a:t>
            </a:r>
            <a:r>
              <a:rPr lang="en-US" sz="2400" b="1" dirty="0">
                <a:latin typeface="+mn-lt"/>
                <a:cs typeface="+mn-cs"/>
              </a:rPr>
              <a:t>Service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Augustus wanted to make sure that the </a:t>
            </a:r>
            <a:r>
              <a:rPr lang="en-US" sz="2400" u="sng" dirty="0">
                <a:latin typeface="+mn-lt"/>
                <a:cs typeface="+mn-cs"/>
              </a:rPr>
              <a:t>people who worked in the government were qualified and educated</a:t>
            </a:r>
            <a:r>
              <a:rPr lang="en-US" sz="2400" u="sng" dirty="0" smtClean="0">
                <a:latin typeface="+mn-lt"/>
                <a:cs typeface="+mn-cs"/>
              </a:rPr>
              <a:t>. Jobs based on merit and not class</a:t>
            </a:r>
            <a:endParaRPr lang="en-US" sz="24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+mn-cs"/>
              </a:rPr>
              <a:t>Tax </a:t>
            </a:r>
            <a:r>
              <a:rPr lang="en-US" sz="2400" b="1" dirty="0">
                <a:latin typeface="+mn-lt"/>
                <a:cs typeface="+mn-cs"/>
              </a:rPr>
              <a:t>Reform/Census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He made the tax system more fair for the poor and counted the people of his territory. </a:t>
            </a:r>
          </a:p>
        </p:txBody>
      </p:sp>
      <p:pic>
        <p:nvPicPr>
          <p:cNvPr id="68610" name="Picture 2" descr="Image:Aug11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7716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 dirty="0">
                <a:latin typeface="Comic Sans MS" pitchFamily="66" charset="0"/>
              </a:rPr>
              <a:t>Postal System</a:t>
            </a:r>
          </a:p>
          <a:p>
            <a:r>
              <a:rPr lang="en-US" sz="2500" dirty="0">
                <a:latin typeface="Comic Sans MS" pitchFamily="66" charset="0"/>
              </a:rPr>
              <a:t>He set up a </a:t>
            </a:r>
            <a:r>
              <a:rPr lang="en-US" sz="2500" u="sng" dirty="0">
                <a:latin typeface="Comic Sans MS" pitchFamily="66" charset="0"/>
              </a:rPr>
              <a:t>postal system to improve communication</a:t>
            </a:r>
          </a:p>
          <a:p>
            <a:endParaRPr lang="en-US" sz="2500" b="1" dirty="0">
              <a:latin typeface="Comic Sans MS" pitchFamily="66" charset="0"/>
            </a:endParaRPr>
          </a:p>
          <a:p>
            <a:r>
              <a:rPr lang="en-US" sz="2500" b="1" dirty="0">
                <a:latin typeface="Comic Sans MS" pitchFamily="66" charset="0"/>
              </a:rPr>
              <a:t>Expansion of the Military</a:t>
            </a:r>
          </a:p>
          <a:p>
            <a:r>
              <a:rPr lang="en-US" sz="2500" dirty="0">
                <a:latin typeface="Comic Sans MS" pitchFamily="66" charset="0"/>
              </a:rPr>
              <a:t>He </a:t>
            </a:r>
            <a:r>
              <a:rPr lang="en-US" sz="2500" u="sng" dirty="0">
                <a:latin typeface="Comic Sans MS" pitchFamily="66" charset="0"/>
              </a:rPr>
              <a:t>added permanent forces to the military and increased its size.</a:t>
            </a:r>
          </a:p>
          <a:p>
            <a:endParaRPr lang="en-US" sz="2500" b="1" dirty="0">
              <a:latin typeface="Comic Sans MS" pitchFamily="66" charset="0"/>
            </a:endParaRPr>
          </a:p>
          <a:p>
            <a:r>
              <a:rPr lang="en-US" sz="2500" b="1" dirty="0">
                <a:latin typeface="Comic Sans MS" pitchFamily="66" charset="0"/>
              </a:rPr>
              <a:t>Praetorian Guard</a:t>
            </a:r>
          </a:p>
          <a:p>
            <a:r>
              <a:rPr lang="en-US" sz="2500" dirty="0">
                <a:latin typeface="Comic Sans MS" pitchFamily="66" charset="0"/>
              </a:rPr>
              <a:t>He created this guard to be the </a:t>
            </a:r>
            <a:r>
              <a:rPr lang="en-US" sz="2500" u="sng" dirty="0">
                <a:latin typeface="Comic Sans MS" pitchFamily="66" charset="0"/>
              </a:rPr>
              <a:t>personal bodyguards of the Emperor</a:t>
            </a:r>
            <a:r>
              <a:rPr lang="en-US" sz="2500" u="sng" dirty="0" smtClean="0">
                <a:latin typeface="Comic Sans MS" pitchFamily="66" charset="0"/>
              </a:rPr>
              <a:t>. WHY????</a:t>
            </a:r>
            <a:endParaRPr lang="en-US" sz="2500" u="sng" dirty="0">
              <a:latin typeface="Comic Sans MS" pitchFamily="66" charset="0"/>
            </a:endParaRPr>
          </a:p>
          <a:p>
            <a:endParaRPr lang="en-US" sz="2500" b="1" dirty="0">
              <a:latin typeface="Comic Sans MS" pitchFamily="66" charset="0"/>
            </a:endParaRPr>
          </a:p>
          <a:p>
            <a:r>
              <a:rPr lang="en-US" sz="2500" b="1" dirty="0">
                <a:latin typeface="Comic Sans MS" pitchFamily="66" charset="0"/>
              </a:rPr>
              <a:t>Defeat in the North</a:t>
            </a:r>
          </a:p>
          <a:p>
            <a:r>
              <a:rPr lang="en-US" sz="2500" dirty="0">
                <a:latin typeface="Comic Sans MS" pitchFamily="66" charset="0"/>
              </a:rPr>
              <a:t>He was </a:t>
            </a:r>
            <a:r>
              <a:rPr lang="en-US" sz="2500" u="sng" dirty="0">
                <a:latin typeface="Comic Sans MS" pitchFamily="66" charset="0"/>
              </a:rPr>
              <a:t>never able to defeat the Germanic groups north of Rome</a:t>
            </a:r>
            <a:r>
              <a:rPr lang="en-US" sz="2500" dirty="0">
                <a:latin typeface="Comic Sans MS" pitchFamily="66" charset="0"/>
              </a:rPr>
              <a:t>.  This was his only defeat.</a:t>
            </a:r>
          </a:p>
          <a:p>
            <a:endParaRPr lang="en-US" sz="2500" dirty="0">
              <a:latin typeface="Comic Sans MS" pitchFamily="66" charset="0"/>
            </a:endParaRPr>
          </a:p>
          <a:p>
            <a:endParaRPr lang="en-US" sz="25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The Pax Romana</a:t>
            </a:r>
          </a:p>
          <a:p>
            <a:r>
              <a:rPr lang="en-US" sz="2400" u="sng">
                <a:latin typeface="Comic Sans MS" pitchFamily="66" charset="0"/>
              </a:rPr>
              <a:t>The Roman Peace</a:t>
            </a:r>
          </a:p>
          <a:p>
            <a:r>
              <a:rPr lang="en-US" sz="2400" u="sng">
                <a:latin typeface="Comic Sans MS" pitchFamily="66" charset="0"/>
              </a:rPr>
              <a:t>200 year period of peace in the Mediterranean region.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 b="1">
                <a:latin typeface="Comic Sans MS" pitchFamily="66" charset="0"/>
              </a:rPr>
              <a:t>Economic impact of the Pax Romana</a:t>
            </a:r>
          </a:p>
          <a:p>
            <a:pPr>
              <a:buFont typeface="Arial" charset="0"/>
              <a:buChar char="•"/>
            </a:pPr>
            <a:r>
              <a:rPr lang="en-US" sz="2400" u="sng">
                <a:latin typeface="Comic Sans MS" pitchFamily="66" charset="0"/>
              </a:rPr>
              <a:t>Established uniform system of money, which helped expand trade.</a:t>
            </a:r>
          </a:p>
          <a:p>
            <a:pPr>
              <a:buFont typeface="Arial" charset="0"/>
              <a:buChar char="•"/>
            </a:pPr>
            <a:r>
              <a:rPr lang="en-US" sz="2400" u="sng">
                <a:latin typeface="Comic Sans MS" pitchFamily="66" charset="0"/>
              </a:rPr>
              <a:t>Guaranteed safe travel and trade on Roman roads</a:t>
            </a:r>
          </a:p>
          <a:p>
            <a:pPr>
              <a:buFont typeface="Arial" charset="0"/>
              <a:buChar char="•"/>
            </a:pPr>
            <a:r>
              <a:rPr lang="en-US" sz="2400" u="sng">
                <a:latin typeface="Comic Sans MS" pitchFamily="66" charset="0"/>
              </a:rPr>
              <a:t>Promoted prosperity and stability.</a:t>
            </a:r>
          </a:p>
          <a:p>
            <a:endParaRPr lang="en-US" sz="2400" u="sng">
              <a:latin typeface="Comic Sans MS" pitchFamily="66" charset="0"/>
            </a:endParaRPr>
          </a:p>
          <a:p>
            <a:r>
              <a:rPr lang="en-US" sz="2400" b="1" u="sng">
                <a:latin typeface="Comic Sans MS" pitchFamily="66" charset="0"/>
              </a:rPr>
              <a:t>Social impact of the Pax Romana</a:t>
            </a:r>
          </a:p>
          <a:p>
            <a:pPr>
              <a:buFont typeface="Arial" charset="0"/>
              <a:buChar char="•"/>
            </a:pPr>
            <a:r>
              <a:rPr lang="en-US" sz="2400" u="sng">
                <a:latin typeface="Comic Sans MS" pitchFamily="66" charset="0"/>
              </a:rPr>
              <a:t>Returned stability to social classes</a:t>
            </a:r>
          </a:p>
          <a:p>
            <a:pPr>
              <a:buFont typeface="Arial" charset="0"/>
              <a:buChar char="•"/>
            </a:pPr>
            <a:r>
              <a:rPr lang="en-US" sz="2400" u="sng">
                <a:latin typeface="Comic Sans MS" pitchFamily="66" charset="0"/>
              </a:rPr>
              <a:t>Increase emphasis on the family</a:t>
            </a:r>
          </a:p>
          <a:p>
            <a:endParaRPr lang="en-US" sz="2400" b="1" u="sng">
              <a:latin typeface="Comic Sans MS" pitchFamily="66" charset="0"/>
            </a:endParaRPr>
          </a:p>
          <a:p>
            <a:r>
              <a:rPr lang="en-US" sz="2400" b="1" u="sng">
                <a:latin typeface="Comic Sans MS" pitchFamily="66" charset="0"/>
              </a:rPr>
              <a:t>Political impact of the Pax Romana</a:t>
            </a:r>
          </a:p>
          <a:p>
            <a:pPr>
              <a:buFont typeface="Arial" charset="0"/>
              <a:buChar char="•"/>
            </a:pPr>
            <a:r>
              <a:rPr lang="en-US" sz="2400" u="sng">
                <a:latin typeface="Comic Sans MS" pitchFamily="66" charset="0"/>
              </a:rPr>
              <a:t>Created a civil service</a:t>
            </a:r>
          </a:p>
          <a:p>
            <a:pPr>
              <a:buFont typeface="Arial" charset="0"/>
              <a:buChar char="•"/>
            </a:pPr>
            <a:r>
              <a:rPr lang="en-US" sz="2400" u="sng">
                <a:latin typeface="Comic Sans MS" pitchFamily="66" charset="0"/>
              </a:rPr>
              <a:t>Developed a uniform rule of law</a:t>
            </a:r>
            <a:r>
              <a:rPr lang="en-US" sz="2400">
                <a:latin typeface="Comic Sans MS" pitchFamily="66" charset="0"/>
              </a:rPr>
              <a:t>. </a:t>
            </a:r>
          </a:p>
        </p:txBody>
      </p:sp>
      <p:pic>
        <p:nvPicPr>
          <p:cNvPr id="66562" name="Picture 2" descr="Image:Statue-August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9302"/>
          <a:stretch>
            <a:fillRect/>
          </a:stretch>
        </p:blipFill>
        <p:spPr bwMode="auto">
          <a:xfrm>
            <a:off x="6538913" y="3352800"/>
            <a:ext cx="23352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98438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The first emperors to rule after Augustus</a:t>
            </a:r>
          </a:p>
          <a:p>
            <a:r>
              <a:rPr lang="en-US" sz="2400" dirty="0">
                <a:latin typeface="Comic Sans MS" pitchFamily="66" charset="0"/>
              </a:rPr>
              <a:t>-</a:t>
            </a:r>
            <a:r>
              <a:rPr lang="en-US" sz="2400" u="sng" dirty="0">
                <a:latin typeface="Comic Sans MS" pitchFamily="66" charset="0"/>
              </a:rPr>
              <a:t>Tiberius</a:t>
            </a:r>
          </a:p>
          <a:p>
            <a:r>
              <a:rPr lang="en-US" sz="2400" u="sng" dirty="0">
                <a:latin typeface="Comic Sans MS" pitchFamily="66" charset="0"/>
              </a:rPr>
              <a:t>-Caligula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u="sng" dirty="0">
                <a:latin typeface="Comic Sans MS" pitchFamily="66" charset="0"/>
              </a:rPr>
              <a:t>These emperors used family succession to choose their successor, this established the Julio-</a:t>
            </a:r>
            <a:r>
              <a:rPr lang="en-US" sz="2400" u="sng" dirty="0" err="1">
                <a:latin typeface="Comic Sans MS" pitchFamily="66" charset="0"/>
              </a:rPr>
              <a:t>Claudian</a:t>
            </a:r>
            <a:r>
              <a:rPr lang="en-US" sz="2400" u="sng" dirty="0">
                <a:latin typeface="Comic Sans MS" pitchFamily="66" charset="0"/>
              </a:rPr>
              <a:t> Dynasty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-The first group of emperors were known as the Bad Emperors, their tactics were questionable and some people believe that some of them were insane</a:t>
            </a:r>
            <a:r>
              <a:rPr lang="en-US" sz="2400" dirty="0" smtClean="0">
                <a:latin typeface="Comic Sans MS" pitchFamily="66" charset="0"/>
              </a:rPr>
              <a:t>. Ex. Caligula appointed his horse as consul</a:t>
            </a:r>
            <a:endParaRPr lang="en-US" sz="2400" dirty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The problem with imperial succession is that </a:t>
            </a:r>
            <a:r>
              <a:rPr lang="en-US" sz="2400" u="sng" dirty="0">
                <a:latin typeface="Comic Sans MS" pitchFamily="66" charset="0"/>
              </a:rPr>
              <a:t>there was no official way to choose the next emperor </a:t>
            </a:r>
            <a:r>
              <a:rPr lang="en-US" sz="2400" dirty="0">
                <a:latin typeface="Comic Sans MS" pitchFamily="66" charset="0"/>
              </a:rPr>
              <a:t>and there was usually conflict with the army over who would rule next.  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62467" name="Picture 2" descr="http://pro.corbis.com/images/42-20392501.jpg?size=67&amp;uid=%7b7e6f56b9-9cbc-4244-822e-91fa821f4bf0%7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875" y="0"/>
            <a:ext cx="1889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pro.corbis.com/images/MI001978.jpg?size=67&amp;uid=%7b0049be71-2bbd-4070-9cfd-78db37468a8e%7d"/>
          <p:cNvPicPr>
            <a:picLocks noChangeAspect="1" noChangeArrowheads="1"/>
          </p:cNvPicPr>
          <p:nvPr/>
        </p:nvPicPr>
        <p:blipFill>
          <a:blip r:embed="rId2" cstate="print"/>
          <a:srcRect l="17168" r="7297"/>
          <a:stretch>
            <a:fillRect/>
          </a:stretch>
        </p:blipFill>
        <p:spPr bwMode="auto">
          <a:xfrm>
            <a:off x="223838" y="228600"/>
            <a:ext cx="19859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http://pro.corbis.com/images/BE002439.jpg?size=67&amp;uid=%7b9f9b414d-ad74-4c66-b62c-6673e873acdc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"/>
            <a:ext cx="18288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http://pro.corbis.com/images/AV001835.jpg?size=67&amp;uid=%7b97b53f71-a5bb-45b5-810d-2c635ffb2cd0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738" y="228600"/>
            <a:ext cx="2151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http://pro.corbis.com/images/DE002282.jpg?size=67&amp;uid=%7bd48dbd97-0142-4c52-9c1b-ec3e074ca296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0" y="304800"/>
            <a:ext cx="1866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276600"/>
            <a:ext cx="8305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omic Sans MS" pitchFamily="66" charset="0"/>
              </a:rPr>
              <a:t>The Good, The Bad, and the Ugly!</a:t>
            </a:r>
          </a:p>
          <a:p>
            <a:pPr algn="ctr"/>
            <a:endParaRPr lang="en-US" sz="2800">
              <a:latin typeface="Comic Sans MS" pitchFamily="66" charset="0"/>
            </a:endParaRPr>
          </a:p>
          <a:p>
            <a:pPr algn="ctr"/>
            <a:r>
              <a:rPr lang="en-US" sz="2800" b="1">
                <a:latin typeface="Comic Sans MS" pitchFamily="66" charset="0"/>
              </a:rPr>
              <a:t>Early Emperors</a:t>
            </a:r>
          </a:p>
          <a:p>
            <a:pPr algn="ctr"/>
            <a:r>
              <a:rPr lang="en-US" sz="2800" u="sng">
                <a:latin typeface="Comic Sans MS" pitchFamily="66" charset="0"/>
              </a:rPr>
              <a:t>Had questionable policies and behaviors, but overall did not change too much related to the government structure.</a:t>
            </a:r>
          </a:p>
          <a:p>
            <a:endParaRPr lang="en-US">
              <a:latin typeface="Comic Sans MS" pitchFamily="66" charset="0"/>
            </a:endParaRPr>
          </a:p>
          <a:p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228600"/>
            <a:ext cx="8648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1581150" algn="l"/>
              </a:tabLst>
            </a:pPr>
            <a:r>
              <a:rPr lang="en-US" sz="24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 Good Emperors</a:t>
            </a:r>
            <a:endParaRPr lang="en-US" sz="2400">
              <a:latin typeface="Comic Sans MS" pitchFamily="66" charset="0"/>
              <a:ea typeface="Calibri" pitchFamily="34" charset="0"/>
            </a:endParaRPr>
          </a:p>
          <a:p>
            <a:pPr algn="ctr" eaLnBrk="0" hangingPunct="0">
              <a:tabLst>
                <a:tab pos="1581150" algn="l"/>
              </a:tabLst>
            </a:pPr>
            <a:r>
              <a:rPr lang="en-US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Nerva, Trajan, Hadrian, Antonius Pius, and Marcus Aurelius</a:t>
            </a:r>
            <a:endParaRPr lang="en-US" sz="2400">
              <a:latin typeface="Comic Sans MS" pitchFamily="66" charset="0"/>
            </a:endParaRPr>
          </a:p>
          <a:p>
            <a:pPr algn="ctr" eaLnBrk="0" hangingPunct="0">
              <a:tabLst>
                <a:tab pos="1581150" algn="l"/>
              </a:tabLst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121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1676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Nerva</a:t>
            </a:r>
          </a:p>
          <a:p>
            <a:r>
              <a:rPr lang="en-US" sz="2400" u="sng">
                <a:latin typeface="Comic Sans MS" pitchFamily="66" charset="0"/>
              </a:rPr>
              <a:t>Reformed land laws to help the poor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160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3962400"/>
            <a:ext cx="502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Trajan</a:t>
            </a:r>
          </a:p>
          <a:p>
            <a:r>
              <a:rPr lang="en-US" sz="2400" u="sng">
                <a:latin typeface="Comic Sans MS" pitchFamily="66" charset="0"/>
              </a:rPr>
              <a:t>Expanded the empire to its greatest size</a:t>
            </a:r>
          </a:p>
        </p:txBody>
      </p:sp>
      <p:pic>
        <p:nvPicPr>
          <p:cNvPr id="6147" name="Picture 3" descr="http://pro.corbis.com/images/42-15565231.jpg?size=572&amp;uid=%7be3bc3cec-a89c-41e2-9e17-e68511739ecf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2988"/>
            <a:ext cx="192405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160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304800"/>
            <a:ext cx="7086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Hadrian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sz="2400" u="sng" dirty="0">
                <a:latin typeface="Comic Sans MS" pitchFamily="66" charset="0"/>
              </a:rPr>
              <a:t>Hadrian pulled back Roman borders</a:t>
            </a:r>
          </a:p>
          <a:p>
            <a:endParaRPr lang="en-US" sz="2400" u="sng" dirty="0">
              <a:latin typeface="Comic Sans MS" pitchFamily="66" charset="0"/>
            </a:endParaRPr>
          </a:p>
          <a:p>
            <a:r>
              <a:rPr lang="en-US" sz="2400" b="1" u="sng" dirty="0">
                <a:latin typeface="Comic Sans MS" pitchFamily="66" charset="0"/>
              </a:rPr>
              <a:t>Built Hadrian’s Wall in England as a fixed Roman border</a:t>
            </a:r>
          </a:p>
          <a:p>
            <a:endParaRPr lang="en-US" sz="2400" u="sng" dirty="0">
              <a:latin typeface="Comic Sans MS" pitchFamily="66" charset="0"/>
            </a:endParaRPr>
          </a:p>
          <a:p>
            <a:r>
              <a:rPr lang="en-US" sz="2400" u="sng" dirty="0">
                <a:latin typeface="Comic Sans MS" pitchFamily="66" charset="0"/>
              </a:rPr>
              <a:t>He also built the </a:t>
            </a:r>
            <a:r>
              <a:rPr lang="en-US" sz="2400" b="1" u="sng" dirty="0">
                <a:latin typeface="Comic Sans MS" pitchFamily="66" charset="0"/>
              </a:rPr>
              <a:t>Pantheon</a:t>
            </a:r>
          </a:p>
        </p:txBody>
      </p:sp>
      <p:pic>
        <p:nvPicPr>
          <p:cNvPr id="5122" name="Picture 2" descr="http://pro.corbis.com/images/PW004399.jpg?size=67&amp;uid=%7bf68d41b3-b4da-4697-9bd1-1c1bfa5486bc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39227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pro.corbis.com/images/SX001849.jpg?size=67&amp;uid=%7b6bd103d2-d930-41e3-a920-e3fb3e192d02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86200"/>
            <a:ext cx="34290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52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160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381000"/>
            <a:ext cx="6172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Antoninus Pius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 u="sng">
                <a:latin typeface="Comic Sans MS" pitchFamily="66" charset="0"/>
              </a:rPr>
              <a:t>Promoted art and science</a:t>
            </a:r>
          </a:p>
          <a:p>
            <a:r>
              <a:rPr lang="en-US" sz="2400" u="sng">
                <a:latin typeface="Comic Sans MS" pitchFamily="66" charset="0"/>
              </a:rPr>
              <a:t>Public works</a:t>
            </a:r>
          </a:p>
          <a:p>
            <a:r>
              <a:rPr lang="en-US" sz="2400" u="sng">
                <a:latin typeface="Comic Sans MS" pitchFamily="66" charset="0"/>
              </a:rPr>
              <a:t>Legal reforms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3505200"/>
            <a:ext cx="586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Marcus Aurelius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b="1" u="sng" dirty="0">
                <a:latin typeface="Comic Sans MS" pitchFamily="66" charset="0"/>
              </a:rPr>
              <a:t>Last emperor of the </a:t>
            </a:r>
            <a:r>
              <a:rPr lang="en-US" sz="2400" b="1" u="sng" dirty="0" err="1">
                <a:latin typeface="Comic Sans MS" pitchFamily="66" charset="0"/>
              </a:rPr>
              <a:t>Pax</a:t>
            </a:r>
            <a:r>
              <a:rPr lang="en-US" sz="2400" b="1" u="sng" dirty="0">
                <a:latin typeface="Comic Sans MS" pitchFamily="66" charset="0"/>
              </a:rPr>
              <a:t> </a:t>
            </a:r>
            <a:r>
              <a:rPr lang="en-US" sz="2400" b="1" u="sng" dirty="0" err="1">
                <a:latin typeface="Comic Sans MS" pitchFamily="66" charset="0"/>
              </a:rPr>
              <a:t>Romana</a:t>
            </a:r>
            <a:endParaRPr lang="en-US" sz="2400" b="1" u="sng" dirty="0">
              <a:latin typeface="Comic Sans MS" pitchFamily="66" charset="0"/>
            </a:endParaRPr>
          </a:p>
          <a:p>
            <a:r>
              <a:rPr lang="en-US" sz="2400" u="sng" dirty="0">
                <a:latin typeface="Comic Sans MS" pitchFamily="66" charset="0"/>
              </a:rPr>
              <a:t>Economic and legal reforms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71683" name="Picture 4" descr="Image:Spartacu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03860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76200" y="413613"/>
            <a:ext cx="8915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581150" algn="l"/>
              </a:tabLst>
            </a:pPr>
            <a:r>
              <a:rPr lang="en-US" sz="2400" b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Roman Art and Architecture</a:t>
            </a:r>
            <a:endParaRPr lang="en-US" sz="2400" dirty="0">
              <a:latin typeface="Comic Sans MS" pitchFamily="66" charset="0"/>
              <a:ea typeface="Calibri" pitchFamily="34" charset="0"/>
            </a:endParaRPr>
          </a:p>
          <a:p>
            <a:pPr eaLnBrk="0" hangingPunct="0">
              <a:tabLst>
                <a:tab pos="1581150" algn="l"/>
              </a:tabLst>
            </a:pP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When did the Romans adopt many features of Greek art.</a:t>
            </a:r>
          </a:p>
          <a:p>
            <a:pPr eaLnBrk="0" hangingPunct="0">
              <a:tabLst>
                <a:tab pos="1581150" algn="l"/>
              </a:tabLst>
            </a:pPr>
            <a:r>
              <a:rPr lang="en-US" sz="2400" u="sng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During the third and second centuries the Romans began to adopt features of Greek art. </a:t>
            </a:r>
            <a:r>
              <a:rPr lang="en-US" sz="24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581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eaLnBrk="0" hangingPunct="0">
              <a:tabLst>
                <a:tab pos="1581150" algn="l"/>
              </a:tabLst>
            </a:pPr>
            <a:r>
              <a:rPr lang="en-US" sz="2400" b="1" u="sng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Mosaics</a:t>
            </a:r>
            <a:r>
              <a:rPr lang="en-US" sz="2400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-pictures made from chips of colored glass or stone</a:t>
            </a:r>
            <a:endParaRPr lang="en-US" sz="2400" dirty="0"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581150" algn="l"/>
              </a:tabLst>
            </a:pPr>
            <a:endParaRPr lang="en-US" sz="2400" dirty="0"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581150" algn="l"/>
              </a:tabLst>
            </a:pPr>
            <a:r>
              <a:rPr lang="en-US" sz="24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How did Roman sculpture contrast with Greek Sculpture?</a:t>
            </a:r>
            <a:endParaRPr lang="en-US" sz="2400" dirty="0">
              <a:latin typeface="Comic Sans MS" pitchFamily="66" charset="0"/>
            </a:endParaRPr>
          </a:p>
          <a:p>
            <a:pPr eaLnBrk="0" hangingPunct="0">
              <a:tabLst>
                <a:tab pos="1581150" algn="l"/>
              </a:tabLst>
            </a:pPr>
            <a:r>
              <a:rPr lang="en-US" sz="2400" u="sng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Greek art focused on perfection while Roman art focused on </a:t>
            </a:r>
            <a:r>
              <a:rPr lang="en-US" sz="2400" b="1" u="sng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realism</a:t>
            </a:r>
            <a:r>
              <a:rPr lang="en-US" sz="2400" u="sng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eaLnBrk="0" hangingPunct="0">
              <a:tabLst>
                <a:tab pos="1581150" algn="l"/>
              </a:tabLst>
            </a:pPr>
            <a:endParaRPr lang="en-US" sz="2400" dirty="0"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1581150" algn="l"/>
              </a:tabLst>
            </a:pPr>
            <a:r>
              <a:rPr lang="en-US" sz="2400" u="sng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2400" u="sng" dirty="0">
                <a:latin typeface="Comic Sans MS" pitchFamily="66" charset="0"/>
                <a:cs typeface="Times New Roman" pitchFamily="18" charset="0"/>
              </a:rPr>
              <a:t>Romans adopted the vault, arch and dome</a:t>
            </a:r>
          </a:p>
          <a:p>
            <a:pPr eaLnBrk="0" hangingPunct="0">
              <a:tabLst>
                <a:tab pos="1581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eaLnBrk="0" hangingPunct="0">
              <a:tabLst>
                <a:tab pos="1581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eaLnBrk="0" hangingPunct="0">
              <a:tabLst>
                <a:tab pos="1581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0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0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glow rad="101600">
                    <a:srgbClr val="9900CC">
                      <a:alpha val="60000"/>
                    </a:srgbClr>
                  </a:glow>
                </a:effectLst>
                <a:latin typeface="+mn-lt"/>
                <a:cs typeface="+mn-cs"/>
              </a:rPr>
              <a:t>Senate</a:t>
            </a:r>
            <a:endParaRPr lang="en-US" sz="3200" dirty="0">
              <a:effectLst>
                <a:glow rad="101600">
                  <a:srgbClr val="9900CC">
                    <a:alpha val="60000"/>
                  </a:srgb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The Roman </a:t>
            </a:r>
            <a:r>
              <a:rPr lang="en-US" sz="3200" u="sng" dirty="0">
                <a:latin typeface="+mn-lt"/>
                <a:cs typeface="+mn-cs"/>
              </a:rPr>
              <a:t>Senate was the select group of about 300 Patricians who served for life</a:t>
            </a:r>
            <a:r>
              <a:rPr lang="en-US" sz="3200" dirty="0">
                <a:latin typeface="+mn-lt"/>
                <a:cs typeface="+mn-cs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At first their role was to advise government officials but later approved laws, controlled finances and made public policy.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27650" name="Picture 2" descr="Image:Senato Roma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33788"/>
            <a:ext cx="57150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A statue of a Roman Man wearing a Toga, probably a Roman Senator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370263"/>
            <a:ext cx="16764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ile:Hadrians Wall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09863"/>
            <a:ext cx="32766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50593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Hadrian’s Wall</a:t>
            </a:r>
          </a:p>
        </p:txBody>
      </p:sp>
      <p:pic>
        <p:nvPicPr>
          <p:cNvPr id="93188" name="Picture 4" descr="http://www.english-heritage.org.uk/upload/img_400/hw_bankseastturret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76200"/>
            <a:ext cx="1828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Housesteads Roman Fort (Hadrian's Wall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90800"/>
            <a:ext cx="39624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838200"/>
            <a:ext cx="6781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latin typeface="Comic Sans MS" pitchFamily="66" charset="0"/>
              </a:rPr>
              <a:t>Built by the Emperor Hadrian to form a solid northern border of the Empire and keep out barbarians tribes from northern Britain (England)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9888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Fire of 64 AD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5029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latin typeface="Comic Sans MS" pitchFamily="66" charset="0"/>
              </a:rPr>
              <a:t>In 64 AD/CE a devastating fire swept through Rome.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>
                <a:latin typeface="Comic Sans MS" pitchFamily="66" charset="0"/>
              </a:rPr>
              <a:t>It destroyed large part of the city.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 u="sng">
                <a:latin typeface="Comic Sans MS" pitchFamily="66" charset="0"/>
              </a:rPr>
              <a:t>The Emperor Nero is the person many people blame for the disaster</a:t>
            </a:r>
            <a:r>
              <a:rPr lang="en-US" sz="2400">
                <a:latin typeface="Comic Sans MS" pitchFamily="66" charset="0"/>
              </a:rPr>
              <a:t>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>
                <a:latin typeface="Comic Sans MS" pitchFamily="66" charset="0"/>
              </a:rPr>
              <a:t>He blamed the fire on the Christians and had many of them assassinated after the fire by burning them to death.</a:t>
            </a:r>
          </a:p>
        </p:txBody>
      </p:sp>
      <p:pic>
        <p:nvPicPr>
          <p:cNvPr id="98306" name="Picture 2" descr="http://bp0.blogger.com/_7nrfCI68y78/RhEBYlWbgvI/AAAAAAAAAEY/mXFHYGekV9U/s320/great+fire+of+rom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381000"/>
            <a:ext cx="3524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http://pro.corbis.com/images/DEC514-04.jpg?size=67&amp;uid=%7BB8E73ADD-942F-4FA5-905A-1EC9B802CCBC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3511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9891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Fall of Rome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8610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latin typeface="Comic Sans MS" pitchFamily="66" charset="0"/>
              </a:rPr>
              <a:t>Marcus Aurelius was the last emperor of the Pax Romana, </a:t>
            </a:r>
            <a:r>
              <a:rPr lang="en-US" sz="2400">
                <a:latin typeface="Comic Sans MS" pitchFamily="66" charset="0"/>
              </a:rPr>
              <a:t>or Roman Peace.  He died in 180 AD.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>
                <a:latin typeface="Comic Sans MS" pitchFamily="66" charset="0"/>
              </a:rPr>
              <a:t>Rome didn’t fall overnight, </a:t>
            </a:r>
            <a:r>
              <a:rPr lang="en-US" sz="2400" u="sng">
                <a:latin typeface="Comic Sans MS" pitchFamily="66" charset="0"/>
              </a:rPr>
              <a:t>there were many things that led to its downfall.</a:t>
            </a:r>
          </a:p>
          <a:p>
            <a:endParaRPr lang="en-US" sz="2400">
              <a:latin typeface="Comic Sans MS" pitchFamily="66" charset="0"/>
            </a:endParaRPr>
          </a:p>
          <a:p>
            <a:r>
              <a:rPr lang="en-US" sz="2400">
                <a:latin typeface="Comic Sans MS" pitchFamily="66" charset="0"/>
              </a:rPr>
              <a:t>The </a:t>
            </a:r>
            <a:r>
              <a:rPr lang="en-US" sz="2400" u="sng">
                <a:latin typeface="Comic Sans MS" pitchFamily="66" charset="0"/>
              </a:rPr>
              <a:t>Severans</a:t>
            </a:r>
            <a:r>
              <a:rPr lang="en-US" sz="2400">
                <a:latin typeface="Comic Sans MS" pitchFamily="66" charset="0"/>
              </a:rPr>
              <a:t> were a </a:t>
            </a:r>
            <a:r>
              <a:rPr lang="en-US" sz="2400" u="sng">
                <a:latin typeface="Comic Sans MS" pitchFamily="66" charset="0"/>
              </a:rPr>
              <a:t>series of harsh rulers who used the military to expand their power. </a:t>
            </a:r>
            <a:r>
              <a:rPr lang="en-US" sz="2400">
                <a:latin typeface="Comic Sans MS" pitchFamily="66" charset="0"/>
              </a:rPr>
              <a:t>After the fall of the Severans there was a time of military leadership, where many rulers met violent deaths.  The </a:t>
            </a:r>
          </a:p>
          <a:p>
            <a:r>
              <a:rPr lang="en-US" sz="2400">
                <a:latin typeface="Comic Sans MS" pitchFamily="66" charset="0"/>
              </a:rPr>
              <a:t>Empire became increasingly unstable.</a:t>
            </a:r>
          </a:p>
          <a:p>
            <a:endParaRPr lang="en-US" sz="2400">
              <a:latin typeface="Comic Sans MS" pitchFamily="66" charset="0"/>
            </a:endParaRPr>
          </a:p>
          <a:p>
            <a:endParaRPr lang="en-US" sz="2400">
              <a:latin typeface="Comic Sans MS" pitchFamily="66" charset="0"/>
            </a:endParaRPr>
          </a:p>
          <a:p>
            <a:endParaRPr lang="en-US" sz="2400">
              <a:latin typeface="Comic Sans MS" pitchFamily="66" charset="0"/>
            </a:endParaRPr>
          </a:p>
          <a:p>
            <a:endParaRPr lang="en-US" sz="2400">
              <a:latin typeface="Comic Sans MS" pitchFamily="66" charset="0"/>
            </a:endParaRPr>
          </a:p>
        </p:txBody>
      </p:sp>
      <p:pic>
        <p:nvPicPr>
          <p:cNvPr id="112642" name="Picture 2" descr="http://upload.wikimedia.org/wikipedia/commons/thumb/1/1a/Severan_dynasty_-_tondo.jpg/200px-Severan_dynasty_-_tondo.jpg">
            <a:hlinkClick r:id="rId2" tooltip="Severan dynasty - tondo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85" y="228600"/>
            <a:ext cx="6402715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Reforms of Diocletian and Constantine</a:t>
            </a:r>
          </a:p>
        </p:txBody>
      </p:sp>
      <p:pic>
        <p:nvPicPr>
          <p:cNvPr id="118786" name="Picture 2" descr="http://www.beastcoins.com/RomanImperial/VII/Siscia/Diocletian-RICVI-32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9100" y="152400"/>
            <a:ext cx="22225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8305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>
                <a:latin typeface="Comic Sans MS" pitchFamily="66" charset="0"/>
              </a:rPr>
              <a:t>The Roman Emperors Diocletian and </a:t>
            </a:r>
          </a:p>
          <a:p>
            <a:r>
              <a:rPr lang="en-US" sz="2500">
                <a:latin typeface="Comic Sans MS" pitchFamily="66" charset="0"/>
              </a:rPr>
              <a:t>Constantine </a:t>
            </a:r>
            <a:r>
              <a:rPr lang="en-US" sz="2500" u="sng">
                <a:latin typeface="Comic Sans MS" pitchFamily="66" charset="0"/>
              </a:rPr>
              <a:t>both attempted reforms to slow the decline of the Empire</a:t>
            </a:r>
          </a:p>
          <a:p>
            <a:endParaRPr lang="en-US" sz="2500">
              <a:latin typeface="Comic Sans MS" pitchFamily="66" charset="0"/>
            </a:endParaRPr>
          </a:p>
          <a:p>
            <a:r>
              <a:rPr lang="en-US" sz="2500" u="sng">
                <a:latin typeface="Comic Sans MS" pitchFamily="66" charset="0"/>
              </a:rPr>
              <a:t>Diocletian divided the Roman Empire into East and West</a:t>
            </a:r>
          </a:p>
          <a:p>
            <a:endParaRPr lang="en-US" sz="2500">
              <a:latin typeface="Comic Sans MS" pitchFamily="66" charset="0"/>
            </a:endParaRPr>
          </a:p>
          <a:p>
            <a:endParaRPr lang="en-US" sz="2500">
              <a:latin typeface="Comic Sans MS" pitchFamily="66" charset="0"/>
            </a:endParaRPr>
          </a:p>
        </p:txBody>
      </p:sp>
      <p:pic>
        <p:nvPicPr>
          <p:cNvPr id="118788" name="Picture 4" descr="http://www.martinsville.k12.va.us/mhs/gdean/test1/romedivi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95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505200"/>
            <a:ext cx="3200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u="sng">
                <a:latin typeface="Comic Sans MS" pitchFamily="66" charset="0"/>
              </a:rPr>
              <a:t>Diocletian appointed a co-Emperor to help rule this now divided empire</a:t>
            </a:r>
          </a:p>
          <a:p>
            <a:endParaRPr lang="en-US" sz="2500">
              <a:latin typeface="Comic Sans MS" pitchFamily="66" charset="0"/>
            </a:endParaRPr>
          </a:p>
          <a:p>
            <a:r>
              <a:rPr lang="en-US" sz="2500">
                <a:latin typeface="Comic Sans MS" pitchFamily="66" charset="0"/>
              </a:rPr>
              <a:t>Leadership was divided among four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4495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latin typeface="Comic Sans MS" pitchFamily="66" charset="0"/>
              </a:rPr>
              <a:t>The new government was known as the Tetrarchy</a:t>
            </a:r>
          </a:p>
          <a:p>
            <a:endParaRPr lang="en-US" sz="2400" u="sng">
              <a:latin typeface="Comic Sans MS" pitchFamily="66" charset="0"/>
            </a:endParaRPr>
          </a:p>
          <a:p>
            <a:r>
              <a:rPr lang="en-US" sz="2400" u="sng">
                <a:latin typeface="Comic Sans MS" pitchFamily="66" charset="0"/>
              </a:rPr>
              <a:t>Each Emperor had the title Augustus</a:t>
            </a:r>
          </a:p>
          <a:p>
            <a:endParaRPr lang="en-US" sz="2400" u="sng">
              <a:latin typeface="Comic Sans MS" pitchFamily="66" charset="0"/>
            </a:endParaRPr>
          </a:p>
          <a:p>
            <a:r>
              <a:rPr lang="en-US" sz="2400" u="sng">
                <a:latin typeface="Comic Sans MS" pitchFamily="66" charset="0"/>
              </a:rPr>
              <a:t>Each Augustus had an heir known as a Caesar.</a:t>
            </a:r>
          </a:p>
          <a:p>
            <a:endParaRPr lang="en-US" sz="2400" u="sng">
              <a:latin typeface="Comic Sans MS" pitchFamily="66" charset="0"/>
            </a:endParaRPr>
          </a:p>
          <a:p>
            <a:r>
              <a:rPr lang="en-US" sz="2400">
                <a:latin typeface="Comic Sans MS" pitchFamily="66" charset="0"/>
              </a:rPr>
              <a:t>Diocletian originally wanted the two Augusti to retire after twenty years and for the Caesars to assume power, it didn’t work out the way that he wanted.  After a civil war Constantine became Emperor. </a:t>
            </a:r>
          </a:p>
        </p:txBody>
      </p:sp>
      <p:pic>
        <p:nvPicPr>
          <p:cNvPr id="113667" name="Picture 2" descr="File:Venice – The Tetrarchs 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Mosaic of Emperor Constantine from Hagia Sophia, c 1000, Scene: Constantine with Model of the City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2578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Byzantium becomes Constantinople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641475"/>
            <a:ext cx="5867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After the division of the Empire the Roman Emperor Constantine </a:t>
            </a:r>
            <a:r>
              <a:rPr lang="en-US" sz="2800" u="sng">
                <a:latin typeface="Comic Sans MS" pitchFamily="66" charset="0"/>
              </a:rPr>
              <a:t>moved the capital of the Empire from the Western city of Rome to the Eastern city of Byzantium.</a:t>
            </a:r>
          </a:p>
          <a:p>
            <a:endParaRPr lang="en-US" sz="2800">
              <a:latin typeface="Comic Sans MS" pitchFamily="66" charset="0"/>
            </a:endParaRPr>
          </a:p>
          <a:p>
            <a:r>
              <a:rPr lang="en-US" sz="2800">
                <a:latin typeface="Comic Sans MS" pitchFamily="66" charset="0"/>
              </a:rPr>
              <a:t>He </a:t>
            </a:r>
            <a:r>
              <a:rPr lang="en-US" sz="2800" u="sng">
                <a:latin typeface="Comic Sans MS" pitchFamily="66" charset="0"/>
              </a:rPr>
              <a:t>renamed this city Constantinople</a:t>
            </a:r>
            <a:r>
              <a:rPr lang="en-US" sz="280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260" y="372070"/>
            <a:ext cx="59891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Fall of Rome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571625"/>
            <a:ext cx="853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mic Sans MS" pitchFamily="66" charset="0"/>
              </a:rPr>
              <a:t>The Divided Roman Empire now had two capitals: </a:t>
            </a:r>
          </a:p>
          <a:p>
            <a:r>
              <a:rPr lang="en-US" sz="3200" u="sng">
                <a:latin typeface="Comic Sans MS" pitchFamily="66" charset="0"/>
              </a:rPr>
              <a:t>Rome in the West and Byzantium/Constantinople in the East</a:t>
            </a:r>
          </a:p>
          <a:p>
            <a:endParaRPr lang="en-US" sz="3200">
              <a:latin typeface="Comic Sans MS" pitchFamily="66" charset="0"/>
            </a:endParaRPr>
          </a:p>
          <a:p>
            <a:r>
              <a:rPr lang="en-US" sz="3200">
                <a:latin typeface="Comic Sans MS" pitchFamily="66" charset="0"/>
              </a:rPr>
              <a:t>The </a:t>
            </a:r>
            <a:r>
              <a:rPr lang="en-US" sz="3200" u="sng">
                <a:latin typeface="Comic Sans MS" pitchFamily="66" charset="0"/>
              </a:rPr>
              <a:t>Western capital of Rome was under pressure from barbarian tribes </a:t>
            </a:r>
            <a:r>
              <a:rPr lang="en-US" sz="3200">
                <a:latin typeface="Comic Sans MS" pitchFamily="66" charset="0"/>
              </a:rPr>
              <a:t>that were invading from Eastern Europe and Central Asia.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46634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Why did Rome Fall?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89154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>
                <a:latin typeface="Comic Sans MS" pitchFamily="66" charset="0"/>
              </a:rPr>
              <a:t>There was no one thing which led to the fall of the Roman Empire</a:t>
            </a:r>
          </a:p>
          <a:p>
            <a:endParaRPr lang="en-US" sz="2300">
              <a:latin typeface="Comic Sans MS" pitchFamily="66" charset="0"/>
            </a:endParaRPr>
          </a:p>
          <a:p>
            <a:r>
              <a:rPr lang="en-US" sz="2300" b="1">
                <a:latin typeface="Comic Sans MS" pitchFamily="66" charset="0"/>
              </a:rPr>
              <a:t>It included all of the following</a:t>
            </a:r>
            <a:r>
              <a:rPr lang="en-US" sz="2300">
                <a:latin typeface="Comic Sans MS" pitchFamily="66" charset="0"/>
              </a:rPr>
              <a:t>:</a:t>
            </a:r>
          </a:p>
          <a:p>
            <a:r>
              <a:rPr lang="en-US" sz="2300" u="sng">
                <a:latin typeface="Comic Sans MS" pitchFamily="66" charset="0"/>
              </a:rPr>
              <a:t>Economy</a:t>
            </a:r>
            <a:r>
              <a:rPr lang="en-US" sz="2300">
                <a:latin typeface="Comic Sans MS" pitchFamily="66" charset="0"/>
              </a:rPr>
              <a:t>: Devaluation of Roman currency from </a:t>
            </a:r>
            <a:r>
              <a:rPr lang="en-US" sz="2300" u="sng">
                <a:latin typeface="Comic Sans MS" pitchFamily="66" charset="0"/>
              </a:rPr>
              <a:t>inflation</a:t>
            </a:r>
            <a:r>
              <a:rPr lang="en-US" sz="2300">
                <a:latin typeface="Comic Sans MS" pitchFamily="66" charset="0"/>
              </a:rPr>
              <a:t> and </a:t>
            </a:r>
            <a:r>
              <a:rPr lang="en-US" sz="2300" u="sng">
                <a:latin typeface="Comic Sans MS" pitchFamily="66" charset="0"/>
              </a:rPr>
              <a:t>high military costs</a:t>
            </a:r>
          </a:p>
          <a:p>
            <a:r>
              <a:rPr lang="en-US" sz="2300" u="sng">
                <a:latin typeface="Comic Sans MS" pitchFamily="66" charset="0"/>
              </a:rPr>
              <a:t>Military</a:t>
            </a:r>
            <a:r>
              <a:rPr lang="en-US" sz="2300">
                <a:latin typeface="Comic Sans MS" pitchFamily="66" charset="0"/>
              </a:rPr>
              <a:t>: </a:t>
            </a:r>
            <a:r>
              <a:rPr lang="en-US" sz="2300" u="sng">
                <a:latin typeface="Comic Sans MS" pitchFamily="66" charset="0"/>
              </a:rPr>
              <a:t>Breakdown in military discipline </a:t>
            </a:r>
            <a:r>
              <a:rPr lang="en-US" sz="2300">
                <a:latin typeface="Comic Sans MS" pitchFamily="66" charset="0"/>
              </a:rPr>
              <a:t>from the hiring of mercenaries.</a:t>
            </a:r>
          </a:p>
          <a:p>
            <a:r>
              <a:rPr lang="en-US" sz="2300" u="sng">
                <a:latin typeface="Comic Sans MS" pitchFamily="66" charset="0"/>
              </a:rPr>
              <a:t>Moral Decay</a:t>
            </a:r>
            <a:r>
              <a:rPr lang="en-US" sz="2300">
                <a:latin typeface="Comic Sans MS" pitchFamily="66" charset="0"/>
              </a:rPr>
              <a:t>: People </a:t>
            </a:r>
            <a:r>
              <a:rPr lang="en-US" sz="2300" u="sng">
                <a:latin typeface="Comic Sans MS" pitchFamily="66" charset="0"/>
              </a:rPr>
              <a:t>lost faith in the Roman government</a:t>
            </a:r>
          </a:p>
          <a:p>
            <a:r>
              <a:rPr lang="en-US" sz="2300" u="sng">
                <a:latin typeface="Comic Sans MS" pitchFamily="66" charset="0"/>
              </a:rPr>
              <a:t>Political Problems</a:t>
            </a:r>
            <a:r>
              <a:rPr lang="en-US" sz="2300">
                <a:latin typeface="Comic Sans MS" pitchFamily="66" charset="0"/>
              </a:rPr>
              <a:t>: The </a:t>
            </a:r>
            <a:r>
              <a:rPr lang="en-US" sz="2300" u="sng">
                <a:latin typeface="Comic Sans MS" pitchFamily="66" charset="0"/>
              </a:rPr>
              <a:t>Government became corrupt</a:t>
            </a:r>
          </a:p>
          <a:p>
            <a:r>
              <a:rPr lang="en-US" sz="2300" u="sng">
                <a:latin typeface="Comic Sans MS" pitchFamily="66" charset="0"/>
              </a:rPr>
              <a:t>Invasion</a:t>
            </a:r>
            <a:r>
              <a:rPr lang="en-US" sz="2300">
                <a:latin typeface="Comic Sans MS" pitchFamily="66" charset="0"/>
              </a:rPr>
              <a:t>: </a:t>
            </a:r>
            <a:r>
              <a:rPr lang="en-US" sz="2300" u="sng">
                <a:latin typeface="Comic Sans MS" pitchFamily="66" charset="0"/>
              </a:rPr>
              <a:t>Barbarian invasions</a:t>
            </a:r>
          </a:p>
          <a:p>
            <a:endParaRPr lang="en-US" sz="2300">
              <a:latin typeface="Comic Sans MS" pitchFamily="66" charset="0"/>
            </a:endParaRPr>
          </a:p>
          <a:p>
            <a:r>
              <a:rPr lang="en-US" sz="2300">
                <a:latin typeface="Comic Sans MS" pitchFamily="66" charset="0"/>
              </a:rPr>
              <a:t>Some people also believe it may have been </a:t>
            </a:r>
            <a:r>
              <a:rPr lang="en-US" sz="2300" u="sng">
                <a:latin typeface="Comic Sans MS" pitchFamily="66" charset="0"/>
              </a:rPr>
              <a:t>lead poisoning </a:t>
            </a:r>
            <a:r>
              <a:rPr lang="en-US" sz="2300">
                <a:latin typeface="Comic Sans MS" pitchFamily="66" charset="0"/>
              </a:rPr>
              <a:t>from lead pipes, it may have been a </a:t>
            </a:r>
            <a:r>
              <a:rPr lang="en-US" sz="2300" u="sng">
                <a:latin typeface="Comic Sans MS" pitchFamily="66" charset="0"/>
              </a:rPr>
              <a:t>lack of technology </a:t>
            </a:r>
            <a:r>
              <a:rPr lang="en-US" sz="2300">
                <a:latin typeface="Comic Sans MS" pitchFamily="66" charset="0"/>
              </a:rPr>
              <a:t>due to slavery, the </a:t>
            </a:r>
            <a:r>
              <a:rPr lang="en-US" sz="2300" u="sng">
                <a:latin typeface="Comic Sans MS" pitchFamily="66" charset="0"/>
              </a:rPr>
              <a:t>new religion </a:t>
            </a:r>
            <a:r>
              <a:rPr lang="en-US" sz="2300">
                <a:latin typeface="Comic Sans MS" pitchFamily="66" charset="0"/>
              </a:rPr>
              <a:t>of Christianity may have caused people to turn from the government . . . The causes were many.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6248400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Tribunes</a:t>
            </a:r>
            <a:endParaRPr lang="en-US" sz="23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n-lt"/>
                <a:cs typeface="+mn-cs"/>
              </a:rPr>
              <a:t>The </a:t>
            </a:r>
            <a:r>
              <a:rPr lang="en-US" sz="2300" u="sng" dirty="0">
                <a:latin typeface="+mn-lt"/>
                <a:cs typeface="+mn-cs"/>
              </a:rPr>
              <a:t>elected representatives  of the Plebeians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n-lt"/>
                <a:cs typeface="+mn-cs"/>
              </a:rPr>
              <a:t>Had the right to </a:t>
            </a:r>
            <a:r>
              <a:rPr lang="en-US" sz="2300" u="sng" dirty="0">
                <a:latin typeface="+mn-lt"/>
                <a:cs typeface="+mn-cs"/>
              </a:rPr>
              <a:t>veto laws of the Senate and other assemblies.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n-lt"/>
                <a:cs typeface="+mn-cs"/>
              </a:rPr>
              <a:t>As the chief representative of the Roman plebeians, the tribune's house was required to be open to all at all times, day or night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n-lt"/>
                <a:cs typeface="+mn-cs"/>
              </a:rPr>
              <a:t>The </a:t>
            </a:r>
            <a:r>
              <a:rPr lang="en-US" sz="2300" u="sng" dirty="0">
                <a:latin typeface="+mn-lt"/>
                <a:cs typeface="+mn-cs"/>
              </a:rPr>
              <a:t>tribune also had the power to exercise capital punishment a</a:t>
            </a:r>
            <a:r>
              <a:rPr lang="en-US" sz="2300" dirty="0">
                <a:latin typeface="+mn-lt"/>
                <a:cs typeface="+mn-cs"/>
              </a:rPr>
              <a:t>gainst any person who interfered in the performance of his duties (the favorite threat of the tribune was therefore to have someone thrown from the Tarpeian Rock, a steep cliff overlooking the Roman Forum). </a:t>
            </a:r>
            <a:endParaRPr lang="en-US" sz="2300" u="sng" dirty="0">
              <a:latin typeface="+mn-lt"/>
              <a:cs typeface="+mn-cs"/>
            </a:endParaRPr>
          </a:p>
        </p:txBody>
      </p:sp>
      <p:pic>
        <p:nvPicPr>
          <p:cNvPr id="33794" name="Picture 2" descr="http://www.alamy.com/thumbs/3/%7b7E1606C3-6FED-4B5F-93D2-015ABC803821%7d/ANHW54.jpg"/>
          <p:cNvPicPr>
            <a:picLocks noChangeAspect="1" noChangeArrowheads="1"/>
          </p:cNvPicPr>
          <p:nvPr/>
        </p:nvPicPr>
        <p:blipFill>
          <a:blip r:embed="rId2" cstate="print"/>
          <a:srcRect l="7387" t="8333" r="5811" b="18750"/>
          <a:stretch>
            <a:fillRect/>
          </a:stretch>
        </p:blipFill>
        <p:spPr bwMode="auto">
          <a:xfrm>
            <a:off x="6324600" y="1981200"/>
            <a:ext cx="2660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4102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Attempts at Reform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466850"/>
            <a:ext cx="8458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mic Sans MS" pitchFamily="66" charset="0"/>
              </a:rPr>
              <a:t>The </a:t>
            </a:r>
            <a:r>
              <a:rPr lang="en-US" sz="2800" u="sng">
                <a:latin typeface="Comic Sans MS" pitchFamily="66" charset="0"/>
              </a:rPr>
              <a:t>land situation in Rome was grave</a:t>
            </a:r>
            <a:r>
              <a:rPr lang="en-US" sz="2800">
                <a:latin typeface="Comic Sans MS" pitchFamily="66" charset="0"/>
              </a:rPr>
              <a:t>.  </a:t>
            </a:r>
          </a:p>
          <a:p>
            <a:pPr algn="ctr"/>
            <a:r>
              <a:rPr lang="en-US" sz="2800">
                <a:latin typeface="Comic Sans MS" pitchFamily="66" charset="0"/>
              </a:rPr>
              <a:t>The unemployed in the cities continued to grow.  </a:t>
            </a:r>
          </a:p>
          <a:p>
            <a:pPr algn="ctr"/>
            <a:r>
              <a:rPr lang="en-US" sz="2800">
                <a:latin typeface="Comic Sans MS" pitchFamily="66" charset="0"/>
              </a:rPr>
              <a:t>Many Legionnaires went off to war, their farms lay uncultivated in their absence, they were sold off to repay debt.  </a:t>
            </a:r>
          </a:p>
          <a:p>
            <a:pPr algn="ctr"/>
            <a:r>
              <a:rPr lang="en-US" sz="2800">
                <a:latin typeface="Comic Sans MS" pitchFamily="66" charset="0"/>
              </a:rPr>
              <a:t>When the soldiers returned, they had nowhere to go, they joined the restless urban unemployed.</a:t>
            </a:r>
          </a:p>
          <a:p>
            <a:pPr algn="ctr"/>
            <a:r>
              <a:rPr lang="en-US" sz="2800">
                <a:latin typeface="Comic Sans MS" pitchFamily="66" charset="0"/>
              </a:rPr>
              <a:t>Soldiers had to own land to serve in the military, this diminished the number of men eligible for military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3152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n-lt"/>
                <a:cs typeface="+mn-cs"/>
              </a:rPr>
              <a:t>Generals in Politics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effectLst>
                <a:glow rad="101600">
                  <a:srgbClr val="FFC000">
                    <a:alpha val="60000"/>
                  </a:srgb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Marius gave the generals of the Roman army a power base for their entry into politics.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atin typeface="+mn-lt"/>
                <a:cs typeface="+mn-cs"/>
              </a:rPr>
              <a:t>Generals could now use their armies to gain political power.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atin typeface="+mn-lt"/>
                <a:cs typeface="+mn-cs"/>
              </a:rPr>
              <a:t>This led to many power struggles and civil wars</a:t>
            </a:r>
            <a:r>
              <a:rPr lang="en-US" sz="28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The next </a:t>
            </a:r>
            <a:r>
              <a:rPr lang="en-US" sz="2800" u="sng" dirty="0">
                <a:latin typeface="+mn-lt"/>
                <a:cs typeface="+mn-cs"/>
              </a:rPr>
              <a:t>General</a:t>
            </a:r>
            <a:r>
              <a:rPr lang="en-US" sz="2800" dirty="0">
                <a:latin typeface="+mn-lt"/>
                <a:cs typeface="+mn-cs"/>
              </a:rPr>
              <a:t> Lucius Cornelius </a:t>
            </a:r>
            <a:r>
              <a:rPr lang="en-US" sz="2800" u="sng" dirty="0">
                <a:latin typeface="+mn-lt"/>
                <a:cs typeface="+mn-cs"/>
              </a:rPr>
              <a:t>Sulla, tried to restore power to the Republic, but it did not last.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028" name="Picture 4" descr="http://www.exovedate.com/images/p_sull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244" t="7272" r="11688" b="6979"/>
          <a:stretch>
            <a:fillRect/>
          </a:stretch>
        </p:blipFill>
        <p:spPr bwMode="auto">
          <a:xfrm>
            <a:off x="7467600" y="4191000"/>
            <a:ext cx="14478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 First Triumvirate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Three men who emerged from the civil wars to take control of Rome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Crassus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Richest man in Rome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He was a Roman General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Pompey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Another General, </a:t>
            </a:r>
            <a:r>
              <a:rPr lang="en-US" sz="2400" dirty="0">
                <a:latin typeface="+mn-lt"/>
                <a:cs typeface="+mn-cs"/>
              </a:rPr>
              <a:t>he had just won a campaign in Spain.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u="sng" dirty="0"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Julius Caesar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General </a:t>
            </a:r>
            <a:r>
              <a:rPr lang="en-US" sz="2400" dirty="0">
                <a:latin typeface="+mn-lt"/>
                <a:cs typeface="+mn-cs"/>
              </a:rPr>
              <a:t>who had also </a:t>
            </a:r>
            <a:r>
              <a:rPr lang="en-US" sz="2400" u="sng" dirty="0">
                <a:latin typeface="+mn-lt"/>
                <a:cs typeface="+mn-cs"/>
              </a:rPr>
              <a:t>just waged a campaign in Spain</a:t>
            </a:r>
          </a:p>
        </p:txBody>
      </p:sp>
      <p:pic>
        <p:nvPicPr>
          <p:cNvPr id="1028" name="Picture 4" descr="http://www.livius.org/a/battlefields/carrhae/cras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7513"/>
            <a:ext cx="990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white-history.com/hwr12a_files/pom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9953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lucidcafe.com/library/96jul/96julgifs/caes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1143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Caesar’s Rise to Power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Julius Caesar and the others members of the Triumvirate used each other’s wealth and power to gain political advantages.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Caesar had himself made general in Gaul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He </a:t>
            </a:r>
            <a:r>
              <a:rPr lang="en-US" sz="2400" u="sng" dirty="0">
                <a:latin typeface="+mn-lt"/>
                <a:cs typeface="+mn-cs"/>
              </a:rPr>
              <a:t>won many military victories in </a:t>
            </a:r>
            <a:r>
              <a:rPr lang="en-US" sz="2400" dirty="0">
                <a:latin typeface="+mn-lt"/>
                <a:cs typeface="+mn-cs"/>
              </a:rPr>
              <a:t>Gaul and made it part of the Roman Empire.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He became a</a:t>
            </a:r>
            <a:r>
              <a:rPr lang="en-US" sz="2400" u="sng" dirty="0">
                <a:latin typeface="+mn-lt"/>
                <a:cs typeface="+mn-cs"/>
              </a:rPr>
              <a:t> powerful and respected military leader.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latin typeface="+mn-lt"/>
              <a:cs typeface="+mn-cs"/>
            </a:endParaRPr>
          </a:p>
        </p:txBody>
      </p:sp>
      <p:pic>
        <p:nvPicPr>
          <p:cNvPr id="54274" name="Picture 2" descr="'How do I know? For this is what I have done. And I am Caesar.'  (Julius Caesa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54450"/>
            <a:ext cx="1905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www.impleader.com/photos/blog/julius%20Caesar%20-%20Rom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2E4"/>
              </a:clrFrom>
              <a:clrTo>
                <a:srgbClr val="E1E2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4050" y="3676650"/>
            <a:ext cx="18351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05800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Death of Crassus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atin typeface="+mn-lt"/>
                <a:cs typeface="+mn-cs"/>
              </a:rPr>
              <a:t>Crassus died </a:t>
            </a:r>
            <a:r>
              <a:rPr lang="en-US" sz="2800" dirty="0">
                <a:latin typeface="+mn-lt"/>
                <a:cs typeface="+mn-cs"/>
              </a:rPr>
              <a:t>while fighting a military campaign </a:t>
            </a:r>
            <a:r>
              <a:rPr lang="en-US" sz="2800" u="sng" dirty="0">
                <a:latin typeface="+mn-lt"/>
                <a:cs typeface="+mn-cs"/>
              </a:rPr>
              <a:t>in Syria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This left </a:t>
            </a:r>
            <a:r>
              <a:rPr lang="en-US" sz="2800" u="sng" dirty="0">
                <a:latin typeface="+mn-lt"/>
                <a:cs typeface="+mn-cs"/>
              </a:rPr>
              <a:t>a power struggle open between Pompey and Caesar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Pompey’s Demand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atin typeface="+mn-lt"/>
                <a:cs typeface="+mn-cs"/>
              </a:rPr>
              <a:t>Pompey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u="sng" dirty="0">
                <a:latin typeface="+mn-lt"/>
                <a:cs typeface="+mn-cs"/>
              </a:rPr>
              <a:t>feared</a:t>
            </a:r>
            <a:r>
              <a:rPr lang="en-US" sz="2800" dirty="0">
                <a:latin typeface="+mn-lt"/>
                <a:cs typeface="+mn-cs"/>
              </a:rPr>
              <a:t> the </a:t>
            </a:r>
            <a:r>
              <a:rPr lang="en-US" sz="2800" u="sng" dirty="0">
                <a:latin typeface="+mn-lt"/>
                <a:cs typeface="+mn-cs"/>
              </a:rPr>
              <a:t>Caesar</a:t>
            </a:r>
            <a:r>
              <a:rPr lang="en-US" sz="2800" dirty="0">
                <a:latin typeface="+mn-lt"/>
                <a:cs typeface="+mn-cs"/>
              </a:rPr>
              <a:t> was becoming </a:t>
            </a:r>
            <a:r>
              <a:rPr lang="en-US" sz="2800" u="sng" dirty="0">
                <a:latin typeface="+mn-lt"/>
                <a:cs typeface="+mn-cs"/>
              </a:rPr>
              <a:t>too powerful</a:t>
            </a:r>
            <a:r>
              <a:rPr lang="en-US" sz="28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He was staying in Rome and had </a:t>
            </a:r>
            <a:r>
              <a:rPr lang="en-US" sz="2800" u="sng" dirty="0">
                <a:latin typeface="+mn-lt"/>
                <a:cs typeface="+mn-cs"/>
              </a:rPr>
              <a:t>allied himself with the Senate.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atin typeface="+mn-lt"/>
                <a:cs typeface="+mn-cs"/>
              </a:rPr>
              <a:t>He convinced the Senate to demand that Caesar return to Rome without his army.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9105</TotalTime>
  <Words>2420</Words>
  <Application>Microsoft Office PowerPoint</Application>
  <PresentationFormat>On-screen Show (4:3)</PresentationFormat>
  <Paragraphs>337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Cara Walton</dc:creator>
  <cp:lastModifiedBy>Windows User</cp:lastModifiedBy>
  <cp:revision>422</cp:revision>
  <dcterms:created xsi:type="dcterms:W3CDTF">2007-03-11T16:20:10Z</dcterms:created>
  <dcterms:modified xsi:type="dcterms:W3CDTF">2015-10-26T12:49:56Z</dcterms:modified>
</cp:coreProperties>
</file>