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handoutMasterIdLst>
    <p:handoutMasterId r:id="rId121"/>
  </p:handoutMasterIdLst>
  <p:sldIdLst>
    <p:sldId id="368" r:id="rId2"/>
    <p:sldId id="369" r:id="rId3"/>
    <p:sldId id="370" r:id="rId4"/>
    <p:sldId id="371" r:id="rId5"/>
    <p:sldId id="372" r:id="rId6"/>
    <p:sldId id="373" r:id="rId7"/>
    <p:sldId id="374" r:id="rId8"/>
    <p:sldId id="262" r:id="rId9"/>
    <p:sldId id="256" r:id="rId10"/>
    <p:sldId id="257" r:id="rId11"/>
    <p:sldId id="258" r:id="rId12"/>
    <p:sldId id="259" r:id="rId13"/>
    <p:sldId id="260" r:id="rId14"/>
    <p:sldId id="261"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9" r:id="rId31"/>
    <p:sldId id="278" r:id="rId32"/>
    <p:sldId id="280" r:id="rId33"/>
    <p:sldId id="281" r:id="rId34"/>
    <p:sldId id="282" r:id="rId35"/>
    <p:sldId id="283" r:id="rId36"/>
    <p:sldId id="284" r:id="rId37"/>
    <p:sldId id="285" r:id="rId38"/>
    <p:sldId id="286" r:id="rId39"/>
    <p:sldId id="287" r:id="rId40"/>
    <p:sldId id="288" r:id="rId41"/>
    <p:sldId id="289" r:id="rId42"/>
    <p:sldId id="291" r:id="rId43"/>
    <p:sldId id="290"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6" r:id="rId68"/>
    <p:sldId id="315" r:id="rId69"/>
    <p:sldId id="317" r:id="rId70"/>
    <p:sldId id="318" r:id="rId71"/>
    <p:sldId id="319" r:id="rId72"/>
    <p:sldId id="320" r:id="rId73"/>
    <p:sldId id="321" r:id="rId74"/>
    <p:sldId id="322" r:id="rId75"/>
    <p:sldId id="323" r:id="rId76"/>
    <p:sldId id="324" r:id="rId77"/>
    <p:sldId id="325" r:id="rId78"/>
    <p:sldId id="326" r:id="rId79"/>
    <p:sldId id="328" r:id="rId80"/>
    <p:sldId id="329" r:id="rId81"/>
    <p:sldId id="327" r:id="rId82"/>
    <p:sldId id="330" r:id="rId83"/>
    <p:sldId id="331" r:id="rId84"/>
    <p:sldId id="332" r:id="rId85"/>
    <p:sldId id="333" r:id="rId86"/>
    <p:sldId id="334" r:id="rId87"/>
    <p:sldId id="335" r:id="rId88"/>
    <p:sldId id="336" r:id="rId89"/>
    <p:sldId id="337" r:id="rId90"/>
    <p:sldId id="338" r:id="rId91"/>
    <p:sldId id="339" r:id="rId92"/>
    <p:sldId id="340" r:id="rId93"/>
    <p:sldId id="342" r:id="rId94"/>
    <p:sldId id="341" r:id="rId95"/>
    <p:sldId id="345" r:id="rId96"/>
    <p:sldId id="346" r:id="rId97"/>
    <p:sldId id="343" r:id="rId98"/>
    <p:sldId id="344" r:id="rId99"/>
    <p:sldId id="347" r:id="rId100"/>
    <p:sldId id="348" r:id="rId101"/>
    <p:sldId id="349" r:id="rId102"/>
    <p:sldId id="350" r:id="rId103"/>
    <p:sldId id="351" r:id="rId104"/>
    <p:sldId id="352" r:id="rId105"/>
    <p:sldId id="355" r:id="rId106"/>
    <p:sldId id="353" r:id="rId107"/>
    <p:sldId id="354" r:id="rId108"/>
    <p:sldId id="356" r:id="rId109"/>
    <p:sldId id="357" r:id="rId110"/>
    <p:sldId id="366" r:id="rId111"/>
    <p:sldId id="358" r:id="rId112"/>
    <p:sldId id="359" r:id="rId113"/>
    <p:sldId id="360" r:id="rId114"/>
    <p:sldId id="361" r:id="rId115"/>
    <p:sldId id="362" r:id="rId116"/>
    <p:sldId id="363" r:id="rId117"/>
    <p:sldId id="364" r:id="rId118"/>
    <p:sldId id="365" r:id="rId1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121"/>
    <a:srgbClr val="840202"/>
    <a:srgbClr val="663300"/>
    <a:srgbClr val="9900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60" autoAdjust="0"/>
    <p:restoredTop sz="94677" autoAdjust="0"/>
  </p:normalViewPr>
  <p:slideViewPr>
    <p:cSldViewPr>
      <p:cViewPr>
        <p:scale>
          <a:sx n="94" d="100"/>
          <a:sy n="94" d="100"/>
        </p:scale>
        <p:origin x="-1248" y="42"/>
      </p:cViewPr>
      <p:guideLst>
        <p:guide orient="horz" pos="2160"/>
        <p:guide pos="2880"/>
      </p:guideLst>
    </p:cSldViewPr>
  </p:slideViewPr>
  <p:outlineViewPr>
    <p:cViewPr>
      <p:scale>
        <a:sx n="33" d="100"/>
        <a:sy n="33" d="100"/>
      </p:scale>
      <p:origin x="0" y="749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89819CA8-C3EA-4B7F-8706-E8A7AEDB95D1}" type="datetimeFigureOut">
              <a:rPr lang="en-US"/>
              <a:pPr/>
              <a:t>10/10/2013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1EE99CC4-5101-4794-982D-695F1DD6E3FC}" type="slidenum">
              <a:rPr lang="en-US"/>
              <a:pPr/>
              <a:t>‹#›</a:t>
            </a:fld>
            <a:endParaRPr lang="en-US"/>
          </a:p>
        </p:txBody>
      </p:sp>
    </p:spTree>
    <p:extLst>
      <p:ext uri="{BB962C8B-B14F-4D97-AF65-F5344CB8AC3E}">
        <p14:creationId xmlns:p14="http://schemas.microsoft.com/office/powerpoint/2010/main" val="2785342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D1C4208E-897F-4BCF-B3B3-F8510A075A47}" type="datetimeFigureOut">
              <a:rPr lang="en-US"/>
              <a:pPr/>
              <a:t>10/10/2013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E1B46286-A12E-4A53-9C38-0702B9A52B47}" type="slidenum">
              <a:rPr lang="en-US"/>
              <a:pPr/>
              <a:t>‹#›</a:t>
            </a:fld>
            <a:endParaRPr lang="en-US"/>
          </a:p>
        </p:txBody>
      </p:sp>
    </p:spTree>
    <p:extLst>
      <p:ext uri="{BB962C8B-B14F-4D97-AF65-F5344CB8AC3E}">
        <p14:creationId xmlns:p14="http://schemas.microsoft.com/office/powerpoint/2010/main" val="16343272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4932" name="Slide Number Placeholder 3"/>
          <p:cNvSpPr>
            <a:spLocks noGrp="1"/>
          </p:cNvSpPr>
          <p:nvPr>
            <p:ph type="sldNum" sz="quarter" idx="5"/>
          </p:nvPr>
        </p:nvSpPr>
        <p:spPr bwMode="auto">
          <a:noFill/>
          <a:ln>
            <a:miter lim="800000"/>
            <a:headEnd/>
            <a:tailEnd/>
          </a:ln>
        </p:spPr>
        <p:txBody>
          <a:bodyPr/>
          <a:lstStyle/>
          <a:p>
            <a:fld id="{E0F3EE43-0829-4232-885E-87ED4971FB55}" type="slidenum">
              <a:rPr lang="en-US"/>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5147B87-C540-400C-A128-01EF01CE4538}" type="datetimeFigureOut">
              <a:rPr lang="en-US"/>
              <a:pPr/>
              <a:t>10/10/2013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F503B9-F313-498B-B3F7-52ACCD559F4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667C13E-7E44-4E8F-A800-CCB4AAC8D433}" type="datetimeFigureOut">
              <a:rPr lang="en-US"/>
              <a:pPr/>
              <a:t>10/10/2013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9DCB86-414A-4E3D-99D5-FA9E910A1C0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9D02ADE-0ACA-48A2-9FB7-A6118FA09ED1}" type="datetimeFigureOut">
              <a:rPr lang="en-US"/>
              <a:pPr/>
              <a:t>10/10/2013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D802924-F20F-461B-8D6E-FAA86016880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8CD17C2-036C-4915-B830-17D8B88CA12E}" type="datetimeFigureOut">
              <a:rPr lang="en-US"/>
              <a:pPr/>
              <a:t>10/10/2013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73CA06-7B9D-4D5A-A5AD-79AFB3B0573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5A650D4-F27B-4912-8A6A-94A4617E3056}" type="datetimeFigureOut">
              <a:rPr lang="en-US"/>
              <a:pPr/>
              <a:t>10/10/2013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242D89-284B-4EF5-B6B6-CFCFD7C406A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F80DE91B-E3A4-49C9-93AE-D80070634DA5}" type="datetimeFigureOut">
              <a:rPr lang="en-US"/>
              <a:pPr/>
              <a:t>10/10/2013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B56226D-2095-47FB-AE54-50E175EC0E3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C3B02094-48C0-4216-B02B-9DF513975406}" type="datetimeFigureOut">
              <a:rPr lang="en-US"/>
              <a:pPr/>
              <a:t>10/10/2013</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2928B7FA-5B52-4C0B-880A-36FEF142FFB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F78128EE-42B0-476C-9AD3-2160154E76E7}" type="datetimeFigureOut">
              <a:rPr lang="en-US"/>
              <a:pPr/>
              <a:t>10/10/2013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446D4525-0D3D-42EB-A54B-5D918186FBC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76A9574-BDE9-46A0-9E61-2B77583EC74C}" type="datetimeFigureOut">
              <a:rPr lang="en-US"/>
              <a:pPr/>
              <a:t>10/10/2013</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FF60DF00-5F71-4DDF-9A96-708AE9F6CD6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AC88B8C5-2151-4AFF-8E13-7ECED8E199C8}" type="datetimeFigureOut">
              <a:rPr lang="en-US"/>
              <a:pPr/>
              <a:t>10/10/2013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8263BA97-7CA8-411A-AEB7-DAA2B45F445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79EF1E5-B4B4-4AA3-AF33-D49DF2C49521}" type="datetimeFigureOut">
              <a:rPr lang="en-US"/>
              <a:pPr/>
              <a:t>10/10/2013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0AC1C7D-CD68-42B7-9718-6CD5A96C351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omic Sans MS" pitchFamily="66" charset="0"/>
              </a:defRPr>
            </a:lvl1pPr>
          </a:lstStyle>
          <a:p>
            <a:fld id="{27D1581B-EA2D-406E-AA98-B5563399F7EC}" type="datetimeFigureOut">
              <a:rPr lang="en-US"/>
              <a:pPr/>
              <a:t>10/10/2013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omic Sans MS" pitchFamily="66"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omic Sans MS" pitchFamily="66" charset="0"/>
              </a:defRPr>
            </a:lvl1pPr>
          </a:lstStyle>
          <a:p>
            <a:fld id="{C55CFF6E-D17B-499B-8405-819BA6BF681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mic Sans MS" pitchFamily="66" charset="0"/>
        </a:defRPr>
      </a:lvl2pPr>
      <a:lvl3pPr algn="ctr" rtl="0" fontAlgn="base">
        <a:spcBef>
          <a:spcPct val="0"/>
        </a:spcBef>
        <a:spcAft>
          <a:spcPct val="0"/>
        </a:spcAft>
        <a:defRPr sz="4400">
          <a:solidFill>
            <a:schemeClr val="tx1"/>
          </a:solidFill>
          <a:latin typeface="Comic Sans MS" pitchFamily="66" charset="0"/>
        </a:defRPr>
      </a:lvl3pPr>
      <a:lvl4pPr algn="ctr" rtl="0" fontAlgn="base">
        <a:spcBef>
          <a:spcPct val="0"/>
        </a:spcBef>
        <a:spcAft>
          <a:spcPct val="0"/>
        </a:spcAft>
        <a:defRPr sz="4400">
          <a:solidFill>
            <a:schemeClr val="tx1"/>
          </a:solidFill>
          <a:latin typeface="Comic Sans MS" pitchFamily="66" charset="0"/>
        </a:defRPr>
      </a:lvl4pPr>
      <a:lvl5pPr algn="ctr" rtl="0" fontAlgn="base">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en.wikipedia.org/wiki/File:Severan_dynasty_-_tondo.jpg" TargetMode="Externa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hyperlink" Target="http://upload.wikimedia.org/wikipedia/commons/6/67/Venice_%E2%80%93_The_Tetrarchs_03.jpg" TargetMode="Externa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z.about.com/d/atheism/1/0/s/f/ConstByzantMosaic1000.jpg" TargetMode="Externa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upload.wikimedia.org/wikipedia/commons/9/95/Vandalen.jpg" TargetMode="Externa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http://pro.corbis.com/images/AABR001806.jpg?size=67&amp;uid=%7b6e84815e-28f6-416b-9669-ed27c6445657%7d"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upload.wikimedia.org/wikipedia/commons/6/61/Senato_Romano.jpg" TargetMode="Externa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upload.wikimedia.org/wikipedia/commons/4/4b/Hannibal_route_of_invasion.gif"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ideo" Target="file:///C:\Users\Cara%20Walton\Documents\Zama.asx" TargetMode="Externa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upload.wikimedia.org/wikipedia/en/f/f5/Gaius_Marius.jpg"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upload.wikimedia.org/wikipedia/commons/e/eb/Statue-Augustus.jpg"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6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emf"/><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6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upload.wikimedia.org/wikipedia/commons/0/0f/Spartacus1.jp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http://pro.corbis.com/images/CSM105246.jpg?size=67&amp;uid=%7b27fae40a-e96f-4636-b86b-5f017b27ef39%7d"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7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upload.wikimedia.org/wikipedia/commons/f/f4/Kolosseumbannen.jpg" TargetMode="Externa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hyperlink" Target="http://upload.wikimedia.org/wikipedia/commons/5/53/Colosseum_in_Rome,_Italy_-_April_2007.jp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upload.wikimedia.org/wikipedia/en/7/71/Colloseum-hypogeum-detail.jpg"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upload.wikimedia.org/wikipedia/commons/2/23/Pont_du_gard.jpg" TargetMode="External"/><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hyperlink" Target="http://upload.wikimedia.org/wikipedia/commons/3/31/Roman_aqueduct_Tarragona.jp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upload.wikimedia.org/wikipedia/commons/5/5a/Forum_Romanum_Rom.jpg"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www.italyguides.it/us/roma/pictures_of_rome/zoom_topic_dettaglio.php?RECORD_KEY(gallery)=ID&amp;ID(gallery)=160&amp;topic=21" TargetMode="Externa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hyperlink" Target="http://upload.wikimedia.org/wikipedia/commons/9/90/Pantheon_rome_2005may.jp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upload.wikimedia.org/wikipedia/commons/6/65/DesgodetzPantheon.jpg" TargetMode="Externa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hyperlink" Target="http://www.italyguides.it/us/roma/pictures_of_rome/zoom_topic_dettaglio.php?RECORD_KEY(gallery)=ID&amp;ID(gallery)=161&amp;topic=2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upload.wikimedia.org/wikipedia/commons/4/4e/Tiberius-Br%C3%BCcke.JPG"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upload.wikimedia.org/wikipedia/commons/0/0e/Hadrians_Wall_map.png" TargetMode="Externa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5540375"/>
          </a:xfrm>
          <a:prstGeom prst="rect">
            <a:avLst/>
          </a:prstGeom>
        </p:spPr>
        <p:txBody>
          <a:bodyPr>
            <a:spAutoFit/>
          </a:bodyPr>
          <a:lstStyle/>
          <a:p>
            <a:r>
              <a:rPr lang="en-US" b="1">
                <a:latin typeface="Comic Sans MS" pitchFamily="66" charset="0"/>
              </a:rPr>
              <a:t>STANDARD WHI.6a</a:t>
            </a:r>
          </a:p>
          <a:p>
            <a:r>
              <a:rPr lang="en-US" sz="1600" b="1">
                <a:latin typeface="Comic Sans MS" pitchFamily="66" charset="0"/>
              </a:rPr>
              <a:t>The student will demonstrate knowledge of ancient Rome from about 700 B.C. (BCE) to 500 A.D.(CE) in terms of its impact on Western civilization by</a:t>
            </a:r>
          </a:p>
          <a:p>
            <a:pPr>
              <a:buFontTx/>
              <a:buAutoNum type="alphaLcParenR"/>
            </a:pPr>
            <a:r>
              <a:rPr lang="en-US" sz="1600" b="1">
                <a:latin typeface="Comic Sans MS" pitchFamily="66" charset="0"/>
              </a:rPr>
              <a:t>assessing the influence of geography on Roman economic, social, and political development.</a:t>
            </a:r>
          </a:p>
          <a:p>
            <a:endParaRPr lang="en-US" sz="1600" b="1">
              <a:latin typeface="Comic Sans MS" pitchFamily="66" charset="0"/>
            </a:endParaRPr>
          </a:p>
          <a:p>
            <a:r>
              <a:rPr lang="en-US" sz="1600" b="1">
                <a:latin typeface="Comic Sans MS" pitchFamily="66" charset="0"/>
              </a:rPr>
              <a:t>Location and place</a:t>
            </a:r>
          </a:p>
          <a:p>
            <a:r>
              <a:rPr lang="en-US" sz="1600">
                <a:latin typeface="Comic Sans MS" pitchFamily="66" charset="0"/>
              </a:rPr>
              <a:t>• Rome—Centrally located in the Mediterranean Basin and distant from eastern Mediterranean powers</a:t>
            </a:r>
          </a:p>
          <a:p>
            <a:r>
              <a:rPr lang="en-US" sz="1600">
                <a:latin typeface="Comic Sans MS" pitchFamily="66" charset="0"/>
              </a:rPr>
              <a:t>• Italian Peninsula</a:t>
            </a:r>
          </a:p>
          <a:p>
            <a:r>
              <a:rPr lang="en-US" sz="1600">
                <a:latin typeface="Comic Sans MS" pitchFamily="66" charset="0"/>
              </a:rPr>
              <a:t>• Alps—Protection</a:t>
            </a:r>
          </a:p>
          <a:p>
            <a:r>
              <a:rPr lang="en-US" sz="1600">
                <a:latin typeface="Comic Sans MS" pitchFamily="66" charset="0"/>
              </a:rPr>
              <a:t>• Mediterranean Sea—Protection, sea-borne commerce</a:t>
            </a:r>
          </a:p>
          <a:p>
            <a:endParaRPr lang="en-US" sz="1600">
              <a:latin typeface="Comic Sans MS" pitchFamily="66" charset="0"/>
            </a:endParaRPr>
          </a:p>
          <a:p>
            <a:r>
              <a:rPr lang="en-US" sz="1600" b="1">
                <a:latin typeface="Comic Sans MS" pitchFamily="66" charset="0"/>
              </a:rPr>
              <a:t>b) describing Roman mythology and religion.</a:t>
            </a:r>
          </a:p>
          <a:p>
            <a:endParaRPr lang="en-US" sz="1600" b="1">
              <a:latin typeface="Comic Sans MS" pitchFamily="66" charset="0"/>
            </a:endParaRPr>
          </a:p>
          <a:p>
            <a:r>
              <a:rPr lang="en-US" sz="1600" b="1">
                <a:latin typeface="Comic Sans MS" pitchFamily="66" charset="0"/>
              </a:rPr>
              <a:t>Roman mythology</a:t>
            </a:r>
          </a:p>
          <a:p>
            <a:r>
              <a:rPr lang="en-US" sz="1600">
                <a:latin typeface="Comic Sans MS" pitchFamily="66" charset="0"/>
              </a:rPr>
              <a:t>• Based on the Greek polytheistic religion</a:t>
            </a:r>
          </a:p>
          <a:p>
            <a:r>
              <a:rPr lang="en-US" sz="1600">
                <a:latin typeface="Comic Sans MS" pitchFamily="66" charset="0"/>
              </a:rPr>
              <a:t>• Explanations of natural phenomena, human qualities, and life events</a:t>
            </a:r>
          </a:p>
          <a:p>
            <a:endParaRPr lang="en-US" sz="1600" b="1">
              <a:latin typeface="Comic Sans MS" pitchFamily="66" charset="0"/>
            </a:endParaRPr>
          </a:p>
          <a:p>
            <a:r>
              <a:rPr lang="en-US" sz="1600" b="1">
                <a:latin typeface="Comic Sans MS" pitchFamily="66" charset="0"/>
              </a:rPr>
              <a:t>Roman gods and goddesses</a:t>
            </a:r>
          </a:p>
          <a:p>
            <a:r>
              <a:rPr lang="en-US" sz="1600">
                <a:latin typeface="Comic Sans MS" pitchFamily="66" charset="0"/>
              </a:rPr>
              <a:t>• Jupiter, Juno, Apollo, Diana, Minerva, and Venus</a:t>
            </a:r>
          </a:p>
          <a:p>
            <a:r>
              <a:rPr lang="en-US" sz="1600">
                <a:latin typeface="Comic Sans MS" pitchFamily="66" charset="0"/>
              </a:rPr>
              <a:t>• Symbols and images in literature, art, monumental architecture, and politics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1"/>
            <a:ext cx="8610600" cy="6524863"/>
          </a:xfrm>
          <a:prstGeom prst="rect">
            <a:avLst/>
          </a:prstGeom>
        </p:spPr>
        <p:txBody>
          <a:bodyPr>
            <a:spAutoFit/>
          </a:bodyPr>
          <a:lstStyle/>
          <a:p>
            <a:pPr eaLnBrk="0" hangingPunct="0">
              <a:defRPr/>
            </a:pPr>
            <a:r>
              <a:rPr lang="en-US" sz="2200" b="1" dirty="0">
                <a:effectLst>
                  <a:glow rad="101600">
                    <a:srgbClr val="663300">
                      <a:alpha val="60000"/>
                    </a:srgbClr>
                  </a:glow>
                </a:effectLst>
                <a:latin typeface="Comic Sans MS" pitchFamily="66" charset="0"/>
                <a:ea typeface="Times New Roman" pitchFamily="18" charset="0"/>
                <a:cs typeface="Arial" pitchFamily="34" charset="0"/>
              </a:rPr>
              <a:t>Influence of Geography</a:t>
            </a:r>
          </a:p>
          <a:p>
            <a:pPr eaLnBrk="0" hangingPunct="0">
              <a:defRPr/>
            </a:pPr>
            <a:r>
              <a:rPr lang="en-US" sz="2200" dirty="0">
                <a:latin typeface="Comic Sans MS" pitchFamily="66" charset="0"/>
                <a:cs typeface="Arial" pitchFamily="34" charset="0"/>
              </a:rPr>
              <a:t>Rome’s location benefited it in several ways.  </a:t>
            </a:r>
          </a:p>
          <a:p>
            <a:pPr eaLnBrk="0" hangingPunct="0">
              <a:defRPr/>
            </a:pPr>
            <a:r>
              <a:rPr lang="en-US" sz="2200" dirty="0">
                <a:latin typeface="Comic Sans MS" pitchFamily="66" charset="0"/>
                <a:cs typeface="Arial" pitchFamily="34" charset="0"/>
              </a:rPr>
              <a:t>It was located 18 miles </a:t>
            </a:r>
            <a:r>
              <a:rPr lang="en-US" sz="2200" u="sng" dirty="0">
                <a:latin typeface="Comic Sans MS" pitchFamily="66" charset="0"/>
                <a:cs typeface="Arial" pitchFamily="34" charset="0"/>
              </a:rPr>
              <a:t>up river from the sea</a:t>
            </a:r>
            <a:r>
              <a:rPr lang="en-US" sz="2200" dirty="0">
                <a:latin typeface="Comic Sans MS" pitchFamily="66" charset="0"/>
                <a:cs typeface="Arial" pitchFamily="34" charset="0"/>
              </a:rPr>
              <a:t>, the Tiber gave it access to the Mediterranean, but it was far enough inland to be protected from invasion.</a:t>
            </a:r>
          </a:p>
          <a:p>
            <a:pPr eaLnBrk="0" hangingPunct="0">
              <a:defRPr/>
            </a:pPr>
            <a:r>
              <a:rPr lang="en-US" sz="2200" dirty="0">
                <a:latin typeface="Comic Sans MS" pitchFamily="66" charset="0"/>
                <a:cs typeface="Arial" pitchFamily="34" charset="0"/>
              </a:rPr>
              <a:t>It was built on seven hills, so it was </a:t>
            </a:r>
            <a:r>
              <a:rPr lang="en-US" sz="2200" u="sng" dirty="0">
                <a:latin typeface="Comic Sans MS" pitchFamily="66" charset="0"/>
                <a:cs typeface="Arial" pitchFamily="34" charset="0"/>
              </a:rPr>
              <a:t>easy to defend</a:t>
            </a:r>
            <a:r>
              <a:rPr lang="en-US" sz="2200" dirty="0">
                <a:latin typeface="Comic Sans MS" pitchFamily="66" charset="0"/>
                <a:cs typeface="Arial" pitchFamily="34" charset="0"/>
              </a:rPr>
              <a:t>.</a:t>
            </a:r>
          </a:p>
          <a:p>
            <a:pPr eaLnBrk="0" hangingPunct="0">
              <a:defRPr/>
            </a:pPr>
            <a:r>
              <a:rPr lang="en-US" sz="2200" dirty="0">
                <a:latin typeface="Comic Sans MS" pitchFamily="66" charset="0"/>
                <a:cs typeface="Arial" pitchFamily="34" charset="0"/>
              </a:rPr>
              <a:t>The Tiber narrowed near Rome, so the </a:t>
            </a:r>
            <a:r>
              <a:rPr lang="en-US" sz="2200" u="sng" dirty="0">
                <a:latin typeface="Comic Sans MS" pitchFamily="66" charset="0"/>
                <a:cs typeface="Arial" pitchFamily="34" charset="0"/>
              </a:rPr>
              <a:t>river could be crossed.</a:t>
            </a:r>
          </a:p>
          <a:p>
            <a:pPr eaLnBrk="0" hangingPunct="0">
              <a:defRPr/>
            </a:pPr>
            <a:endParaRPr lang="en-US" sz="2200" dirty="0">
              <a:latin typeface="Arial" pitchFamily="34" charset="0"/>
              <a:cs typeface="Arial" pitchFamily="34" charset="0"/>
            </a:endParaRPr>
          </a:p>
          <a:p>
            <a:pPr eaLnBrk="0" hangingPunct="0">
              <a:defRPr/>
            </a:pPr>
            <a:r>
              <a:rPr lang="en-US" sz="2200" b="1" dirty="0">
                <a:latin typeface="Comic Sans MS" pitchFamily="66" charset="0"/>
                <a:ea typeface="Times New Roman" pitchFamily="18" charset="0"/>
                <a:cs typeface="Arial" pitchFamily="34" charset="0"/>
              </a:rPr>
              <a:t>Farmland</a:t>
            </a:r>
          </a:p>
          <a:p>
            <a:pPr eaLnBrk="0" hangingPunct="0">
              <a:defRPr/>
            </a:pPr>
            <a:r>
              <a:rPr lang="en-US" sz="2200" dirty="0">
                <a:latin typeface="Comic Sans MS" pitchFamily="66" charset="0"/>
                <a:ea typeface="Times New Roman" pitchFamily="18" charset="0"/>
                <a:cs typeface="Arial" pitchFamily="34" charset="0"/>
              </a:rPr>
              <a:t>Rome had </a:t>
            </a:r>
            <a:r>
              <a:rPr lang="en-US" sz="2200" u="sng" dirty="0">
                <a:latin typeface="Comic Sans MS" pitchFamily="66" charset="0"/>
                <a:ea typeface="Times New Roman" pitchFamily="18" charset="0"/>
                <a:cs typeface="Arial" pitchFamily="34" charset="0"/>
              </a:rPr>
              <a:t>more available farmland than </a:t>
            </a:r>
            <a:r>
              <a:rPr lang="en-US" sz="2200" dirty="0">
                <a:latin typeface="Comic Sans MS" pitchFamily="66" charset="0"/>
                <a:ea typeface="Times New Roman" pitchFamily="18" charset="0"/>
                <a:cs typeface="Arial" pitchFamily="34" charset="0"/>
              </a:rPr>
              <a:t>Greece</a:t>
            </a:r>
          </a:p>
          <a:p>
            <a:pPr eaLnBrk="0" hangingPunct="0">
              <a:defRPr/>
            </a:pPr>
            <a:endParaRPr lang="en-US" sz="2200" b="1" dirty="0">
              <a:latin typeface="Arial" pitchFamily="34" charset="0"/>
              <a:cs typeface="Arial" pitchFamily="34" charset="0"/>
            </a:endParaRPr>
          </a:p>
          <a:p>
            <a:pPr eaLnBrk="0" hangingPunct="0">
              <a:defRPr/>
            </a:pPr>
            <a:r>
              <a:rPr lang="en-US" sz="2200" b="1" dirty="0">
                <a:latin typeface="Comic Sans MS" pitchFamily="66" charset="0"/>
                <a:ea typeface="Times New Roman" pitchFamily="18" charset="0"/>
                <a:cs typeface="Arial" pitchFamily="34" charset="0"/>
              </a:rPr>
              <a:t>Central Location of</a:t>
            </a:r>
            <a:r>
              <a:rPr lang="en-US" sz="2200" b="1" dirty="0">
                <a:latin typeface="Arial" pitchFamily="34" charset="0"/>
                <a:ea typeface="Times New Roman" pitchFamily="18" charset="0"/>
                <a:cs typeface="Arial" pitchFamily="34" charset="0"/>
              </a:rPr>
              <a:t> </a:t>
            </a:r>
            <a:r>
              <a:rPr lang="en-US" sz="2200" b="1" dirty="0">
                <a:latin typeface="Comic Sans MS" pitchFamily="66" charset="0"/>
                <a:ea typeface="Times New Roman" pitchFamily="18" charset="0"/>
                <a:cs typeface="Arial" pitchFamily="34" charset="0"/>
              </a:rPr>
              <a:t>Rome</a:t>
            </a:r>
          </a:p>
          <a:p>
            <a:pPr eaLnBrk="0" hangingPunct="0">
              <a:defRPr/>
            </a:pPr>
            <a:r>
              <a:rPr lang="en-US" sz="2200" dirty="0">
                <a:latin typeface="Comic Sans MS" pitchFamily="66" charset="0"/>
                <a:cs typeface="Arial" pitchFamily="34" charset="0"/>
              </a:rPr>
              <a:t>The City of Rome is in the </a:t>
            </a:r>
            <a:r>
              <a:rPr lang="en-US" sz="2200" u="sng" dirty="0">
                <a:latin typeface="Comic Sans MS" pitchFamily="66" charset="0"/>
                <a:cs typeface="Arial" pitchFamily="34" charset="0"/>
              </a:rPr>
              <a:t>middle of the Italian Peninsula.</a:t>
            </a:r>
          </a:p>
          <a:p>
            <a:pPr eaLnBrk="0" hangingPunct="0">
              <a:defRPr/>
            </a:pPr>
            <a:endParaRPr lang="en-US" sz="2200" b="1" dirty="0">
              <a:latin typeface="Arial" pitchFamily="34" charset="0"/>
              <a:cs typeface="Arial" pitchFamily="34" charset="0"/>
            </a:endParaRPr>
          </a:p>
          <a:p>
            <a:pPr eaLnBrk="0" hangingPunct="0">
              <a:defRPr/>
            </a:pPr>
            <a:r>
              <a:rPr lang="en-US" sz="2200" b="1" dirty="0">
                <a:latin typeface="Comic Sans MS" pitchFamily="66" charset="0"/>
                <a:ea typeface="Times New Roman" pitchFamily="18" charset="0"/>
                <a:cs typeface="Arial" pitchFamily="34" charset="0"/>
              </a:rPr>
              <a:t>Italian Peninsula</a:t>
            </a:r>
          </a:p>
          <a:p>
            <a:pPr eaLnBrk="0" hangingPunct="0">
              <a:defRPr/>
            </a:pPr>
            <a:r>
              <a:rPr lang="en-US" sz="2200" dirty="0">
                <a:latin typeface="Comic Sans MS" pitchFamily="66" charset="0"/>
                <a:cs typeface="Arial" pitchFamily="34" charset="0"/>
              </a:rPr>
              <a:t>In the </a:t>
            </a:r>
            <a:r>
              <a:rPr lang="en-US" sz="2200" u="sng" dirty="0">
                <a:latin typeface="Comic Sans MS" pitchFamily="66" charset="0"/>
                <a:cs typeface="Arial" pitchFamily="34" charset="0"/>
              </a:rPr>
              <a:t>middle of the Mediterranean Sea</a:t>
            </a:r>
          </a:p>
          <a:p>
            <a:pPr eaLnBrk="0" hangingPunct="0">
              <a:defRPr/>
            </a:pPr>
            <a:endParaRPr lang="en-US" sz="2200" dirty="0">
              <a:latin typeface="Comic Sans MS" pitchFamily="66" charset="0"/>
              <a:cs typeface="Arial" pitchFamily="34" charset="0"/>
            </a:endParaRPr>
          </a:p>
          <a:p>
            <a:pPr algn="ctr" eaLnBrk="0" hangingPunct="0">
              <a:defRPr/>
            </a:pPr>
            <a:r>
              <a:rPr lang="en-US" sz="2200" dirty="0">
                <a:latin typeface="Comic Sans MS" pitchFamily="66" charset="0"/>
                <a:cs typeface="Arial" pitchFamily="34" charset="0"/>
              </a:rPr>
              <a:t>This gave Rome access to trade and conquest throughout the Mediterranean. </a:t>
            </a:r>
            <a:endParaRPr lang="en-US" sz="22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 calcmode="lin" valueType="num">
                                      <p:cBhvr>
                                        <p:cTn id="42"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6" end="6"/>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 calcmode="lin" valueType="num">
                                      <p:cBhvr>
                                        <p:cTn id="47"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48"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9" dur="1000"/>
                                        <p:tgtEl>
                                          <p:spTgt spid="2">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2">
                                            <p:txEl>
                                              <p:pRg st="9" end="9"/>
                                            </p:txEl>
                                          </p:spTgt>
                                        </p:tgtEl>
                                        <p:attrNameLst>
                                          <p:attrName>style.visibility</p:attrName>
                                        </p:attrNameLst>
                                      </p:cBhvr>
                                      <p:to>
                                        <p:strVal val="visible"/>
                                      </p:to>
                                    </p:set>
                                    <p:anim calcmode="lin" valueType="num">
                                      <p:cBhvr>
                                        <p:cTn id="54"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55"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6" dur="1000"/>
                                        <p:tgtEl>
                                          <p:spTgt spid="2">
                                            <p:txEl>
                                              <p:pRg st="9" end="9"/>
                                            </p:txEl>
                                          </p:spTgt>
                                        </p:tgtEl>
                                      </p:cBhvr>
                                    </p:animEffect>
                                  </p:childTnLst>
                                </p:cTn>
                              </p:par>
                              <p:par>
                                <p:cTn id="57" presetID="55" presetClass="entr" presetSubtype="0" fill="hold" nodeType="with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anim calcmode="lin" valueType="num">
                                      <p:cBhvr>
                                        <p:cTn id="59"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60"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61" dur="1000"/>
                                        <p:tgtEl>
                                          <p:spTgt spid="2">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5" presetClass="entr" presetSubtype="0" fill="hold" nodeType="clickEffect">
                                  <p:stCondLst>
                                    <p:cond delay="0"/>
                                  </p:stCondLst>
                                  <p:childTnLst>
                                    <p:set>
                                      <p:cBhvr>
                                        <p:cTn id="65" dur="1" fill="hold">
                                          <p:stCondLst>
                                            <p:cond delay="0"/>
                                          </p:stCondLst>
                                        </p:cTn>
                                        <p:tgtEl>
                                          <p:spTgt spid="2">
                                            <p:txEl>
                                              <p:pRg st="12" end="12"/>
                                            </p:txEl>
                                          </p:spTgt>
                                        </p:tgtEl>
                                        <p:attrNameLst>
                                          <p:attrName>style.visibility</p:attrName>
                                        </p:attrNameLst>
                                      </p:cBhvr>
                                      <p:to>
                                        <p:strVal val="visible"/>
                                      </p:to>
                                    </p:set>
                                    <p:anim calcmode="lin" valueType="num">
                                      <p:cBhvr>
                                        <p:cTn id="66" dur="1000" fill="hold"/>
                                        <p:tgtEl>
                                          <p:spTgt spid="2">
                                            <p:txEl>
                                              <p:pRg st="12" end="12"/>
                                            </p:txEl>
                                          </p:spTgt>
                                        </p:tgtEl>
                                        <p:attrNameLst>
                                          <p:attrName>ppt_w</p:attrName>
                                        </p:attrNameLst>
                                      </p:cBhvr>
                                      <p:tavLst>
                                        <p:tav tm="0">
                                          <p:val>
                                            <p:strVal val="#ppt_w*0.70"/>
                                          </p:val>
                                        </p:tav>
                                        <p:tav tm="100000">
                                          <p:val>
                                            <p:strVal val="#ppt_w"/>
                                          </p:val>
                                        </p:tav>
                                      </p:tavLst>
                                    </p:anim>
                                    <p:anim calcmode="lin" valueType="num">
                                      <p:cBhvr>
                                        <p:cTn id="67" dur="1000" fill="hold"/>
                                        <p:tgtEl>
                                          <p:spTgt spid="2">
                                            <p:txEl>
                                              <p:pRg st="12" end="12"/>
                                            </p:txEl>
                                          </p:spTgt>
                                        </p:tgtEl>
                                        <p:attrNameLst>
                                          <p:attrName>ppt_h</p:attrName>
                                        </p:attrNameLst>
                                      </p:cBhvr>
                                      <p:tavLst>
                                        <p:tav tm="0">
                                          <p:val>
                                            <p:strVal val="#ppt_h"/>
                                          </p:val>
                                        </p:tav>
                                        <p:tav tm="100000">
                                          <p:val>
                                            <p:strVal val="#ppt_h"/>
                                          </p:val>
                                        </p:tav>
                                      </p:tavLst>
                                    </p:anim>
                                    <p:animEffect transition="in" filter="fade">
                                      <p:cBhvr>
                                        <p:cTn id="68" dur="1000"/>
                                        <p:tgtEl>
                                          <p:spTgt spid="2">
                                            <p:txEl>
                                              <p:pRg st="12" end="12"/>
                                            </p:txEl>
                                          </p:spTgt>
                                        </p:tgtEl>
                                      </p:cBhvr>
                                    </p:animEffect>
                                  </p:childTnLst>
                                </p:cTn>
                              </p:par>
                              <p:par>
                                <p:cTn id="69" presetID="55" presetClass="entr" presetSubtype="0" fill="hold" nodeType="withEffect">
                                  <p:stCondLst>
                                    <p:cond delay="0"/>
                                  </p:stCondLst>
                                  <p:childTnLst>
                                    <p:set>
                                      <p:cBhvr>
                                        <p:cTn id="70" dur="1" fill="hold">
                                          <p:stCondLst>
                                            <p:cond delay="0"/>
                                          </p:stCondLst>
                                        </p:cTn>
                                        <p:tgtEl>
                                          <p:spTgt spid="2">
                                            <p:txEl>
                                              <p:pRg st="13" end="13"/>
                                            </p:txEl>
                                          </p:spTgt>
                                        </p:tgtEl>
                                        <p:attrNameLst>
                                          <p:attrName>style.visibility</p:attrName>
                                        </p:attrNameLst>
                                      </p:cBhvr>
                                      <p:to>
                                        <p:strVal val="visible"/>
                                      </p:to>
                                    </p:set>
                                    <p:anim calcmode="lin" valueType="num">
                                      <p:cBhvr>
                                        <p:cTn id="71" dur="1000" fill="hold"/>
                                        <p:tgtEl>
                                          <p:spTgt spid="2">
                                            <p:txEl>
                                              <p:pRg st="13" end="13"/>
                                            </p:txEl>
                                          </p:spTgt>
                                        </p:tgtEl>
                                        <p:attrNameLst>
                                          <p:attrName>ppt_w</p:attrName>
                                        </p:attrNameLst>
                                      </p:cBhvr>
                                      <p:tavLst>
                                        <p:tav tm="0">
                                          <p:val>
                                            <p:strVal val="#ppt_w*0.70"/>
                                          </p:val>
                                        </p:tav>
                                        <p:tav tm="100000">
                                          <p:val>
                                            <p:strVal val="#ppt_w"/>
                                          </p:val>
                                        </p:tav>
                                      </p:tavLst>
                                    </p:anim>
                                    <p:anim calcmode="lin" valueType="num">
                                      <p:cBhvr>
                                        <p:cTn id="72" dur="1000" fill="hold"/>
                                        <p:tgtEl>
                                          <p:spTgt spid="2">
                                            <p:txEl>
                                              <p:pRg st="13" end="13"/>
                                            </p:txEl>
                                          </p:spTgt>
                                        </p:tgtEl>
                                        <p:attrNameLst>
                                          <p:attrName>ppt_h</p:attrName>
                                        </p:attrNameLst>
                                      </p:cBhvr>
                                      <p:tavLst>
                                        <p:tav tm="0">
                                          <p:val>
                                            <p:strVal val="#ppt_h"/>
                                          </p:val>
                                        </p:tav>
                                        <p:tav tm="100000">
                                          <p:val>
                                            <p:strVal val="#ppt_h"/>
                                          </p:val>
                                        </p:tav>
                                      </p:tavLst>
                                    </p:anim>
                                    <p:animEffect transition="in" filter="fade">
                                      <p:cBhvr>
                                        <p:cTn id="73" dur="1000"/>
                                        <p:tgtEl>
                                          <p:spTgt spid="2">
                                            <p:txEl>
                                              <p:pRg st="13" end="1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ntr" presetSubtype="0" fill="hold" nodeType="clickEffect">
                                  <p:stCondLst>
                                    <p:cond delay="0"/>
                                  </p:stCondLst>
                                  <p:childTnLst>
                                    <p:set>
                                      <p:cBhvr>
                                        <p:cTn id="77" dur="1" fill="hold">
                                          <p:stCondLst>
                                            <p:cond delay="0"/>
                                          </p:stCondLst>
                                        </p:cTn>
                                        <p:tgtEl>
                                          <p:spTgt spid="2">
                                            <p:txEl>
                                              <p:pRg st="15" end="15"/>
                                            </p:txEl>
                                          </p:spTgt>
                                        </p:tgtEl>
                                        <p:attrNameLst>
                                          <p:attrName>style.visibility</p:attrName>
                                        </p:attrNameLst>
                                      </p:cBhvr>
                                      <p:to>
                                        <p:strVal val="visible"/>
                                      </p:to>
                                    </p:set>
                                    <p:anim calcmode="lin" valueType="num">
                                      <p:cBhvr>
                                        <p:cTn id="78" dur="1000" fill="hold"/>
                                        <p:tgtEl>
                                          <p:spTgt spid="2">
                                            <p:txEl>
                                              <p:pRg st="15" end="15"/>
                                            </p:txEl>
                                          </p:spTgt>
                                        </p:tgtEl>
                                        <p:attrNameLst>
                                          <p:attrName>ppt_w</p:attrName>
                                        </p:attrNameLst>
                                      </p:cBhvr>
                                      <p:tavLst>
                                        <p:tav tm="0">
                                          <p:val>
                                            <p:strVal val="#ppt_w*0.70"/>
                                          </p:val>
                                        </p:tav>
                                        <p:tav tm="100000">
                                          <p:val>
                                            <p:strVal val="#ppt_w"/>
                                          </p:val>
                                        </p:tav>
                                      </p:tavLst>
                                    </p:anim>
                                    <p:anim calcmode="lin" valueType="num">
                                      <p:cBhvr>
                                        <p:cTn id="79" dur="1000" fill="hold"/>
                                        <p:tgtEl>
                                          <p:spTgt spid="2">
                                            <p:txEl>
                                              <p:pRg st="15" end="15"/>
                                            </p:txEl>
                                          </p:spTgt>
                                        </p:tgtEl>
                                        <p:attrNameLst>
                                          <p:attrName>ppt_h</p:attrName>
                                        </p:attrNameLst>
                                      </p:cBhvr>
                                      <p:tavLst>
                                        <p:tav tm="0">
                                          <p:val>
                                            <p:strVal val="#ppt_h"/>
                                          </p:val>
                                        </p:tav>
                                        <p:tav tm="100000">
                                          <p:val>
                                            <p:strVal val="#ppt_h"/>
                                          </p:val>
                                        </p:tav>
                                      </p:tavLst>
                                    </p:anim>
                                    <p:animEffect transition="in" filter="fade">
                                      <p:cBhvr>
                                        <p:cTn id="80" dur="10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889" y="130314"/>
            <a:ext cx="6401111"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Key ideas of Christianity</a:t>
            </a:r>
          </a:p>
        </p:txBody>
      </p:sp>
      <p:sp>
        <p:nvSpPr>
          <p:cNvPr id="110593" name="Rectangle 1"/>
          <p:cNvSpPr>
            <a:spLocks noChangeArrowheads="1"/>
          </p:cNvSpPr>
          <p:nvPr/>
        </p:nvSpPr>
        <p:spPr bwMode="auto">
          <a:xfrm>
            <a:off x="152400" y="1066800"/>
            <a:ext cx="8915400" cy="5632450"/>
          </a:xfrm>
          <a:prstGeom prst="rect">
            <a:avLst/>
          </a:prstGeom>
          <a:noFill/>
          <a:ln w="9525">
            <a:noFill/>
            <a:miter lim="800000"/>
            <a:headEnd/>
            <a:tailEnd/>
          </a:ln>
        </p:spPr>
        <p:txBody>
          <a:bodyPr anchor="ctr">
            <a:spAutoFit/>
          </a:bodyPr>
          <a:lstStyle/>
          <a:p>
            <a:pPr>
              <a:tabLst>
                <a:tab pos="1581150" algn="l"/>
              </a:tabLst>
            </a:pPr>
            <a:r>
              <a:rPr lang="en-US" sz="2400">
                <a:latin typeface="Comic Sans MS" pitchFamily="66" charset="0"/>
                <a:ea typeface="Calibri" pitchFamily="34" charset="0"/>
                <a:cs typeface="Times New Roman" pitchFamily="18" charset="0"/>
              </a:rPr>
              <a:t>-</a:t>
            </a:r>
            <a:r>
              <a:rPr lang="en-US" sz="2400" b="1">
                <a:latin typeface="Comic Sans MS" pitchFamily="66" charset="0"/>
                <a:ea typeface="Calibri" pitchFamily="34" charset="0"/>
                <a:cs typeface="Times New Roman" pitchFamily="18" charset="0"/>
              </a:rPr>
              <a:t>Announcement</a:t>
            </a:r>
            <a:r>
              <a:rPr lang="en-US" sz="2400">
                <a:latin typeface="Comic Sans MS" pitchFamily="66" charset="0"/>
                <a:ea typeface="Calibri" pitchFamily="34" charset="0"/>
                <a:cs typeface="Times New Roman" pitchFamily="18" charset="0"/>
              </a:rPr>
              <a:t>: Christians believe that </a:t>
            </a:r>
            <a:r>
              <a:rPr lang="en-US" sz="2400" u="sng">
                <a:latin typeface="Comic Sans MS" pitchFamily="66" charset="0"/>
                <a:ea typeface="Calibri" pitchFamily="34" charset="0"/>
                <a:cs typeface="Times New Roman" pitchFamily="18" charset="0"/>
              </a:rPr>
              <a:t>Jesus coming</a:t>
            </a:r>
          </a:p>
          <a:p>
            <a:pPr>
              <a:tabLst>
                <a:tab pos="1581150" algn="l"/>
              </a:tabLst>
            </a:pPr>
            <a:r>
              <a:rPr lang="en-US" sz="2400" u="sng">
                <a:latin typeface="Comic Sans MS" pitchFamily="66" charset="0"/>
                <a:ea typeface="Calibri" pitchFamily="34" charset="0"/>
                <a:cs typeface="Times New Roman" pitchFamily="18" charset="0"/>
              </a:rPr>
              <a:t> was foretold before his birth. </a:t>
            </a:r>
          </a:p>
          <a:p>
            <a:pPr>
              <a:tabLst>
                <a:tab pos="1581150" algn="l"/>
              </a:tabLst>
            </a:pPr>
            <a:endParaRPr lang="en-US" sz="2400">
              <a:latin typeface="Comic Sans MS" pitchFamily="66" charset="0"/>
              <a:ea typeface="Calibri" pitchFamily="34" charset="0"/>
            </a:endParaRPr>
          </a:p>
          <a:p>
            <a:pPr eaLnBrk="0" hangingPunct="0">
              <a:tabLst>
                <a:tab pos="1581150" algn="l"/>
              </a:tabLst>
            </a:pPr>
            <a:r>
              <a:rPr lang="en-US" sz="2400">
                <a:latin typeface="Comic Sans MS" pitchFamily="66" charset="0"/>
                <a:ea typeface="Calibri" pitchFamily="34" charset="0"/>
                <a:cs typeface="Times New Roman" pitchFamily="18" charset="0"/>
              </a:rPr>
              <a:t>-</a:t>
            </a:r>
            <a:r>
              <a:rPr lang="en-US" sz="2400" b="1">
                <a:latin typeface="Comic Sans MS" pitchFamily="66" charset="0"/>
                <a:ea typeface="Calibri" pitchFamily="34" charset="0"/>
                <a:cs typeface="Times New Roman" pitchFamily="18" charset="0"/>
              </a:rPr>
              <a:t>Baptism-Baptism</a:t>
            </a:r>
            <a:r>
              <a:rPr lang="en-US" sz="2400">
                <a:latin typeface="Comic Sans MS" pitchFamily="66" charset="0"/>
                <a:ea typeface="Calibri" pitchFamily="34" charset="0"/>
                <a:cs typeface="Times New Roman" pitchFamily="18" charset="0"/>
              </a:rPr>
              <a:t> became the </a:t>
            </a:r>
            <a:r>
              <a:rPr lang="en-US" sz="2400" u="sng">
                <a:latin typeface="Comic Sans MS" pitchFamily="66" charset="0"/>
                <a:ea typeface="Calibri" pitchFamily="34" charset="0"/>
                <a:cs typeface="Times New Roman" pitchFamily="18" charset="0"/>
              </a:rPr>
              <a:t>new symbol of the covenant </a:t>
            </a:r>
            <a:r>
              <a:rPr lang="en-US" sz="2400">
                <a:latin typeface="Comic Sans MS" pitchFamily="66" charset="0"/>
                <a:ea typeface="Calibri" pitchFamily="34" charset="0"/>
                <a:cs typeface="Times New Roman" pitchFamily="18" charset="0"/>
              </a:rPr>
              <a:t>for Christianity. </a:t>
            </a:r>
          </a:p>
          <a:p>
            <a:pPr eaLnBrk="0" hangingPunct="0">
              <a:tabLst>
                <a:tab pos="1581150" algn="l"/>
              </a:tabLst>
            </a:pPr>
            <a:endParaRPr lang="en-US" sz="2400">
              <a:latin typeface="Comic Sans MS" pitchFamily="66" charset="0"/>
            </a:endParaRPr>
          </a:p>
          <a:p>
            <a:pPr eaLnBrk="0" hangingPunct="0">
              <a:tabLst>
                <a:tab pos="1581150" algn="l"/>
              </a:tabLst>
            </a:pPr>
            <a:r>
              <a:rPr lang="en-US" sz="2400">
                <a:latin typeface="Comic Sans MS" pitchFamily="66" charset="0"/>
                <a:ea typeface="Calibri" pitchFamily="34" charset="0"/>
                <a:cs typeface="Calibri" pitchFamily="34" charset="0"/>
              </a:rPr>
              <a:t>-</a:t>
            </a:r>
            <a:r>
              <a:rPr lang="en-US" sz="2400" b="1">
                <a:latin typeface="Comic Sans MS" pitchFamily="66" charset="0"/>
                <a:ea typeface="Calibri" pitchFamily="34" charset="0"/>
                <a:cs typeface="Calibri" pitchFamily="34" charset="0"/>
              </a:rPr>
              <a:t>New covenant- </a:t>
            </a:r>
            <a:r>
              <a:rPr lang="en-US" sz="2400">
                <a:latin typeface="Comic Sans MS" pitchFamily="66" charset="0"/>
                <a:ea typeface="Calibri" pitchFamily="34" charset="0"/>
                <a:cs typeface="Calibri" pitchFamily="34" charset="0"/>
              </a:rPr>
              <a:t>Jesus taught that belief in his teachings would establish a New Covenant with God.</a:t>
            </a:r>
          </a:p>
          <a:p>
            <a:pPr eaLnBrk="0" hangingPunct="0">
              <a:tabLst>
                <a:tab pos="1581150" algn="l"/>
              </a:tabLst>
            </a:pPr>
            <a:endParaRPr lang="en-US" sz="2400">
              <a:latin typeface="Comic Sans MS" pitchFamily="66" charset="0"/>
              <a:ea typeface="Calibri" pitchFamily="34" charset="0"/>
              <a:cs typeface="Calibri" pitchFamily="34" charset="0"/>
            </a:endParaRPr>
          </a:p>
          <a:p>
            <a:pPr eaLnBrk="0" hangingPunct="0">
              <a:tabLst>
                <a:tab pos="1581150" algn="l"/>
              </a:tabLst>
            </a:pPr>
            <a:r>
              <a:rPr lang="en-US" sz="2400" b="1">
                <a:latin typeface="Comic Sans MS" pitchFamily="66" charset="0"/>
                <a:ea typeface="Calibri" pitchFamily="34" charset="0"/>
                <a:cs typeface="Calibri" pitchFamily="34" charset="0"/>
              </a:rPr>
              <a:t>Eucharist</a:t>
            </a:r>
            <a:r>
              <a:rPr lang="en-US" sz="2400">
                <a:latin typeface="Comic Sans MS" pitchFamily="66" charset="0"/>
                <a:ea typeface="Calibri" pitchFamily="34" charset="0"/>
                <a:cs typeface="Calibri" pitchFamily="34" charset="0"/>
              </a:rPr>
              <a:t>: The </a:t>
            </a:r>
            <a:r>
              <a:rPr lang="en-US" sz="2400" u="sng">
                <a:latin typeface="Comic Sans MS" pitchFamily="66" charset="0"/>
                <a:ea typeface="Calibri" pitchFamily="34" charset="0"/>
                <a:cs typeface="Calibri" pitchFamily="34" charset="0"/>
              </a:rPr>
              <a:t>taking of the body and the blood, Communion</a:t>
            </a:r>
            <a:r>
              <a:rPr lang="en-US" sz="2400">
                <a:latin typeface="Comic Sans MS" pitchFamily="66" charset="0"/>
                <a:ea typeface="Calibri" pitchFamily="34" charset="0"/>
                <a:cs typeface="Calibri" pitchFamily="34" charset="0"/>
              </a:rPr>
              <a:t>.</a:t>
            </a:r>
          </a:p>
          <a:p>
            <a:pPr eaLnBrk="0" hangingPunct="0">
              <a:tabLst>
                <a:tab pos="1581150" algn="l"/>
              </a:tabLst>
            </a:pPr>
            <a:r>
              <a:rPr lang="en-US" sz="2400">
                <a:latin typeface="Comic Sans MS" pitchFamily="66" charset="0"/>
                <a:ea typeface="Calibri" pitchFamily="34" charset="0"/>
                <a:cs typeface="Calibri" pitchFamily="34" charset="0"/>
              </a:rPr>
              <a:t>Two views on the Eucharist</a:t>
            </a:r>
          </a:p>
          <a:p>
            <a:pPr eaLnBrk="0" hangingPunct="0">
              <a:tabLst>
                <a:tab pos="1581150" algn="l"/>
              </a:tabLst>
            </a:pPr>
            <a:r>
              <a:rPr lang="en-US" sz="2400">
                <a:latin typeface="Comic Sans MS" pitchFamily="66" charset="0"/>
                <a:cs typeface="Times New Roman" pitchFamily="18" charset="0"/>
              </a:rPr>
              <a:t>-</a:t>
            </a:r>
            <a:r>
              <a:rPr lang="en-US" sz="2400" b="1">
                <a:latin typeface="Comic Sans MS" pitchFamily="66" charset="0"/>
                <a:cs typeface="Times New Roman" pitchFamily="18" charset="0"/>
              </a:rPr>
              <a:t>Transubstantiation</a:t>
            </a:r>
            <a:r>
              <a:rPr lang="en-US" sz="2400">
                <a:latin typeface="Comic Sans MS" pitchFamily="66" charset="0"/>
                <a:cs typeface="Times New Roman" pitchFamily="18" charset="0"/>
              </a:rPr>
              <a:t>: </a:t>
            </a:r>
            <a:r>
              <a:rPr lang="en-US" sz="2400" u="sng">
                <a:latin typeface="Comic Sans MS" pitchFamily="66" charset="0"/>
                <a:cs typeface="Times New Roman" pitchFamily="18" charset="0"/>
              </a:rPr>
              <a:t>It literally, through a miracle, becomes the body and blood of Jesus.</a:t>
            </a:r>
          </a:p>
          <a:p>
            <a:pPr eaLnBrk="0" hangingPunct="0">
              <a:tabLst>
                <a:tab pos="1581150" algn="l"/>
              </a:tabLst>
            </a:pPr>
            <a:r>
              <a:rPr lang="en-US" sz="2400">
                <a:latin typeface="Comic Sans MS" pitchFamily="66" charset="0"/>
                <a:cs typeface="Times New Roman" pitchFamily="18" charset="0"/>
              </a:rPr>
              <a:t>-</a:t>
            </a:r>
            <a:r>
              <a:rPr lang="en-US" sz="2400" b="1">
                <a:latin typeface="Comic Sans MS" pitchFamily="66" charset="0"/>
                <a:cs typeface="Times New Roman" pitchFamily="18" charset="0"/>
              </a:rPr>
              <a:t>Consubstantiation</a:t>
            </a:r>
            <a:r>
              <a:rPr lang="en-US" sz="2400">
                <a:latin typeface="Comic Sans MS" pitchFamily="66" charset="0"/>
                <a:cs typeface="Times New Roman" pitchFamily="18" charset="0"/>
              </a:rPr>
              <a:t>: Communion is </a:t>
            </a:r>
            <a:r>
              <a:rPr lang="en-US" sz="2400" u="sng">
                <a:latin typeface="Comic Sans MS" pitchFamily="66" charset="0"/>
                <a:cs typeface="Times New Roman" pitchFamily="18" charset="0"/>
              </a:rPr>
              <a:t>symbolic</a:t>
            </a:r>
            <a:r>
              <a:rPr lang="en-US" sz="2400">
                <a:latin typeface="Comic Sans MS" pitchFamily="66" charset="0"/>
                <a:cs typeface="Times New Roman" pitchFamily="18" charset="0"/>
              </a:rPr>
              <a:t>.</a:t>
            </a:r>
            <a:endParaRPr lang="en-US" sz="2400">
              <a:latin typeface="Comic Sans MS" pitchFamily="66" charset="0"/>
            </a:endParaRPr>
          </a:p>
          <a:p>
            <a:pPr eaLnBrk="0" hangingPunct="0">
              <a:tabLst>
                <a:tab pos="1581150" algn="l"/>
              </a:tabLst>
            </a:pPr>
            <a:endParaRPr lang="en-US" sz="240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0593">
                                            <p:txEl>
                                              <p:pRg st="0" end="0"/>
                                            </p:txEl>
                                          </p:spTgt>
                                        </p:tgtEl>
                                        <p:attrNameLst>
                                          <p:attrName>style.visibility</p:attrName>
                                        </p:attrNameLst>
                                      </p:cBhvr>
                                      <p:to>
                                        <p:strVal val="visible"/>
                                      </p:to>
                                    </p:set>
                                    <p:animEffect transition="in" filter="dissolve">
                                      <p:cBhvr>
                                        <p:cTn id="10" dur="500"/>
                                        <p:tgtEl>
                                          <p:spTgt spid="11059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0593">
                                            <p:txEl>
                                              <p:pRg st="1" end="1"/>
                                            </p:txEl>
                                          </p:spTgt>
                                        </p:tgtEl>
                                        <p:attrNameLst>
                                          <p:attrName>style.visibility</p:attrName>
                                        </p:attrNameLst>
                                      </p:cBhvr>
                                      <p:to>
                                        <p:strVal val="visible"/>
                                      </p:to>
                                    </p:set>
                                    <p:animEffect transition="in" filter="dissolve">
                                      <p:cBhvr>
                                        <p:cTn id="15" dur="500"/>
                                        <p:tgtEl>
                                          <p:spTgt spid="11059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0593">
                                            <p:txEl>
                                              <p:pRg st="3" end="3"/>
                                            </p:txEl>
                                          </p:spTgt>
                                        </p:tgtEl>
                                        <p:attrNameLst>
                                          <p:attrName>style.visibility</p:attrName>
                                        </p:attrNameLst>
                                      </p:cBhvr>
                                      <p:to>
                                        <p:strVal val="visible"/>
                                      </p:to>
                                    </p:set>
                                    <p:animEffect transition="in" filter="dissolve">
                                      <p:cBhvr>
                                        <p:cTn id="20" dur="500"/>
                                        <p:tgtEl>
                                          <p:spTgt spid="11059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0593">
                                            <p:txEl>
                                              <p:pRg st="5" end="5"/>
                                            </p:txEl>
                                          </p:spTgt>
                                        </p:tgtEl>
                                        <p:attrNameLst>
                                          <p:attrName>style.visibility</p:attrName>
                                        </p:attrNameLst>
                                      </p:cBhvr>
                                      <p:to>
                                        <p:strVal val="visible"/>
                                      </p:to>
                                    </p:set>
                                    <p:animEffect transition="in" filter="dissolve">
                                      <p:cBhvr>
                                        <p:cTn id="25" dur="500"/>
                                        <p:tgtEl>
                                          <p:spTgt spid="11059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10593">
                                            <p:txEl>
                                              <p:pRg st="7" end="7"/>
                                            </p:txEl>
                                          </p:spTgt>
                                        </p:tgtEl>
                                        <p:attrNameLst>
                                          <p:attrName>style.visibility</p:attrName>
                                        </p:attrNameLst>
                                      </p:cBhvr>
                                      <p:to>
                                        <p:strVal val="visible"/>
                                      </p:to>
                                    </p:set>
                                    <p:animEffect transition="in" filter="dissolve">
                                      <p:cBhvr>
                                        <p:cTn id="30" dur="500"/>
                                        <p:tgtEl>
                                          <p:spTgt spid="11059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10593">
                                            <p:txEl>
                                              <p:pRg st="8" end="8"/>
                                            </p:txEl>
                                          </p:spTgt>
                                        </p:tgtEl>
                                        <p:attrNameLst>
                                          <p:attrName>style.visibility</p:attrName>
                                        </p:attrNameLst>
                                      </p:cBhvr>
                                      <p:to>
                                        <p:strVal val="visible"/>
                                      </p:to>
                                    </p:set>
                                    <p:animEffect transition="in" filter="dissolve">
                                      <p:cBhvr>
                                        <p:cTn id="35" dur="500"/>
                                        <p:tgtEl>
                                          <p:spTgt spid="11059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10593">
                                            <p:txEl>
                                              <p:pRg st="9" end="9"/>
                                            </p:txEl>
                                          </p:spTgt>
                                        </p:tgtEl>
                                        <p:attrNameLst>
                                          <p:attrName>style.visibility</p:attrName>
                                        </p:attrNameLst>
                                      </p:cBhvr>
                                      <p:to>
                                        <p:strVal val="visible"/>
                                      </p:to>
                                    </p:set>
                                    <p:animEffect transition="in" filter="dissolve">
                                      <p:cBhvr>
                                        <p:cTn id="40" dur="500"/>
                                        <p:tgtEl>
                                          <p:spTgt spid="11059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10593">
                                            <p:txEl>
                                              <p:pRg st="10" end="10"/>
                                            </p:txEl>
                                          </p:spTgt>
                                        </p:tgtEl>
                                        <p:attrNameLst>
                                          <p:attrName>style.visibility</p:attrName>
                                        </p:attrNameLst>
                                      </p:cBhvr>
                                      <p:to>
                                        <p:strVal val="visible"/>
                                      </p:to>
                                    </p:set>
                                    <p:animEffect transition="in" filter="dissolve">
                                      <p:cBhvr>
                                        <p:cTn id="45" dur="500"/>
                                        <p:tgtEl>
                                          <p:spTgt spid="11059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059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p:cNvSpPr>
            <a:spLocks noChangeArrowheads="1"/>
          </p:cNvSpPr>
          <p:nvPr/>
        </p:nvSpPr>
        <p:spPr bwMode="auto">
          <a:xfrm>
            <a:off x="152400" y="420688"/>
            <a:ext cx="8915400" cy="5694362"/>
          </a:xfrm>
          <a:prstGeom prst="rect">
            <a:avLst/>
          </a:prstGeom>
          <a:noFill/>
          <a:ln w="9525">
            <a:noFill/>
            <a:miter lim="800000"/>
            <a:headEnd/>
            <a:tailEnd/>
          </a:ln>
        </p:spPr>
        <p:txBody>
          <a:bodyPr anchor="ctr">
            <a:spAutoFit/>
          </a:bodyPr>
          <a:lstStyle/>
          <a:p>
            <a:pPr>
              <a:tabLst>
                <a:tab pos="1581150" algn="l"/>
              </a:tabLst>
            </a:pPr>
            <a:r>
              <a:rPr lang="en-US" sz="2600">
                <a:latin typeface="Comic Sans MS" pitchFamily="66" charset="0"/>
                <a:ea typeface="Calibri" pitchFamily="34" charset="0"/>
                <a:cs typeface="Times New Roman" pitchFamily="18" charset="0"/>
              </a:rPr>
              <a:t>-</a:t>
            </a:r>
            <a:r>
              <a:rPr lang="en-US" sz="2600" b="1">
                <a:latin typeface="Comic Sans MS" pitchFamily="66" charset="0"/>
                <a:ea typeface="Calibri" pitchFamily="34" charset="0"/>
                <a:cs typeface="Times New Roman" pitchFamily="18" charset="0"/>
              </a:rPr>
              <a:t>Metaphysical nature of salvation</a:t>
            </a:r>
            <a:r>
              <a:rPr lang="en-US" sz="2600">
                <a:latin typeface="Comic Sans MS" pitchFamily="66" charset="0"/>
                <a:ea typeface="Calibri" pitchFamily="34" charset="0"/>
                <a:cs typeface="Times New Roman" pitchFamily="18" charset="0"/>
              </a:rPr>
              <a:t>: Salvation in Christianity was different from Judaism because </a:t>
            </a:r>
            <a:r>
              <a:rPr lang="en-US" sz="2600" u="sng">
                <a:latin typeface="Comic Sans MS" pitchFamily="66" charset="0"/>
                <a:ea typeface="Calibri" pitchFamily="34" charset="0"/>
                <a:cs typeface="Times New Roman" pitchFamily="18" charset="0"/>
              </a:rPr>
              <a:t>salvation focused on an other-worldly afterlife, not on military conquest and the holy land.  </a:t>
            </a:r>
          </a:p>
          <a:p>
            <a:pPr>
              <a:tabLst>
                <a:tab pos="1581150" algn="l"/>
              </a:tabLst>
            </a:pPr>
            <a:endParaRPr lang="en-US" sz="2600">
              <a:latin typeface="Comic Sans MS" pitchFamily="66" charset="0"/>
              <a:ea typeface="Calibri" pitchFamily="34" charset="0"/>
            </a:endParaRPr>
          </a:p>
          <a:p>
            <a:pPr eaLnBrk="0" hangingPunct="0">
              <a:tabLst>
                <a:tab pos="1581150" algn="l"/>
              </a:tabLst>
            </a:pPr>
            <a:r>
              <a:rPr lang="en-US" sz="2600">
                <a:latin typeface="Comic Sans MS" pitchFamily="66" charset="0"/>
                <a:ea typeface="Calibri" pitchFamily="34" charset="0"/>
                <a:cs typeface="Times New Roman" pitchFamily="18" charset="0"/>
              </a:rPr>
              <a:t>-</a:t>
            </a:r>
            <a:r>
              <a:rPr lang="en-US" sz="2600" b="1">
                <a:latin typeface="Comic Sans MS" pitchFamily="66" charset="0"/>
                <a:ea typeface="Calibri" pitchFamily="34" charset="0"/>
                <a:cs typeface="Times New Roman" pitchFamily="18" charset="0"/>
              </a:rPr>
              <a:t>Split between Catholic and Protestant</a:t>
            </a:r>
            <a:r>
              <a:rPr lang="en-US" sz="2600">
                <a:latin typeface="Comic Sans MS" pitchFamily="66" charset="0"/>
                <a:ea typeface="Calibri" pitchFamily="34" charset="0"/>
                <a:cs typeface="Times New Roman" pitchFamily="18" charset="0"/>
              </a:rPr>
              <a:t>: Eventually, during the Protestant Reformation, Christianity splits into two main branches</a:t>
            </a:r>
          </a:p>
          <a:p>
            <a:pPr eaLnBrk="0" hangingPunct="0">
              <a:tabLst>
                <a:tab pos="1581150" algn="l"/>
              </a:tabLst>
            </a:pPr>
            <a:endParaRPr lang="en-US" sz="2600">
              <a:latin typeface="Comic Sans MS" pitchFamily="66" charset="0"/>
            </a:endParaRPr>
          </a:p>
          <a:p>
            <a:pPr eaLnBrk="0" hangingPunct="0">
              <a:tabLst>
                <a:tab pos="1581150" algn="l"/>
              </a:tabLst>
            </a:pPr>
            <a:r>
              <a:rPr lang="en-US" sz="2600">
                <a:latin typeface="Comic Sans MS" pitchFamily="66" charset="0"/>
                <a:ea typeface="Calibri" pitchFamily="34" charset="0"/>
                <a:cs typeface="Calibri" pitchFamily="34" charset="0"/>
              </a:rPr>
              <a:t>     </a:t>
            </a:r>
            <a:r>
              <a:rPr lang="en-US" sz="2600" b="1">
                <a:latin typeface="Comic Sans MS" pitchFamily="66" charset="0"/>
                <a:ea typeface="Calibri" pitchFamily="34" charset="0"/>
                <a:cs typeface="Calibri" pitchFamily="34" charset="0"/>
              </a:rPr>
              <a:t>Catholic</a:t>
            </a:r>
            <a:r>
              <a:rPr lang="en-US" sz="2600" u="sng">
                <a:latin typeface="Comic Sans MS" pitchFamily="66" charset="0"/>
                <a:ea typeface="Calibri" pitchFamily="34" charset="0"/>
                <a:cs typeface="Calibri" pitchFamily="34" charset="0"/>
              </a:rPr>
              <a:t>: Christians who follow the original version </a:t>
            </a:r>
          </a:p>
          <a:p>
            <a:pPr eaLnBrk="0" hangingPunct="0">
              <a:tabLst>
                <a:tab pos="1581150" algn="l"/>
              </a:tabLst>
            </a:pPr>
            <a:r>
              <a:rPr lang="en-US" sz="2600" u="sng">
                <a:latin typeface="Comic Sans MS" pitchFamily="66" charset="0"/>
                <a:ea typeface="Calibri" pitchFamily="34" charset="0"/>
                <a:cs typeface="Calibri" pitchFamily="34" charset="0"/>
              </a:rPr>
              <a:t>                    of Christianity and have the Pope as their</a:t>
            </a:r>
          </a:p>
          <a:p>
            <a:pPr eaLnBrk="0" hangingPunct="0">
              <a:tabLst>
                <a:tab pos="1581150" algn="l"/>
              </a:tabLst>
            </a:pPr>
            <a:r>
              <a:rPr lang="en-US" sz="2600" u="sng">
                <a:latin typeface="Comic Sans MS" pitchFamily="66" charset="0"/>
                <a:ea typeface="Calibri" pitchFamily="34" charset="0"/>
                <a:cs typeface="Calibri" pitchFamily="34" charset="0"/>
              </a:rPr>
              <a:t>                    spiritual leader. </a:t>
            </a:r>
            <a:endParaRPr lang="en-US" sz="2600" u="sng">
              <a:latin typeface="Comic Sans MS" pitchFamily="66" charset="0"/>
            </a:endParaRPr>
          </a:p>
          <a:p>
            <a:pPr eaLnBrk="0" hangingPunct="0">
              <a:tabLst>
                <a:tab pos="1581150" algn="l"/>
              </a:tabLst>
            </a:pPr>
            <a:endParaRPr lang="en-US" sz="2600">
              <a:latin typeface="Comic Sans MS" pitchFamily="66" charset="0"/>
              <a:ea typeface="Calibri" pitchFamily="34" charset="0"/>
              <a:cs typeface="Calibri" pitchFamily="34" charset="0"/>
            </a:endParaRPr>
          </a:p>
          <a:p>
            <a:pPr eaLnBrk="0" hangingPunct="0">
              <a:tabLst>
                <a:tab pos="1581150" algn="l"/>
              </a:tabLst>
            </a:pPr>
            <a:r>
              <a:rPr lang="en-US" sz="2600">
                <a:latin typeface="Comic Sans MS" pitchFamily="66" charset="0"/>
                <a:ea typeface="Calibri" pitchFamily="34" charset="0"/>
                <a:cs typeface="Calibri" pitchFamily="34" charset="0"/>
              </a:rPr>
              <a:t>    </a:t>
            </a:r>
            <a:r>
              <a:rPr lang="en-US" sz="2600" b="1">
                <a:latin typeface="Comic Sans MS" pitchFamily="66" charset="0"/>
                <a:ea typeface="Calibri" pitchFamily="34" charset="0"/>
                <a:cs typeface="Calibri" pitchFamily="34" charset="0"/>
              </a:rPr>
              <a:t>Protestant</a:t>
            </a:r>
            <a:r>
              <a:rPr lang="en-US" sz="2600">
                <a:latin typeface="Comic Sans MS" pitchFamily="66" charset="0"/>
                <a:ea typeface="Calibri" pitchFamily="34" charset="0"/>
                <a:cs typeface="Calibri" pitchFamily="34" charset="0"/>
              </a:rPr>
              <a:t>: </a:t>
            </a:r>
            <a:r>
              <a:rPr lang="en-US" sz="2600" u="sng">
                <a:latin typeface="Comic Sans MS" pitchFamily="66" charset="0"/>
                <a:ea typeface="Calibri" pitchFamily="34" charset="0"/>
                <a:cs typeface="Calibri" pitchFamily="34" charset="0"/>
              </a:rPr>
              <a:t>Any Christian who is not a Catholic</a:t>
            </a:r>
            <a:r>
              <a:rPr lang="en-US" sz="2600">
                <a:latin typeface="Comic Sans MS" pitchFamily="66" charset="0"/>
                <a:ea typeface="Calibri" pitchFamily="34" charset="0"/>
                <a:cs typeface="Calibri" pitchFamily="34" charset="0"/>
              </a:rPr>
              <a:t>. </a:t>
            </a:r>
            <a:endParaRPr lang="en-US" sz="260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9569">
                                            <p:txEl>
                                              <p:pRg st="0" end="0"/>
                                            </p:txEl>
                                          </p:spTgt>
                                        </p:tgtEl>
                                        <p:attrNameLst>
                                          <p:attrName>style.visibility</p:attrName>
                                        </p:attrNameLst>
                                      </p:cBhvr>
                                      <p:to>
                                        <p:strVal val="visible"/>
                                      </p:to>
                                    </p:set>
                                    <p:animEffect transition="in" filter="dissolve">
                                      <p:cBhvr>
                                        <p:cTn id="7" dur="500"/>
                                        <p:tgtEl>
                                          <p:spTgt spid="1095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9569">
                                            <p:txEl>
                                              <p:pRg st="2" end="2"/>
                                            </p:txEl>
                                          </p:spTgt>
                                        </p:tgtEl>
                                        <p:attrNameLst>
                                          <p:attrName>style.visibility</p:attrName>
                                        </p:attrNameLst>
                                      </p:cBhvr>
                                      <p:to>
                                        <p:strVal val="visible"/>
                                      </p:to>
                                    </p:set>
                                    <p:animEffect transition="in" filter="dissolve">
                                      <p:cBhvr>
                                        <p:cTn id="12" dur="500"/>
                                        <p:tgtEl>
                                          <p:spTgt spid="10956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9569">
                                            <p:txEl>
                                              <p:pRg st="4" end="4"/>
                                            </p:txEl>
                                          </p:spTgt>
                                        </p:tgtEl>
                                        <p:attrNameLst>
                                          <p:attrName>style.visibility</p:attrName>
                                        </p:attrNameLst>
                                      </p:cBhvr>
                                      <p:to>
                                        <p:strVal val="visible"/>
                                      </p:to>
                                    </p:set>
                                    <p:animEffect transition="in" filter="dissolve">
                                      <p:cBhvr>
                                        <p:cTn id="17" dur="500"/>
                                        <p:tgtEl>
                                          <p:spTgt spid="10956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9569">
                                            <p:txEl>
                                              <p:pRg st="5" end="5"/>
                                            </p:txEl>
                                          </p:spTgt>
                                        </p:tgtEl>
                                        <p:attrNameLst>
                                          <p:attrName>style.visibility</p:attrName>
                                        </p:attrNameLst>
                                      </p:cBhvr>
                                      <p:to>
                                        <p:strVal val="visible"/>
                                      </p:to>
                                    </p:set>
                                    <p:animEffect transition="in" filter="dissolve">
                                      <p:cBhvr>
                                        <p:cTn id="22" dur="500"/>
                                        <p:tgtEl>
                                          <p:spTgt spid="10956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9569">
                                            <p:txEl>
                                              <p:pRg st="6" end="6"/>
                                            </p:txEl>
                                          </p:spTgt>
                                        </p:tgtEl>
                                        <p:attrNameLst>
                                          <p:attrName>style.visibility</p:attrName>
                                        </p:attrNameLst>
                                      </p:cBhvr>
                                      <p:to>
                                        <p:strVal val="visible"/>
                                      </p:to>
                                    </p:set>
                                    <p:animEffect transition="in" filter="dissolve">
                                      <p:cBhvr>
                                        <p:cTn id="27" dur="500"/>
                                        <p:tgtEl>
                                          <p:spTgt spid="10956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9569">
                                            <p:txEl>
                                              <p:pRg st="8" end="8"/>
                                            </p:txEl>
                                          </p:spTgt>
                                        </p:tgtEl>
                                        <p:attrNameLst>
                                          <p:attrName>style.visibility</p:attrName>
                                        </p:attrNameLst>
                                      </p:cBhvr>
                                      <p:to>
                                        <p:strVal val="visible"/>
                                      </p:to>
                                    </p:set>
                                    <p:animEffect transition="in" filter="dissolve">
                                      <p:cBhvr>
                                        <p:cTn id="32" dur="500"/>
                                        <p:tgtEl>
                                          <p:spTgt spid="10956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69"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1487908"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Paul</a:t>
            </a:r>
          </a:p>
        </p:txBody>
      </p:sp>
      <p:sp>
        <p:nvSpPr>
          <p:cNvPr id="3" name="TextBox 2"/>
          <p:cNvSpPr txBox="1">
            <a:spLocks noChangeArrowheads="1"/>
          </p:cNvSpPr>
          <p:nvPr/>
        </p:nvSpPr>
        <p:spPr bwMode="auto">
          <a:xfrm>
            <a:off x="304800" y="1295400"/>
            <a:ext cx="8229600" cy="5632450"/>
          </a:xfrm>
          <a:prstGeom prst="rect">
            <a:avLst/>
          </a:prstGeom>
          <a:noFill/>
          <a:ln w="9525">
            <a:noFill/>
            <a:miter lim="800000"/>
            <a:headEnd/>
            <a:tailEnd/>
          </a:ln>
        </p:spPr>
        <p:txBody>
          <a:bodyPr>
            <a:spAutoFit/>
          </a:bodyPr>
          <a:lstStyle/>
          <a:p>
            <a:r>
              <a:rPr lang="en-US" sz="2400" u="sng">
                <a:latin typeface="Comic Sans MS" pitchFamily="66" charset="0"/>
              </a:rPr>
              <a:t>Christianity spread to Gentile, or</a:t>
            </a:r>
          </a:p>
          <a:p>
            <a:r>
              <a:rPr lang="en-US" sz="2400" u="sng">
                <a:latin typeface="Comic Sans MS" pitchFamily="66" charset="0"/>
              </a:rPr>
              <a:t> non-Jews, mostly from the work </a:t>
            </a:r>
          </a:p>
          <a:p>
            <a:r>
              <a:rPr lang="en-US" sz="2400" u="sng">
                <a:latin typeface="Comic Sans MS" pitchFamily="66" charset="0"/>
              </a:rPr>
              <a:t>of the Apostle Paul</a:t>
            </a:r>
            <a:r>
              <a:rPr lang="en-US" sz="2400">
                <a:latin typeface="Comic Sans MS" pitchFamily="66" charset="0"/>
              </a:rPr>
              <a:t>.</a:t>
            </a:r>
          </a:p>
          <a:p>
            <a:endParaRPr lang="en-US" sz="2400">
              <a:latin typeface="Comic Sans MS" pitchFamily="66" charset="0"/>
            </a:endParaRPr>
          </a:p>
          <a:p>
            <a:r>
              <a:rPr lang="en-US" sz="2400">
                <a:latin typeface="Comic Sans MS" pitchFamily="66" charset="0"/>
              </a:rPr>
              <a:t>Paul was a Roman who converted to the religion and became one of its greatest early leaders.</a:t>
            </a:r>
          </a:p>
          <a:p>
            <a:endParaRPr lang="en-US" sz="2400">
              <a:latin typeface="Comic Sans MS" pitchFamily="66" charset="0"/>
            </a:endParaRPr>
          </a:p>
          <a:p>
            <a:r>
              <a:rPr lang="en-US" sz="2400">
                <a:latin typeface="Comic Sans MS" pitchFamily="66" charset="0"/>
              </a:rPr>
              <a:t>The teachings of Christianity were originally spread through oral tradition and letters between the various Christian groups. </a:t>
            </a:r>
          </a:p>
          <a:p>
            <a:endParaRPr lang="en-US" sz="2400">
              <a:latin typeface="Comic Sans MS" pitchFamily="66" charset="0"/>
            </a:endParaRPr>
          </a:p>
          <a:p>
            <a:r>
              <a:rPr lang="en-US" sz="2400">
                <a:latin typeface="Comic Sans MS" pitchFamily="66" charset="0"/>
              </a:rPr>
              <a:t>These were </a:t>
            </a:r>
            <a:r>
              <a:rPr lang="en-US" sz="2400" u="sng">
                <a:latin typeface="Comic Sans MS" pitchFamily="66" charset="0"/>
              </a:rPr>
              <a:t>eventually written down and collected into what we now know as the New Testament.</a:t>
            </a:r>
          </a:p>
          <a:p>
            <a:endParaRPr lang="en-US" sz="2400">
              <a:latin typeface="Comic Sans MS" pitchFamily="66" charset="0"/>
            </a:endParaRPr>
          </a:p>
          <a:p>
            <a:endParaRPr lang="en-US" sz="2400">
              <a:latin typeface="Comic Sans MS" pitchFamily="66" charset="0"/>
            </a:endParaRPr>
          </a:p>
        </p:txBody>
      </p:sp>
      <p:pic>
        <p:nvPicPr>
          <p:cNvPr id="105476" name="Picture 2" descr="http://bibledude.net/WordPress/wp-content/uploads/paul_the_apostle.jpg"/>
          <p:cNvPicPr>
            <a:picLocks noChangeAspect="1" noChangeArrowheads="1"/>
          </p:cNvPicPr>
          <p:nvPr/>
        </p:nvPicPr>
        <p:blipFill>
          <a:blip r:embed="rId2" cstate="print"/>
          <a:srcRect/>
          <a:stretch>
            <a:fillRect/>
          </a:stretch>
        </p:blipFill>
        <p:spPr bwMode="auto">
          <a:xfrm>
            <a:off x="6019800" y="228600"/>
            <a:ext cx="2857500" cy="2124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dissolv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3962944"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Persecution</a:t>
            </a:r>
          </a:p>
        </p:txBody>
      </p:sp>
      <p:sp>
        <p:nvSpPr>
          <p:cNvPr id="3" name="TextBox 2"/>
          <p:cNvSpPr txBox="1">
            <a:spLocks noChangeArrowheads="1"/>
          </p:cNvSpPr>
          <p:nvPr/>
        </p:nvSpPr>
        <p:spPr bwMode="auto">
          <a:xfrm>
            <a:off x="152400" y="914400"/>
            <a:ext cx="8839200" cy="5632450"/>
          </a:xfrm>
          <a:prstGeom prst="rect">
            <a:avLst/>
          </a:prstGeom>
          <a:noFill/>
          <a:ln w="9525">
            <a:noFill/>
            <a:miter lim="800000"/>
            <a:headEnd/>
            <a:tailEnd/>
          </a:ln>
        </p:spPr>
        <p:txBody>
          <a:bodyPr>
            <a:spAutoFit/>
          </a:bodyPr>
          <a:lstStyle/>
          <a:p>
            <a:r>
              <a:rPr lang="en-US" sz="2400" u="sng">
                <a:latin typeface="Comic Sans MS" pitchFamily="66" charset="0"/>
              </a:rPr>
              <a:t>Early  Christians did not have the</a:t>
            </a:r>
          </a:p>
          <a:p>
            <a:r>
              <a:rPr lang="en-US" sz="2400" u="sng">
                <a:latin typeface="Comic Sans MS" pitchFamily="66" charset="0"/>
              </a:rPr>
              <a:t>protection that other religions had.  </a:t>
            </a:r>
          </a:p>
          <a:p>
            <a:r>
              <a:rPr lang="en-US" sz="2400" u="sng">
                <a:latin typeface="Comic Sans MS" pitchFamily="66" charset="0"/>
              </a:rPr>
              <a:t>The Jews had an agreement with the </a:t>
            </a:r>
          </a:p>
          <a:p>
            <a:r>
              <a:rPr lang="en-US" sz="2400" u="sng">
                <a:latin typeface="Comic Sans MS" pitchFamily="66" charset="0"/>
              </a:rPr>
              <a:t>Romans that was not extended to </a:t>
            </a:r>
          </a:p>
          <a:p>
            <a:r>
              <a:rPr lang="en-US" sz="2400" u="sng">
                <a:latin typeface="Comic Sans MS" pitchFamily="66" charset="0"/>
              </a:rPr>
              <a:t>the new religion.</a:t>
            </a:r>
          </a:p>
          <a:p>
            <a:endParaRPr lang="en-US" sz="2400">
              <a:latin typeface="Comic Sans MS" pitchFamily="66" charset="0"/>
            </a:endParaRPr>
          </a:p>
          <a:p>
            <a:r>
              <a:rPr lang="en-US" sz="2400">
                <a:latin typeface="Comic Sans MS" pitchFamily="66" charset="0"/>
              </a:rPr>
              <a:t>Christians were killed as criminals by the Romans in various ways.</a:t>
            </a:r>
          </a:p>
          <a:p>
            <a:endParaRPr lang="en-US" sz="2400">
              <a:latin typeface="Comic Sans MS" pitchFamily="66" charset="0"/>
            </a:endParaRPr>
          </a:p>
          <a:p>
            <a:r>
              <a:rPr lang="en-US" sz="2400" u="sng">
                <a:latin typeface="Comic Sans MS" pitchFamily="66" charset="0"/>
              </a:rPr>
              <a:t>Christians won tolerance in 313 AD with the </a:t>
            </a:r>
            <a:r>
              <a:rPr lang="en-US" sz="2400" b="1" u="sng">
                <a:latin typeface="Comic Sans MS" pitchFamily="66" charset="0"/>
              </a:rPr>
              <a:t>Edict of Milan.</a:t>
            </a:r>
            <a:r>
              <a:rPr lang="en-US" sz="2400" u="sng">
                <a:latin typeface="Comic Sans MS" pitchFamily="66" charset="0"/>
              </a:rPr>
              <a:t>  </a:t>
            </a:r>
            <a:r>
              <a:rPr lang="en-US" sz="2400">
                <a:latin typeface="Comic Sans MS" pitchFamily="66" charset="0"/>
              </a:rPr>
              <a:t>This order by the Emperor </a:t>
            </a:r>
            <a:r>
              <a:rPr lang="en-US" sz="2400" b="1">
                <a:latin typeface="Comic Sans MS" pitchFamily="66" charset="0"/>
              </a:rPr>
              <a:t>Constantine</a:t>
            </a:r>
            <a:r>
              <a:rPr lang="en-US" sz="2400">
                <a:latin typeface="Comic Sans MS" pitchFamily="66" charset="0"/>
              </a:rPr>
              <a:t> made Christianity and all religion tolerated within the Empire.</a:t>
            </a:r>
          </a:p>
          <a:p>
            <a:endParaRPr lang="en-US" sz="2400">
              <a:latin typeface="Comic Sans MS" pitchFamily="66" charset="0"/>
            </a:endParaRPr>
          </a:p>
          <a:p>
            <a:r>
              <a:rPr lang="en-US" sz="2400">
                <a:latin typeface="Comic Sans MS" pitchFamily="66" charset="0"/>
              </a:rPr>
              <a:t>Years later </a:t>
            </a:r>
            <a:r>
              <a:rPr lang="en-US" sz="2400" b="1" u="sng">
                <a:latin typeface="Comic Sans MS" pitchFamily="66" charset="0"/>
              </a:rPr>
              <a:t>Theodosius the Great </a:t>
            </a:r>
            <a:r>
              <a:rPr lang="en-US" sz="2400" u="sng">
                <a:latin typeface="Comic Sans MS" pitchFamily="66" charset="0"/>
              </a:rPr>
              <a:t>made it the only religion tolerated within the empire, became official religion.</a:t>
            </a:r>
          </a:p>
        </p:txBody>
      </p:sp>
      <p:pic>
        <p:nvPicPr>
          <p:cNvPr id="4" name="Picture 3" descr="Detail from The Christian Martyrs' Last Prayer, by Jean-Leon Gerome (1883)"/>
          <p:cNvPicPr>
            <a:picLocks noChangeAspect="1" noChangeArrowheads="1"/>
          </p:cNvPicPr>
          <p:nvPr/>
        </p:nvPicPr>
        <p:blipFill>
          <a:blip r:embed="rId2" cstate="print"/>
          <a:srcRect/>
          <a:stretch>
            <a:fillRect/>
          </a:stretch>
        </p:blipFill>
        <p:spPr bwMode="auto">
          <a:xfrm>
            <a:off x="6019800" y="228600"/>
            <a:ext cx="2824163"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dissolv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dissolv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dissolv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dissolv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dissolve">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dissolve">
                                      <p:cBhvr>
                                        <p:cTn id="5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76200" y="228600"/>
            <a:ext cx="8915400" cy="5262563"/>
          </a:xfrm>
          <a:prstGeom prst="rect">
            <a:avLst/>
          </a:prstGeom>
          <a:noFill/>
          <a:ln w="9525">
            <a:noFill/>
            <a:miter lim="800000"/>
            <a:headEnd/>
            <a:tailEnd/>
          </a:ln>
        </p:spPr>
        <p:txBody>
          <a:bodyPr>
            <a:spAutoFit/>
          </a:bodyPr>
          <a:lstStyle/>
          <a:p>
            <a:r>
              <a:rPr lang="en-US" sz="2800">
                <a:latin typeface="Comic Sans MS" pitchFamily="66" charset="0"/>
              </a:rPr>
              <a:t>Clergy: </a:t>
            </a:r>
            <a:r>
              <a:rPr lang="en-US" sz="2800" u="sng">
                <a:latin typeface="Comic Sans MS" pitchFamily="66" charset="0"/>
              </a:rPr>
              <a:t>Were Church Officials</a:t>
            </a:r>
          </a:p>
          <a:p>
            <a:endParaRPr lang="en-US" sz="2800">
              <a:latin typeface="Comic Sans MS" pitchFamily="66" charset="0"/>
            </a:endParaRPr>
          </a:p>
          <a:p>
            <a:r>
              <a:rPr lang="en-US" sz="2800">
                <a:latin typeface="Comic Sans MS" pitchFamily="66" charset="0"/>
              </a:rPr>
              <a:t>Laity: </a:t>
            </a:r>
            <a:r>
              <a:rPr lang="en-US" sz="2800" u="sng">
                <a:latin typeface="Comic Sans MS" pitchFamily="66" charset="0"/>
              </a:rPr>
              <a:t>The common people </a:t>
            </a:r>
          </a:p>
          <a:p>
            <a:endParaRPr lang="en-US" sz="2800">
              <a:latin typeface="Comic Sans MS" pitchFamily="66" charset="0"/>
            </a:endParaRPr>
          </a:p>
          <a:p>
            <a:r>
              <a:rPr lang="en-US" sz="2800" u="sng">
                <a:latin typeface="Comic Sans MS" pitchFamily="66" charset="0"/>
              </a:rPr>
              <a:t>Christianity was forced to become organized because it was a persecuted religion.  This persecution actually helped Christianity to pull together.</a:t>
            </a:r>
          </a:p>
          <a:p>
            <a:endParaRPr lang="en-US" sz="2800" u="sng">
              <a:latin typeface="Comic Sans MS" pitchFamily="66" charset="0"/>
            </a:endParaRPr>
          </a:p>
          <a:p>
            <a:r>
              <a:rPr lang="en-US" sz="2800" u="sng">
                <a:latin typeface="Comic Sans MS" pitchFamily="66" charset="0"/>
              </a:rPr>
              <a:t>In a short time Christianity went from being a persecuted minority to the official religion of the Roman Empire</a:t>
            </a:r>
            <a:r>
              <a:rPr lang="en-US" sz="2800">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989140"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The Fall of Rome</a:t>
            </a:r>
          </a:p>
        </p:txBody>
      </p:sp>
      <p:sp>
        <p:nvSpPr>
          <p:cNvPr id="3" name="TextBox 2"/>
          <p:cNvSpPr txBox="1">
            <a:spLocks noChangeArrowheads="1"/>
          </p:cNvSpPr>
          <p:nvPr/>
        </p:nvSpPr>
        <p:spPr bwMode="auto">
          <a:xfrm>
            <a:off x="228600" y="990600"/>
            <a:ext cx="8610600" cy="5632450"/>
          </a:xfrm>
          <a:prstGeom prst="rect">
            <a:avLst/>
          </a:prstGeom>
          <a:noFill/>
          <a:ln w="9525">
            <a:noFill/>
            <a:miter lim="800000"/>
            <a:headEnd/>
            <a:tailEnd/>
          </a:ln>
        </p:spPr>
        <p:txBody>
          <a:bodyPr>
            <a:spAutoFit/>
          </a:bodyPr>
          <a:lstStyle/>
          <a:p>
            <a:r>
              <a:rPr lang="en-US" sz="2400" u="sng">
                <a:latin typeface="Comic Sans MS" pitchFamily="66" charset="0"/>
              </a:rPr>
              <a:t>Marcus Aurelius was the last emperor of the Pax Romana, </a:t>
            </a:r>
            <a:r>
              <a:rPr lang="en-US" sz="2400">
                <a:latin typeface="Comic Sans MS" pitchFamily="66" charset="0"/>
              </a:rPr>
              <a:t>or Roman Peace.  He died in 180 AD.</a:t>
            </a:r>
          </a:p>
          <a:p>
            <a:endParaRPr lang="en-US" sz="2400">
              <a:latin typeface="Comic Sans MS" pitchFamily="66" charset="0"/>
            </a:endParaRPr>
          </a:p>
          <a:p>
            <a:r>
              <a:rPr lang="en-US" sz="2400">
                <a:latin typeface="Comic Sans MS" pitchFamily="66" charset="0"/>
              </a:rPr>
              <a:t>Rome didn’t fall overnight, </a:t>
            </a:r>
            <a:r>
              <a:rPr lang="en-US" sz="2400" u="sng">
                <a:latin typeface="Comic Sans MS" pitchFamily="66" charset="0"/>
              </a:rPr>
              <a:t>there were many things that led to its downfall.</a:t>
            </a:r>
          </a:p>
          <a:p>
            <a:endParaRPr lang="en-US" sz="2400">
              <a:latin typeface="Comic Sans MS" pitchFamily="66" charset="0"/>
            </a:endParaRPr>
          </a:p>
          <a:p>
            <a:r>
              <a:rPr lang="en-US" sz="2400">
                <a:latin typeface="Comic Sans MS" pitchFamily="66" charset="0"/>
              </a:rPr>
              <a:t>The </a:t>
            </a:r>
            <a:r>
              <a:rPr lang="en-US" sz="2400" u="sng">
                <a:latin typeface="Comic Sans MS" pitchFamily="66" charset="0"/>
              </a:rPr>
              <a:t>Severans</a:t>
            </a:r>
            <a:r>
              <a:rPr lang="en-US" sz="2400">
                <a:latin typeface="Comic Sans MS" pitchFamily="66" charset="0"/>
              </a:rPr>
              <a:t> were a </a:t>
            </a:r>
            <a:r>
              <a:rPr lang="en-US" sz="2400" u="sng">
                <a:latin typeface="Comic Sans MS" pitchFamily="66" charset="0"/>
              </a:rPr>
              <a:t>series of harsh rulers who used the military to expand their power. </a:t>
            </a:r>
            <a:r>
              <a:rPr lang="en-US" sz="2400">
                <a:latin typeface="Comic Sans MS" pitchFamily="66" charset="0"/>
              </a:rPr>
              <a:t>After the fall of the Severans there was a time of military leadership, where many rulers met violent deaths.  The </a:t>
            </a:r>
          </a:p>
          <a:p>
            <a:r>
              <a:rPr lang="en-US" sz="2400">
                <a:latin typeface="Comic Sans MS" pitchFamily="66" charset="0"/>
              </a:rPr>
              <a:t>Empire became increasingly unstable.</a:t>
            </a:r>
          </a:p>
          <a:p>
            <a:endParaRPr lang="en-US" sz="2400">
              <a:latin typeface="Comic Sans MS" pitchFamily="66" charset="0"/>
            </a:endParaRPr>
          </a:p>
          <a:p>
            <a:endParaRPr lang="en-US" sz="2400">
              <a:latin typeface="Comic Sans MS" pitchFamily="66" charset="0"/>
            </a:endParaRPr>
          </a:p>
          <a:p>
            <a:endParaRPr lang="en-US" sz="2400">
              <a:latin typeface="Comic Sans MS" pitchFamily="66" charset="0"/>
            </a:endParaRPr>
          </a:p>
          <a:p>
            <a:endParaRPr lang="en-US" sz="2400">
              <a:latin typeface="Comic Sans MS" pitchFamily="66" charset="0"/>
            </a:endParaRPr>
          </a:p>
        </p:txBody>
      </p:sp>
      <p:pic>
        <p:nvPicPr>
          <p:cNvPr id="112642" name="Picture 2" descr="http://upload.wikimedia.org/wikipedia/commons/thumb/1/1a/Severan_dynasty_-_tondo.jpg/200px-Severan_dynasty_-_tondo.jpg">
            <a:hlinkClick r:id="rId2" tooltip="Severan dynasty - tondo.jpg"/>
          </p:cNvPr>
          <p:cNvPicPr>
            <a:picLocks noChangeAspect="1" noChangeArrowheads="1"/>
          </p:cNvPicPr>
          <p:nvPr/>
        </p:nvPicPr>
        <p:blipFill>
          <a:blip r:embed="rId3" cstate="print"/>
          <a:srcRect/>
          <a:stretch>
            <a:fillRect/>
          </a:stretch>
        </p:blipFill>
        <p:spPr bwMode="auto">
          <a:xfrm>
            <a:off x="6705600" y="4495800"/>
            <a:ext cx="1905000" cy="1933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12642"/>
                                        </p:tgtEl>
                                        <p:attrNameLst>
                                          <p:attrName>style.visibility</p:attrName>
                                        </p:attrNameLst>
                                      </p:cBhvr>
                                      <p:to>
                                        <p:strVal val="visible"/>
                                      </p:to>
                                    </p:set>
                                    <p:animEffect transition="in" filter="dissolve">
                                      <p:cBhvr>
                                        <p:cTn id="25" dur="500"/>
                                        <p:tgtEl>
                                          <p:spTgt spid="112642"/>
                                        </p:tgtEl>
                                      </p:cBhvr>
                                    </p:animEffect>
                                  </p:childTnLst>
                                </p:cTn>
                              </p:par>
                              <p:par>
                                <p:cTn id="26" presetID="9"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72085"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Barbarian Invasions</a:t>
            </a:r>
          </a:p>
        </p:txBody>
      </p:sp>
      <p:pic>
        <p:nvPicPr>
          <p:cNvPr id="114690" name="Picture 2" descr="http://www.eyewitnesstohistory.com/images/fallofrome1.jpg"/>
          <p:cNvPicPr>
            <a:picLocks noChangeAspect="1" noChangeArrowheads="1"/>
          </p:cNvPicPr>
          <p:nvPr/>
        </p:nvPicPr>
        <p:blipFill>
          <a:blip r:embed="rId2" cstate="print"/>
          <a:srcRect/>
          <a:stretch>
            <a:fillRect/>
          </a:stretch>
        </p:blipFill>
        <p:spPr bwMode="auto">
          <a:xfrm>
            <a:off x="4191000" y="990600"/>
            <a:ext cx="4513263" cy="2743200"/>
          </a:xfrm>
          <a:prstGeom prst="rect">
            <a:avLst/>
          </a:prstGeom>
          <a:noFill/>
          <a:ln w="9525">
            <a:noFill/>
            <a:miter lim="800000"/>
            <a:headEnd/>
            <a:tailEnd/>
          </a:ln>
        </p:spPr>
      </p:pic>
      <p:sp>
        <p:nvSpPr>
          <p:cNvPr id="4" name="TextBox 3"/>
          <p:cNvSpPr txBox="1">
            <a:spLocks noChangeArrowheads="1"/>
          </p:cNvSpPr>
          <p:nvPr/>
        </p:nvSpPr>
        <p:spPr bwMode="auto">
          <a:xfrm>
            <a:off x="152400" y="763588"/>
            <a:ext cx="3962400" cy="3046412"/>
          </a:xfrm>
          <a:prstGeom prst="rect">
            <a:avLst/>
          </a:prstGeom>
          <a:noFill/>
          <a:ln w="9525">
            <a:noFill/>
            <a:miter lim="800000"/>
            <a:headEnd/>
            <a:tailEnd/>
          </a:ln>
        </p:spPr>
        <p:txBody>
          <a:bodyPr>
            <a:spAutoFit/>
          </a:bodyPr>
          <a:lstStyle/>
          <a:p>
            <a:r>
              <a:rPr lang="en-US" sz="2400" u="sng">
                <a:latin typeface="Comic Sans MS" pitchFamily="66" charset="0"/>
              </a:rPr>
              <a:t>Over time various barbarian groups pushed at Rome’s borders.</a:t>
            </a:r>
          </a:p>
          <a:p>
            <a:endParaRPr lang="en-US" sz="2400">
              <a:latin typeface="Comic Sans MS" pitchFamily="66" charset="0"/>
            </a:endParaRPr>
          </a:p>
          <a:p>
            <a:r>
              <a:rPr lang="en-US" sz="2400">
                <a:latin typeface="Comic Sans MS" pitchFamily="66" charset="0"/>
              </a:rPr>
              <a:t>Many groups were pushed into Roman territory as the Huns invaded from Central Asia.</a:t>
            </a:r>
          </a:p>
        </p:txBody>
      </p:sp>
      <p:sp>
        <p:nvSpPr>
          <p:cNvPr id="5" name="TextBox 4"/>
          <p:cNvSpPr txBox="1">
            <a:spLocks noChangeArrowheads="1"/>
          </p:cNvSpPr>
          <p:nvPr/>
        </p:nvSpPr>
        <p:spPr bwMode="auto">
          <a:xfrm>
            <a:off x="152400" y="4046538"/>
            <a:ext cx="8763000" cy="1938337"/>
          </a:xfrm>
          <a:prstGeom prst="rect">
            <a:avLst/>
          </a:prstGeom>
          <a:noFill/>
          <a:ln w="9525">
            <a:noFill/>
            <a:miter lim="800000"/>
            <a:headEnd/>
            <a:tailEnd/>
          </a:ln>
        </p:spPr>
        <p:txBody>
          <a:bodyPr>
            <a:spAutoFit/>
          </a:bodyPr>
          <a:lstStyle/>
          <a:p>
            <a:r>
              <a:rPr lang="en-US" sz="2400">
                <a:latin typeface="Comic Sans MS" pitchFamily="66" charset="0"/>
              </a:rPr>
              <a:t>These groups included the </a:t>
            </a:r>
            <a:r>
              <a:rPr lang="en-US" sz="2400" u="sng">
                <a:latin typeface="Comic Sans MS" pitchFamily="66" charset="0"/>
              </a:rPr>
              <a:t>Vandals, the Visigoths, and the Ostrogoths</a:t>
            </a:r>
            <a:r>
              <a:rPr lang="en-US" sz="2400">
                <a:latin typeface="Comic Sans MS" pitchFamily="66" charset="0"/>
              </a:rPr>
              <a:t> among others. </a:t>
            </a:r>
          </a:p>
          <a:p>
            <a:endParaRPr lang="en-US" sz="2400">
              <a:latin typeface="Comic Sans MS" pitchFamily="66" charset="0"/>
            </a:endParaRPr>
          </a:p>
          <a:p>
            <a:r>
              <a:rPr lang="en-US" sz="2400">
                <a:latin typeface="Comic Sans MS" pitchFamily="66" charset="0"/>
              </a:rPr>
              <a:t>These groups </a:t>
            </a:r>
            <a:r>
              <a:rPr lang="en-US" sz="2400" u="sng">
                <a:latin typeface="Comic Sans MS" pitchFamily="66" charset="0"/>
              </a:rPr>
              <a:t>slowly took over Roman territory </a:t>
            </a:r>
            <a:r>
              <a:rPr lang="en-US" sz="2400">
                <a:latin typeface="Comic Sans MS" pitchFamily="66" charset="0"/>
              </a:rPr>
              <a:t>and staged several invasions of the city of Rome itself.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14690"/>
                                        </p:tgtEl>
                                        <p:attrNameLst>
                                          <p:attrName>style.visibility</p:attrName>
                                        </p:attrNameLst>
                                      </p:cBhvr>
                                      <p:to>
                                        <p:strVal val="visible"/>
                                      </p:to>
                                    </p:set>
                                    <p:animEffect transition="in" filter="dissolve">
                                      <p:cBhvr>
                                        <p:cTn id="10" dur="500"/>
                                        <p:tgtEl>
                                          <p:spTgt spid="114690"/>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amond(in)">
                                      <p:cBhvr>
                                        <p:cTn id="15" dur="2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diamond(in)">
                                      <p:cBhvr>
                                        <p:cTn id="20" dur="20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diamond(in)">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diamond(in)">
                                      <p:cBhvr>
                                        <p:cTn id="3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4862228"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Economic and Political Problems</a:t>
            </a:r>
          </a:p>
        </p:txBody>
      </p:sp>
      <p:sp>
        <p:nvSpPr>
          <p:cNvPr id="3" name="TextBox 2"/>
          <p:cNvSpPr txBox="1">
            <a:spLocks noChangeArrowheads="1"/>
          </p:cNvSpPr>
          <p:nvPr/>
        </p:nvSpPr>
        <p:spPr bwMode="auto">
          <a:xfrm>
            <a:off x="228600" y="685800"/>
            <a:ext cx="8534400" cy="3878263"/>
          </a:xfrm>
          <a:prstGeom prst="rect">
            <a:avLst/>
          </a:prstGeom>
          <a:noFill/>
          <a:ln w="9525">
            <a:noFill/>
            <a:miter lim="800000"/>
            <a:headEnd/>
            <a:tailEnd/>
          </a:ln>
        </p:spPr>
        <p:txBody>
          <a:bodyPr>
            <a:spAutoFit/>
          </a:bodyPr>
          <a:lstStyle/>
          <a:p>
            <a:r>
              <a:rPr lang="en-US" sz="2400">
                <a:latin typeface="Comic Sans MS" pitchFamily="66" charset="0"/>
              </a:rPr>
              <a:t>Rome experienced very </a:t>
            </a:r>
            <a:r>
              <a:rPr lang="en-US" sz="2400" u="sng">
                <a:latin typeface="Comic Sans MS" pitchFamily="66" charset="0"/>
              </a:rPr>
              <a:t>high inflation </a:t>
            </a:r>
            <a:r>
              <a:rPr lang="en-US" sz="2400">
                <a:latin typeface="Comic Sans MS" pitchFamily="66" charset="0"/>
              </a:rPr>
              <a:t>toward the end of the Empire</a:t>
            </a:r>
          </a:p>
          <a:p>
            <a:endParaRPr lang="en-US" sz="2400">
              <a:latin typeface="Comic Sans MS" pitchFamily="66" charset="0"/>
            </a:endParaRPr>
          </a:p>
          <a:p>
            <a:r>
              <a:rPr lang="en-US" sz="2400">
                <a:latin typeface="Comic Sans MS" pitchFamily="66" charset="0"/>
              </a:rPr>
              <a:t>There were </a:t>
            </a:r>
            <a:r>
              <a:rPr lang="en-US" sz="2400" u="sng">
                <a:latin typeface="Comic Sans MS" pitchFamily="66" charset="0"/>
              </a:rPr>
              <a:t>heavy taxes and a lot of corruption </a:t>
            </a:r>
            <a:r>
              <a:rPr lang="en-US" sz="2400">
                <a:latin typeface="Comic Sans MS" pitchFamily="66" charset="0"/>
              </a:rPr>
              <a:t>in the government system</a:t>
            </a:r>
          </a:p>
          <a:p>
            <a:endParaRPr lang="en-US" sz="2400">
              <a:latin typeface="Comic Sans MS" pitchFamily="66" charset="0"/>
            </a:endParaRPr>
          </a:p>
          <a:p>
            <a:r>
              <a:rPr lang="en-US" sz="2400">
                <a:latin typeface="Comic Sans MS" pitchFamily="66" charset="0"/>
              </a:rPr>
              <a:t>There were </a:t>
            </a:r>
            <a:r>
              <a:rPr lang="en-US" sz="2400" u="sng">
                <a:latin typeface="Comic Sans MS" pitchFamily="66" charset="0"/>
              </a:rPr>
              <a:t>high rates of unemployment and discontent among the people.</a:t>
            </a:r>
          </a:p>
          <a:p>
            <a:endParaRPr lang="en-US">
              <a:latin typeface="Comic Sans MS" pitchFamily="66" charset="0"/>
            </a:endParaRPr>
          </a:p>
          <a:p>
            <a:endParaRPr lang="en-US">
              <a:latin typeface="Comic Sans MS" pitchFamily="66" charset="0"/>
            </a:endParaRPr>
          </a:p>
          <a:p>
            <a:endParaRPr lang="en-US">
              <a:latin typeface="Comic Sans MS" pitchFamily="66" charset="0"/>
            </a:endParaRPr>
          </a:p>
        </p:txBody>
      </p:sp>
      <p:sp>
        <p:nvSpPr>
          <p:cNvPr id="4" name="Rectangle 3"/>
          <p:cNvSpPr/>
          <p:nvPr/>
        </p:nvSpPr>
        <p:spPr>
          <a:xfrm>
            <a:off x="228600" y="3886200"/>
            <a:ext cx="1099981" cy="461665"/>
          </a:xfrm>
          <a:prstGeom prst="rect">
            <a:avLst/>
          </a:prstGeom>
        </p:spPr>
        <p:txBody>
          <a:bodyPr wrap="none">
            <a:spAutoFit/>
          </a:bodyPr>
          <a:lstStyle/>
          <a:p>
            <a:pPr algn="ctr" fontAlgn="auto">
              <a:spcBef>
                <a:spcPts val="0"/>
              </a:spcBef>
              <a:spcAft>
                <a:spcPts val="0"/>
              </a:spcAft>
              <a:defRPr/>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Plague</a:t>
            </a:r>
          </a:p>
        </p:txBody>
      </p:sp>
      <p:sp>
        <p:nvSpPr>
          <p:cNvPr id="5" name="TextBox 4"/>
          <p:cNvSpPr txBox="1">
            <a:spLocks noChangeArrowheads="1"/>
          </p:cNvSpPr>
          <p:nvPr/>
        </p:nvSpPr>
        <p:spPr bwMode="auto">
          <a:xfrm>
            <a:off x="228600" y="4495800"/>
            <a:ext cx="8382000" cy="1938338"/>
          </a:xfrm>
          <a:prstGeom prst="rect">
            <a:avLst/>
          </a:prstGeom>
          <a:noFill/>
          <a:ln w="9525">
            <a:noFill/>
            <a:miter lim="800000"/>
            <a:headEnd/>
            <a:tailEnd/>
          </a:ln>
        </p:spPr>
        <p:txBody>
          <a:bodyPr>
            <a:spAutoFit/>
          </a:bodyPr>
          <a:lstStyle/>
          <a:p>
            <a:r>
              <a:rPr lang="en-US" sz="2400">
                <a:latin typeface="Comic Sans MS" pitchFamily="66" charset="0"/>
              </a:rPr>
              <a:t>En </a:t>
            </a:r>
            <a:r>
              <a:rPr lang="en-US" sz="2400" u="sng">
                <a:latin typeface="Comic Sans MS" pitchFamily="66" charset="0"/>
              </a:rPr>
              <a:t>epidemic disease hit Rome in the late empire causing a labor shortage</a:t>
            </a:r>
            <a:r>
              <a:rPr lang="en-US" sz="2400">
                <a:latin typeface="Comic Sans MS" pitchFamily="66" charset="0"/>
              </a:rPr>
              <a:t>. </a:t>
            </a:r>
          </a:p>
          <a:p>
            <a:endParaRPr lang="en-US" sz="2400">
              <a:latin typeface="Comic Sans MS" pitchFamily="66" charset="0"/>
            </a:endParaRPr>
          </a:p>
          <a:p>
            <a:r>
              <a:rPr lang="en-US" sz="2400">
                <a:latin typeface="Comic Sans MS" pitchFamily="66" charset="0"/>
              </a:rPr>
              <a:t>This caused shortages in the labor force and in the military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dissolve">
                                      <p:cBhvr>
                                        <p:cTn id="25" dur="500"/>
                                        <p:tgtEl>
                                          <p:spTgt spid="4">
                                            <p:txEl>
                                              <p:pRg st="0" end="0"/>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dissolve">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dissolve">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5"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rcenary.gnn.tv/_var/blogs/25160-f0e943815963e410ee2b11ceeb4bde37.jpg"/>
          <p:cNvPicPr>
            <a:picLocks noChangeAspect="1" noChangeArrowheads="1"/>
          </p:cNvPicPr>
          <p:nvPr/>
        </p:nvPicPr>
        <p:blipFill>
          <a:blip r:embed="rId2" cstate="print"/>
          <a:srcRect/>
          <a:stretch>
            <a:fillRect/>
          </a:stretch>
        </p:blipFill>
        <p:spPr bwMode="auto">
          <a:xfrm>
            <a:off x="5162550" y="4473575"/>
            <a:ext cx="3829050" cy="2155825"/>
          </a:xfrm>
          <a:prstGeom prst="rect">
            <a:avLst/>
          </a:prstGeom>
          <a:noFill/>
          <a:ln w="9525">
            <a:noFill/>
            <a:miter lim="800000"/>
            <a:headEnd/>
            <a:tailEnd/>
          </a:ln>
        </p:spPr>
      </p:pic>
      <p:sp>
        <p:nvSpPr>
          <p:cNvPr id="3" name="Rectangle 2"/>
          <p:cNvSpPr/>
          <p:nvPr/>
        </p:nvSpPr>
        <p:spPr>
          <a:xfrm>
            <a:off x="154118" y="304800"/>
            <a:ext cx="2295821"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Mercenaries</a:t>
            </a:r>
          </a:p>
        </p:txBody>
      </p:sp>
      <p:sp>
        <p:nvSpPr>
          <p:cNvPr id="4" name="TextBox 3"/>
          <p:cNvSpPr txBox="1">
            <a:spLocks noChangeArrowheads="1"/>
          </p:cNvSpPr>
          <p:nvPr/>
        </p:nvSpPr>
        <p:spPr bwMode="auto">
          <a:xfrm>
            <a:off x="228600" y="914400"/>
            <a:ext cx="8610600" cy="3970338"/>
          </a:xfrm>
          <a:prstGeom prst="rect">
            <a:avLst/>
          </a:prstGeom>
          <a:noFill/>
          <a:ln w="9525">
            <a:noFill/>
            <a:miter lim="800000"/>
            <a:headEnd/>
            <a:tailEnd/>
          </a:ln>
        </p:spPr>
        <p:txBody>
          <a:bodyPr>
            <a:spAutoFit/>
          </a:bodyPr>
          <a:lstStyle/>
          <a:p>
            <a:r>
              <a:rPr lang="en-US" sz="2800" u="sng">
                <a:latin typeface="Comic Sans MS" pitchFamily="66" charset="0"/>
              </a:rPr>
              <a:t>Because of the labor shortage the Roman Military had to hire Mercenaries</a:t>
            </a:r>
            <a:r>
              <a:rPr lang="en-US" sz="2800">
                <a:latin typeface="Comic Sans MS" pitchFamily="66" charset="0"/>
              </a:rPr>
              <a:t>, </a:t>
            </a:r>
            <a:r>
              <a:rPr lang="en-US" sz="2800" u="sng">
                <a:latin typeface="Comic Sans MS" pitchFamily="66" charset="0"/>
              </a:rPr>
              <a:t>or soldiers-for-hire</a:t>
            </a:r>
          </a:p>
          <a:p>
            <a:endParaRPr lang="en-US" sz="2800">
              <a:latin typeface="Comic Sans MS" pitchFamily="66" charset="0"/>
            </a:endParaRPr>
          </a:p>
          <a:p>
            <a:r>
              <a:rPr lang="en-US" sz="2800">
                <a:latin typeface="Comic Sans MS" pitchFamily="66" charset="0"/>
              </a:rPr>
              <a:t>These soldiers were </a:t>
            </a:r>
            <a:r>
              <a:rPr lang="en-US" sz="2800" u="sng">
                <a:latin typeface="Comic Sans MS" pitchFamily="66" charset="0"/>
              </a:rPr>
              <a:t>not as disciplined </a:t>
            </a:r>
            <a:r>
              <a:rPr lang="en-US" sz="2800">
                <a:latin typeface="Comic Sans MS" pitchFamily="66" charset="0"/>
              </a:rPr>
              <a:t>as the regular Roman military.</a:t>
            </a:r>
          </a:p>
          <a:p>
            <a:endParaRPr lang="en-US" sz="2800">
              <a:latin typeface="Comic Sans MS" pitchFamily="66" charset="0"/>
            </a:endParaRPr>
          </a:p>
          <a:p>
            <a:r>
              <a:rPr lang="en-US" sz="2800">
                <a:latin typeface="Comic Sans MS" pitchFamily="66" charset="0"/>
              </a:rPr>
              <a:t>The </a:t>
            </a:r>
            <a:r>
              <a:rPr lang="en-US" sz="2800" u="sng">
                <a:latin typeface="Comic Sans MS" pitchFamily="66" charset="0"/>
              </a:rPr>
              <a:t>effectiveness of the Roman army declined </a:t>
            </a:r>
            <a:r>
              <a:rPr lang="en-US" sz="2800">
                <a:latin typeface="Comic Sans MS" pitchFamily="66" charset="0"/>
              </a:rPr>
              <a:t>as soldiers did not train and would desert the army during battle.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 calcmode="lin" valueType="num">
                                      <p:cBhvr>
                                        <p:cTn id="26"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4">
                                            <p:txEl>
                                              <p:pRg st="4" end="4"/>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circle(in)">
                                      <p:cBhvr>
                                        <p:cTn id="3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285" y="228600"/>
            <a:ext cx="6402715" cy="492443"/>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Reforms of Diocletian and Constantine</a:t>
            </a:r>
          </a:p>
        </p:txBody>
      </p:sp>
      <p:pic>
        <p:nvPicPr>
          <p:cNvPr id="118786" name="Picture 2" descr="http://www.beastcoins.com/RomanImperial/VII/Siscia/Diocletian-RICVI-32a.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769100" y="152400"/>
            <a:ext cx="2222500" cy="1101725"/>
          </a:xfrm>
          <a:prstGeom prst="rect">
            <a:avLst/>
          </a:prstGeom>
          <a:noFill/>
          <a:ln w="9525">
            <a:noFill/>
            <a:miter lim="800000"/>
            <a:headEnd/>
            <a:tailEnd/>
          </a:ln>
        </p:spPr>
      </p:pic>
      <p:sp>
        <p:nvSpPr>
          <p:cNvPr id="4" name="TextBox 3"/>
          <p:cNvSpPr txBox="1">
            <a:spLocks noChangeArrowheads="1"/>
          </p:cNvSpPr>
          <p:nvPr/>
        </p:nvSpPr>
        <p:spPr bwMode="auto">
          <a:xfrm>
            <a:off x="304800" y="838200"/>
            <a:ext cx="8305800" cy="3170238"/>
          </a:xfrm>
          <a:prstGeom prst="rect">
            <a:avLst/>
          </a:prstGeom>
          <a:noFill/>
          <a:ln w="9525">
            <a:noFill/>
            <a:miter lim="800000"/>
            <a:headEnd/>
            <a:tailEnd/>
          </a:ln>
        </p:spPr>
        <p:txBody>
          <a:bodyPr>
            <a:spAutoFit/>
          </a:bodyPr>
          <a:lstStyle/>
          <a:p>
            <a:r>
              <a:rPr lang="en-US" sz="2500">
                <a:latin typeface="Comic Sans MS" pitchFamily="66" charset="0"/>
              </a:rPr>
              <a:t>The Roman Emperors Diocletian and </a:t>
            </a:r>
          </a:p>
          <a:p>
            <a:r>
              <a:rPr lang="en-US" sz="2500">
                <a:latin typeface="Comic Sans MS" pitchFamily="66" charset="0"/>
              </a:rPr>
              <a:t>Constantine </a:t>
            </a:r>
            <a:r>
              <a:rPr lang="en-US" sz="2500" u="sng">
                <a:latin typeface="Comic Sans MS" pitchFamily="66" charset="0"/>
              </a:rPr>
              <a:t>both attempted reforms to slow the decline of the Empire</a:t>
            </a:r>
          </a:p>
          <a:p>
            <a:endParaRPr lang="en-US" sz="2500">
              <a:latin typeface="Comic Sans MS" pitchFamily="66" charset="0"/>
            </a:endParaRPr>
          </a:p>
          <a:p>
            <a:r>
              <a:rPr lang="en-US" sz="2500" u="sng">
                <a:latin typeface="Comic Sans MS" pitchFamily="66" charset="0"/>
              </a:rPr>
              <a:t>Diocletian divided the Roman Empire into East and West</a:t>
            </a:r>
          </a:p>
          <a:p>
            <a:endParaRPr lang="en-US" sz="2500">
              <a:latin typeface="Comic Sans MS" pitchFamily="66" charset="0"/>
            </a:endParaRPr>
          </a:p>
          <a:p>
            <a:endParaRPr lang="en-US" sz="2500">
              <a:latin typeface="Comic Sans MS" pitchFamily="66" charset="0"/>
            </a:endParaRPr>
          </a:p>
        </p:txBody>
      </p:sp>
      <p:pic>
        <p:nvPicPr>
          <p:cNvPr id="118788" name="Picture 4" descr="http://www.martinsville.k12.va.us/mhs/gdean/test1/romedivided.jpg"/>
          <p:cNvPicPr>
            <a:picLocks noChangeAspect="1" noChangeArrowheads="1"/>
          </p:cNvPicPr>
          <p:nvPr/>
        </p:nvPicPr>
        <p:blipFill>
          <a:blip r:embed="rId3" cstate="print"/>
          <a:srcRect/>
          <a:stretch>
            <a:fillRect/>
          </a:stretch>
        </p:blipFill>
        <p:spPr bwMode="auto">
          <a:xfrm>
            <a:off x="3886200" y="2895600"/>
            <a:ext cx="4876800" cy="3657600"/>
          </a:xfrm>
          <a:prstGeom prst="rect">
            <a:avLst/>
          </a:prstGeom>
          <a:noFill/>
          <a:ln w="9525">
            <a:noFill/>
            <a:miter lim="800000"/>
            <a:headEnd/>
            <a:tailEnd/>
          </a:ln>
        </p:spPr>
      </p:pic>
      <p:sp>
        <p:nvSpPr>
          <p:cNvPr id="6" name="TextBox 5"/>
          <p:cNvSpPr txBox="1">
            <a:spLocks noChangeArrowheads="1"/>
          </p:cNvSpPr>
          <p:nvPr/>
        </p:nvSpPr>
        <p:spPr bwMode="auto">
          <a:xfrm>
            <a:off x="381000" y="3505200"/>
            <a:ext cx="3200400" cy="3170238"/>
          </a:xfrm>
          <a:prstGeom prst="rect">
            <a:avLst/>
          </a:prstGeom>
          <a:noFill/>
          <a:ln w="9525">
            <a:noFill/>
            <a:miter lim="800000"/>
            <a:headEnd/>
            <a:tailEnd/>
          </a:ln>
        </p:spPr>
        <p:txBody>
          <a:bodyPr>
            <a:spAutoFit/>
          </a:bodyPr>
          <a:lstStyle/>
          <a:p>
            <a:r>
              <a:rPr lang="en-US" sz="2500" u="sng">
                <a:latin typeface="Comic Sans MS" pitchFamily="66" charset="0"/>
              </a:rPr>
              <a:t>Diocletian appointed a co-Emperor to help rule this now divided empire</a:t>
            </a:r>
          </a:p>
          <a:p>
            <a:endParaRPr lang="en-US" sz="2500">
              <a:latin typeface="Comic Sans MS" pitchFamily="66" charset="0"/>
            </a:endParaRPr>
          </a:p>
          <a:p>
            <a:r>
              <a:rPr lang="en-US" sz="2500">
                <a:latin typeface="Comic Sans MS" pitchFamily="66" charset="0"/>
              </a:rPr>
              <a:t>Leadership was divided among four people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118786"/>
                                        </p:tgtEl>
                                        <p:attrNameLst>
                                          <p:attrName>style.visibility</p:attrName>
                                        </p:attrNameLst>
                                      </p:cBhvr>
                                      <p:to>
                                        <p:strVal val="visible"/>
                                      </p:to>
                                    </p:set>
                                    <p:anim calcmode="lin" valueType="num">
                                      <p:cBhvr>
                                        <p:cTn id="10" dur="1000" fill="hold"/>
                                        <p:tgtEl>
                                          <p:spTgt spid="118786"/>
                                        </p:tgtEl>
                                        <p:attrNameLst>
                                          <p:attrName>ppt_w</p:attrName>
                                        </p:attrNameLst>
                                      </p:cBhvr>
                                      <p:tavLst>
                                        <p:tav tm="0">
                                          <p:val>
                                            <p:fltVal val="0"/>
                                          </p:val>
                                        </p:tav>
                                        <p:tav tm="100000">
                                          <p:val>
                                            <p:strVal val="#ppt_w"/>
                                          </p:val>
                                        </p:tav>
                                      </p:tavLst>
                                    </p:anim>
                                    <p:anim calcmode="lin" valueType="num">
                                      <p:cBhvr>
                                        <p:cTn id="11" dur="1000" fill="hold"/>
                                        <p:tgtEl>
                                          <p:spTgt spid="118786"/>
                                        </p:tgtEl>
                                        <p:attrNameLst>
                                          <p:attrName>ppt_h</p:attrName>
                                        </p:attrNameLst>
                                      </p:cBhvr>
                                      <p:tavLst>
                                        <p:tav tm="0">
                                          <p:val>
                                            <p:fltVal val="0"/>
                                          </p:val>
                                        </p:tav>
                                        <p:tav tm="100000">
                                          <p:val>
                                            <p:strVal val="#ppt_h"/>
                                          </p:val>
                                        </p:tav>
                                      </p:tavLst>
                                    </p:anim>
                                    <p:animEffect transition="in" filter="fade">
                                      <p:cBhvr>
                                        <p:cTn id="12" dur="1000"/>
                                        <p:tgtEl>
                                          <p:spTgt spid="11878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dissolv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dissolve">
                                      <p:cBhvr>
                                        <p:cTn id="27" dur="500"/>
                                        <p:tgtEl>
                                          <p:spTgt spid="4">
                                            <p:txEl>
                                              <p:pRg st="3" end="3"/>
                                            </p:txEl>
                                          </p:spTgt>
                                        </p:tgtEl>
                                      </p:cBhvr>
                                    </p:animEffect>
                                  </p:childTnLst>
                                </p:cTn>
                              </p:par>
                              <p:par>
                                <p:cTn id="28" presetID="2" presetClass="entr" presetSubtype="4" fill="hold" nodeType="withEffect">
                                  <p:stCondLst>
                                    <p:cond delay="0"/>
                                  </p:stCondLst>
                                  <p:childTnLst>
                                    <p:set>
                                      <p:cBhvr>
                                        <p:cTn id="29" dur="1" fill="hold">
                                          <p:stCondLst>
                                            <p:cond delay="0"/>
                                          </p:stCondLst>
                                        </p:cTn>
                                        <p:tgtEl>
                                          <p:spTgt spid="118788"/>
                                        </p:tgtEl>
                                        <p:attrNameLst>
                                          <p:attrName>style.visibility</p:attrName>
                                        </p:attrNameLst>
                                      </p:cBhvr>
                                      <p:to>
                                        <p:strVal val="visible"/>
                                      </p:to>
                                    </p:set>
                                    <p:anim calcmode="lin" valueType="num">
                                      <p:cBhvr additive="base">
                                        <p:cTn id="30" dur="500" fill="hold"/>
                                        <p:tgtEl>
                                          <p:spTgt spid="118788"/>
                                        </p:tgtEl>
                                        <p:attrNameLst>
                                          <p:attrName>ppt_x</p:attrName>
                                        </p:attrNameLst>
                                      </p:cBhvr>
                                      <p:tavLst>
                                        <p:tav tm="0">
                                          <p:val>
                                            <p:strVal val="#ppt_x"/>
                                          </p:val>
                                        </p:tav>
                                        <p:tav tm="100000">
                                          <p:val>
                                            <p:strVal val="#ppt_x"/>
                                          </p:val>
                                        </p:tav>
                                      </p:tavLst>
                                    </p:anim>
                                    <p:anim calcmode="lin" valueType="num">
                                      <p:cBhvr additive="base">
                                        <p:cTn id="31" dur="500" fill="hold"/>
                                        <p:tgtEl>
                                          <p:spTgt spid="11878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ssolv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taly_powers_800_600_bc.gif"/>
          <p:cNvPicPr>
            <a:picLocks noChangeAspect="1" noChangeArrowheads="1"/>
          </p:cNvPicPr>
          <p:nvPr/>
        </p:nvPicPr>
        <p:blipFill>
          <a:blip r:embed="rId2" cstate="print"/>
          <a:srcRect/>
          <a:stretch>
            <a:fillRect/>
          </a:stretch>
        </p:blipFill>
        <p:spPr bwMode="auto">
          <a:xfrm>
            <a:off x="4953000" y="838200"/>
            <a:ext cx="4000500" cy="4514850"/>
          </a:xfrm>
          <a:prstGeom prst="rect">
            <a:avLst/>
          </a:prstGeom>
          <a:noFill/>
          <a:ln w="9525">
            <a:noFill/>
            <a:miter lim="800000"/>
            <a:headEnd/>
            <a:tailEnd/>
          </a:ln>
        </p:spPr>
      </p:pic>
      <p:sp>
        <p:nvSpPr>
          <p:cNvPr id="6" name="TextBox 5"/>
          <p:cNvSpPr txBox="1"/>
          <p:nvPr/>
        </p:nvSpPr>
        <p:spPr>
          <a:xfrm>
            <a:off x="152400" y="76200"/>
            <a:ext cx="4876800" cy="6494085"/>
          </a:xfrm>
          <a:prstGeom prst="rect">
            <a:avLst/>
          </a:prstGeom>
          <a:noFill/>
        </p:spPr>
        <p:txBody>
          <a:bodyPr>
            <a:spAutoFit/>
            <a:scene3d>
              <a:camera prst="orthographicFront"/>
              <a:lightRig rig="threePt" dir="t"/>
            </a:scene3d>
            <a:sp3d extrusionH="57150">
              <a:bevelT w="69850" h="38100" prst="cross"/>
            </a:sp3d>
          </a:bodyPr>
          <a:lstStyle/>
          <a:p>
            <a:pPr fontAlgn="auto">
              <a:spcBef>
                <a:spcPts val="0"/>
              </a:spcBef>
              <a:spcAft>
                <a:spcPts val="0"/>
              </a:spcAft>
              <a:defRPr/>
            </a:pPr>
            <a:r>
              <a:rPr lang="en-US" sz="3200" b="1" dirty="0">
                <a:effectLst>
                  <a:glow rad="101600">
                    <a:schemeClr val="accent2">
                      <a:satMod val="175000"/>
                      <a:alpha val="40000"/>
                    </a:schemeClr>
                  </a:glow>
                </a:effectLst>
                <a:latin typeface="+mn-lt"/>
                <a:cs typeface="+mn-cs"/>
              </a:rPr>
              <a:t>The Peoples of Italy</a:t>
            </a:r>
            <a:endParaRPr lang="en-US" sz="2400" b="1" dirty="0">
              <a:latin typeface="+mn-lt"/>
              <a:cs typeface="+mn-cs"/>
            </a:endParaRPr>
          </a:p>
          <a:p>
            <a:pPr fontAlgn="auto">
              <a:spcBef>
                <a:spcPts val="0"/>
              </a:spcBef>
              <a:spcAft>
                <a:spcPts val="0"/>
              </a:spcAft>
              <a:defRPr/>
            </a:pPr>
            <a:r>
              <a:rPr lang="en-US" sz="2400" b="1" dirty="0">
                <a:latin typeface="+mn-lt"/>
                <a:cs typeface="+mn-cs"/>
              </a:rPr>
              <a:t>Latins</a:t>
            </a:r>
          </a:p>
          <a:p>
            <a:pPr fontAlgn="auto">
              <a:spcBef>
                <a:spcPts val="0"/>
              </a:spcBef>
              <a:spcAft>
                <a:spcPts val="0"/>
              </a:spcAft>
              <a:defRPr/>
            </a:pPr>
            <a:r>
              <a:rPr lang="en-US" sz="2400" dirty="0">
                <a:latin typeface="+mn-lt"/>
                <a:cs typeface="+mn-cs"/>
              </a:rPr>
              <a:t>Indo European people who </a:t>
            </a:r>
            <a:r>
              <a:rPr lang="en-US" sz="2400" u="sng" dirty="0">
                <a:latin typeface="+mn-lt"/>
                <a:cs typeface="+mn-cs"/>
              </a:rPr>
              <a:t>spoke Latin </a:t>
            </a:r>
            <a:r>
              <a:rPr lang="en-US" sz="2400" dirty="0">
                <a:latin typeface="+mn-lt"/>
                <a:cs typeface="+mn-cs"/>
              </a:rPr>
              <a:t>and </a:t>
            </a:r>
            <a:r>
              <a:rPr lang="en-US" sz="2400" u="sng" dirty="0">
                <a:latin typeface="+mn-lt"/>
                <a:cs typeface="+mn-cs"/>
              </a:rPr>
              <a:t>settled on the plain of Latium</a:t>
            </a:r>
          </a:p>
          <a:p>
            <a:pPr fontAlgn="auto">
              <a:spcBef>
                <a:spcPts val="0"/>
              </a:spcBef>
              <a:spcAft>
                <a:spcPts val="0"/>
              </a:spcAft>
              <a:defRPr/>
            </a:pPr>
            <a:endParaRPr lang="en-US" sz="2400" u="sng" dirty="0">
              <a:latin typeface="+mn-lt"/>
              <a:cs typeface="+mn-cs"/>
            </a:endParaRPr>
          </a:p>
          <a:p>
            <a:pPr fontAlgn="auto">
              <a:spcBef>
                <a:spcPts val="0"/>
              </a:spcBef>
              <a:spcAft>
                <a:spcPts val="0"/>
              </a:spcAft>
              <a:defRPr/>
            </a:pPr>
            <a:r>
              <a:rPr lang="en-US" sz="2400" b="1" dirty="0">
                <a:latin typeface="+mn-lt"/>
                <a:cs typeface="+mn-cs"/>
              </a:rPr>
              <a:t>Greeks</a:t>
            </a:r>
          </a:p>
          <a:p>
            <a:pPr fontAlgn="auto">
              <a:spcBef>
                <a:spcPts val="0"/>
              </a:spcBef>
              <a:spcAft>
                <a:spcPts val="0"/>
              </a:spcAft>
              <a:defRPr/>
            </a:pPr>
            <a:r>
              <a:rPr lang="en-US" sz="2400" dirty="0">
                <a:latin typeface="+mn-lt"/>
                <a:cs typeface="+mn-cs"/>
              </a:rPr>
              <a:t>Had settled during Greek colonization. </a:t>
            </a:r>
          </a:p>
          <a:p>
            <a:pPr fontAlgn="auto">
              <a:spcBef>
                <a:spcPts val="0"/>
              </a:spcBef>
              <a:spcAft>
                <a:spcPts val="0"/>
              </a:spcAft>
              <a:defRPr/>
            </a:pPr>
            <a:r>
              <a:rPr lang="en-US" sz="2400" dirty="0">
                <a:latin typeface="+mn-lt"/>
                <a:cs typeface="+mn-cs"/>
              </a:rPr>
              <a:t>Were mostly </a:t>
            </a:r>
            <a:r>
              <a:rPr lang="en-US" sz="2400" u="sng" dirty="0">
                <a:latin typeface="+mn-lt"/>
                <a:cs typeface="+mn-cs"/>
              </a:rPr>
              <a:t>in the south</a:t>
            </a:r>
            <a:r>
              <a:rPr lang="en-US" sz="2400" dirty="0">
                <a:latin typeface="+mn-lt"/>
                <a:cs typeface="+mn-cs"/>
              </a:rPr>
              <a:t>. </a:t>
            </a:r>
          </a:p>
          <a:p>
            <a:pPr fontAlgn="auto">
              <a:spcBef>
                <a:spcPts val="0"/>
              </a:spcBef>
              <a:spcAft>
                <a:spcPts val="0"/>
              </a:spcAft>
              <a:defRPr/>
            </a:pPr>
            <a:r>
              <a:rPr lang="en-US" sz="2400" dirty="0">
                <a:latin typeface="+mn-lt"/>
                <a:cs typeface="+mn-cs"/>
              </a:rPr>
              <a:t>They </a:t>
            </a:r>
            <a:r>
              <a:rPr lang="en-US" sz="2400" u="sng" dirty="0">
                <a:latin typeface="+mn-lt"/>
                <a:cs typeface="+mn-cs"/>
              </a:rPr>
              <a:t>influenced  Rome </a:t>
            </a:r>
            <a:r>
              <a:rPr lang="en-US" sz="2400" dirty="0">
                <a:latin typeface="+mn-lt"/>
                <a:cs typeface="+mn-cs"/>
              </a:rPr>
              <a:t>in </a:t>
            </a:r>
            <a:r>
              <a:rPr lang="en-US" sz="2400" u="sng" dirty="0">
                <a:latin typeface="+mn-lt"/>
                <a:cs typeface="+mn-cs"/>
              </a:rPr>
              <a:t>agriculture</a:t>
            </a:r>
            <a:r>
              <a:rPr lang="en-US" sz="2400" dirty="0">
                <a:latin typeface="+mn-lt"/>
                <a:cs typeface="+mn-cs"/>
              </a:rPr>
              <a:t> with the cultivation the grape and olive. </a:t>
            </a:r>
          </a:p>
          <a:p>
            <a:pPr fontAlgn="auto">
              <a:spcBef>
                <a:spcPts val="0"/>
              </a:spcBef>
              <a:spcAft>
                <a:spcPts val="0"/>
              </a:spcAft>
              <a:defRPr/>
            </a:pPr>
            <a:r>
              <a:rPr lang="en-US" sz="2400" dirty="0">
                <a:latin typeface="+mn-lt"/>
                <a:cs typeface="+mn-cs"/>
              </a:rPr>
              <a:t>In </a:t>
            </a:r>
            <a:r>
              <a:rPr lang="en-US" sz="2400" u="sng" dirty="0">
                <a:latin typeface="+mn-lt"/>
                <a:cs typeface="+mn-cs"/>
              </a:rPr>
              <a:t>culture</a:t>
            </a:r>
            <a:r>
              <a:rPr lang="en-US" sz="2400" dirty="0">
                <a:latin typeface="+mn-lt"/>
                <a:cs typeface="+mn-cs"/>
              </a:rPr>
              <a:t> including </a:t>
            </a:r>
            <a:r>
              <a:rPr lang="en-US" sz="2400" u="sng" dirty="0">
                <a:latin typeface="+mn-lt"/>
                <a:cs typeface="+mn-cs"/>
              </a:rPr>
              <a:t>sculpture</a:t>
            </a:r>
            <a:r>
              <a:rPr lang="en-US" sz="2400" dirty="0">
                <a:latin typeface="+mn-lt"/>
                <a:cs typeface="+mn-cs"/>
              </a:rPr>
              <a:t>, </a:t>
            </a:r>
            <a:r>
              <a:rPr lang="en-US" sz="2400" u="sng" dirty="0">
                <a:latin typeface="+mn-lt"/>
                <a:cs typeface="+mn-cs"/>
              </a:rPr>
              <a:t>architecture</a:t>
            </a:r>
            <a:r>
              <a:rPr lang="en-US" sz="2400" dirty="0">
                <a:latin typeface="+mn-lt"/>
                <a:cs typeface="+mn-cs"/>
              </a:rPr>
              <a:t>, and </a:t>
            </a:r>
            <a:r>
              <a:rPr lang="en-US" sz="2400" u="sng" dirty="0">
                <a:latin typeface="+mn-lt"/>
                <a:cs typeface="+mn-cs"/>
              </a:rPr>
              <a:t>literature</a:t>
            </a:r>
            <a:r>
              <a:rPr lang="en-US" sz="2400" dirty="0">
                <a:latin typeface="+mn-lt"/>
                <a:cs typeface="+mn-cs"/>
              </a:rPr>
              <a:t>.</a:t>
            </a:r>
          </a:p>
          <a:p>
            <a:pPr fontAlgn="auto">
              <a:spcBef>
                <a:spcPts val="0"/>
              </a:spcBef>
              <a:spcAft>
                <a:spcPts val="0"/>
              </a:spcAft>
              <a:defRPr/>
            </a:pPr>
            <a:r>
              <a:rPr lang="en-US" sz="2400" dirty="0">
                <a:latin typeface="+mn-lt"/>
                <a:cs typeface="+mn-cs"/>
              </a:rPr>
              <a:t>The Romans also adopted their </a:t>
            </a:r>
            <a:r>
              <a:rPr lang="en-US" sz="2400" u="sng" dirty="0">
                <a:latin typeface="+mn-lt"/>
                <a:cs typeface="+mn-cs"/>
              </a:rPr>
              <a:t>alphabet</a:t>
            </a:r>
            <a:r>
              <a:rPr lang="en-US" sz="2400" dirty="0">
                <a:latin typeface="+mn-lt"/>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dissolve">
                                      <p:cBhvr>
                                        <p:cTn id="14" dur="500"/>
                                        <p:tgtEl>
                                          <p:spTgt spid="614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 calcmode="lin" valueType="num">
                                      <p:cBhvr>
                                        <p:cTn id="26"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p:cTn id="33"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 calcmode="lin" valueType="num">
                                      <p:cBhvr>
                                        <p:cTn id="40" dur="1000" fill="hold"/>
                                        <p:tgtEl>
                                          <p:spTgt spid="6">
                                            <p:txEl>
                                              <p:pRg st="5" end="5"/>
                                            </p:txEl>
                                          </p:spTgt>
                                        </p:tgtEl>
                                        <p:attrNameLst>
                                          <p:attrName>ppt_w</p:attrName>
                                        </p:attrNameLst>
                                      </p:cBhvr>
                                      <p:tavLst>
                                        <p:tav tm="0">
                                          <p:val>
                                            <p:strVal val="#ppt_w*0.70"/>
                                          </p:val>
                                        </p:tav>
                                        <p:tav tm="100000">
                                          <p:val>
                                            <p:strVal val="#ppt_w"/>
                                          </p:val>
                                        </p:tav>
                                      </p:tavLst>
                                    </p:anim>
                                    <p:anim calcmode="lin" valueType="num">
                                      <p:cBhvr>
                                        <p:cTn id="41" dur="1000" fill="hold"/>
                                        <p:tgtEl>
                                          <p:spTgt spid="6">
                                            <p:txEl>
                                              <p:pRg st="5" end="5"/>
                                            </p:txEl>
                                          </p:spTgt>
                                        </p:tgtEl>
                                        <p:attrNameLst>
                                          <p:attrName>ppt_h</p:attrName>
                                        </p:attrNameLst>
                                      </p:cBhvr>
                                      <p:tavLst>
                                        <p:tav tm="0">
                                          <p:val>
                                            <p:strVal val="#ppt_h"/>
                                          </p:val>
                                        </p:tav>
                                        <p:tav tm="100000">
                                          <p:val>
                                            <p:strVal val="#ppt_h"/>
                                          </p:val>
                                        </p:tav>
                                      </p:tavLst>
                                    </p:anim>
                                    <p:animEffect transition="in" filter="fade">
                                      <p:cBhvr>
                                        <p:cTn id="42" dur="10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 calcmode="lin" valueType="num">
                                      <p:cBhvr>
                                        <p:cTn id="47" dur="1000" fill="hold"/>
                                        <p:tgtEl>
                                          <p:spTgt spid="6">
                                            <p:txEl>
                                              <p:pRg st="6" end="6"/>
                                            </p:txEl>
                                          </p:spTgt>
                                        </p:tgtEl>
                                        <p:attrNameLst>
                                          <p:attrName>ppt_w</p:attrName>
                                        </p:attrNameLst>
                                      </p:cBhvr>
                                      <p:tavLst>
                                        <p:tav tm="0">
                                          <p:val>
                                            <p:strVal val="#ppt_w*0.70"/>
                                          </p:val>
                                        </p:tav>
                                        <p:tav tm="100000">
                                          <p:val>
                                            <p:strVal val="#ppt_w"/>
                                          </p:val>
                                        </p:tav>
                                      </p:tavLst>
                                    </p:anim>
                                    <p:anim calcmode="lin" valueType="num">
                                      <p:cBhvr>
                                        <p:cTn id="48" dur="1000" fill="hold"/>
                                        <p:tgtEl>
                                          <p:spTgt spid="6">
                                            <p:txEl>
                                              <p:pRg st="6" end="6"/>
                                            </p:txEl>
                                          </p:spTgt>
                                        </p:tgtEl>
                                        <p:attrNameLst>
                                          <p:attrName>ppt_h</p:attrName>
                                        </p:attrNameLst>
                                      </p:cBhvr>
                                      <p:tavLst>
                                        <p:tav tm="0">
                                          <p:val>
                                            <p:strVal val="#ppt_h"/>
                                          </p:val>
                                        </p:tav>
                                        <p:tav tm="100000">
                                          <p:val>
                                            <p:strVal val="#ppt_h"/>
                                          </p:val>
                                        </p:tav>
                                      </p:tavLst>
                                    </p:anim>
                                    <p:animEffect transition="in" filter="fade">
                                      <p:cBhvr>
                                        <p:cTn id="49" dur="1000"/>
                                        <p:tgtEl>
                                          <p:spTgt spid="6">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6">
                                            <p:txEl>
                                              <p:pRg st="7" end="7"/>
                                            </p:txEl>
                                          </p:spTgt>
                                        </p:tgtEl>
                                        <p:attrNameLst>
                                          <p:attrName>style.visibility</p:attrName>
                                        </p:attrNameLst>
                                      </p:cBhvr>
                                      <p:to>
                                        <p:strVal val="visible"/>
                                      </p:to>
                                    </p:set>
                                    <p:anim calcmode="lin" valueType="num">
                                      <p:cBhvr>
                                        <p:cTn id="54" dur="1000" fill="hold"/>
                                        <p:tgtEl>
                                          <p:spTgt spid="6">
                                            <p:txEl>
                                              <p:pRg st="7" end="7"/>
                                            </p:txEl>
                                          </p:spTgt>
                                        </p:tgtEl>
                                        <p:attrNameLst>
                                          <p:attrName>ppt_w</p:attrName>
                                        </p:attrNameLst>
                                      </p:cBhvr>
                                      <p:tavLst>
                                        <p:tav tm="0">
                                          <p:val>
                                            <p:strVal val="#ppt_w*0.70"/>
                                          </p:val>
                                        </p:tav>
                                        <p:tav tm="100000">
                                          <p:val>
                                            <p:strVal val="#ppt_w"/>
                                          </p:val>
                                        </p:tav>
                                      </p:tavLst>
                                    </p:anim>
                                    <p:anim calcmode="lin" valueType="num">
                                      <p:cBhvr>
                                        <p:cTn id="55" dur="1000" fill="hold"/>
                                        <p:tgtEl>
                                          <p:spTgt spid="6">
                                            <p:txEl>
                                              <p:pRg st="7" end="7"/>
                                            </p:txEl>
                                          </p:spTgt>
                                        </p:tgtEl>
                                        <p:attrNameLst>
                                          <p:attrName>ppt_h</p:attrName>
                                        </p:attrNameLst>
                                      </p:cBhvr>
                                      <p:tavLst>
                                        <p:tav tm="0">
                                          <p:val>
                                            <p:strVal val="#ppt_h"/>
                                          </p:val>
                                        </p:tav>
                                        <p:tav tm="100000">
                                          <p:val>
                                            <p:strVal val="#ppt_h"/>
                                          </p:val>
                                        </p:tav>
                                      </p:tavLst>
                                    </p:anim>
                                    <p:animEffect transition="in" filter="fade">
                                      <p:cBhvr>
                                        <p:cTn id="56" dur="1000"/>
                                        <p:tgtEl>
                                          <p:spTgt spid="6">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nodeType="clickEffect">
                                  <p:stCondLst>
                                    <p:cond delay="0"/>
                                  </p:stCondLst>
                                  <p:childTnLst>
                                    <p:set>
                                      <p:cBhvr>
                                        <p:cTn id="60" dur="1" fill="hold">
                                          <p:stCondLst>
                                            <p:cond delay="0"/>
                                          </p:stCondLst>
                                        </p:cTn>
                                        <p:tgtEl>
                                          <p:spTgt spid="6">
                                            <p:txEl>
                                              <p:pRg st="8" end="8"/>
                                            </p:txEl>
                                          </p:spTgt>
                                        </p:tgtEl>
                                        <p:attrNameLst>
                                          <p:attrName>style.visibility</p:attrName>
                                        </p:attrNameLst>
                                      </p:cBhvr>
                                      <p:to>
                                        <p:strVal val="visible"/>
                                      </p:to>
                                    </p:set>
                                    <p:anim calcmode="lin" valueType="num">
                                      <p:cBhvr>
                                        <p:cTn id="61" dur="1000" fill="hold"/>
                                        <p:tgtEl>
                                          <p:spTgt spid="6">
                                            <p:txEl>
                                              <p:pRg st="8" end="8"/>
                                            </p:txEl>
                                          </p:spTgt>
                                        </p:tgtEl>
                                        <p:attrNameLst>
                                          <p:attrName>ppt_w</p:attrName>
                                        </p:attrNameLst>
                                      </p:cBhvr>
                                      <p:tavLst>
                                        <p:tav tm="0">
                                          <p:val>
                                            <p:strVal val="#ppt_w*0.70"/>
                                          </p:val>
                                        </p:tav>
                                        <p:tav tm="100000">
                                          <p:val>
                                            <p:strVal val="#ppt_w"/>
                                          </p:val>
                                        </p:tav>
                                      </p:tavLst>
                                    </p:anim>
                                    <p:anim calcmode="lin" valueType="num">
                                      <p:cBhvr>
                                        <p:cTn id="62" dur="1000" fill="hold"/>
                                        <p:tgtEl>
                                          <p:spTgt spid="6">
                                            <p:txEl>
                                              <p:pRg st="8" end="8"/>
                                            </p:txEl>
                                          </p:spTgt>
                                        </p:tgtEl>
                                        <p:attrNameLst>
                                          <p:attrName>ppt_h</p:attrName>
                                        </p:attrNameLst>
                                      </p:cBhvr>
                                      <p:tavLst>
                                        <p:tav tm="0">
                                          <p:val>
                                            <p:strVal val="#ppt_h"/>
                                          </p:val>
                                        </p:tav>
                                        <p:tav tm="100000">
                                          <p:val>
                                            <p:strVal val="#ppt_h"/>
                                          </p:val>
                                        </p:tav>
                                      </p:tavLst>
                                    </p:anim>
                                    <p:animEffect transition="in" filter="fade">
                                      <p:cBhvr>
                                        <p:cTn id="63" dur="1000"/>
                                        <p:tgtEl>
                                          <p:spTgt spid="6">
                                            <p:txEl>
                                              <p:pRg st="8" end="8"/>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nodeType="clickEffect">
                                  <p:stCondLst>
                                    <p:cond delay="0"/>
                                  </p:stCondLst>
                                  <p:childTnLst>
                                    <p:set>
                                      <p:cBhvr>
                                        <p:cTn id="67" dur="1" fill="hold">
                                          <p:stCondLst>
                                            <p:cond delay="0"/>
                                          </p:stCondLst>
                                        </p:cTn>
                                        <p:tgtEl>
                                          <p:spTgt spid="6">
                                            <p:txEl>
                                              <p:pRg st="9" end="9"/>
                                            </p:txEl>
                                          </p:spTgt>
                                        </p:tgtEl>
                                        <p:attrNameLst>
                                          <p:attrName>style.visibility</p:attrName>
                                        </p:attrNameLst>
                                      </p:cBhvr>
                                      <p:to>
                                        <p:strVal val="visible"/>
                                      </p:to>
                                    </p:set>
                                    <p:anim calcmode="lin" valueType="num">
                                      <p:cBhvr>
                                        <p:cTn id="68" dur="1000" fill="hold"/>
                                        <p:tgtEl>
                                          <p:spTgt spid="6">
                                            <p:txEl>
                                              <p:pRg st="9" end="9"/>
                                            </p:txEl>
                                          </p:spTgt>
                                        </p:tgtEl>
                                        <p:attrNameLst>
                                          <p:attrName>ppt_w</p:attrName>
                                        </p:attrNameLst>
                                      </p:cBhvr>
                                      <p:tavLst>
                                        <p:tav tm="0">
                                          <p:val>
                                            <p:strVal val="#ppt_w*0.70"/>
                                          </p:val>
                                        </p:tav>
                                        <p:tav tm="100000">
                                          <p:val>
                                            <p:strVal val="#ppt_w"/>
                                          </p:val>
                                        </p:tav>
                                      </p:tavLst>
                                    </p:anim>
                                    <p:anim calcmode="lin" valueType="num">
                                      <p:cBhvr>
                                        <p:cTn id="69" dur="1000" fill="hold"/>
                                        <p:tgtEl>
                                          <p:spTgt spid="6">
                                            <p:txEl>
                                              <p:pRg st="9" end="9"/>
                                            </p:txEl>
                                          </p:spTgt>
                                        </p:tgtEl>
                                        <p:attrNameLst>
                                          <p:attrName>ppt_h</p:attrName>
                                        </p:attrNameLst>
                                      </p:cBhvr>
                                      <p:tavLst>
                                        <p:tav tm="0">
                                          <p:val>
                                            <p:strVal val="#ppt_h"/>
                                          </p:val>
                                        </p:tav>
                                        <p:tav tm="100000">
                                          <p:val>
                                            <p:strVal val="#ppt_h"/>
                                          </p:val>
                                        </p:tav>
                                      </p:tavLst>
                                    </p:anim>
                                    <p:animEffect transition="in" filter="fade">
                                      <p:cBhvr>
                                        <p:cTn id="70" dur="1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Box 1"/>
          <p:cNvSpPr txBox="1">
            <a:spLocks noChangeArrowheads="1"/>
          </p:cNvSpPr>
          <p:nvPr/>
        </p:nvSpPr>
        <p:spPr bwMode="auto">
          <a:xfrm>
            <a:off x="304800" y="304800"/>
            <a:ext cx="4495800" cy="6370638"/>
          </a:xfrm>
          <a:prstGeom prst="rect">
            <a:avLst/>
          </a:prstGeom>
          <a:noFill/>
          <a:ln w="9525">
            <a:noFill/>
            <a:miter lim="800000"/>
            <a:headEnd/>
            <a:tailEnd/>
          </a:ln>
        </p:spPr>
        <p:txBody>
          <a:bodyPr>
            <a:spAutoFit/>
          </a:bodyPr>
          <a:lstStyle/>
          <a:p>
            <a:r>
              <a:rPr lang="en-US" sz="2400" u="sng">
                <a:latin typeface="Comic Sans MS" pitchFamily="66" charset="0"/>
              </a:rPr>
              <a:t>The new government was known as the Tetrarchy</a:t>
            </a:r>
          </a:p>
          <a:p>
            <a:endParaRPr lang="en-US" sz="2400" u="sng">
              <a:latin typeface="Comic Sans MS" pitchFamily="66" charset="0"/>
            </a:endParaRPr>
          </a:p>
          <a:p>
            <a:r>
              <a:rPr lang="en-US" sz="2400" u="sng">
                <a:latin typeface="Comic Sans MS" pitchFamily="66" charset="0"/>
              </a:rPr>
              <a:t>Each Emperor had the title Augustus</a:t>
            </a:r>
          </a:p>
          <a:p>
            <a:endParaRPr lang="en-US" sz="2400" u="sng">
              <a:latin typeface="Comic Sans MS" pitchFamily="66" charset="0"/>
            </a:endParaRPr>
          </a:p>
          <a:p>
            <a:r>
              <a:rPr lang="en-US" sz="2400" u="sng">
                <a:latin typeface="Comic Sans MS" pitchFamily="66" charset="0"/>
              </a:rPr>
              <a:t>Each Augustus had an heir known as a Caesar.</a:t>
            </a:r>
          </a:p>
          <a:p>
            <a:endParaRPr lang="en-US" sz="2400" u="sng">
              <a:latin typeface="Comic Sans MS" pitchFamily="66" charset="0"/>
            </a:endParaRPr>
          </a:p>
          <a:p>
            <a:r>
              <a:rPr lang="en-US" sz="2400">
                <a:latin typeface="Comic Sans MS" pitchFamily="66" charset="0"/>
              </a:rPr>
              <a:t>Diocletian originally wanted the two Augusti to retire after twenty years and for the Caesars to assume power, it didn’t work out the way that he wanted.  After a civil war Constantine became Emperor. </a:t>
            </a:r>
          </a:p>
        </p:txBody>
      </p:sp>
      <p:pic>
        <p:nvPicPr>
          <p:cNvPr id="113667" name="Picture 2" descr="File:Venice – The Tetrarchs 03.jpg">
            <a:hlinkClick r:id="rId2"/>
          </p:cNvPr>
          <p:cNvPicPr>
            <a:picLocks noChangeAspect="1" noChangeArrowheads="1"/>
          </p:cNvPicPr>
          <p:nvPr/>
        </p:nvPicPr>
        <p:blipFill>
          <a:blip r:embed="rId3" cstate="print"/>
          <a:srcRect/>
          <a:stretch>
            <a:fillRect/>
          </a:stretch>
        </p:blipFill>
        <p:spPr bwMode="auto">
          <a:xfrm>
            <a:off x="5029200" y="457200"/>
            <a:ext cx="3810000" cy="5715000"/>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04800" y="457200"/>
            <a:ext cx="8458200" cy="5694363"/>
          </a:xfrm>
          <a:prstGeom prst="rect">
            <a:avLst/>
          </a:prstGeom>
          <a:noFill/>
          <a:ln w="9525">
            <a:noFill/>
            <a:miter lim="800000"/>
            <a:headEnd/>
            <a:tailEnd/>
          </a:ln>
        </p:spPr>
        <p:txBody>
          <a:bodyPr>
            <a:spAutoFit/>
          </a:bodyPr>
          <a:lstStyle/>
          <a:p>
            <a:r>
              <a:rPr lang="en-US" sz="2600" b="1">
                <a:solidFill>
                  <a:srgbClr val="FF0000"/>
                </a:solidFill>
                <a:latin typeface="Comic Sans MS" pitchFamily="66" charset="0"/>
              </a:rPr>
              <a:t>Some of the reforms of Diocletian and Constantine</a:t>
            </a:r>
          </a:p>
          <a:p>
            <a:endParaRPr lang="en-US" sz="2600">
              <a:latin typeface="Comic Sans MS" pitchFamily="66" charset="0"/>
            </a:endParaRPr>
          </a:p>
          <a:p>
            <a:r>
              <a:rPr lang="en-US" sz="2600">
                <a:latin typeface="Comic Sans MS" pitchFamily="66" charset="0"/>
              </a:rPr>
              <a:t>They </a:t>
            </a:r>
            <a:r>
              <a:rPr lang="en-US" sz="2600" u="sng">
                <a:latin typeface="Comic Sans MS" pitchFamily="66" charset="0"/>
              </a:rPr>
              <a:t>enlarged the army </a:t>
            </a:r>
            <a:r>
              <a:rPr lang="en-US" sz="2600">
                <a:latin typeface="Comic Sans MS" pitchFamily="66" charset="0"/>
              </a:rPr>
              <a:t>(by hiring mercenaries) and </a:t>
            </a:r>
            <a:r>
              <a:rPr lang="en-US" sz="2600" u="sng">
                <a:latin typeface="Comic Sans MS" pitchFamily="66" charset="0"/>
              </a:rPr>
              <a:t>expanded the Civil Service</a:t>
            </a:r>
          </a:p>
          <a:p>
            <a:r>
              <a:rPr lang="en-US" sz="2600">
                <a:latin typeface="Comic Sans MS" pitchFamily="66" charset="0"/>
              </a:rPr>
              <a:t>-The greatly drained money from the Empire</a:t>
            </a:r>
          </a:p>
          <a:p>
            <a:endParaRPr lang="en-US" sz="2600">
              <a:latin typeface="Comic Sans MS" pitchFamily="66" charset="0"/>
            </a:endParaRPr>
          </a:p>
          <a:p>
            <a:r>
              <a:rPr lang="en-US" sz="2600">
                <a:latin typeface="Comic Sans MS" pitchFamily="66" charset="0"/>
              </a:rPr>
              <a:t>They </a:t>
            </a:r>
            <a:r>
              <a:rPr lang="en-US" sz="2600" u="sng">
                <a:latin typeface="Comic Sans MS" pitchFamily="66" charset="0"/>
              </a:rPr>
              <a:t>set wage and price controls </a:t>
            </a:r>
            <a:r>
              <a:rPr lang="en-US" sz="2600">
                <a:latin typeface="Comic Sans MS" pitchFamily="66" charset="0"/>
              </a:rPr>
              <a:t>throughout the Empire</a:t>
            </a:r>
          </a:p>
          <a:p>
            <a:endParaRPr lang="en-US" sz="2600">
              <a:latin typeface="Comic Sans MS" pitchFamily="66" charset="0"/>
            </a:endParaRPr>
          </a:p>
          <a:p>
            <a:r>
              <a:rPr lang="en-US" sz="2600">
                <a:latin typeface="Comic Sans MS" pitchFamily="66" charset="0"/>
              </a:rPr>
              <a:t>They </a:t>
            </a:r>
            <a:r>
              <a:rPr lang="en-US" sz="2600" u="sng">
                <a:latin typeface="Comic Sans MS" pitchFamily="66" charset="0"/>
              </a:rPr>
              <a:t>forced people to stay in their jobs </a:t>
            </a:r>
            <a:r>
              <a:rPr lang="en-US" sz="2600">
                <a:latin typeface="Comic Sans MS" pitchFamily="66" charset="0"/>
              </a:rPr>
              <a:t>and made them hereditary</a:t>
            </a:r>
          </a:p>
          <a:p>
            <a:endParaRPr lang="en-US" sz="2600">
              <a:latin typeface="Comic Sans MS" pitchFamily="66" charset="0"/>
            </a:endParaRPr>
          </a:p>
          <a:p>
            <a:r>
              <a:rPr lang="en-US" sz="2600" b="1" i="1" u="sng">
                <a:latin typeface="Comic Sans MS" pitchFamily="66" charset="0"/>
              </a:rPr>
              <a:t>Inflation</a:t>
            </a:r>
            <a:r>
              <a:rPr lang="en-US" sz="2600" u="sng">
                <a:latin typeface="Comic Sans MS" pitchFamily="66" charset="0"/>
              </a:rPr>
              <a:t>: A rapid increase in prices, was </a:t>
            </a:r>
          </a:p>
          <a:p>
            <a:r>
              <a:rPr lang="en-US" sz="2600" u="sng">
                <a:latin typeface="Comic Sans MS" pitchFamily="66" charset="0"/>
              </a:rPr>
              <a:t>Rampant during this time because of overspending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amond(in)">
                                      <p:cBhvr>
                                        <p:cTn id="12" dur="1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diamond(in)">
                                      <p:cBhvr>
                                        <p:cTn id="17" dur="1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diamond(in)">
                                      <p:cBhvr>
                                        <p:cTn id="22" dur="10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diamond(in)">
                                      <p:cBhvr>
                                        <p:cTn id="27" dur="10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diamond(in)">
                                      <p:cBhvr>
                                        <p:cTn id="32" dur="1000"/>
                                        <p:tgtEl>
                                          <p:spTgt spid="2">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diamond(in)">
                                      <p:cBhvr>
                                        <p:cTn id="37" dur="1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Mosaic of Emperor Constantine from Hagia Sophia, c 1000, Scene: Constantine with Model of the City">
            <a:hlinkClick r:id="rId2" tooltip="View Full-Size"/>
          </p:cNvPr>
          <p:cNvPicPr>
            <a:picLocks noChangeAspect="1" noChangeArrowheads="1"/>
          </p:cNvPicPr>
          <p:nvPr/>
        </p:nvPicPr>
        <p:blipFill>
          <a:blip r:embed="rId3" cstate="print"/>
          <a:srcRect/>
          <a:stretch>
            <a:fillRect/>
          </a:stretch>
        </p:blipFill>
        <p:spPr bwMode="auto">
          <a:xfrm>
            <a:off x="6248400" y="2133600"/>
            <a:ext cx="2578100" cy="3314700"/>
          </a:xfrm>
          <a:prstGeom prst="rect">
            <a:avLst/>
          </a:prstGeom>
          <a:noFill/>
          <a:ln w="9525">
            <a:noFill/>
            <a:miter lim="800000"/>
            <a:headEnd/>
            <a:tailEnd/>
          </a:ln>
        </p:spPr>
      </p:pic>
      <p:sp>
        <p:nvSpPr>
          <p:cNvPr id="3" name="Rectangle 2"/>
          <p:cNvSpPr/>
          <p:nvPr/>
        </p:nvSpPr>
        <p:spPr>
          <a:xfrm>
            <a:off x="228600" y="304800"/>
            <a:ext cx="8686800" cy="70788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Byzantium becomes Constantinople</a:t>
            </a:r>
          </a:p>
        </p:txBody>
      </p:sp>
      <p:sp>
        <p:nvSpPr>
          <p:cNvPr id="4" name="TextBox 3"/>
          <p:cNvSpPr txBox="1">
            <a:spLocks noChangeArrowheads="1"/>
          </p:cNvSpPr>
          <p:nvPr/>
        </p:nvSpPr>
        <p:spPr bwMode="auto">
          <a:xfrm>
            <a:off x="228600" y="1641475"/>
            <a:ext cx="5867400" cy="3540125"/>
          </a:xfrm>
          <a:prstGeom prst="rect">
            <a:avLst/>
          </a:prstGeom>
          <a:noFill/>
          <a:ln w="9525">
            <a:noFill/>
            <a:miter lim="800000"/>
            <a:headEnd/>
            <a:tailEnd/>
          </a:ln>
        </p:spPr>
        <p:txBody>
          <a:bodyPr>
            <a:spAutoFit/>
          </a:bodyPr>
          <a:lstStyle/>
          <a:p>
            <a:r>
              <a:rPr lang="en-US" sz="2800">
                <a:latin typeface="Comic Sans MS" pitchFamily="66" charset="0"/>
              </a:rPr>
              <a:t>After the division of the Empire the Roman Emperor Constantine </a:t>
            </a:r>
            <a:r>
              <a:rPr lang="en-US" sz="2800" u="sng">
                <a:latin typeface="Comic Sans MS" pitchFamily="66" charset="0"/>
              </a:rPr>
              <a:t>moved the capital of the Empire from the Western city of Rome to the Eastern city of Byzantium.</a:t>
            </a:r>
          </a:p>
          <a:p>
            <a:endParaRPr lang="en-US" sz="2800">
              <a:latin typeface="Comic Sans MS" pitchFamily="66" charset="0"/>
            </a:endParaRPr>
          </a:p>
          <a:p>
            <a:r>
              <a:rPr lang="en-US" sz="2800">
                <a:latin typeface="Comic Sans MS" pitchFamily="66" charset="0"/>
              </a:rPr>
              <a:t>He </a:t>
            </a:r>
            <a:r>
              <a:rPr lang="en-US" sz="2800" u="sng">
                <a:latin typeface="Comic Sans MS" pitchFamily="66" charset="0"/>
              </a:rPr>
              <a:t>renamed this city Constantinople</a:t>
            </a:r>
            <a:r>
              <a:rPr lang="en-US" sz="2800">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0834"/>
                                        </p:tgtEl>
                                        <p:attrNameLst>
                                          <p:attrName>style.visibility</p:attrName>
                                        </p:attrNameLst>
                                      </p:cBhvr>
                                      <p:to>
                                        <p:strVal val="visible"/>
                                      </p:to>
                                    </p:set>
                                    <p:anim calcmode="lin" valueType="num">
                                      <p:cBhvr additive="base">
                                        <p:cTn id="16" dur="500" fill="hold"/>
                                        <p:tgtEl>
                                          <p:spTgt spid="120834"/>
                                        </p:tgtEl>
                                        <p:attrNameLst>
                                          <p:attrName>ppt_x</p:attrName>
                                        </p:attrNameLst>
                                      </p:cBhvr>
                                      <p:tavLst>
                                        <p:tav tm="0">
                                          <p:val>
                                            <p:strVal val="#ppt_x"/>
                                          </p:val>
                                        </p:tav>
                                        <p:tav tm="100000">
                                          <p:val>
                                            <p:strVal val="#ppt_x"/>
                                          </p:val>
                                        </p:tav>
                                      </p:tavLst>
                                    </p:anim>
                                    <p:anim calcmode="lin" valueType="num">
                                      <p:cBhvr additive="base">
                                        <p:cTn id="17" dur="500" fill="hold"/>
                                        <p:tgtEl>
                                          <p:spTgt spid="1208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260" y="372070"/>
            <a:ext cx="5989140"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The Fall of Rome</a:t>
            </a:r>
          </a:p>
        </p:txBody>
      </p:sp>
      <p:sp>
        <p:nvSpPr>
          <p:cNvPr id="3" name="TextBox 2"/>
          <p:cNvSpPr txBox="1">
            <a:spLocks noChangeArrowheads="1"/>
          </p:cNvSpPr>
          <p:nvPr/>
        </p:nvSpPr>
        <p:spPr bwMode="auto">
          <a:xfrm>
            <a:off x="304800" y="1571625"/>
            <a:ext cx="8534400" cy="4524375"/>
          </a:xfrm>
          <a:prstGeom prst="rect">
            <a:avLst/>
          </a:prstGeom>
          <a:noFill/>
          <a:ln w="9525">
            <a:noFill/>
            <a:miter lim="800000"/>
            <a:headEnd/>
            <a:tailEnd/>
          </a:ln>
        </p:spPr>
        <p:txBody>
          <a:bodyPr>
            <a:spAutoFit/>
          </a:bodyPr>
          <a:lstStyle/>
          <a:p>
            <a:r>
              <a:rPr lang="en-US" sz="3200">
                <a:latin typeface="Comic Sans MS" pitchFamily="66" charset="0"/>
              </a:rPr>
              <a:t>The Divided Roman Empire now had two capitals: </a:t>
            </a:r>
          </a:p>
          <a:p>
            <a:r>
              <a:rPr lang="en-US" sz="3200" u="sng">
                <a:latin typeface="Comic Sans MS" pitchFamily="66" charset="0"/>
              </a:rPr>
              <a:t>Rome in the West and Byzantium/Constantinople in the East</a:t>
            </a:r>
          </a:p>
          <a:p>
            <a:endParaRPr lang="en-US" sz="3200">
              <a:latin typeface="Comic Sans MS" pitchFamily="66" charset="0"/>
            </a:endParaRPr>
          </a:p>
          <a:p>
            <a:r>
              <a:rPr lang="en-US" sz="3200">
                <a:latin typeface="Comic Sans MS" pitchFamily="66" charset="0"/>
              </a:rPr>
              <a:t>The </a:t>
            </a:r>
            <a:r>
              <a:rPr lang="en-US" sz="3200" u="sng">
                <a:latin typeface="Comic Sans MS" pitchFamily="66" charset="0"/>
              </a:rPr>
              <a:t>Western capital of Rome was under pressure from barbarian tribes </a:t>
            </a:r>
            <a:r>
              <a:rPr lang="en-US" sz="3200">
                <a:latin typeface="Comic Sans MS" pitchFamily="66" charset="0"/>
              </a:rPr>
              <a:t>that were invading from Eastern Europe and Central Asia.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3347391"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The Huns</a:t>
            </a:r>
          </a:p>
        </p:txBody>
      </p:sp>
      <p:pic>
        <p:nvPicPr>
          <p:cNvPr id="121858" name="Picture 2" descr="http://www.emersonkent.com/images/attila_the_hun.jpg"/>
          <p:cNvPicPr>
            <a:picLocks noChangeAspect="1" noChangeArrowheads="1"/>
          </p:cNvPicPr>
          <p:nvPr/>
        </p:nvPicPr>
        <p:blipFill>
          <a:blip r:embed="rId2" cstate="print"/>
          <a:srcRect/>
          <a:stretch>
            <a:fillRect/>
          </a:stretch>
        </p:blipFill>
        <p:spPr bwMode="auto">
          <a:xfrm>
            <a:off x="6019800" y="2743200"/>
            <a:ext cx="2762250" cy="3667125"/>
          </a:xfrm>
          <a:prstGeom prst="rect">
            <a:avLst/>
          </a:prstGeom>
          <a:noFill/>
          <a:ln w="9525">
            <a:noFill/>
            <a:miter lim="800000"/>
            <a:headEnd/>
            <a:tailEnd/>
          </a:ln>
        </p:spPr>
      </p:pic>
      <p:sp>
        <p:nvSpPr>
          <p:cNvPr id="4" name="TextBox 3"/>
          <p:cNvSpPr txBox="1">
            <a:spLocks noChangeArrowheads="1"/>
          </p:cNvSpPr>
          <p:nvPr/>
        </p:nvSpPr>
        <p:spPr bwMode="auto">
          <a:xfrm>
            <a:off x="381000" y="1295400"/>
            <a:ext cx="4724400" cy="4862513"/>
          </a:xfrm>
          <a:prstGeom prst="rect">
            <a:avLst/>
          </a:prstGeom>
          <a:noFill/>
          <a:ln w="9525">
            <a:noFill/>
            <a:miter lim="800000"/>
            <a:headEnd/>
            <a:tailEnd/>
          </a:ln>
        </p:spPr>
        <p:txBody>
          <a:bodyPr>
            <a:spAutoFit/>
          </a:bodyPr>
          <a:lstStyle/>
          <a:p>
            <a:r>
              <a:rPr lang="en-US" sz="3100">
                <a:latin typeface="Comic Sans MS" pitchFamily="66" charset="0"/>
              </a:rPr>
              <a:t>The </a:t>
            </a:r>
            <a:r>
              <a:rPr lang="en-US" sz="3100" u="sng">
                <a:latin typeface="Comic Sans MS" pitchFamily="66" charset="0"/>
              </a:rPr>
              <a:t>Huns were a nomadic group which came from Central Asia.</a:t>
            </a:r>
          </a:p>
          <a:p>
            <a:endParaRPr lang="en-US" sz="3100">
              <a:latin typeface="Comic Sans MS" pitchFamily="66" charset="0"/>
            </a:endParaRPr>
          </a:p>
          <a:p>
            <a:r>
              <a:rPr lang="en-US" sz="3100">
                <a:latin typeface="Comic Sans MS" pitchFamily="66" charset="0"/>
              </a:rPr>
              <a:t>The </a:t>
            </a:r>
            <a:r>
              <a:rPr lang="en-US" sz="3100" u="sng">
                <a:latin typeface="Comic Sans MS" pitchFamily="66" charset="0"/>
              </a:rPr>
              <a:t>Huns moved down into Eastern Europe </a:t>
            </a:r>
            <a:r>
              <a:rPr lang="en-US" sz="3100">
                <a:latin typeface="Comic Sans MS" pitchFamily="66" charset="0"/>
              </a:rPr>
              <a:t>which </a:t>
            </a:r>
            <a:r>
              <a:rPr lang="en-US" sz="3100" u="sng">
                <a:latin typeface="Comic Sans MS" pitchFamily="66" charset="0"/>
              </a:rPr>
              <a:t>pushed the Barbarian </a:t>
            </a:r>
            <a:r>
              <a:rPr lang="en-US" sz="3100">
                <a:latin typeface="Comic Sans MS" pitchFamily="66" charset="0"/>
              </a:rPr>
              <a:t>groups from that region </a:t>
            </a:r>
            <a:r>
              <a:rPr lang="en-US" sz="3100" u="sng">
                <a:latin typeface="Comic Sans MS" pitchFamily="66" charset="0"/>
              </a:rPr>
              <a:t>into Roman territory</a:t>
            </a:r>
            <a:r>
              <a:rPr lang="en-US" sz="3100">
                <a:latin typeface="Comic Sans MS" pitchFamily="66" charset="0"/>
              </a:rPr>
              <a:t>.</a:t>
            </a:r>
          </a:p>
        </p:txBody>
      </p:sp>
      <p:pic>
        <p:nvPicPr>
          <p:cNvPr id="121860" name="Picture 4" descr="http://www.enchantedlearning.com/history/asia/huns/map.GIF"/>
          <p:cNvPicPr>
            <a:picLocks noChangeAspect="1" noChangeArrowheads="1"/>
          </p:cNvPicPr>
          <p:nvPr/>
        </p:nvPicPr>
        <p:blipFill>
          <a:blip r:embed="rId3" cstate="print"/>
          <a:srcRect/>
          <a:stretch>
            <a:fillRect/>
          </a:stretch>
        </p:blipFill>
        <p:spPr bwMode="auto">
          <a:xfrm>
            <a:off x="5257800" y="304800"/>
            <a:ext cx="3581400" cy="1989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55" presetClass="entr" presetSubtype="0" fill="hold" nodeType="withEffect">
                                  <p:stCondLst>
                                    <p:cond delay="0"/>
                                  </p:stCondLst>
                                  <p:childTnLst>
                                    <p:set>
                                      <p:cBhvr>
                                        <p:cTn id="9" dur="1" fill="hold">
                                          <p:stCondLst>
                                            <p:cond delay="0"/>
                                          </p:stCondLst>
                                        </p:cTn>
                                        <p:tgtEl>
                                          <p:spTgt spid="121858"/>
                                        </p:tgtEl>
                                        <p:attrNameLst>
                                          <p:attrName>style.visibility</p:attrName>
                                        </p:attrNameLst>
                                      </p:cBhvr>
                                      <p:to>
                                        <p:strVal val="visible"/>
                                      </p:to>
                                    </p:set>
                                    <p:anim calcmode="lin" valueType="num">
                                      <p:cBhvr>
                                        <p:cTn id="10" dur="1000" fill="hold"/>
                                        <p:tgtEl>
                                          <p:spTgt spid="121858"/>
                                        </p:tgtEl>
                                        <p:attrNameLst>
                                          <p:attrName>ppt_w</p:attrName>
                                        </p:attrNameLst>
                                      </p:cBhvr>
                                      <p:tavLst>
                                        <p:tav tm="0">
                                          <p:val>
                                            <p:strVal val="#ppt_w*0.70"/>
                                          </p:val>
                                        </p:tav>
                                        <p:tav tm="100000">
                                          <p:val>
                                            <p:strVal val="#ppt_w"/>
                                          </p:val>
                                        </p:tav>
                                      </p:tavLst>
                                    </p:anim>
                                    <p:anim calcmode="lin" valueType="num">
                                      <p:cBhvr>
                                        <p:cTn id="11" dur="1000" fill="hold"/>
                                        <p:tgtEl>
                                          <p:spTgt spid="121858"/>
                                        </p:tgtEl>
                                        <p:attrNameLst>
                                          <p:attrName>ppt_h</p:attrName>
                                        </p:attrNameLst>
                                      </p:cBhvr>
                                      <p:tavLst>
                                        <p:tav tm="0">
                                          <p:val>
                                            <p:strVal val="#ppt_h"/>
                                          </p:val>
                                        </p:tav>
                                        <p:tav tm="100000">
                                          <p:val>
                                            <p:strVal val="#ppt_h"/>
                                          </p:val>
                                        </p:tav>
                                      </p:tavLst>
                                    </p:anim>
                                    <p:animEffect transition="in" filter="fade">
                                      <p:cBhvr>
                                        <p:cTn id="12" dur="1000"/>
                                        <p:tgtEl>
                                          <p:spTgt spid="12185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dissolve">
                                      <p:cBhvr>
                                        <p:cTn id="22" dur="500"/>
                                        <p:tgtEl>
                                          <p:spTgt spid="4">
                                            <p:txEl>
                                              <p:pRg st="2" end="2"/>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121860"/>
                                        </p:tgtEl>
                                        <p:attrNameLst>
                                          <p:attrName>style.visibility</p:attrName>
                                        </p:attrNameLst>
                                      </p:cBhvr>
                                      <p:to>
                                        <p:strVal val="visible"/>
                                      </p:to>
                                    </p:set>
                                    <p:animEffect transition="in" filter="diamond(in)">
                                      <p:cBhvr>
                                        <p:cTn id="25" dur="500"/>
                                        <p:tgtEl>
                                          <p:spTgt spid="121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4725" y="228600"/>
            <a:ext cx="4823757" cy="93871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The Visigoths</a:t>
            </a:r>
          </a:p>
        </p:txBody>
      </p:sp>
      <p:pic>
        <p:nvPicPr>
          <p:cNvPr id="123906" name="Picture 2" descr="http://www.heritage-history.com/books/horne/soldiers/zpage056.gif"/>
          <p:cNvPicPr>
            <a:picLocks noChangeAspect="1" noChangeArrowheads="1"/>
          </p:cNvPicPr>
          <p:nvPr/>
        </p:nvPicPr>
        <p:blipFill>
          <a:blip r:embed="rId2" cstate="print">
            <a:clrChange>
              <a:clrFrom>
                <a:srgbClr val="FFFFCC"/>
              </a:clrFrom>
              <a:clrTo>
                <a:srgbClr val="FFFFCC">
                  <a:alpha val="0"/>
                </a:srgbClr>
              </a:clrTo>
            </a:clrChange>
          </a:blip>
          <a:srcRect/>
          <a:stretch>
            <a:fillRect/>
          </a:stretch>
        </p:blipFill>
        <p:spPr bwMode="auto">
          <a:xfrm>
            <a:off x="5334000" y="304800"/>
            <a:ext cx="3517900" cy="1976438"/>
          </a:xfrm>
          <a:prstGeom prst="rect">
            <a:avLst/>
          </a:prstGeom>
          <a:noFill/>
          <a:ln w="9525">
            <a:noFill/>
            <a:miter lim="800000"/>
            <a:headEnd/>
            <a:tailEnd/>
          </a:ln>
        </p:spPr>
      </p:pic>
      <p:sp>
        <p:nvSpPr>
          <p:cNvPr id="5" name="TextBox 4"/>
          <p:cNvSpPr txBox="1">
            <a:spLocks noChangeArrowheads="1"/>
          </p:cNvSpPr>
          <p:nvPr/>
        </p:nvSpPr>
        <p:spPr bwMode="auto">
          <a:xfrm>
            <a:off x="304800" y="1219200"/>
            <a:ext cx="4876800" cy="5262563"/>
          </a:xfrm>
          <a:prstGeom prst="rect">
            <a:avLst/>
          </a:prstGeom>
          <a:noFill/>
          <a:ln w="9525">
            <a:noFill/>
            <a:miter lim="800000"/>
            <a:headEnd/>
            <a:tailEnd/>
          </a:ln>
        </p:spPr>
        <p:txBody>
          <a:bodyPr>
            <a:spAutoFit/>
          </a:bodyPr>
          <a:lstStyle/>
          <a:p>
            <a:r>
              <a:rPr lang="en-US" sz="2800">
                <a:latin typeface="Comic Sans MS" pitchFamily="66" charset="0"/>
              </a:rPr>
              <a:t>One of the groups which was pressured by the Huns were the Visigoths.  </a:t>
            </a:r>
            <a:r>
              <a:rPr lang="en-US" sz="2800" u="sng">
                <a:latin typeface="Comic Sans MS" pitchFamily="66" charset="0"/>
              </a:rPr>
              <a:t>This group moved into Roman territory </a:t>
            </a:r>
            <a:r>
              <a:rPr lang="en-US" sz="2800">
                <a:latin typeface="Comic Sans MS" pitchFamily="66" charset="0"/>
              </a:rPr>
              <a:t>and originally settled along the Danube River, </a:t>
            </a:r>
            <a:r>
              <a:rPr lang="en-US" sz="2800" u="sng">
                <a:latin typeface="Comic Sans MS" pitchFamily="66" charset="0"/>
              </a:rPr>
              <a:t>later they revolted against the Romans and defeated them at the battle of Adrianople in 378. </a:t>
            </a:r>
            <a:r>
              <a:rPr lang="en-US" sz="2800">
                <a:latin typeface="Comic Sans MS" pitchFamily="66" charset="0"/>
              </a:rPr>
              <a:t>They later sacked the city of Rome in 410.</a:t>
            </a:r>
            <a:endParaRPr lang="en-US" sz="2800" u="sng">
              <a:latin typeface="Comic Sans MS" pitchFamily="66" charset="0"/>
            </a:endParaRPr>
          </a:p>
        </p:txBody>
      </p:sp>
      <p:pic>
        <p:nvPicPr>
          <p:cNvPr id="123908" name="Picture 4" descr="http://artfiles.art.com/images/-/Sanesi/The-Fall-of-Rome-Alarics-Visigoths-Sack-Rome-Displaying-a-Deplorable-Lack-of-Esthetic-Appreciation-Giclee-Print-C12371824.jpeg"/>
          <p:cNvPicPr>
            <a:picLocks noChangeAspect="1" noChangeArrowheads="1"/>
          </p:cNvPicPr>
          <p:nvPr/>
        </p:nvPicPr>
        <p:blipFill>
          <a:blip r:embed="rId3" cstate="print"/>
          <a:srcRect/>
          <a:stretch>
            <a:fillRect/>
          </a:stretch>
        </p:blipFill>
        <p:spPr bwMode="auto">
          <a:xfrm>
            <a:off x="5781675" y="2667000"/>
            <a:ext cx="2752725" cy="3676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23906"/>
                                        </p:tgtEl>
                                        <p:attrNameLst>
                                          <p:attrName>style.visibility</p:attrName>
                                        </p:attrNameLst>
                                      </p:cBhvr>
                                      <p:to>
                                        <p:strVal val="visible"/>
                                      </p:to>
                                    </p:set>
                                    <p:animEffect transition="in" filter="dissolve">
                                      <p:cBhvr>
                                        <p:cTn id="10" dur="500"/>
                                        <p:tgtEl>
                                          <p:spTgt spid="123906"/>
                                        </p:tgtEl>
                                      </p:cBhvr>
                                    </p:animEffect>
                                  </p:childTnLst>
                                </p:cTn>
                              </p:par>
                              <p:par>
                                <p:cTn id="11" presetID="9" presetClass="entr" presetSubtype="0" fill="hold" nodeType="withEffect">
                                  <p:stCondLst>
                                    <p:cond delay="0"/>
                                  </p:stCondLst>
                                  <p:childTnLst>
                                    <p:set>
                                      <p:cBhvr>
                                        <p:cTn id="12" dur="1" fill="hold">
                                          <p:stCondLst>
                                            <p:cond delay="0"/>
                                          </p:stCondLst>
                                        </p:cTn>
                                        <p:tgtEl>
                                          <p:spTgt spid="123908"/>
                                        </p:tgtEl>
                                        <p:attrNameLst>
                                          <p:attrName>style.visibility</p:attrName>
                                        </p:attrNameLst>
                                      </p:cBhvr>
                                      <p:to>
                                        <p:strVal val="visible"/>
                                      </p:to>
                                    </p:set>
                                    <p:animEffect transition="in" filter="dissolve">
                                      <p:cBhvr>
                                        <p:cTn id="13" dur="500"/>
                                        <p:tgtEl>
                                          <p:spTgt spid="12390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4288354"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The Vandals</a:t>
            </a:r>
          </a:p>
        </p:txBody>
      </p:sp>
      <p:sp>
        <p:nvSpPr>
          <p:cNvPr id="5" name="TextBox 4"/>
          <p:cNvSpPr txBox="1">
            <a:spLocks noChangeArrowheads="1"/>
          </p:cNvSpPr>
          <p:nvPr/>
        </p:nvSpPr>
        <p:spPr bwMode="auto">
          <a:xfrm>
            <a:off x="457200" y="1295400"/>
            <a:ext cx="4038600" cy="4832350"/>
          </a:xfrm>
          <a:prstGeom prst="rect">
            <a:avLst/>
          </a:prstGeom>
          <a:noFill/>
          <a:ln w="9525">
            <a:noFill/>
            <a:miter lim="800000"/>
            <a:headEnd/>
            <a:tailEnd/>
          </a:ln>
        </p:spPr>
        <p:txBody>
          <a:bodyPr>
            <a:spAutoFit/>
          </a:bodyPr>
          <a:lstStyle/>
          <a:p>
            <a:r>
              <a:rPr lang="en-US" sz="2800">
                <a:latin typeface="Comic Sans MS" pitchFamily="66" charset="0"/>
              </a:rPr>
              <a:t>The </a:t>
            </a:r>
            <a:r>
              <a:rPr lang="en-US" sz="2800" u="sng">
                <a:latin typeface="Comic Sans MS" pitchFamily="66" charset="0"/>
              </a:rPr>
              <a:t>Vandals were yet another group to sack the city of Rome</a:t>
            </a:r>
            <a:r>
              <a:rPr lang="en-US" sz="2800">
                <a:latin typeface="Comic Sans MS" pitchFamily="66" charset="0"/>
              </a:rPr>
              <a:t>.</a:t>
            </a:r>
          </a:p>
          <a:p>
            <a:endParaRPr lang="en-US" sz="2800">
              <a:latin typeface="Comic Sans MS" pitchFamily="66" charset="0"/>
            </a:endParaRPr>
          </a:p>
          <a:p>
            <a:r>
              <a:rPr lang="en-US" sz="2800" u="sng">
                <a:latin typeface="Comic Sans MS" pitchFamily="66" charset="0"/>
              </a:rPr>
              <a:t>In 455 they attacked and burned the city.</a:t>
            </a:r>
          </a:p>
          <a:p>
            <a:endParaRPr lang="en-US" sz="2800">
              <a:latin typeface="Comic Sans MS" pitchFamily="66" charset="0"/>
            </a:endParaRPr>
          </a:p>
          <a:p>
            <a:r>
              <a:rPr lang="en-US" sz="2800">
                <a:latin typeface="Comic Sans MS" pitchFamily="66" charset="0"/>
              </a:rPr>
              <a:t>The word </a:t>
            </a:r>
            <a:r>
              <a:rPr lang="en-US" sz="2800" i="1" u="sng">
                <a:latin typeface="Comic Sans MS" pitchFamily="66" charset="0"/>
              </a:rPr>
              <a:t>Vandalism</a:t>
            </a:r>
            <a:r>
              <a:rPr lang="en-US" sz="2800" u="sng">
                <a:latin typeface="Comic Sans MS" pitchFamily="66" charset="0"/>
              </a:rPr>
              <a:t> comes from this senseless destruction of Rome.</a:t>
            </a:r>
          </a:p>
        </p:txBody>
      </p:sp>
      <p:pic>
        <p:nvPicPr>
          <p:cNvPr id="124932" name="Picture 4" descr="File:Vandalen.jpg">
            <a:hlinkClick r:id="rId2"/>
          </p:cNvPr>
          <p:cNvPicPr>
            <a:picLocks noChangeAspect="1" noChangeArrowheads="1"/>
          </p:cNvPicPr>
          <p:nvPr/>
        </p:nvPicPr>
        <p:blipFill>
          <a:blip r:embed="rId3" cstate="print"/>
          <a:srcRect/>
          <a:stretch>
            <a:fillRect/>
          </a:stretch>
        </p:blipFill>
        <p:spPr bwMode="auto">
          <a:xfrm>
            <a:off x="4829175" y="914400"/>
            <a:ext cx="4067175" cy="5095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24932"/>
                                        </p:tgtEl>
                                        <p:attrNameLst>
                                          <p:attrName>style.visibility</p:attrName>
                                        </p:attrNameLst>
                                      </p:cBhvr>
                                      <p:to>
                                        <p:strVal val="visible"/>
                                      </p:to>
                                    </p:set>
                                    <p:animEffect transition="in" filter="dissolve">
                                      <p:cBhvr>
                                        <p:cTn id="10" dur="500"/>
                                        <p:tgtEl>
                                          <p:spTgt spid="12493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dissolv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dissolv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dissolve">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228600"/>
            <a:ext cx="5670142" cy="175432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The Fall of the </a:t>
            </a:r>
          </a:p>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Western Empire</a:t>
            </a:r>
          </a:p>
        </p:txBody>
      </p:sp>
      <p:sp>
        <p:nvSpPr>
          <p:cNvPr id="3" name="TextBox 2"/>
          <p:cNvSpPr txBox="1">
            <a:spLocks noChangeArrowheads="1"/>
          </p:cNvSpPr>
          <p:nvPr/>
        </p:nvSpPr>
        <p:spPr bwMode="auto">
          <a:xfrm>
            <a:off x="228600" y="2306638"/>
            <a:ext cx="8610600" cy="4094162"/>
          </a:xfrm>
          <a:prstGeom prst="rect">
            <a:avLst/>
          </a:prstGeom>
          <a:noFill/>
          <a:ln w="9525">
            <a:noFill/>
            <a:miter lim="800000"/>
            <a:headEnd/>
            <a:tailEnd/>
          </a:ln>
        </p:spPr>
        <p:txBody>
          <a:bodyPr>
            <a:spAutoFit/>
          </a:bodyPr>
          <a:lstStyle/>
          <a:p>
            <a:pPr algn="ctr"/>
            <a:r>
              <a:rPr lang="en-US" sz="3200" u="sng">
                <a:latin typeface="Comic Sans MS" pitchFamily="66" charset="0"/>
              </a:rPr>
              <a:t>In AD 476 the Germanic leader Odoacer overthrew the last Western Emperor Romulus Augustus</a:t>
            </a:r>
            <a:r>
              <a:rPr lang="en-US" sz="3200">
                <a:latin typeface="Comic Sans MS" pitchFamily="66" charset="0"/>
              </a:rPr>
              <a:t>.</a:t>
            </a:r>
          </a:p>
          <a:p>
            <a:pPr algn="ctr"/>
            <a:endParaRPr lang="en-US" sz="3200">
              <a:latin typeface="Comic Sans MS" pitchFamily="66" charset="0"/>
            </a:endParaRPr>
          </a:p>
          <a:p>
            <a:pPr algn="ctr"/>
            <a:r>
              <a:rPr lang="en-US" sz="3200">
                <a:latin typeface="Comic Sans MS" pitchFamily="66" charset="0"/>
              </a:rPr>
              <a:t>After the fall of the Western Empire the </a:t>
            </a:r>
            <a:r>
              <a:rPr lang="en-US" sz="3200" u="sng">
                <a:latin typeface="Comic Sans MS" pitchFamily="66" charset="0"/>
              </a:rPr>
              <a:t>Eastern Empire continued and eventually became known as the Byzantine Empire</a:t>
            </a:r>
          </a:p>
          <a:p>
            <a:pPr algn="ctr"/>
            <a:endParaRPr lang="en-US">
              <a:latin typeface="Comic Sans MS" pitchFamily="66" charset="0"/>
            </a:endParaRPr>
          </a:p>
          <a:p>
            <a:pPr algn="ctr"/>
            <a:endParaRPr lang="en-US">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4663456"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Why did Rome Fall?</a:t>
            </a:r>
          </a:p>
        </p:txBody>
      </p:sp>
      <p:sp>
        <p:nvSpPr>
          <p:cNvPr id="3" name="TextBox 2"/>
          <p:cNvSpPr txBox="1">
            <a:spLocks noChangeArrowheads="1"/>
          </p:cNvSpPr>
          <p:nvPr/>
        </p:nvSpPr>
        <p:spPr bwMode="auto">
          <a:xfrm>
            <a:off x="152400" y="762000"/>
            <a:ext cx="8915400" cy="5754688"/>
          </a:xfrm>
          <a:prstGeom prst="rect">
            <a:avLst/>
          </a:prstGeom>
          <a:noFill/>
          <a:ln w="9525">
            <a:noFill/>
            <a:miter lim="800000"/>
            <a:headEnd/>
            <a:tailEnd/>
          </a:ln>
        </p:spPr>
        <p:txBody>
          <a:bodyPr>
            <a:spAutoFit/>
          </a:bodyPr>
          <a:lstStyle/>
          <a:p>
            <a:r>
              <a:rPr lang="en-US" sz="2300">
                <a:latin typeface="Comic Sans MS" pitchFamily="66" charset="0"/>
              </a:rPr>
              <a:t>There was no one thing which led to the fall of the Roman Empire</a:t>
            </a:r>
          </a:p>
          <a:p>
            <a:endParaRPr lang="en-US" sz="2300">
              <a:latin typeface="Comic Sans MS" pitchFamily="66" charset="0"/>
            </a:endParaRPr>
          </a:p>
          <a:p>
            <a:r>
              <a:rPr lang="en-US" sz="2300" b="1">
                <a:latin typeface="Comic Sans MS" pitchFamily="66" charset="0"/>
              </a:rPr>
              <a:t>It included all of the following</a:t>
            </a:r>
            <a:r>
              <a:rPr lang="en-US" sz="2300">
                <a:latin typeface="Comic Sans MS" pitchFamily="66" charset="0"/>
              </a:rPr>
              <a:t>:</a:t>
            </a:r>
          </a:p>
          <a:p>
            <a:r>
              <a:rPr lang="en-US" sz="2300" u="sng">
                <a:latin typeface="Comic Sans MS" pitchFamily="66" charset="0"/>
              </a:rPr>
              <a:t>Economy</a:t>
            </a:r>
            <a:r>
              <a:rPr lang="en-US" sz="2300">
                <a:latin typeface="Comic Sans MS" pitchFamily="66" charset="0"/>
              </a:rPr>
              <a:t>: Devaluation of Roman currency from </a:t>
            </a:r>
            <a:r>
              <a:rPr lang="en-US" sz="2300" u="sng">
                <a:latin typeface="Comic Sans MS" pitchFamily="66" charset="0"/>
              </a:rPr>
              <a:t>inflation</a:t>
            </a:r>
            <a:r>
              <a:rPr lang="en-US" sz="2300">
                <a:latin typeface="Comic Sans MS" pitchFamily="66" charset="0"/>
              </a:rPr>
              <a:t> and </a:t>
            </a:r>
            <a:r>
              <a:rPr lang="en-US" sz="2300" u="sng">
                <a:latin typeface="Comic Sans MS" pitchFamily="66" charset="0"/>
              </a:rPr>
              <a:t>high military costs</a:t>
            </a:r>
          </a:p>
          <a:p>
            <a:r>
              <a:rPr lang="en-US" sz="2300" u="sng">
                <a:latin typeface="Comic Sans MS" pitchFamily="66" charset="0"/>
              </a:rPr>
              <a:t>Military</a:t>
            </a:r>
            <a:r>
              <a:rPr lang="en-US" sz="2300">
                <a:latin typeface="Comic Sans MS" pitchFamily="66" charset="0"/>
              </a:rPr>
              <a:t>: </a:t>
            </a:r>
            <a:r>
              <a:rPr lang="en-US" sz="2300" u="sng">
                <a:latin typeface="Comic Sans MS" pitchFamily="66" charset="0"/>
              </a:rPr>
              <a:t>Breakdown in military discipline </a:t>
            </a:r>
            <a:r>
              <a:rPr lang="en-US" sz="2300">
                <a:latin typeface="Comic Sans MS" pitchFamily="66" charset="0"/>
              </a:rPr>
              <a:t>from the hiring of mercenaries.</a:t>
            </a:r>
          </a:p>
          <a:p>
            <a:r>
              <a:rPr lang="en-US" sz="2300" u="sng">
                <a:latin typeface="Comic Sans MS" pitchFamily="66" charset="0"/>
              </a:rPr>
              <a:t>Moral Decay</a:t>
            </a:r>
            <a:r>
              <a:rPr lang="en-US" sz="2300">
                <a:latin typeface="Comic Sans MS" pitchFamily="66" charset="0"/>
              </a:rPr>
              <a:t>: People </a:t>
            </a:r>
            <a:r>
              <a:rPr lang="en-US" sz="2300" u="sng">
                <a:latin typeface="Comic Sans MS" pitchFamily="66" charset="0"/>
              </a:rPr>
              <a:t>lost faith in the Roman government</a:t>
            </a:r>
          </a:p>
          <a:p>
            <a:r>
              <a:rPr lang="en-US" sz="2300" u="sng">
                <a:latin typeface="Comic Sans MS" pitchFamily="66" charset="0"/>
              </a:rPr>
              <a:t>Political Problems</a:t>
            </a:r>
            <a:r>
              <a:rPr lang="en-US" sz="2300">
                <a:latin typeface="Comic Sans MS" pitchFamily="66" charset="0"/>
              </a:rPr>
              <a:t>: The </a:t>
            </a:r>
            <a:r>
              <a:rPr lang="en-US" sz="2300" u="sng">
                <a:latin typeface="Comic Sans MS" pitchFamily="66" charset="0"/>
              </a:rPr>
              <a:t>Government became corrupt</a:t>
            </a:r>
          </a:p>
          <a:p>
            <a:r>
              <a:rPr lang="en-US" sz="2300" u="sng">
                <a:latin typeface="Comic Sans MS" pitchFamily="66" charset="0"/>
              </a:rPr>
              <a:t>Invasion</a:t>
            </a:r>
            <a:r>
              <a:rPr lang="en-US" sz="2300">
                <a:latin typeface="Comic Sans MS" pitchFamily="66" charset="0"/>
              </a:rPr>
              <a:t>: </a:t>
            </a:r>
            <a:r>
              <a:rPr lang="en-US" sz="2300" u="sng">
                <a:latin typeface="Comic Sans MS" pitchFamily="66" charset="0"/>
              </a:rPr>
              <a:t>Barbarian invasions</a:t>
            </a:r>
          </a:p>
          <a:p>
            <a:endParaRPr lang="en-US" sz="2300">
              <a:latin typeface="Comic Sans MS" pitchFamily="66" charset="0"/>
            </a:endParaRPr>
          </a:p>
          <a:p>
            <a:r>
              <a:rPr lang="en-US" sz="2300">
                <a:latin typeface="Comic Sans MS" pitchFamily="66" charset="0"/>
              </a:rPr>
              <a:t>Some people also believe it may have been </a:t>
            </a:r>
            <a:r>
              <a:rPr lang="en-US" sz="2300" u="sng">
                <a:latin typeface="Comic Sans MS" pitchFamily="66" charset="0"/>
              </a:rPr>
              <a:t>lead poisoning </a:t>
            </a:r>
            <a:r>
              <a:rPr lang="en-US" sz="2300">
                <a:latin typeface="Comic Sans MS" pitchFamily="66" charset="0"/>
              </a:rPr>
              <a:t>from lead pipes, it may have been a </a:t>
            </a:r>
            <a:r>
              <a:rPr lang="en-US" sz="2300" u="sng">
                <a:latin typeface="Comic Sans MS" pitchFamily="66" charset="0"/>
              </a:rPr>
              <a:t>lack of technology </a:t>
            </a:r>
            <a:r>
              <a:rPr lang="en-US" sz="2300">
                <a:latin typeface="Comic Sans MS" pitchFamily="66" charset="0"/>
              </a:rPr>
              <a:t>due to slavery, the </a:t>
            </a:r>
            <a:r>
              <a:rPr lang="en-US" sz="2300" u="sng">
                <a:latin typeface="Comic Sans MS" pitchFamily="66" charset="0"/>
              </a:rPr>
              <a:t>new religion </a:t>
            </a:r>
            <a:r>
              <a:rPr lang="en-US" sz="2300">
                <a:latin typeface="Comic Sans MS" pitchFamily="66" charset="0"/>
              </a:rPr>
              <a:t>of Christianity may have caused people to turn from the government . . . The causes were many.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dissolv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866" y="152400"/>
            <a:ext cx="4711134" cy="6494085"/>
          </a:xfrm>
          <a:prstGeom prst="rect">
            <a:avLst/>
          </a:prstGeom>
          <a:noFill/>
        </p:spPr>
        <p:txBody>
          <a:bodyPr>
            <a:spAutoFit/>
          </a:bodyPr>
          <a:lstStyle/>
          <a:p>
            <a:pPr fontAlgn="auto">
              <a:spcBef>
                <a:spcPts val="0"/>
              </a:spcBef>
              <a:spcAft>
                <a:spcPts val="0"/>
              </a:spcAft>
              <a:defRPr/>
            </a:pPr>
            <a:r>
              <a:rPr lang="en-US" sz="3200" b="1" dirty="0">
                <a:effectLst>
                  <a:glow rad="63500">
                    <a:schemeClr val="accent2">
                      <a:satMod val="175000"/>
                      <a:alpha val="40000"/>
                    </a:schemeClr>
                  </a:glow>
                </a:effectLst>
                <a:latin typeface="+mn-lt"/>
                <a:cs typeface="+mn-cs"/>
              </a:rPr>
              <a:t>Etruscans</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u="sng" dirty="0">
                <a:latin typeface="+mn-lt"/>
                <a:cs typeface="+mn-cs"/>
              </a:rPr>
              <a:t>The Etruscans had the greatest influence on the Romans.</a:t>
            </a:r>
          </a:p>
          <a:p>
            <a:pPr fontAlgn="auto">
              <a:spcBef>
                <a:spcPts val="0"/>
              </a:spcBef>
              <a:spcAft>
                <a:spcPts val="0"/>
              </a:spcAft>
              <a:defRPr/>
            </a:pPr>
            <a:r>
              <a:rPr lang="en-US" sz="2400" dirty="0">
                <a:latin typeface="+mn-lt"/>
                <a:cs typeface="+mn-cs"/>
              </a:rPr>
              <a:t>They were </a:t>
            </a:r>
            <a:r>
              <a:rPr lang="en-US" sz="2400" u="sng" dirty="0">
                <a:latin typeface="+mn-lt"/>
                <a:cs typeface="+mn-cs"/>
              </a:rPr>
              <a:t>located north of Rome in Etruria</a:t>
            </a:r>
            <a:r>
              <a:rPr lang="en-US" sz="2400" dirty="0">
                <a:latin typeface="+mn-lt"/>
                <a:cs typeface="+mn-cs"/>
              </a:rPr>
              <a:t>, they expanded into Italy and </a:t>
            </a:r>
            <a:r>
              <a:rPr lang="en-US" sz="2400" u="sng" dirty="0">
                <a:latin typeface="+mn-lt"/>
                <a:cs typeface="+mn-cs"/>
              </a:rPr>
              <a:t>came to control Rome </a:t>
            </a:r>
            <a:r>
              <a:rPr lang="en-US" sz="2400" dirty="0">
                <a:latin typeface="+mn-lt"/>
                <a:cs typeface="+mn-cs"/>
              </a:rPr>
              <a:t>and most of Latium.</a:t>
            </a:r>
          </a:p>
          <a:p>
            <a:pPr fontAlgn="auto">
              <a:spcBef>
                <a:spcPts val="0"/>
              </a:spcBef>
              <a:spcAft>
                <a:spcPts val="0"/>
              </a:spcAft>
              <a:defRPr/>
            </a:pPr>
            <a:r>
              <a:rPr lang="en-US" sz="2400" dirty="0">
                <a:latin typeface="+mn-lt"/>
                <a:cs typeface="+mn-cs"/>
              </a:rPr>
              <a:t>They </a:t>
            </a:r>
            <a:r>
              <a:rPr lang="en-US" sz="2400" u="sng" dirty="0">
                <a:latin typeface="+mn-lt"/>
                <a:cs typeface="+mn-cs"/>
              </a:rPr>
              <a:t>turned the Latin villages into the city of Rome.</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dirty="0">
                <a:latin typeface="+mn-lt"/>
                <a:cs typeface="+mn-cs"/>
              </a:rPr>
              <a:t>The </a:t>
            </a:r>
            <a:r>
              <a:rPr lang="en-US" sz="2400" u="sng" dirty="0">
                <a:latin typeface="+mn-lt"/>
                <a:cs typeface="+mn-cs"/>
              </a:rPr>
              <a:t>Romans adopted their dress, the toga and short cloak</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dirty="0">
                <a:latin typeface="+mn-lt"/>
                <a:cs typeface="+mn-cs"/>
              </a:rPr>
              <a:t>The Romans also adopted their military organization.</a:t>
            </a:r>
          </a:p>
        </p:txBody>
      </p:sp>
      <p:pic>
        <p:nvPicPr>
          <p:cNvPr id="5128" name="Picture 8" descr="Image:Toga Illustratio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334000" y="457200"/>
            <a:ext cx="3219450" cy="594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p:cTn id="35"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 calcmode="lin" valueType="num">
                                      <p:cBhvr>
                                        <p:cTn id="42"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8" end="8"/>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5128"/>
                                        </p:tgtEl>
                                        <p:attrNameLst>
                                          <p:attrName>style.visibility</p:attrName>
                                        </p:attrNameLst>
                                      </p:cBhvr>
                                      <p:to>
                                        <p:strVal val="visible"/>
                                      </p:to>
                                    </p:set>
                                    <p:anim calcmode="lin" valueType="num">
                                      <p:cBhvr>
                                        <p:cTn id="47" dur="1000" fill="hold"/>
                                        <p:tgtEl>
                                          <p:spTgt spid="5128"/>
                                        </p:tgtEl>
                                        <p:attrNameLst>
                                          <p:attrName>ppt_w</p:attrName>
                                        </p:attrNameLst>
                                      </p:cBhvr>
                                      <p:tavLst>
                                        <p:tav tm="0">
                                          <p:val>
                                            <p:strVal val="#ppt_w*0.70"/>
                                          </p:val>
                                        </p:tav>
                                        <p:tav tm="100000">
                                          <p:val>
                                            <p:strVal val="#ppt_w"/>
                                          </p:val>
                                        </p:tav>
                                      </p:tavLst>
                                    </p:anim>
                                    <p:anim calcmode="lin" valueType="num">
                                      <p:cBhvr>
                                        <p:cTn id="48" dur="1000" fill="hold"/>
                                        <p:tgtEl>
                                          <p:spTgt spid="5128"/>
                                        </p:tgtEl>
                                        <p:attrNameLst>
                                          <p:attrName>ppt_h</p:attrName>
                                        </p:attrNameLst>
                                      </p:cBhvr>
                                      <p:tavLst>
                                        <p:tav tm="0">
                                          <p:val>
                                            <p:strVal val="#ppt_h"/>
                                          </p:val>
                                        </p:tav>
                                        <p:tav tm="100000">
                                          <p:val>
                                            <p:strVal val="#ppt_h"/>
                                          </p:val>
                                        </p:tav>
                                      </p:tavLst>
                                    </p:anim>
                                    <p:animEffect transition="in" filter="fade">
                                      <p:cBhvr>
                                        <p:cTn id="49" dur="10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88416"/>
            <a:ext cx="8686800" cy="4154984"/>
          </a:xfrm>
          <a:prstGeom prst="rect">
            <a:avLst/>
          </a:prstGeom>
          <a:noFill/>
        </p:spPr>
        <p:txBody>
          <a:bodyPr>
            <a:spAutoFit/>
          </a:bodyPr>
          <a:lstStyle/>
          <a:p>
            <a:pPr algn="ctr" fontAlgn="auto">
              <a:spcBef>
                <a:spcPts val="0"/>
              </a:spcBef>
              <a:spcAft>
                <a:spcPts val="0"/>
              </a:spcAft>
              <a:defRPr/>
            </a:pPr>
            <a:r>
              <a:rPr lang="en-US" sz="2400" b="1" dirty="0">
                <a:effectLst>
                  <a:glow rad="63500">
                    <a:schemeClr val="accent2">
                      <a:satMod val="175000"/>
                      <a:alpha val="40000"/>
                    </a:schemeClr>
                  </a:glow>
                </a:effectLst>
                <a:latin typeface="+mn-lt"/>
                <a:cs typeface="+mn-cs"/>
              </a:rPr>
              <a:t>Under control of Kings</a:t>
            </a:r>
          </a:p>
          <a:p>
            <a:pPr algn="ctr" fontAlgn="auto">
              <a:spcBef>
                <a:spcPts val="0"/>
              </a:spcBef>
              <a:spcAft>
                <a:spcPts val="0"/>
              </a:spcAft>
              <a:defRPr/>
            </a:pPr>
            <a:r>
              <a:rPr lang="en-US" sz="2400" dirty="0">
                <a:latin typeface="+mn-lt"/>
                <a:cs typeface="+mn-cs"/>
              </a:rPr>
              <a:t>Early </a:t>
            </a:r>
            <a:r>
              <a:rPr lang="en-US" sz="2400" u="sng" dirty="0">
                <a:latin typeface="+mn-lt"/>
                <a:cs typeface="+mn-cs"/>
              </a:rPr>
              <a:t>Rome</a:t>
            </a:r>
            <a:r>
              <a:rPr lang="en-US" sz="2400" dirty="0">
                <a:latin typeface="+mn-lt"/>
                <a:cs typeface="+mn-cs"/>
              </a:rPr>
              <a:t> was under the </a:t>
            </a:r>
            <a:r>
              <a:rPr lang="en-US" sz="2400" u="sng" dirty="0">
                <a:latin typeface="+mn-lt"/>
                <a:cs typeface="+mn-cs"/>
              </a:rPr>
              <a:t>control of seven kings and several were Etruscans.</a:t>
            </a:r>
          </a:p>
          <a:p>
            <a:pPr algn="ctr" fontAlgn="auto">
              <a:spcBef>
                <a:spcPts val="0"/>
              </a:spcBef>
              <a:spcAft>
                <a:spcPts val="0"/>
              </a:spcAft>
              <a:defRPr/>
            </a:pPr>
            <a:endParaRPr lang="en-US" sz="2400" b="1" dirty="0">
              <a:effectLst>
                <a:glow rad="63500">
                  <a:schemeClr val="accent3">
                    <a:satMod val="175000"/>
                    <a:alpha val="40000"/>
                  </a:schemeClr>
                </a:glow>
              </a:effectLst>
              <a:latin typeface="+mn-lt"/>
              <a:cs typeface="+mn-cs"/>
            </a:endParaRPr>
          </a:p>
          <a:p>
            <a:pPr algn="ctr" fontAlgn="auto">
              <a:spcBef>
                <a:spcPts val="0"/>
              </a:spcBef>
              <a:spcAft>
                <a:spcPts val="0"/>
              </a:spcAft>
              <a:defRPr/>
            </a:pPr>
            <a:r>
              <a:rPr lang="en-US" sz="2400" b="1" dirty="0">
                <a:effectLst>
                  <a:glow rad="63500">
                    <a:schemeClr val="accent3">
                      <a:satMod val="175000"/>
                      <a:alpha val="40000"/>
                    </a:schemeClr>
                  </a:glow>
                </a:effectLst>
                <a:latin typeface="+mn-lt"/>
                <a:cs typeface="+mn-cs"/>
              </a:rPr>
              <a:t>Establishment of the Roman Republic</a:t>
            </a:r>
          </a:p>
          <a:p>
            <a:pPr algn="ctr" fontAlgn="auto">
              <a:spcBef>
                <a:spcPts val="0"/>
              </a:spcBef>
              <a:spcAft>
                <a:spcPts val="0"/>
              </a:spcAft>
              <a:defRPr/>
            </a:pPr>
            <a:r>
              <a:rPr lang="en-US" sz="2400" dirty="0">
                <a:latin typeface="+mn-lt"/>
                <a:cs typeface="+mn-cs"/>
              </a:rPr>
              <a:t>The </a:t>
            </a:r>
            <a:r>
              <a:rPr lang="en-US" sz="2400" u="sng" dirty="0">
                <a:latin typeface="+mn-lt"/>
                <a:cs typeface="+mn-cs"/>
              </a:rPr>
              <a:t>Romans overthrew the last Etruscan King in 509 B.C</a:t>
            </a:r>
            <a:r>
              <a:rPr lang="en-US" sz="2400" dirty="0">
                <a:latin typeface="+mn-lt"/>
                <a:cs typeface="+mn-cs"/>
              </a:rPr>
              <a:t>., they </a:t>
            </a:r>
            <a:r>
              <a:rPr lang="en-US" sz="2400" u="sng" dirty="0">
                <a:latin typeface="+mn-lt"/>
                <a:cs typeface="+mn-cs"/>
              </a:rPr>
              <a:t>established the Roman Republic.</a:t>
            </a:r>
          </a:p>
          <a:p>
            <a:pPr algn="ctr" fontAlgn="auto">
              <a:spcBef>
                <a:spcPts val="0"/>
              </a:spcBef>
              <a:spcAft>
                <a:spcPts val="0"/>
              </a:spcAft>
              <a:defRPr/>
            </a:pPr>
            <a:endParaRPr lang="en-US" sz="2400" dirty="0">
              <a:latin typeface="+mn-lt"/>
              <a:cs typeface="+mn-cs"/>
            </a:endParaRPr>
          </a:p>
          <a:p>
            <a:pPr algn="ctr" fontAlgn="auto">
              <a:spcBef>
                <a:spcPts val="0"/>
              </a:spcBef>
              <a:spcAft>
                <a:spcPts val="0"/>
              </a:spcAft>
              <a:defRPr/>
            </a:pPr>
            <a:r>
              <a:rPr lang="en-US" sz="2400" b="1" dirty="0">
                <a:latin typeface="+mn-lt"/>
                <a:cs typeface="+mn-cs"/>
              </a:rPr>
              <a:t>Republic</a:t>
            </a:r>
            <a:r>
              <a:rPr lang="en-US" sz="2400" dirty="0">
                <a:latin typeface="+mn-lt"/>
                <a:cs typeface="+mn-cs"/>
              </a:rPr>
              <a:t>: A </a:t>
            </a:r>
            <a:r>
              <a:rPr lang="en-US" sz="2400" u="sng" dirty="0">
                <a:latin typeface="+mn-lt"/>
                <a:cs typeface="+mn-cs"/>
              </a:rPr>
              <a:t>form of government in which the leader is not a monarch and certain citizens have the right to vote.  </a:t>
            </a:r>
          </a:p>
          <a:p>
            <a:pPr algn="ctr" fontAlgn="auto">
              <a:spcBef>
                <a:spcPts val="0"/>
              </a:spcBef>
              <a:spcAft>
                <a:spcPts val="0"/>
              </a:spcAft>
              <a:defRPr/>
            </a:pPr>
            <a:endParaRPr lang="en-US" sz="2400" dirty="0">
              <a:latin typeface="+mn-lt"/>
              <a:cs typeface="+mn-cs"/>
            </a:endParaRPr>
          </a:p>
        </p:txBody>
      </p:sp>
      <p:pic>
        <p:nvPicPr>
          <p:cNvPr id="4100" name="Picture 4" descr="http://www.jamboree.freedom-in-education.co.uk/home%20university/sulla.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52800" y="3962400"/>
            <a:ext cx="2743200" cy="2781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4" end="4"/>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4100"/>
                                        </p:tgtEl>
                                        <p:attrNameLst>
                                          <p:attrName>style.visibility</p:attrName>
                                        </p:attrNameLst>
                                      </p:cBhvr>
                                      <p:to>
                                        <p:strVal val="visible"/>
                                      </p:to>
                                    </p:set>
                                    <p:anim calcmode="lin" valueType="num">
                                      <p:cBhvr>
                                        <p:cTn id="29" dur="1000" fill="hold"/>
                                        <p:tgtEl>
                                          <p:spTgt spid="4100"/>
                                        </p:tgtEl>
                                        <p:attrNameLst>
                                          <p:attrName>ppt_w</p:attrName>
                                        </p:attrNameLst>
                                      </p:cBhvr>
                                      <p:tavLst>
                                        <p:tav tm="0">
                                          <p:val>
                                            <p:strVal val="#ppt_w*0.70"/>
                                          </p:val>
                                        </p:tav>
                                        <p:tav tm="100000">
                                          <p:val>
                                            <p:strVal val="#ppt_w"/>
                                          </p:val>
                                        </p:tav>
                                      </p:tavLst>
                                    </p:anim>
                                    <p:anim calcmode="lin" valueType="num">
                                      <p:cBhvr>
                                        <p:cTn id="30" dur="1000" fill="hold"/>
                                        <p:tgtEl>
                                          <p:spTgt spid="4100"/>
                                        </p:tgtEl>
                                        <p:attrNameLst>
                                          <p:attrName>ppt_h</p:attrName>
                                        </p:attrNameLst>
                                      </p:cBhvr>
                                      <p:tavLst>
                                        <p:tav tm="0">
                                          <p:val>
                                            <p:strVal val="#ppt_h"/>
                                          </p:val>
                                        </p:tav>
                                        <p:tav tm="100000">
                                          <p:val>
                                            <p:strVal val="#ppt_h"/>
                                          </p:val>
                                        </p:tav>
                                      </p:tavLst>
                                    </p:anim>
                                    <p:animEffect transition="in" filter="fade">
                                      <p:cBhvr>
                                        <p:cTn id="31" dur="1000"/>
                                        <p:tgtEl>
                                          <p:spTgt spid="4100"/>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 calcmode="lin" valueType="num">
                                      <p:cBhvr>
                                        <p:cTn id="36"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7"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8"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28600"/>
            <a:ext cx="8686800" cy="6555641"/>
          </a:xfrm>
          <a:prstGeom prst="rect">
            <a:avLst/>
          </a:prstGeom>
          <a:noFill/>
        </p:spPr>
        <p:txBody>
          <a:bodyPr>
            <a:spAutoFit/>
          </a:bodyPr>
          <a:lstStyle/>
          <a:p>
            <a:pPr algn="ctr" fontAlgn="auto">
              <a:spcBef>
                <a:spcPts val="0"/>
              </a:spcBef>
              <a:spcAft>
                <a:spcPts val="0"/>
              </a:spcAft>
              <a:defRPr/>
            </a:pPr>
            <a:r>
              <a:rPr lang="en-US" sz="2800" b="1" dirty="0">
                <a:effectLst>
                  <a:glow rad="101600">
                    <a:schemeClr val="accent2">
                      <a:satMod val="175000"/>
                      <a:alpha val="40000"/>
                    </a:schemeClr>
                  </a:glow>
                </a:effectLst>
                <a:latin typeface="+mn-lt"/>
                <a:cs typeface="+mn-cs"/>
              </a:rPr>
              <a:t>War and Conquest</a:t>
            </a:r>
          </a:p>
          <a:p>
            <a:pPr algn="ctr" fontAlgn="auto">
              <a:spcBef>
                <a:spcPts val="0"/>
              </a:spcBef>
              <a:spcAft>
                <a:spcPts val="0"/>
              </a:spcAft>
              <a:defRPr/>
            </a:pPr>
            <a:r>
              <a:rPr lang="en-US" sz="2800" dirty="0">
                <a:latin typeface="+mn-lt"/>
                <a:cs typeface="+mn-cs"/>
              </a:rPr>
              <a:t>For about 200 years </a:t>
            </a:r>
            <a:r>
              <a:rPr lang="en-US" sz="2800" u="sng" dirty="0">
                <a:latin typeface="+mn-lt"/>
                <a:cs typeface="+mn-cs"/>
              </a:rPr>
              <a:t>Rome battled its neighbors</a:t>
            </a:r>
          </a:p>
          <a:p>
            <a:pPr algn="ctr" fontAlgn="auto">
              <a:spcBef>
                <a:spcPts val="0"/>
              </a:spcBef>
              <a:spcAft>
                <a:spcPts val="0"/>
              </a:spcAft>
              <a:defRPr/>
            </a:pPr>
            <a:r>
              <a:rPr lang="en-US" sz="2800" dirty="0">
                <a:latin typeface="+mn-lt"/>
                <a:cs typeface="+mn-cs"/>
              </a:rPr>
              <a:t>In 338 Rome crushed the Latin states, then it fought the people from the central Apennines, and then Rome took over the Greek colonies in the south of Italy. </a:t>
            </a:r>
          </a:p>
          <a:p>
            <a:pPr algn="ctr" fontAlgn="auto">
              <a:spcBef>
                <a:spcPts val="0"/>
              </a:spcBef>
              <a:spcAft>
                <a:spcPts val="0"/>
              </a:spcAft>
              <a:defRPr/>
            </a:pPr>
            <a:r>
              <a:rPr lang="en-US" sz="2800" dirty="0" smtClean="0">
                <a:latin typeface="+mn-lt"/>
                <a:cs typeface="+mn-cs"/>
              </a:rPr>
              <a:t>Rome </a:t>
            </a:r>
            <a:r>
              <a:rPr lang="en-US" sz="2800" dirty="0">
                <a:latin typeface="+mn-lt"/>
                <a:cs typeface="+mn-cs"/>
              </a:rPr>
              <a:t>established the Roman </a:t>
            </a:r>
            <a:r>
              <a:rPr lang="en-US" sz="2800" dirty="0" smtClean="0">
                <a:latin typeface="+mn-lt"/>
                <a:cs typeface="+mn-cs"/>
              </a:rPr>
              <a:t>Confederation following a policy of </a:t>
            </a:r>
            <a:r>
              <a:rPr lang="en-US" sz="2800" b="1" u="sng" dirty="0" smtClean="0">
                <a:latin typeface="+mn-lt"/>
                <a:cs typeface="+mn-cs"/>
              </a:rPr>
              <a:t>Imperialism</a:t>
            </a:r>
            <a:r>
              <a:rPr lang="en-US" sz="2800" u="sng" dirty="0" smtClean="0">
                <a:latin typeface="+mn-lt"/>
                <a:cs typeface="+mn-cs"/>
              </a:rPr>
              <a:t> </a:t>
            </a:r>
            <a:r>
              <a:rPr lang="en-US" sz="2800" b="1" u="sng" dirty="0" smtClean="0">
                <a:latin typeface="+mn-lt"/>
                <a:cs typeface="+mn-cs"/>
              </a:rPr>
              <a:t>–controlling foreign lands and people</a:t>
            </a:r>
            <a:endParaRPr lang="en-US" sz="2800" b="1" u="sng" dirty="0">
              <a:latin typeface="+mn-lt"/>
              <a:cs typeface="+mn-cs"/>
            </a:endParaRPr>
          </a:p>
          <a:p>
            <a:pPr algn="ctr" fontAlgn="auto">
              <a:spcBef>
                <a:spcPts val="0"/>
              </a:spcBef>
              <a:spcAft>
                <a:spcPts val="0"/>
              </a:spcAft>
              <a:defRPr/>
            </a:pPr>
            <a:r>
              <a:rPr lang="en-US" sz="2800" dirty="0">
                <a:latin typeface="+mn-lt"/>
                <a:cs typeface="+mn-cs"/>
              </a:rPr>
              <a:t>Rome allowed some peoples  to have full Roman citizenship.  Other communities were made allies, and </a:t>
            </a:r>
            <a:r>
              <a:rPr lang="en-US" sz="2800" u="sng" dirty="0">
                <a:latin typeface="+mn-lt"/>
                <a:cs typeface="+mn-cs"/>
              </a:rPr>
              <a:t>people were allowed to run their own affairs </a:t>
            </a:r>
            <a:r>
              <a:rPr lang="en-US" sz="2800" dirty="0">
                <a:latin typeface="+mn-lt"/>
                <a:cs typeface="+mn-cs"/>
              </a:rPr>
              <a:t>as long as they provided soldiers for the Roman army. </a:t>
            </a:r>
          </a:p>
          <a:p>
            <a:pPr algn="ctr" fontAlgn="auto">
              <a:spcBef>
                <a:spcPts val="0"/>
              </a:spcBef>
              <a:spcAft>
                <a:spcPts val="0"/>
              </a:spcAft>
              <a:defRPr/>
            </a:pPr>
            <a:r>
              <a:rPr lang="en-US" sz="2800" dirty="0">
                <a:latin typeface="+mn-lt"/>
                <a:cs typeface="+mn-cs"/>
              </a:rPr>
              <a:t>Romans were careful to </a:t>
            </a:r>
            <a:r>
              <a:rPr lang="en-US" sz="2800" u="sng" dirty="0">
                <a:latin typeface="+mn-lt"/>
                <a:cs typeface="+mn-cs"/>
              </a:rPr>
              <a:t>make conquered peoples feel like part of the Roman Republic.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3" end="3"/>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4" end="4"/>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36803"/>
            <a:ext cx="7467600" cy="6340197"/>
          </a:xfrm>
          <a:prstGeom prst="rect">
            <a:avLst/>
          </a:prstGeom>
          <a:noFill/>
        </p:spPr>
        <p:txBody>
          <a:bodyPr>
            <a:spAutoFit/>
          </a:bodyPr>
          <a:lstStyle/>
          <a:p>
            <a:pPr fontAlgn="auto">
              <a:spcBef>
                <a:spcPts val="0"/>
              </a:spcBef>
              <a:spcAft>
                <a:spcPts val="0"/>
              </a:spcAft>
              <a:defRPr/>
            </a:pPr>
            <a:r>
              <a:rPr lang="en-US" sz="2800" b="1" dirty="0">
                <a:effectLst>
                  <a:glow rad="101600">
                    <a:srgbClr val="FFFF99">
                      <a:alpha val="60000"/>
                    </a:srgbClr>
                  </a:glow>
                </a:effectLst>
                <a:latin typeface="+mn-lt"/>
                <a:cs typeface="+mn-cs"/>
              </a:rPr>
              <a:t>Why was Rome Successful?</a:t>
            </a:r>
          </a:p>
          <a:p>
            <a:pPr fontAlgn="auto">
              <a:spcBef>
                <a:spcPts val="0"/>
              </a:spcBef>
              <a:spcAft>
                <a:spcPts val="0"/>
              </a:spcAft>
              <a:defRPr/>
            </a:pPr>
            <a:endParaRPr lang="en-US" sz="2400" b="1" dirty="0">
              <a:latin typeface="+mn-lt"/>
              <a:cs typeface="+mn-cs"/>
            </a:endParaRPr>
          </a:p>
          <a:p>
            <a:pPr fontAlgn="auto">
              <a:spcBef>
                <a:spcPts val="0"/>
              </a:spcBef>
              <a:spcAft>
                <a:spcPts val="0"/>
              </a:spcAft>
              <a:defRPr/>
            </a:pPr>
            <a:r>
              <a:rPr lang="en-US" sz="2400" b="1" dirty="0">
                <a:latin typeface="+mn-lt"/>
                <a:cs typeface="+mn-cs"/>
              </a:rPr>
              <a:t>To Ancient Romans</a:t>
            </a:r>
          </a:p>
          <a:p>
            <a:pPr fontAlgn="auto">
              <a:spcBef>
                <a:spcPts val="0"/>
              </a:spcBef>
              <a:spcAft>
                <a:spcPts val="0"/>
              </a:spcAft>
              <a:defRPr/>
            </a:pPr>
            <a:r>
              <a:rPr lang="en-US" sz="2400" dirty="0">
                <a:latin typeface="+mn-lt"/>
                <a:cs typeface="+mn-cs"/>
              </a:rPr>
              <a:t>Romans believe their ancestors were successful because of a </a:t>
            </a:r>
            <a:r>
              <a:rPr lang="en-US" sz="2400" u="sng" dirty="0">
                <a:latin typeface="+mn-lt"/>
                <a:cs typeface="+mn-cs"/>
              </a:rPr>
              <a:t>sense of duty, courage, and discipline. </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b="1" dirty="0">
                <a:latin typeface="+mn-lt"/>
                <a:cs typeface="+mn-cs"/>
              </a:rPr>
              <a:t>Diplomacy</a:t>
            </a:r>
          </a:p>
          <a:p>
            <a:pPr fontAlgn="auto">
              <a:spcBef>
                <a:spcPts val="0"/>
              </a:spcBef>
              <a:spcAft>
                <a:spcPts val="0"/>
              </a:spcAft>
              <a:defRPr/>
            </a:pPr>
            <a:r>
              <a:rPr lang="en-US" sz="2400" dirty="0">
                <a:latin typeface="+mn-lt"/>
                <a:cs typeface="+mn-cs"/>
              </a:rPr>
              <a:t>They </a:t>
            </a:r>
            <a:r>
              <a:rPr lang="en-US" sz="2400" u="sng" dirty="0">
                <a:latin typeface="+mn-lt"/>
                <a:cs typeface="+mn-cs"/>
              </a:rPr>
              <a:t>extended Roman citizenship and allowed states to run their own internal affairs. </a:t>
            </a:r>
          </a:p>
          <a:p>
            <a:pPr fontAlgn="auto">
              <a:spcBef>
                <a:spcPts val="0"/>
              </a:spcBef>
              <a:spcAft>
                <a:spcPts val="0"/>
              </a:spcAft>
              <a:defRPr/>
            </a:pPr>
            <a:r>
              <a:rPr lang="en-US" sz="2400" dirty="0">
                <a:latin typeface="+mn-lt"/>
                <a:cs typeface="+mn-cs"/>
              </a:rPr>
              <a:t>They could be firm when necessary, crushing rebellions without mercy. </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b="1" dirty="0">
                <a:latin typeface="+mn-lt"/>
                <a:cs typeface="+mn-cs"/>
              </a:rPr>
              <a:t>Military</a:t>
            </a:r>
          </a:p>
          <a:p>
            <a:pPr fontAlgn="auto">
              <a:spcBef>
                <a:spcPts val="0"/>
              </a:spcBef>
              <a:spcAft>
                <a:spcPts val="0"/>
              </a:spcAft>
              <a:defRPr/>
            </a:pPr>
            <a:r>
              <a:rPr lang="en-US" sz="2400" dirty="0">
                <a:latin typeface="+mn-lt"/>
                <a:cs typeface="+mn-cs"/>
              </a:rPr>
              <a:t>They were </a:t>
            </a:r>
            <a:r>
              <a:rPr lang="en-US" sz="2400" u="sng" dirty="0">
                <a:latin typeface="+mn-lt"/>
                <a:cs typeface="+mn-cs"/>
              </a:rPr>
              <a:t>accomplished and persistent soldiers</a:t>
            </a:r>
            <a:r>
              <a:rPr lang="en-US" sz="2400" dirty="0">
                <a:latin typeface="+mn-lt"/>
                <a:cs typeface="+mn-cs"/>
              </a:rPr>
              <a:t>. </a:t>
            </a:r>
          </a:p>
          <a:p>
            <a:pPr fontAlgn="auto">
              <a:spcBef>
                <a:spcPts val="0"/>
              </a:spcBef>
              <a:spcAft>
                <a:spcPts val="0"/>
              </a:spcAft>
              <a:defRPr/>
            </a:pPr>
            <a:r>
              <a:rPr lang="en-US" sz="2400" dirty="0">
                <a:latin typeface="+mn-lt"/>
                <a:cs typeface="+mn-cs"/>
              </a:rPr>
              <a:t>The Romans built </a:t>
            </a:r>
            <a:r>
              <a:rPr lang="en-US" sz="2400" u="sng" dirty="0">
                <a:latin typeface="+mn-lt"/>
                <a:cs typeface="+mn-cs"/>
              </a:rPr>
              <a:t>fortified towns </a:t>
            </a:r>
            <a:r>
              <a:rPr lang="en-US" sz="2400" dirty="0">
                <a:latin typeface="+mn-lt"/>
                <a:cs typeface="+mn-cs"/>
              </a:rPr>
              <a:t>throughout Italy, they also </a:t>
            </a:r>
            <a:r>
              <a:rPr lang="en-US" sz="2400" u="sng" dirty="0">
                <a:latin typeface="+mn-lt"/>
                <a:cs typeface="+mn-cs"/>
              </a:rPr>
              <a:t>built roads </a:t>
            </a:r>
            <a:r>
              <a:rPr lang="en-US" sz="2400" dirty="0">
                <a:latin typeface="+mn-lt"/>
                <a:cs typeface="+mn-cs"/>
              </a:rPr>
              <a:t>to connect the empire.</a:t>
            </a:r>
            <a:r>
              <a:rPr lang="en-US" sz="2400" u="sng" dirty="0">
                <a:latin typeface="+mn-lt"/>
                <a:cs typeface="+mn-cs"/>
              </a:rPr>
              <a:t> </a:t>
            </a:r>
          </a:p>
          <a:p>
            <a:pPr fontAlgn="auto">
              <a:spcBef>
                <a:spcPts val="0"/>
              </a:spcBef>
              <a:spcAft>
                <a:spcPts val="0"/>
              </a:spcAft>
              <a:defRPr/>
            </a:pPr>
            <a:endParaRPr lang="en-US" u="sng" dirty="0">
              <a:latin typeface="+mn-lt"/>
              <a:cs typeface="+mn-cs"/>
            </a:endParaRPr>
          </a:p>
        </p:txBody>
      </p:sp>
      <p:pic>
        <p:nvPicPr>
          <p:cNvPr id="24578" name="Picture 2" descr="http://www.alamy.com/thumbs/3/%7b2DF86B62-6E6B-46AD-80F7-3C56662F06D0%7d/AN1NG3.jpg"/>
          <p:cNvPicPr>
            <a:picLocks noChangeAspect="1" noChangeArrowheads="1"/>
          </p:cNvPicPr>
          <p:nvPr/>
        </p:nvPicPr>
        <p:blipFill>
          <a:blip r:embed="rId2" cstate="print"/>
          <a:srcRect b="4965"/>
          <a:stretch>
            <a:fillRect/>
          </a:stretch>
        </p:blipFill>
        <p:spPr bwMode="auto">
          <a:xfrm>
            <a:off x="7035800" y="2286000"/>
            <a:ext cx="1741488" cy="259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par>
                                <p:cTn id="24" presetID="55" presetClass="entr" presetSubtype="0"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p:cTn id="26"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p:cTn id="33"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4"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5" dur="1000"/>
                                        <p:tgtEl>
                                          <p:spTgt spid="2">
                                            <p:txEl>
                                              <p:pRg st="5" end="5"/>
                                            </p:txEl>
                                          </p:spTgt>
                                        </p:tgtEl>
                                      </p:cBhvr>
                                    </p:animEffect>
                                  </p:childTnLst>
                                </p:cTn>
                              </p:par>
                              <p:par>
                                <p:cTn id="36" presetID="55" presetClass="entr" presetSubtype="0" fill="hold" nodeType="with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 calcmode="lin" valueType="num">
                                      <p:cBhvr>
                                        <p:cTn id="38"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9"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40" dur="1000"/>
                                        <p:tgtEl>
                                          <p:spTgt spid="2">
                                            <p:txEl>
                                              <p:pRg st="6" end="6"/>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p:cTn id="43"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44"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5" dur="1000"/>
                                        <p:tgtEl>
                                          <p:spTgt spid="2">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2">
                                            <p:txEl>
                                              <p:pRg st="9" end="9"/>
                                            </p:txEl>
                                          </p:spTgt>
                                        </p:tgtEl>
                                        <p:attrNameLst>
                                          <p:attrName>style.visibility</p:attrName>
                                        </p:attrNameLst>
                                      </p:cBhvr>
                                      <p:to>
                                        <p:strVal val="visible"/>
                                      </p:to>
                                    </p:set>
                                    <p:anim calcmode="lin" valueType="num">
                                      <p:cBhvr>
                                        <p:cTn id="50"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51"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2" dur="1000"/>
                                        <p:tgtEl>
                                          <p:spTgt spid="2">
                                            <p:txEl>
                                              <p:pRg st="9" end="9"/>
                                            </p:txEl>
                                          </p:spTgt>
                                        </p:tgtEl>
                                      </p:cBhvr>
                                    </p:animEffect>
                                  </p:childTnLst>
                                </p:cTn>
                              </p:par>
                              <p:par>
                                <p:cTn id="53" presetID="55" presetClass="entr" presetSubtype="0" fill="hold" nodeType="withEffect">
                                  <p:stCondLst>
                                    <p:cond delay="0"/>
                                  </p:stCondLst>
                                  <p:childTnLst>
                                    <p:set>
                                      <p:cBhvr>
                                        <p:cTn id="54" dur="1" fill="hold">
                                          <p:stCondLst>
                                            <p:cond delay="0"/>
                                          </p:stCondLst>
                                        </p:cTn>
                                        <p:tgtEl>
                                          <p:spTgt spid="2">
                                            <p:txEl>
                                              <p:pRg st="10" end="10"/>
                                            </p:txEl>
                                          </p:spTgt>
                                        </p:tgtEl>
                                        <p:attrNameLst>
                                          <p:attrName>style.visibility</p:attrName>
                                        </p:attrNameLst>
                                      </p:cBhvr>
                                      <p:to>
                                        <p:strVal val="visible"/>
                                      </p:to>
                                    </p:set>
                                    <p:anim calcmode="lin" valueType="num">
                                      <p:cBhvr>
                                        <p:cTn id="55"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56"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57" dur="1000"/>
                                        <p:tgtEl>
                                          <p:spTgt spid="2">
                                            <p:txEl>
                                              <p:pRg st="10" end="10"/>
                                            </p:txEl>
                                          </p:spTgt>
                                        </p:tgtEl>
                                      </p:cBhvr>
                                    </p:animEffect>
                                  </p:childTnLst>
                                </p:cTn>
                              </p:par>
                              <p:par>
                                <p:cTn id="58" presetID="55" presetClass="entr" presetSubtype="0" fill="hold" nodeType="withEffect">
                                  <p:stCondLst>
                                    <p:cond delay="0"/>
                                  </p:stCondLst>
                                  <p:childTnLst>
                                    <p:set>
                                      <p:cBhvr>
                                        <p:cTn id="59" dur="1" fill="hold">
                                          <p:stCondLst>
                                            <p:cond delay="0"/>
                                          </p:stCondLst>
                                        </p:cTn>
                                        <p:tgtEl>
                                          <p:spTgt spid="2">
                                            <p:txEl>
                                              <p:pRg st="11" end="11"/>
                                            </p:txEl>
                                          </p:spTgt>
                                        </p:tgtEl>
                                        <p:attrNameLst>
                                          <p:attrName>style.visibility</p:attrName>
                                        </p:attrNameLst>
                                      </p:cBhvr>
                                      <p:to>
                                        <p:strVal val="visible"/>
                                      </p:to>
                                    </p:set>
                                    <p:anim calcmode="lin" valueType="num">
                                      <p:cBhvr>
                                        <p:cTn id="60"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61"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62" dur="1000"/>
                                        <p:tgtEl>
                                          <p:spTgt spid="2">
                                            <p:txEl>
                                              <p:pRg st="11" end="11"/>
                                            </p:txEl>
                                          </p:spTgt>
                                        </p:tgtEl>
                                      </p:cBhvr>
                                    </p:animEffect>
                                  </p:childTnLst>
                                </p:cTn>
                              </p:par>
                              <p:par>
                                <p:cTn id="63" presetID="55" presetClass="entr" presetSubtype="0" fill="hold" nodeType="withEffect">
                                  <p:stCondLst>
                                    <p:cond delay="0"/>
                                  </p:stCondLst>
                                  <p:childTnLst>
                                    <p:set>
                                      <p:cBhvr>
                                        <p:cTn id="64" dur="1" fill="hold">
                                          <p:stCondLst>
                                            <p:cond delay="0"/>
                                          </p:stCondLst>
                                        </p:cTn>
                                        <p:tgtEl>
                                          <p:spTgt spid="24578"/>
                                        </p:tgtEl>
                                        <p:attrNameLst>
                                          <p:attrName>style.visibility</p:attrName>
                                        </p:attrNameLst>
                                      </p:cBhvr>
                                      <p:to>
                                        <p:strVal val="visible"/>
                                      </p:to>
                                    </p:set>
                                    <p:anim calcmode="lin" valueType="num">
                                      <p:cBhvr>
                                        <p:cTn id="65" dur="1000" fill="hold"/>
                                        <p:tgtEl>
                                          <p:spTgt spid="24578"/>
                                        </p:tgtEl>
                                        <p:attrNameLst>
                                          <p:attrName>ppt_w</p:attrName>
                                        </p:attrNameLst>
                                      </p:cBhvr>
                                      <p:tavLst>
                                        <p:tav tm="0">
                                          <p:val>
                                            <p:strVal val="#ppt_w*0.70"/>
                                          </p:val>
                                        </p:tav>
                                        <p:tav tm="100000">
                                          <p:val>
                                            <p:strVal val="#ppt_w"/>
                                          </p:val>
                                        </p:tav>
                                      </p:tavLst>
                                    </p:anim>
                                    <p:anim calcmode="lin" valueType="num">
                                      <p:cBhvr>
                                        <p:cTn id="66" dur="1000" fill="hold"/>
                                        <p:tgtEl>
                                          <p:spTgt spid="24578"/>
                                        </p:tgtEl>
                                        <p:attrNameLst>
                                          <p:attrName>ppt_h</p:attrName>
                                        </p:attrNameLst>
                                      </p:cBhvr>
                                      <p:tavLst>
                                        <p:tav tm="0">
                                          <p:val>
                                            <p:strVal val="#ppt_h"/>
                                          </p:val>
                                        </p:tav>
                                        <p:tav tm="100000">
                                          <p:val>
                                            <p:strVal val="#ppt_h"/>
                                          </p:val>
                                        </p:tav>
                                      </p:tavLst>
                                    </p:anim>
                                    <p:animEffect transition="in" filter="fade">
                                      <p:cBhvr>
                                        <p:cTn id="67" dur="1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57200"/>
            <a:ext cx="8686801" cy="3046988"/>
          </a:xfrm>
          <a:prstGeom prst="rect">
            <a:avLst/>
          </a:prstGeom>
          <a:noFill/>
        </p:spPr>
        <p:txBody>
          <a:bodyPr>
            <a:spAutoFit/>
          </a:bodyPr>
          <a:lstStyle/>
          <a:p>
            <a:pPr algn="ctr" fontAlgn="auto">
              <a:spcBef>
                <a:spcPts val="0"/>
              </a:spcBef>
              <a:spcAft>
                <a:spcPts val="0"/>
              </a:spcAft>
              <a:defRPr/>
            </a:pPr>
            <a:r>
              <a:rPr lang="en-US" sz="3200" b="1" dirty="0">
                <a:effectLst>
                  <a:glow rad="63500">
                    <a:schemeClr val="accent3">
                      <a:satMod val="175000"/>
                      <a:alpha val="40000"/>
                    </a:schemeClr>
                  </a:glow>
                </a:effectLst>
                <a:latin typeface="+mn-lt"/>
                <a:cs typeface="+mn-cs"/>
              </a:rPr>
              <a:t>Law and Politics</a:t>
            </a:r>
          </a:p>
          <a:p>
            <a:pPr algn="ctr" fontAlgn="auto">
              <a:spcBef>
                <a:spcPts val="0"/>
              </a:spcBef>
              <a:spcAft>
                <a:spcPts val="0"/>
              </a:spcAft>
              <a:defRPr/>
            </a:pPr>
            <a:r>
              <a:rPr lang="en-US" sz="3200" dirty="0">
                <a:latin typeface="+mn-lt"/>
                <a:cs typeface="+mn-cs"/>
              </a:rPr>
              <a:t>The Romans did not try to build an ideal government, but </a:t>
            </a:r>
            <a:r>
              <a:rPr lang="en-US" sz="3200" u="sng" dirty="0">
                <a:latin typeface="+mn-lt"/>
                <a:cs typeface="+mn-cs"/>
              </a:rPr>
              <a:t>created political institution in response to problems</a:t>
            </a:r>
            <a:r>
              <a:rPr lang="en-US" sz="3200" dirty="0">
                <a:latin typeface="+mn-lt"/>
                <a:cs typeface="+mn-cs"/>
              </a:rPr>
              <a:t>. </a:t>
            </a:r>
          </a:p>
          <a:p>
            <a:pPr algn="ctr" fontAlgn="auto">
              <a:spcBef>
                <a:spcPts val="0"/>
              </a:spcBef>
              <a:spcAft>
                <a:spcPts val="0"/>
              </a:spcAft>
              <a:defRPr/>
            </a:pPr>
            <a:endParaRPr lang="en-US" sz="3200" dirty="0">
              <a:latin typeface="+mn-lt"/>
              <a:cs typeface="+mn-cs"/>
            </a:endParaRPr>
          </a:p>
          <a:p>
            <a:pPr algn="ctr" fontAlgn="auto">
              <a:spcBef>
                <a:spcPts val="0"/>
              </a:spcBef>
              <a:spcAft>
                <a:spcPts val="0"/>
              </a:spcAft>
              <a:defRPr/>
            </a:pPr>
            <a:endParaRPr lang="en-US" sz="3200" dirty="0">
              <a:latin typeface="+mn-lt"/>
              <a:cs typeface="+mn-cs"/>
            </a:endParaRPr>
          </a:p>
        </p:txBody>
      </p:sp>
      <p:pic>
        <p:nvPicPr>
          <p:cNvPr id="23554" name="Picture 2" descr="http://www.alamy.com/thumbs/3/%7bBD515A18-3C10-4E4D-ADA9-70A2712DB701%7d/A9J6Y4.jpg"/>
          <p:cNvPicPr>
            <a:picLocks noChangeAspect="1" noChangeArrowheads="1"/>
          </p:cNvPicPr>
          <p:nvPr/>
        </p:nvPicPr>
        <p:blipFill>
          <a:blip r:embed="rId2" cstate="print"/>
          <a:srcRect b="6250"/>
          <a:stretch>
            <a:fillRect/>
          </a:stretch>
        </p:blipFill>
        <p:spPr bwMode="auto">
          <a:xfrm>
            <a:off x="2362200" y="2971800"/>
            <a:ext cx="5018088"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23554"/>
                                        </p:tgtEl>
                                        <p:attrNameLst>
                                          <p:attrName>style.visibility</p:attrName>
                                        </p:attrNameLst>
                                      </p:cBhvr>
                                      <p:to>
                                        <p:strVal val="visible"/>
                                      </p:to>
                                    </p:set>
                                    <p:anim calcmode="lin" valueType="num">
                                      <p:cBhvr>
                                        <p:cTn id="12" dur="1000" fill="hold"/>
                                        <p:tgtEl>
                                          <p:spTgt spid="23554"/>
                                        </p:tgtEl>
                                        <p:attrNameLst>
                                          <p:attrName>ppt_w</p:attrName>
                                        </p:attrNameLst>
                                      </p:cBhvr>
                                      <p:tavLst>
                                        <p:tav tm="0">
                                          <p:val>
                                            <p:strVal val="#ppt_w*0.70"/>
                                          </p:val>
                                        </p:tav>
                                        <p:tav tm="100000">
                                          <p:val>
                                            <p:strVal val="#ppt_w"/>
                                          </p:val>
                                        </p:tav>
                                      </p:tavLst>
                                    </p:anim>
                                    <p:anim calcmode="lin" valueType="num">
                                      <p:cBhvr>
                                        <p:cTn id="13" dur="1000" fill="hold"/>
                                        <p:tgtEl>
                                          <p:spTgt spid="23554"/>
                                        </p:tgtEl>
                                        <p:attrNameLst>
                                          <p:attrName>ppt_h</p:attrName>
                                        </p:attrNameLst>
                                      </p:cBhvr>
                                      <p:tavLst>
                                        <p:tav tm="0">
                                          <p:val>
                                            <p:strVal val="#ppt_h"/>
                                          </p:val>
                                        </p:tav>
                                        <p:tav tm="100000">
                                          <p:val>
                                            <p:strVal val="#ppt_h"/>
                                          </p:val>
                                        </p:tav>
                                      </p:tavLst>
                                    </p:anim>
                                    <p:animEffect transition="in" filter="fade">
                                      <p:cBhvr>
                                        <p:cTn id="14" dur="1000"/>
                                        <p:tgtEl>
                                          <p:spTgt spid="2355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nodeType="withEffect">
                                  <p:stCondLst>
                                    <p:cond delay="0"/>
                                  </p:stCondLst>
                                  <p:childTnLst>
                                    <p:set>
                                      <p:cBhvr>
                                        <p:cTn id="23" dur="1" fill="hold">
                                          <p:stCondLst>
                                            <p:cond delay="0"/>
                                          </p:stCondLst>
                                        </p:cTn>
                                        <p:tgtEl>
                                          <p:spTgt spid="23554"/>
                                        </p:tgtEl>
                                        <p:attrNameLst>
                                          <p:attrName>style.visibility</p:attrName>
                                        </p:attrNameLst>
                                      </p:cBhvr>
                                      <p:to>
                                        <p:strVal val="visible"/>
                                      </p:to>
                                    </p:set>
                                    <p:anim calcmode="lin" valueType="num">
                                      <p:cBhvr>
                                        <p:cTn id="24" dur="1000" fill="hold"/>
                                        <p:tgtEl>
                                          <p:spTgt spid="23554"/>
                                        </p:tgtEl>
                                        <p:attrNameLst>
                                          <p:attrName>ppt_w</p:attrName>
                                        </p:attrNameLst>
                                      </p:cBhvr>
                                      <p:tavLst>
                                        <p:tav tm="0">
                                          <p:val>
                                            <p:strVal val="#ppt_w*0.70"/>
                                          </p:val>
                                        </p:tav>
                                        <p:tav tm="100000">
                                          <p:val>
                                            <p:strVal val="#ppt_w"/>
                                          </p:val>
                                        </p:tav>
                                      </p:tavLst>
                                    </p:anim>
                                    <p:anim calcmode="lin" valueType="num">
                                      <p:cBhvr>
                                        <p:cTn id="25" dur="1000" fill="hold"/>
                                        <p:tgtEl>
                                          <p:spTgt spid="23554"/>
                                        </p:tgtEl>
                                        <p:attrNameLst>
                                          <p:attrName>ppt_h</p:attrName>
                                        </p:attrNameLst>
                                      </p:cBhvr>
                                      <p:tavLst>
                                        <p:tav tm="0">
                                          <p:val>
                                            <p:strVal val="#ppt_h"/>
                                          </p:val>
                                        </p:tav>
                                        <p:tav tm="100000">
                                          <p:val>
                                            <p:strVal val="#ppt_h"/>
                                          </p:val>
                                        </p:tav>
                                      </p:tavLst>
                                    </p:anim>
                                    <p:animEffect transition="in" filter="fade">
                                      <p:cBhvr>
                                        <p:cTn id="26"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http://www.shafe.co.uk/crystal/images/lshafe/Roman_Patrician_with_two_busts_c10BC.jpg"/>
          <p:cNvPicPr>
            <a:picLocks noChangeAspect="1" noChangeArrowheads="1"/>
          </p:cNvPicPr>
          <p:nvPr/>
        </p:nvPicPr>
        <p:blipFill>
          <a:blip r:embed="rId2" cstate="print"/>
          <a:srcRect/>
          <a:stretch>
            <a:fillRect/>
          </a:stretch>
        </p:blipFill>
        <p:spPr bwMode="auto">
          <a:xfrm>
            <a:off x="381000" y="304800"/>
            <a:ext cx="2444750" cy="6172200"/>
          </a:xfrm>
          <a:prstGeom prst="rect">
            <a:avLst/>
          </a:prstGeom>
          <a:noFill/>
          <a:ln w="9525">
            <a:noFill/>
            <a:miter lim="800000"/>
            <a:headEnd/>
            <a:tailEnd/>
          </a:ln>
        </p:spPr>
      </p:pic>
      <p:sp>
        <p:nvSpPr>
          <p:cNvPr id="6" name="TextBox 5"/>
          <p:cNvSpPr txBox="1"/>
          <p:nvPr/>
        </p:nvSpPr>
        <p:spPr>
          <a:xfrm>
            <a:off x="3200400" y="304800"/>
            <a:ext cx="5409479" cy="4524315"/>
          </a:xfrm>
          <a:prstGeom prst="rect">
            <a:avLst/>
          </a:prstGeom>
          <a:noFill/>
        </p:spPr>
        <p:txBody>
          <a:bodyPr>
            <a:spAutoFit/>
          </a:bodyPr>
          <a:lstStyle/>
          <a:p>
            <a:pPr fontAlgn="auto">
              <a:spcBef>
                <a:spcPts val="0"/>
              </a:spcBef>
              <a:spcAft>
                <a:spcPts val="0"/>
              </a:spcAft>
              <a:defRPr/>
            </a:pPr>
            <a:r>
              <a:rPr lang="en-US" sz="3600" b="1" dirty="0">
                <a:effectLst>
                  <a:glow rad="101600">
                    <a:schemeClr val="accent2">
                      <a:satMod val="175000"/>
                      <a:alpha val="40000"/>
                    </a:schemeClr>
                  </a:glow>
                </a:effectLst>
                <a:latin typeface="+mn-lt"/>
                <a:cs typeface="+mn-cs"/>
              </a:rPr>
              <a:t>Patricians</a:t>
            </a:r>
          </a:p>
          <a:p>
            <a:pPr fontAlgn="auto">
              <a:spcBef>
                <a:spcPts val="0"/>
              </a:spcBef>
              <a:spcAft>
                <a:spcPts val="0"/>
              </a:spcAft>
              <a:defRPr/>
            </a:pPr>
            <a:endParaRPr lang="en-US" sz="3600" dirty="0">
              <a:latin typeface="+mn-lt"/>
              <a:cs typeface="+mn-cs"/>
            </a:endParaRPr>
          </a:p>
          <a:p>
            <a:pPr fontAlgn="auto">
              <a:spcBef>
                <a:spcPts val="0"/>
              </a:spcBef>
              <a:spcAft>
                <a:spcPts val="0"/>
              </a:spcAft>
              <a:defRPr/>
            </a:pPr>
            <a:r>
              <a:rPr lang="en-US" sz="3600" dirty="0">
                <a:latin typeface="+mn-lt"/>
                <a:cs typeface="+mn-cs"/>
              </a:rPr>
              <a:t>Great </a:t>
            </a:r>
            <a:r>
              <a:rPr lang="en-US" sz="3600" u="sng" dirty="0">
                <a:latin typeface="+mn-lt"/>
                <a:cs typeface="+mn-cs"/>
              </a:rPr>
              <a:t>landowners, they were the ruling class</a:t>
            </a:r>
            <a:r>
              <a:rPr lang="en-US" sz="3600" dirty="0">
                <a:latin typeface="+mn-lt"/>
                <a:cs typeface="+mn-cs"/>
              </a:rPr>
              <a:t>. </a:t>
            </a:r>
          </a:p>
          <a:p>
            <a:pPr fontAlgn="auto">
              <a:spcBef>
                <a:spcPts val="0"/>
              </a:spcBef>
              <a:spcAft>
                <a:spcPts val="0"/>
              </a:spcAft>
              <a:defRPr/>
            </a:pPr>
            <a:endParaRPr lang="en-US" sz="3600" dirty="0">
              <a:latin typeface="+mn-lt"/>
              <a:cs typeface="+mn-cs"/>
            </a:endParaRPr>
          </a:p>
          <a:p>
            <a:pPr fontAlgn="auto">
              <a:spcBef>
                <a:spcPts val="0"/>
              </a:spcBef>
              <a:spcAft>
                <a:spcPts val="0"/>
              </a:spcAft>
              <a:defRPr/>
            </a:pPr>
            <a:r>
              <a:rPr lang="en-US" sz="3600" dirty="0">
                <a:latin typeface="+mn-lt"/>
                <a:cs typeface="+mn-cs"/>
              </a:rPr>
              <a:t>Patricians were the </a:t>
            </a:r>
            <a:r>
              <a:rPr lang="en-US" sz="3600" u="sng" dirty="0">
                <a:latin typeface="+mn-lt"/>
                <a:cs typeface="+mn-cs"/>
              </a:rPr>
              <a:t>minority of the Roman Republic.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2536"/>
                                        </p:tgtEl>
                                        <p:attrNameLst>
                                          <p:attrName>style.visibility</p:attrName>
                                        </p:attrNameLst>
                                      </p:cBhvr>
                                      <p:to>
                                        <p:strVal val="visible"/>
                                      </p:to>
                                    </p:set>
                                    <p:anim calcmode="lin" valueType="num">
                                      <p:cBhvr>
                                        <p:cTn id="7" dur="1000" fill="hold"/>
                                        <p:tgtEl>
                                          <p:spTgt spid="22536"/>
                                        </p:tgtEl>
                                        <p:attrNameLst>
                                          <p:attrName>ppt_w</p:attrName>
                                        </p:attrNameLst>
                                      </p:cBhvr>
                                      <p:tavLst>
                                        <p:tav tm="0">
                                          <p:val>
                                            <p:strVal val="#ppt_w*0.70"/>
                                          </p:val>
                                        </p:tav>
                                        <p:tav tm="100000">
                                          <p:val>
                                            <p:strVal val="#ppt_w"/>
                                          </p:val>
                                        </p:tav>
                                      </p:tavLst>
                                    </p:anim>
                                    <p:anim calcmode="lin" valueType="num">
                                      <p:cBhvr>
                                        <p:cTn id="8" dur="1000" fill="hold"/>
                                        <p:tgtEl>
                                          <p:spTgt spid="22536"/>
                                        </p:tgtEl>
                                        <p:attrNameLst>
                                          <p:attrName>ppt_h</p:attrName>
                                        </p:attrNameLst>
                                      </p:cBhvr>
                                      <p:tavLst>
                                        <p:tav tm="0">
                                          <p:val>
                                            <p:strVal val="#ppt_h"/>
                                          </p:val>
                                        </p:tav>
                                        <p:tav tm="100000">
                                          <p:val>
                                            <p:strVal val="#ppt_h"/>
                                          </p:val>
                                        </p:tav>
                                      </p:tavLst>
                                    </p:anim>
                                    <p:animEffect transition="in" filter="fade">
                                      <p:cBhvr>
                                        <p:cTn id="9" dur="1000"/>
                                        <p:tgtEl>
                                          <p:spTgt spid="22536"/>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0"/>
            <a:ext cx="8458200" cy="5509200"/>
          </a:xfrm>
          <a:prstGeom prst="rect">
            <a:avLst/>
          </a:prstGeom>
          <a:noFill/>
        </p:spPr>
        <p:txBody>
          <a:bodyPr>
            <a:spAutoFit/>
          </a:bodyPr>
          <a:lstStyle/>
          <a:p>
            <a:pPr algn="ctr" fontAlgn="auto">
              <a:spcBef>
                <a:spcPts val="0"/>
              </a:spcBef>
              <a:spcAft>
                <a:spcPts val="0"/>
              </a:spcAft>
              <a:defRPr/>
            </a:pPr>
            <a:r>
              <a:rPr lang="en-US" sz="3200" b="1" dirty="0">
                <a:effectLst>
                  <a:glow rad="101600">
                    <a:schemeClr val="accent2">
                      <a:satMod val="175000"/>
                      <a:alpha val="40000"/>
                    </a:schemeClr>
                  </a:glow>
                </a:effectLst>
                <a:latin typeface="+mn-lt"/>
                <a:cs typeface="+mn-cs"/>
              </a:rPr>
              <a:t>Plebeians</a:t>
            </a:r>
            <a:endParaRPr lang="en-US" sz="3200" dirty="0">
              <a:latin typeface="+mn-lt"/>
              <a:cs typeface="+mn-cs"/>
            </a:endParaRPr>
          </a:p>
          <a:p>
            <a:pPr algn="ctr" fontAlgn="auto">
              <a:spcBef>
                <a:spcPts val="0"/>
              </a:spcBef>
              <a:spcAft>
                <a:spcPts val="0"/>
              </a:spcAft>
              <a:defRPr/>
            </a:pPr>
            <a:r>
              <a:rPr lang="en-US" sz="3200" u="sng" dirty="0">
                <a:latin typeface="+mn-lt"/>
                <a:cs typeface="+mn-cs"/>
              </a:rPr>
              <a:t>Lower class of the Roman Republic</a:t>
            </a:r>
          </a:p>
          <a:p>
            <a:pPr algn="ctr" fontAlgn="auto">
              <a:spcBef>
                <a:spcPts val="0"/>
              </a:spcBef>
              <a:spcAft>
                <a:spcPts val="0"/>
              </a:spcAft>
              <a:defRPr/>
            </a:pPr>
            <a:r>
              <a:rPr lang="en-US" sz="3200" dirty="0">
                <a:latin typeface="+mn-lt"/>
                <a:cs typeface="+mn-cs"/>
              </a:rPr>
              <a:t>Made-up of less wealthy landholders, craftspeople, merchants, and small farmers. They </a:t>
            </a:r>
            <a:r>
              <a:rPr lang="en-US" sz="3200" u="sng" dirty="0">
                <a:latin typeface="+mn-lt"/>
                <a:cs typeface="+mn-cs"/>
              </a:rPr>
              <a:t>were the workers</a:t>
            </a:r>
          </a:p>
          <a:p>
            <a:pPr algn="ctr" fontAlgn="auto">
              <a:spcBef>
                <a:spcPts val="0"/>
              </a:spcBef>
              <a:spcAft>
                <a:spcPts val="0"/>
              </a:spcAft>
              <a:defRPr/>
            </a:pPr>
            <a:endParaRPr lang="en-US" sz="3200" u="sng" dirty="0">
              <a:latin typeface="+mn-lt"/>
              <a:cs typeface="+mn-cs"/>
            </a:endParaRPr>
          </a:p>
          <a:p>
            <a:pPr algn="ctr" fontAlgn="auto">
              <a:spcBef>
                <a:spcPts val="0"/>
              </a:spcBef>
              <a:spcAft>
                <a:spcPts val="0"/>
              </a:spcAft>
              <a:defRPr/>
            </a:pPr>
            <a:r>
              <a:rPr lang="en-US" sz="3200" u="sng" dirty="0">
                <a:latin typeface="+mn-lt"/>
                <a:cs typeface="+mn-cs"/>
              </a:rPr>
              <a:t>Made up the majority of the population</a:t>
            </a:r>
          </a:p>
          <a:p>
            <a:pPr algn="ctr" fontAlgn="auto">
              <a:spcBef>
                <a:spcPts val="0"/>
              </a:spcBef>
              <a:spcAft>
                <a:spcPts val="0"/>
              </a:spcAft>
              <a:defRPr/>
            </a:pPr>
            <a:endParaRPr lang="en-US" sz="3200" dirty="0">
              <a:latin typeface="+mn-lt"/>
              <a:cs typeface="+mn-cs"/>
            </a:endParaRPr>
          </a:p>
          <a:p>
            <a:pPr algn="ctr" fontAlgn="auto">
              <a:spcBef>
                <a:spcPts val="0"/>
              </a:spcBef>
              <a:spcAft>
                <a:spcPts val="0"/>
              </a:spcAft>
              <a:defRPr/>
            </a:pPr>
            <a:endParaRPr lang="en-US" sz="3200" dirty="0">
              <a:latin typeface="+mn-lt"/>
              <a:cs typeface="+mn-cs"/>
            </a:endParaRPr>
          </a:p>
          <a:p>
            <a:pPr algn="ctr" fontAlgn="auto">
              <a:spcBef>
                <a:spcPts val="0"/>
              </a:spcBef>
              <a:spcAft>
                <a:spcPts val="0"/>
              </a:spcAft>
              <a:defRPr/>
            </a:pPr>
            <a:endParaRPr lang="en-US" sz="3200" dirty="0">
              <a:latin typeface="+mn-lt"/>
              <a:cs typeface="+mn-cs"/>
            </a:endParaRPr>
          </a:p>
          <a:p>
            <a:pPr algn="ctr" fontAlgn="auto">
              <a:spcBef>
                <a:spcPts val="0"/>
              </a:spcBef>
              <a:spcAft>
                <a:spcPts val="0"/>
              </a:spcAft>
              <a:defRPr/>
            </a:pPr>
            <a:endParaRPr lang="en-US" sz="3200" dirty="0">
              <a:latin typeface="+mn-lt"/>
              <a:cs typeface="+mn-cs"/>
            </a:endParaRPr>
          </a:p>
        </p:txBody>
      </p:sp>
      <p:pic>
        <p:nvPicPr>
          <p:cNvPr id="30722" name="Picture 2" descr="http://www.bible-history.com/rome/farmer.gif"/>
          <p:cNvPicPr>
            <a:picLocks noChangeAspect="1" noChangeArrowheads="1"/>
          </p:cNvPicPr>
          <p:nvPr/>
        </p:nvPicPr>
        <p:blipFill>
          <a:blip r:embed="rId2" cstate="print"/>
          <a:srcRect/>
          <a:stretch>
            <a:fillRect/>
          </a:stretch>
        </p:blipFill>
        <p:spPr bwMode="auto">
          <a:xfrm>
            <a:off x="2514600" y="4191000"/>
            <a:ext cx="4181475" cy="228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0722"/>
                                        </p:tgtEl>
                                        <p:attrNameLst>
                                          <p:attrName>style.visibility</p:attrName>
                                        </p:attrNameLst>
                                      </p:cBhvr>
                                      <p:to>
                                        <p:strVal val="visible"/>
                                      </p:to>
                                    </p:set>
                                    <p:anim calcmode="lin" valueType="num">
                                      <p:cBhvr>
                                        <p:cTn id="14" dur="1000" fill="hold"/>
                                        <p:tgtEl>
                                          <p:spTgt spid="30722"/>
                                        </p:tgtEl>
                                        <p:attrNameLst>
                                          <p:attrName>ppt_w</p:attrName>
                                        </p:attrNameLst>
                                      </p:cBhvr>
                                      <p:tavLst>
                                        <p:tav tm="0">
                                          <p:val>
                                            <p:strVal val="#ppt_w*0.70"/>
                                          </p:val>
                                        </p:tav>
                                        <p:tav tm="100000">
                                          <p:val>
                                            <p:strVal val="#ppt_w"/>
                                          </p:val>
                                        </p:tav>
                                      </p:tavLst>
                                    </p:anim>
                                    <p:anim calcmode="lin" valueType="num">
                                      <p:cBhvr>
                                        <p:cTn id="15" dur="1000" fill="hold"/>
                                        <p:tgtEl>
                                          <p:spTgt spid="30722"/>
                                        </p:tgtEl>
                                        <p:attrNameLst>
                                          <p:attrName>ppt_h</p:attrName>
                                        </p:attrNameLst>
                                      </p:cBhvr>
                                      <p:tavLst>
                                        <p:tav tm="0">
                                          <p:val>
                                            <p:strVal val="#ppt_h"/>
                                          </p:val>
                                        </p:tav>
                                        <p:tav tm="100000">
                                          <p:val>
                                            <p:strVal val="#ppt_h"/>
                                          </p:val>
                                        </p:tav>
                                      </p:tavLst>
                                    </p:anim>
                                    <p:animEffect transition="in" filter="fade">
                                      <p:cBhvr>
                                        <p:cTn id="16" dur="1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382000" cy="1938338"/>
          </a:xfrm>
          <a:prstGeom prst="rect">
            <a:avLst/>
          </a:prstGeom>
          <a:noFill/>
        </p:spPr>
        <p:txBody>
          <a:bodyPr>
            <a:spAutoFit/>
          </a:bodyPr>
          <a:lstStyle/>
          <a:p>
            <a:r>
              <a:rPr lang="en-US" sz="2400" b="1">
                <a:effectLst>
                  <a:outerShdw blurRad="38100" dist="38100" dir="2700000" algn="tl">
                    <a:srgbClr val="C0C0C0"/>
                  </a:outerShdw>
                </a:effectLst>
                <a:latin typeface="Comic Sans MS" pitchFamily="66" charset="0"/>
              </a:rPr>
              <a:t>Voting</a:t>
            </a:r>
          </a:p>
          <a:p>
            <a:r>
              <a:rPr lang="en-US" sz="2400" u="sng">
                <a:latin typeface="Comic Sans MS" pitchFamily="66" charset="0"/>
              </a:rPr>
              <a:t>Men in both groups were citizens, and could vote.</a:t>
            </a:r>
          </a:p>
          <a:p>
            <a:r>
              <a:rPr lang="en-US" sz="2400" u="sng">
                <a:latin typeface="Comic Sans MS" pitchFamily="66" charset="0"/>
              </a:rPr>
              <a:t>Only Patricians could hold government office</a:t>
            </a:r>
            <a:r>
              <a:rPr lang="en-US" sz="2400">
                <a:latin typeface="Comic Sans MS" pitchFamily="66" charset="0"/>
              </a:rPr>
              <a:t>.</a:t>
            </a:r>
          </a:p>
          <a:p>
            <a:endParaRPr lang="en-US" sz="2400">
              <a:latin typeface="Comic Sans MS" pitchFamily="66" charset="0"/>
            </a:endParaRPr>
          </a:p>
          <a:p>
            <a:r>
              <a:rPr lang="en-US" sz="2400">
                <a:latin typeface="Comic Sans MS" pitchFamily="66" charset="0"/>
              </a:rPr>
              <a:t> </a:t>
            </a:r>
          </a:p>
        </p:txBody>
      </p:sp>
      <p:pic>
        <p:nvPicPr>
          <p:cNvPr id="29697" name="imgMain" descr="http://pro.corbis.com/images/AABR001806.jpg?size=67&amp;uid=%7b6e84815e-28f6-416b-9669-ed27c6445657%7d"/>
          <p:cNvPicPr>
            <a:picLocks noChangeAspect="1" noChangeArrowheads="1"/>
          </p:cNvPicPr>
          <p:nvPr/>
        </p:nvPicPr>
        <p:blipFill>
          <a:blip r:embed="rId2" r:link="rId3" cstate="print"/>
          <a:srcRect/>
          <a:stretch>
            <a:fillRect/>
          </a:stretch>
        </p:blipFill>
        <p:spPr bwMode="auto">
          <a:xfrm>
            <a:off x="7010400" y="2438400"/>
            <a:ext cx="1905000" cy="2532063"/>
          </a:xfrm>
          <a:prstGeom prst="rect">
            <a:avLst/>
          </a:prstGeom>
          <a:noFill/>
          <a:ln w="9525">
            <a:noFill/>
            <a:miter lim="800000"/>
            <a:headEnd/>
            <a:tailEnd/>
          </a:ln>
        </p:spPr>
      </p:pic>
      <p:sp>
        <p:nvSpPr>
          <p:cNvPr id="4" name="TextBox 3"/>
          <p:cNvSpPr txBox="1"/>
          <p:nvPr/>
        </p:nvSpPr>
        <p:spPr>
          <a:xfrm>
            <a:off x="228600" y="1676400"/>
            <a:ext cx="6781800" cy="4893647"/>
          </a:xfrm>
          <a:prstGeom prst="rect">
            <a:avLst/>
          </a:prstGeom>
          <a:noFill/>
        </p:spPr>
        <p:txBody>
          <a:bodyPr>
            <a:spAutoFit/>
          </a:bodyPr>
          <a:lstStyle/>
          <a:p>
            <a:pPr fontAlgn="auto">
              <a:spcBef>
                <a:spcPts val="0"/>
              </a:spcBef>
              <a:spcAft>
                <a:spcPts val="0"/>
              </a:spcAft>
              <a:defRPr/>
            </a:pPr>
            <a:r>
              <a:rPr lang="en-US" sz="2400" b="1" dirty="0">
                <a:effectLst>
                  <a:glow rad="63500">
                    <a:schemeClr val="accent5">
                      <a:satMod val="175000"/>
                      <a:alpha val="40000"/>
                    </a:schemeClr>
                  </a:glow>
                </a:effectLst>
                <a:latin typeface="+mn-lt"/>
                <a:cs typeface="+mn-cs"/>
              </a:rPr>
              <a:t>Consuls</a:t>
            </a:r>
          </a:p>
          <a:p>
            <a:pPr fontAlgn="auto">
              <a:spcBef>
                <a:spcPts val="0"/>
              </a:spcBef>
              <a:spcAft>
                <a:spcPts val="0"/>
              </a:spcAft>
              <a:defRPr/>
            </a:pPr>
            <a:r>
              <a:rPr lang="en-US" sz="2400" u="sng" dirty="0">
                <a:latin typeface="+mn-lt"/>
                <a:cs typeface="+mn-cs"/>
              </a:rPr>
              <a:t>Highest elected office of the Roman Republic</a:t>
            </a:r>
            <a:r>
              <a:rPr lang="en-US" sz="2400" dirty="0">
                <a:latin typeface="+mn-lt"/>
                <a:cs typeface="+mn-cs"/>
              </a:rPr>
              <a:t>.</a:t>
            </a:r>
          </a:p>
          <a:p>
            <a:pPr fontAlgn="auto">
              <a:spcBef>
                <a:spcPts val="0"/>
              </a:spcBef>
              <a:spcAft>
                <a:spcPts val="0"/>
              </a:spcAft>
              <a:defRPr/>
            </a:pPr>
            <a:r>
              <a:rPr lang="en-US" sz="2400" dirty="0">
                <a:latin typeface="+mn-lt"/>
                <a:cs typeface="+mn-cs"/>
              </a:rPr>
              <a:t>They were the highest </a:t>
            </a:r>
            <a:r>
              <a:rPr lang="en-US" sz="2400" u="sng" dirty="0">
                <a:latin typeface="+mn-lt"/>
                <a:cs typeface="+mn-cs"/>
              </a:rPr>
              <a:t>civil and military </a:t>
            </a:r>
            <a:r>
              <a:rPr lang="en-US" sz="2400" dirty="0">
                <a:latin typeface="+mn-lt"/>
                <a:cs typeface="+mn-cs"/>
              </a:rPr>
              <a:t>leader, they led armies into battle.</a:t>
            </a:r>
          </a:p>
          <a:p>
            <a:pPr fontAlgn="auto">
              <a:spcBef>
                <a:spcPts val="0"/>
              </a:spcBef>
              <a:spcAft>
                <a:spcPts val="0"/>
              </a:spcAft>
              <a:defRPr/>
            </a:pPr>
            <a:r>
              <a:rPr lang="en-US" sz="2400" dirty="0">
                <a:latin typeface="+mn-lt"/>
                <a:cs typeface="+mn-cs"/>
              </a:rPr>
              <a:t>There were </a:t>
            </a:r>
            <a:r>
              <a:rPr lang="en-US" sz="2400" u="sng" dirty="0">
                <a:latin typeface="+mn-lt"/>
                <a:cs typeface="+mn-cs"/>
              </a:rPr>
              <a:t>two consuls, who were supposed to be elected to one, one year, term. </a:t>
            </a:r>
          </a:p>
          <a:p>
            <a:pPr fontAlgn="auto">
              <a:spcBef>
                <a:spcPts val="0"/>
              </a:spcBef>
              <a:spcAft>
                <a:spcPts val="0"/>
              </a:spcAft>
              <a:defRPr/>
            </a:pPr>
            <a:r>
              <a:rPr lang="en-US" sz="2400" dirty="0">
                <a:latin typeface="+mn-lt"/>
                <a:cs typeface="+mn-cs"/>
              </a:rPr>
              <a:t>The </a:t>
            </a:r>
            <a:r>
              <a:rPr lang="en-US" sz="2400" u="sng" dirty="0">
                <a:latin typeface="+mn-lt"/>
                <a:cs typeface="+mn-cs"/>
              </a:rPr>
              <a:t>consuls shared power </a:t>
            </a:r>
            <a:r>
              <a:rPr lang="en-US" sz="2400" dirty="0">
                <a:latin typeface="+mn-lt"/>
                <a:cs typeface="+mn-cs"/>
              </a:rPr>
              <a:t>so one would not become too powerful, one could veto the other. </a:t>
            </a:r>
          </a:p>
          <a:p>
            <a:pPr fontAlgn="auto">
              <a:spcBef>
                <a:spcPts val="0"/>
              </a:spcBef>
              <a:spcAft>
                <a:spcPts val="0"/>
              </a:spcAft>
              <a:defRPr/>
            </a:pPr>
            <a:r>
              <a:rPr lang="en-US" sz="2400" dirty="0">
                <a:latin typeface="+mn-lt"/>
                <a:cs typeface="+mn-cs"/>
              </a:rPr>
              <a:t>The Romans hated the idea of one person rule after getting rid of the kingship of the Etruscans. </a:t>
            </a:r>
          </a:p>
          <a:p>
            <a:pPr fontAlgn="auto">
              <a:spcBef>
                <a:spcPts val="0"/>
              </a:spcBef>
              <a:spcAft>
                <a:spcPts val="0"/>
              </a:spcAft>
              <a:defRPr/>
            </a:pPr>
            <a:endParaRPr lang="en-US" sz="24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32"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33" dur="10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p:cTn id="38"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39"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40" dur="10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p:cTn id="45"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46"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47" dur="10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 calcmode="lin" valueType="num">
                                      <p:cBhvr>
                                        <p:cTn id="52"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53"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54" dur="1000"/>
                                        <p:tgtEl>
                                          <p:spTgt spid="4">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nodeType="click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anim calcmode="lin" valueType="num">
                                      <p:cBhvr>
                                        <p:cTn id="59" dur="1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60"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61" dur="1000"/>
                                        <p:tgtEl>
                                          <p:spTgt spid="4">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5" presetClass="entr" presetSubtype="0" fill="hold" nodeType="clickEffect">
                                  <p:stCondLst>
                                    <p:cond delay="0"/>
                                  </p:stCondLst>
                                  <p:childTnLst>
                                    <p:set>
                                      <p:cBhvr>
                                        <p:cTn id="65" dur="1" fill="hold">
                                          <p:stCondLst>
                                            <p:cond delay="0"/>
                                          </p:stCondLst>
                                        </p:cTn>
                                        <p:tgtEl>
                                          <p:spTgt spid="29697"/>
                                        </p:tgtEl>
                                        <p:attrNameLst>
                                          <p:attrName>style.visibility</p:attrName>
                                        </p:attrNameLst>
                                      </p:cBhvr>
                                      <p:to>
                                        <p:strVal val="visible"/>
                                      </p:to>
                                    </p:set>
                                    <p:anim calcmode="lin" valueType="num">
                                      <p:cBhvr>
                                        <p:cTn id="66" dur="1000" fill="hold"/>
                                        <p:tgtEl>
                                          <p:spTgt spid="29697"/>
                                        </p:tgtEl>
                                        <p:attrNameLst>
                                          <p:attrName>ppt_w</p:attrName>
                                        </p:attrNameLst>
                                      </p:cBhvr>
                                      <p:tavLst>
                                        <p:tav tm="0">
                                          <p:val>
                                            <p:strVal val="#ppt_w*0.70"/>
                                          </p:val>
                                        </p:tav>
                                        <p:tav tm="100000">
                                          <p:val>
                                            <p:strVal val="#ppt_w"/>
                                          </p:val>
                                        </p:tav>
                                      </p:tavLst>
                                    </p:anim>
                                    <p:anim calcmode="lin" valueType="num">
                                      <p:cBhvr>
                                        <p:cTn id="67" dur="1000" fill="hold"/>
                                        <p:tgtEl>
                                          <p:spTgt spid="29697"/>
                                        </p:tgtEl>
                                        <p:attrNameLst>
                                          <p:attrName>ppt_h</p:attrName>
                                        </p:attrNameLst>
                                      </p:cBhvr>
                                      <p:tavLst>
                                        <p:tav tm="0">
                                          <p:val>
                                            <p:strVal val="#ppt_h"/>
                                          </p:val>
                                        </p:tav>
                                        <p:tav tm="100000">
                                          <p:val>
                                            <p:strVal val="#ppt_h"/>
                                          </p:val>
                                        </p:tav>
                                      </p:tavLst>
                                    </p:anim>
                                    <p:animEffect transition="in" filter="fade">
                                      <p:cBhvr>
                                        <p:cTn id="68" dur="1000"/>
                                        <p:tgtEl>
                                          <p:spTgt spid="29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76200" y="228600"/>
            <a:ext cx="8915400" cy="7048500"/>
          </a:xfrm>
          <a:prstGeom prst="rect">
            <a:avLst/>
          </a:prstGeom>
          <a:noFill/>
          <a:ln w="9525">
            <a:noFill/>
            <a:miter lim="800000"/>
            <a:headEnd/>
            <a:tailEnd/>
          </a:ln>
        </p:spPr>
        <p:txBody>
          <a:bodyPr>
            <a:spAutoFit/>
          </a:bodyPr>
          <a:lstStyle/>
          <a:p>
            <a:r>
              <a:rPr lang="en-US" sz="1600" b="1">
                <a:latin typeface="Comic Sans MS" pitchFamily="66" charset="0"/>
              </a:rPr>
              <a:t>b) describing Roman mythology and religion;</a:t>
            </a:r>
          </a:p>
          <a:p>
            <a:endParaRPr lang="en-US" sz="1600">
              <a:latin typeface="Comic Sans MS" pitchFamily="66" charset="0"/>
            </a:endParaRPr>
          </a:p>
          <a:p>
            <a:r>
              <a:rPr lang="en-US" sz="1600">
                <a:latin typeface="Comic Sans MS" pitchFamily="66" charset="0"/>
              </a:rPr>
              <a:t>Roman mythology </a:t>
            </a:r>
          </a:p>
          <a:p>
            <a:r>
              <a:rPr lang="en-US" sz="1600">
                <a:latin typeface="Comic Sans MS" pitchFamily="66" charset="0"/>
              </a:rPr>
              <a:t>• Based on the Greek polytheistic religion </a:t>
            </a:r>
          </a:p>
          <a:p>
            <a:r>
              <a:rPr lang="en-US" sz="1600">
                <a:latin typeface="Comic Sans MS" pitchFamily="66" charset="0"/>
              </a:rPr>
              <a:t>• Explanations of natural phenomena, human qualities, and life events </a:t>
            </a:r>
          </a:p>
          <a:p>
            <a:endParaRPr lang="en-US" sz="1600">
              <a:latin typeface="Comic Sans MS" pitchFamily="66" charset="0"/>
            </a:endParaRPr>
          </a:p>
          <a:p>
            <a:r>
              <a:rPr lang="en-US" sz="1600">
                <a:latin typeface="Comic Sans MS" pitchFamily="66" charset="0"/>
              </a:rPr>
              <a:t>Roman gods and goddesses </a:t>
            </a:r>
          </a:p>
          <a:p>
            <a:r>
              <a:rPr lang="en-US" sz="1600">
                <a:latin typeface="Comic Sans MS" pitchFamily="66" charset="0"/>
              </a:rPr>
              <a:t>• Jupiter, Juno, Apollo, Diana, Minerva, and Venus </a:t>
            </a:r>
          </a:p>
          <a:p>
            <a:r>
              <a:rPr lang="en-US" sz="1600">
                <a:latin typeface="Comic Sans MS" pitchFamily="66" charset="0"/>
              </a:rPr>
              <a:t>• Symbols and images in literature, art, monumental, and architecture.</a:t>
            </a:r>
          </a:p>
          <a:p>
            <a:endParaRPr lang="en-US" sz="1600">
              <a:latin typeface="Comic Sans MS" pitchFamily="66" charset="0"/>
            </a:endParaRPr>
          </a:p>
          <a:p>
            <a:r>
              <a:rPr lang="en-US" sz="1600" b="1">
                <a:latin typeface="Comic Sans MS" pitchFamily="66" charset="0"/>
              </a:rPr>
              <a:t>c) explaining the social structure and role of slavery, significance of citizenship, and the development of democratic features in the government of the Roman Republic;</a:t>
            </a:r>
          </a:p>
          <a:p>
            <a:endParaRPr lang="en-US" sz="1600">
              <a:latin typeface="Comic Sans MS" pitchFamily="66" charset="0"/>
            </a:endParaRPr>
          </a:p>
          <a:p>
            <a:r>
              <a:rPr lang="en-US" sz="1600" b="1">
                <a:latin typeface="Comic Sans MS" pitchFamily="66" charset="0"/>
              </a:rPr>
              <a:t>Social structure in the Roman Republic </a:t>
            </a:r>
          </a:p>
          <a:p>
            <a:endParaRPr lang="en-US" sz="1600">
              <a:latin typeface="Comic Sans MS" pitchFamily="66" charset="0"/>
            </a:endParaRPr>
          </a:p>
          <a:p>
            <a:r>
              <a:rPr lang="en-US" sz="1600">
                <a:latin typeface="Comic Sans MS" pitchFamily="66" charset="0"/>
              </a:rPr>
              <a:t>• Patricians - Powerful nobility (few in number) 	     • Plebeians - Majority of population </a:t>
            </a:r>
          </a:p>
          <a:p>
            <a:r>
              <a:rPr lang="en-US" sz="1600">
                <a:latin typeface="Comic Sans MS" pitchFamily="66" charset="0"/>
              </a:rPr>
              <a:t>• Slaves - Not based on race </a:t>
            </a:r>
          </a:p>
          <a:p>
            <a:endParaRPr lang="en-US" sz="1600">
              <a:latin typeface="Comic Sans MS" pitchFamily="66" charset="0"/>
            </a:endParaRPr>
          </a:p>
          <a:p>
            <a:r>
              <a:rPr lang="en-US" sz="1600" b="1">
                <a:latin typeface="Comic Sans MS" pitchFamily="66" charset="0"/>
              </a:rPr>
              <a:t>Citizenship </a:t>
            </a:r>
          </a:p>
          <a:p>
            <a:r>
              <a:rPr lang="en-US" sz="1600">
                <a:latin typeface="Comic Sans MS" pitchFamily="66" charset="0"/>
              </a:rPr>
              <a:t>• Patrician and plebeian men 		• Selected foreigners </a:t>
            </a:r>
          </a:p>
          <a:p>
            <a:r>
              <a:rPr lang="en-US" sz="1600">
                <a:latin typeface="Comic Sans MS" pitchFamily="66" charset="0"/>
              </a:rPr>
              <a:t>• Rights and responsibilities of citizenship (taxes, military service) </a:t>
            </a:r>
          </a:p>
          <a:p>
            <a:endParaRPr lang="en-US" sz="1600">
              <a:latin typeface="Comic Sans MS" pitchFamily="66" charset="0"/>
            </a:endParaRPr>
          </a:p>
          <a:p>
            <a:r>
              <a:rPr lang="en-US" sz="1600" b="1">
                <a:latin typeface="Comic Sans MS" pitchFamily="66" charset="0"/>
              </a:rPr>
              <a:t>Features of Democracy </a:t>
            </a:r>
          </a:p>
          <a:p>
            <a:r>
              <a:rPr lang="en-US" sz="1600">
                <a:latin typeface="Comic Sans MS" pitchFamily="66" charset="0"/>
              </a:rPr>
              <a:t>• Representative democracy 		• Assemblies 		• The Senate </a:t>
            </a:r>
          </a:p>
          <a:p>
            <a:r>
              <a:rPr lang="en-US" sz="1600">
                <a:latin typeface="Comic Sans MS" pitchFamily="66" charset="0"/>
              </a:rPr>
              <a:t>• Consuls 		• Laws of Rome codified as Twelve Tables </a:t>
            </a:r>
          </a:p>
          <a:p>
            <a:r>
              <a:rPr lang="en-US" sz="1600">
                <a:latin typeface="Comic Sans MS" pitchFamily="66" charset="0"/>
              </a:rPr>
              <a:t>	</a:t>
            </a:r>
          </a:p>
          <a:p>
            <a:r>
              <a:rPr lang="en-US" sz="1600" b="1">
                <a:latin typeface="Comic Sans MS" pitchFamily="66" charset="0"/>
              </a:rPr>
              <a:t> </a:t>
            </a:r>
            <a:r>
              <a:rPr lang="en-US">
                <a:latin typeface="Comic Sans MS" pitchFamily="66" charset="0"/>
              </a:rPr>
              <a:t>	</a:t>
            </a:r>
          </a:p>
          <a:p>
            <a:r>
              <a:rPr lang="en-US" b="1">
                <a:latin typeface="Comic Sans MS" pitchFamily="66" charset="0"/>
              </a:rPr>
              <a:t> </a:t>
            </a:r>
            <a:endParaRPr lang="en-US">
              <a:latin typeface="Comic Sans MS"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81761"/>
            <a:ext cx="8763000" cy="6001643"/>
          </a:xfrm>
          <a:prstGeom prst="rect">
            <a:avLst/>
          </a:prstGeom>
          <a:noFill/>
        </p:spPr>
        <p:txBody>
          <a:bodyPr>
            <a:spAutoFit/>
          </a:bodyPr>
          <a:lstStyle/>
          <a:p>
            <a:pPr fontAlgn="auto">
              <a:spcBef>
                <a:spcPts val="0"/>
              </a:spcBef>
              <a:spcAft>
                <a:spcPts val="0"/>
              </a:spcAft>
              <a:defRPr/>
            </a:pPr>
            <a:r>
              <a:rPr lang="en-US" sz="2400" b="1" dirty="0">
                <a:effectLst>
                  <a:glow rad="101600">
                    <a:schemeClr val="accent6">
                      <a:satMod val="175000"/>
                      <a:alpha val="40000"/>
                    </a:schemeClr>
                  </a:glow>
                </a:effectLst>
                <a:latin typeface="+mn-lt"/>
                <a:cs typeface="+mn-cs"/>
              </a:rPr>
              <a:t>Praetors </a:t>
            </a:r>
          </a:p>
          <a:p>
            <a:pPr fontAlgn="auto">
              <a:spcBef>
                <a:spcPts val="0"/>
              </a:spcBef>
              <a:spcAft>
                <a:spcPts val="0"/>
              </a:spcAft>
              <a:defRPr/>
            </a:pPr>
            <a:r>
              <a:rPr lang="en-US" sz="2400" dirty="0">
                <a:latin typeface="+mn-lt"/>
                <a:cs typeface="+mn-cs"/>
              </a:rPr>
              <a:t>As the Roman Republic expanded the office of </a:t>
            </a:r>
            <a:r>
              <a:rPr lang="en-US" sz="2400" u="sng" dirty="0">
                <a:latin typeface="+mn-lt"/>
                <a:cs typeface="+mn-cs"/>
              </a:rPr>
              <a:t>Praetor was created to look over judicial affairs.</a:t>
            </a:r>
          </a:p>
          <a:p>
            <a:pPr fontAlgn="auto">
              <a:spcBef>
                <a:spcPts val="0"/>
              </a:spcBef>
              <a:spcAft>
                <a:spcPts val="0"/>
              </a:spcAft>
              <a:defRPr/>
            </a:pPr>
            <a:r>
              <a:rPr lang="en-US" sz="2400" dirty="0">
                <a:latin typeface="+mn-lt"/>
                <a:cs typeface="+mn-cs"/>
              </a:rPr>
              <a:t>The Praetor was in charge of civil law, as it applied to Roman citizens. </a:t>
            </a:r>
          </a:p>
          <a:p>
            <a:pPr fontAlgn="auto">
              <a:spcBef>
                <a:spcPts val="0"/>
              </a:spcBef>
              <a:spcAft>
                <a:spcPts val="0"/>
              </a:spcAft>
              <a:defRPr/>
            </a:pPr>
            <a:endParaRPr lang="en-US" sz="2400" u="sng" dirty="0">
              <a:latin typeface="+mn-lt"/>
              <a:cs typeface="+mn-cs"/>
            </a:endParaRPr>
          </a:p>
          <a:p>
            <a:pPr fontAlgn="auto">
              <a:spcBef>
                <a:spcPts val="0"/>
              </a:spcBef>
              <a:spcAft>
                <a:spcPts val="0"/>
              </a:spcAft>
              <a:defRPr/>
            </a:pPr>
            <a:r>
              <a:rPr lang="en-US" sz="2400" dirty="0">
                <a:latin typeface="+mn-lt"/>
                <a:cs typeface="+mn-cs"/>
              </a:rPr>
              <a:t>In civil cases the Praetor could act as judge, or appoint a judge to administer the trial.</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b="1" dirty="0">
                <a:effectLst>
                  <a:glow rad="101600">
                    <a:srgbClr val="FFFF00">
                      <a:alpha val="60000"/>
                    </a:srgbClr>
                  </a:glow>
                </a:effectLst>
                <a:latin typeface="+mn-lt"/>
                <a:cs typeface="+mn-cs"/>
              </a:rPr>
              <a:t>Dictator</a:t>
            </a:r>
          </a:p>
          <a:p>
            <a:pPr fontAlgn="auto">
              <a:spcBef>
                <a:spcPts val="0"/>
              </a:spcBef>
              <a:spcAft>
                <a:spcPts val="0"/>
              </a:spcAft>
              <a:defRPr/>
            </a:pPr>
            <a:r>
              <a:rPr lang="en-US" sz="2400" dirty="0">
                <a:latin typeface="+mn-lt"/>
                <a:cs typeface="+mn-cs"/>
              </a:rPr>
              <a:t>The Republic recognized the </a:t>
            </a:r>
            <a:r>
              <a:rPr lang="en-US" sz="2400" u="sng" dirty="0">
                <a:latin typeface="+mn-lt"/>
                <a:cs typeface="+mn-cs"/>
              </a:rPr>
              <a:t>necessity of quick action in time of war or crisis.</a:t>
            </a:r>
          </a:p>
          <a:p>
            <a:pPr fontAlgn="auto">
              <a:spcBef>
                <a:spcPts val="0"/>
              </a:spcBef>
              <a:spcAft>
                <a:spcPts val="0"/>
              </a:spcAft>
              <a:defRPr/>
            </a:pPr>
            <a:r>
              <a:rPr lang="en-US" sz="2400" dirty="0">
                <a:latin typeface="+mn-lt"/>
                <a:cs typeface="+mn-cs"/>
              </a:rPr>
              <a:t>The Romans had an institution where the </a:t>
            </a:r>
            <a:r>
              <a:rPr lang="en-US" sz="2400" u="sng" dirty="0">
                <a:latin typeface="+mn-lt"/>
                <a:cs typeface="+mn-cs"/>
              </a:rPr>
              <a:t>Consul would appoint a dictator.</a:t>
            </a:r>
          </a:p>
          <a:p>
            <a:pPr fontAlgn="auto">
              <a:spcBef>
                <a:spcPts val="0"/>
              </a:spcBef>
              <a:spcAft>
                <a:spcPts val="0"/>
              </a:spcAft>
              <a:defRPr/>
            </a:pPr>
            <a:r>
              <a:rPr lang="en-US" sz="2400" u="sng" dirty="0">
                <a:latin typeface="+mn-lt"/>
                <a:cs typeface="+mn-cs"/>
              </a:rPr>
              <a:t>The Dictator held full power for 6 months.  </a:t>
            </a:r>
            <a:r>
              <a:rPr lang="en-US" sz="2400" dirty="0">
                <a:latin typeface="+mn-lt"/>
                <a:cs typeface="+mn-cs"/>
              </a:rPr>
              <a:t>After that time he relinquished power back to the consuls and Senate.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childTnLst>
                          </p:cTn>
                        </p:par>
                        <p:par>
                          <p:cTn id="24" fill="hold">
                            <p:stCondLst>
                              <p:cond delay="1000"/>
                            </p:stCondLst>
                            <p:childTnLst>
                              <p:par>
                                <p:cTn id="25" presetID="55" presetClass="entr" presetSubtype="0" fill="hold"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p:cTn id="27"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 calcmode="lin" valueType="num">
                                      <p:cBhvr>
                                        <p:cTn id="34"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5"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6" dur="1000"/>
                                        <p:tgtEl>
                                          <p:spTgt spid="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 calcmode="lin" valueType="num">
                                      <p:cBhvr>
                                        <p:cTn id="41"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42"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3" dur="1000"/>
                                        <p:tgtEl>
                                          <p:spTgt spid="2">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2">
                                            <p:txEl>
                                              <p:pRg st="8" end="8"/>
                                            </p:txEl>
                                          </p:spTgt>
                                        </p:tgtEl>
                                        <p:attrNameLst>
                                          <p:attrName>style.visibility</p:attrName>
                                        </p:attrNameLst>
                                      </p:cBhvr>
                                      <p:to>
                                        <p:strVal val="visible"/>
                                      </p:to>
                                    </p:set>
                                    <p:anim calcmode="lin" valueType="num">
                                      <p:cBhvr>
                                        <p:cTn id="48"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9"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50" dur="1000"/>
                                        <p:tgtEl>
                                          <p:spTgt spid="2">
                                            <p:txEl>
                                              <p:pRg st="8" end="8"/>
                                            </p:txEl>
                                          </p:spTgt>
                                        </p:tgtEl>
                                      </p:cBhvr>
                                    </p:animEffect>
                                  </p:childTnLst>
                                </p:cTn>
                              </p:par>
                            </p:childTnLst>
                          </p:cTn>
                        </p:par>
                        <p:par>
                          <p:cTn id="51" fill="hold">
                            <p:stCondLst>
                              <p:cond delay="1000"/>
                            </p:stCondLst>
                            <p:childTnLst>
                              <p:par>
                                <p:cTn id="52" presetID="55" presetClass="entr" presetSubtype="0" fill="hold" nodeType="afterEffect">
                                  <p:stCondLst>
                                    <p:cond delay="0"/>
                                  </p:stCondLst>
                                  <p:childTnLst>
                                    <p:set>
                                      <p:cBhvr>
                                        <p:cTn id="53" dur="1" fill="hold">
                                          <p:stCondLst>
                                            <p:cond delay="0"/>
                                          </p:stCondLst>
                                        </p:cTn>
                                        <p:tgtEl>
                                          <p:spTgt spid="2">
                                            <p:txEl>
                                              <p:pRg st="9" end="9"/>
                                            </p:txEl>
                                          </p:spTgt>
                                        </p:tgtEl>
                                        <p:attrNameLst>
                                          <p:attrName>style.visibility</p:attrName>
                                        </p:attrNameLst>
                                      </p:cBhvr>
                                      <p:to>
                                        <p:strVal val="visible"/>
                                      </p:to>
                                    </p:set>
                                    <p:anim calcmode="lin" valueType="num">
                                      <p:cBhvr>
                                        <p:cTn id="54"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55"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6" dur="1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763000" cy="3539430"/>
          </a:xfrm>
          <a:prstGeom prst="rect">
            <a:avLst/>
          </a:prstGeom>
          <a:noFill/>
        </p:spPr>
        <p:txBody>
          <a:bodyPr>
            <a:spAutoFit/>
          </a:bodyPr>
          <a:lstStyle/>
          <a:p>
            <a:pPr algn="ctr" fontAlgn="auto">
              <a:spcBef>
                <a:spcPts val="0"/>
              </a:spcBef>
              <a:spcAft>
                <a:spcPts val="0"/>
              </a:spcAft>
              <a:defRPr/>
            </a:pPr>
            <a:r>
              <a:rPr lang="en-US" sz="3200" b="1" dirty="0">
                <a:effectLst>
                  <a:glow rad="101600">
                    <a:srgbClr val="9900CC">
                      <a:alpha val="60000"/>
                    </a:srgbClr>
                  </a:glow>
                </a:effectLst>
                <a:latin typeface="+mn-lt"/>
                <a:cs typeface="+mn-cs"/>
              </a:rPr>
              <a:t>Senate</a:t>
            </a:r>
            <a:endParaRPr lang="en-US" sz="3200" dirty="0">
              <a:effectLst>
                <a:glow rad="101600">
                  <a:srgbClr val="9900CC">
                    <a:alpha val="60000"/>
                  </a:srgbClr>
                </a:glow>
              </a:effectLst>
              <a:latin typeface="+mn-lt"/>
              <a:cs typeface="+mn-cs"/>
            </a:endParaRPr>
          </a:p>
          <a:p>
            <a:pPr algn="ctr" fontAlgn="auto">
              <a:spcBef>
                <a:spcPts val="0"/>
              </a:spcBef>
              <a:spcAft>
                <a:spcPts val="0"/>
              </a:spcAft>
              <a:defRPr/>
            </a:pPr>
            <a:r>
              <a:rPr lang="en-US" sz="3200" dirty="0">
                <a:latin typeface="+mn-lt"/>
                <a:cs typeface="+mn-cs"/>
              </a:rPr>
              <a:t>The Roman </a:t>
            </a:r>
            <a:r>
              <a:rPr lang="en-US" sz="3200" u="sng" dirty="0">
                <a:latin typeface="+mn-lt"/>
                <a:cs typeface="+mn-cs"/>
              </a:rPr>
              <a:t>Senate was the select group of about 300 Patricians who served for life</a:t>
            </a:r>
            <a:r>
              <a:rPr lang="en-US" sz="3200" dirty="0">
                <a:latin typeface="+mn-lt"/>
                <a:cs typeface="+mn-cs"/>
              </a:rPr>
              <a:t>. </a:t>
            </a:r>
          </a:p>
          <a:p>
            <a:pPr algn="ctr" fontAlgn="auto">
              <a:spcBef>
                <a:spcPts val="0"/>
              </a:spcBef>
              <a:spcAft>
                <a:spcPts val="0"/>
              </a:spcAft>
              <a:defRPr/>
            </a:pPr>
            <a:r>
              <a:rPr lang="en-US" sz="3200" dirty="0">
                <a:latin typeface="+mn-lt"/>
                <a:cs typeface="+mn-cs"/>
              </a:rPr>
              <a:t>At first their role was to advise government officials but later approved laws, controlled finances and made public policy. </a:t>
            </a:r>
          </a:p>
          <a:p>
            <a:pPr algn="ctr" fontAlgn="auto">
              <a:spcBef>
                <a:spcPts val="0"/>
              </a:spcBef>
              <a:spcAft>
                <a:spcPts val="0"/>
              </a:spcAft>
              <a:defRPr/>
            </a:pPr>
            <a:endParaRPr lang="en-US" sz="3200" dirty="0">
              <a:latin typeface="+mn-lt"/>
              <a:cs typeface="+mn-cs"/>
            </a:endParaRPr>
          </a:p>
        </p:txBody>
      </p:sp>
      <p:pic>
        <p:nvPicPr>
          <p:cNvPr id="27650" name="Picture 2" descr="Image:Senato Romano.jpg">
            <a:hlinkClick r:id="rId2"/>
          </p:cNvPr>
          <p:cNvPicPr>
            <a:picLocks noChangeAspect="1" noChangeArrowheads="1"/>
          </p:cNvPicPr>
          <p:nvPr/>
        </p:nvPicPr>
        <p:blipFill>
          <a:blip r:embed="rId3" cstate="print"/>
          <a:srcRect/>
          <a:stretch>
            <a:fillRect/>
          </a:stretch>
        </p:blipFill>
        <p:spPr bwMode="auto">
          <a:xfrm>
            <a:off x="381000" y="3633788"/>
            <a:ext cx="5715000" cy="2843212"/>
          </a:xfrm>
          <a:prstGeom prst="rect">
            <a:avLst/>
          </a:prstGeom>
          <a:noFill/>
          <a:ln w="9525">
            <a:noFill/>
            <a:miter lim="800000"/>
            <a:headEnd/>
            <a:tailEnd/>
          </a:ln>
        </p:spPr>
      </p:pic>
      <p:pic>
        <p:nvPicPr>
          <p:cNvPr id="27652" name="Picture 4" descr="A statue of a Roman Man wearing a Toga, probably a Roman Senator."/>
          <p:cNvPicPr>
            <a:picLocks noChangeAspect="1" noChangeArrowheads="1"/>
          </p:cNvPicPr>
          <p:nvPr/>
        </p:nvPicPr>
        <p:blipFill>
          <a:blip r:embed="rId4" cstate="print"/>
          <a:srcRect/>
          <a:stretch>
            <a:fillRect/>
          </a:stretch>
        </p:blipFill>
        <p:spPr bwMode="auto">
          <a:xfrm>
            <a:off x="6858000" y="3370263"/>
            <a:ext cx="1676400" cy="31829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7650"/>
                                        </p:tgtEl>
                                        <p:attrNameLst>
                                          <p:attrName>style.visibility</p:attrName>
                                        </p:attrNameLst>
                                      </p:cBhvr>
                                      <p:to>
                                        <p:strVal val="visible"/>
                                      </p:to>
                                    </p:set>
                                    <p:anim calcmode="lin" valueType="num">
                                      <p:cBhvr>
                                        <p:cTn id="14" dur="1000" fill="hold"/>
                                        <p:tgtEl>
                                          <p:spTgt spid="27650"/>
                                        </p:tgtEl>
                                        <p:attrNameLst>
                                          <p:attrName>ppt_w</p:attrName>
                                        </p:attrNameLst>
                                      </p:cBhvr>
                                      <p:tavLst>
                                        <p:tav tm="0">
                                          <p:val>
                                            <p:strVal val="#ppt_w*0.70"/>
                                          </p:val>
                                        </p:tav>
                                        <p:tav tm="100000">
                                          <p:val>
                                            <p:strVal val="#ppt_w"/>
                                          </p:val>
                                        </p:tav>
                                      </p:tavLst>
                                    </p:anim>
                                    <p:anim calcmode="lin" valueType="num">
                                      <p:cBhvr>
                                        <p:cTn id="15" dur="1000" fill="hold"/>
                                        <p:tgtEl>
                                          <p:spTgt spid="27650"/>
                                        </p:tgtEl>
                                        <p:attrNameLst>
                                          <p:attrName>ppt_h</p:attrName>
                                        </p:attrNameLst>
                                      </p:cBhvr>
                                      <p:tavLst>
                                        <p:tav tm="0">
                                          <p:val>
                                            <p:strVal val="#ppt_h"/>
                                          </p:val>
                                        </p:tav>
                                        <p:tav tm="100000">
                                          <p:val>
                                            <p:strVal val="#ppt_h"/>
                                          </p:val>
                                        </p:tav>
                                      </p:tavLst>
                                    </p:anim>
                                    <p:animEffect transition="in" filter="fade">
                                      <p:cBhvr>
                                        <p:cTn id="16" dur="1000"/>
                                        <p:tgtEl>
                                          <p:spTgt spid="27650"/>
                                        </p:tgtEl>
                                      </p:cBhvr>
                                    </p:animEffect>
                                  </p:childTnLst>
                                </p:cTn>
                              </p:par>
                              <p:par>
                                <p:cTn id="17" presetID="55" presetClass="entr" presetSubtype="0" fill="hold" nodeType="withEffect">
                                  <p:stCondLst>
                                    <p:cond delay="0"/>
                                  </p:stCondLst>
                                  <p:childTnLst>
                                    <p:set>
                                      <p:cBhvr>
                                        <p:cTn id="18" dur="1" fill="hold">
                                          <p:stCondLst>
                                            <p:cond delay="0"/>
                                          </p:stCondLst>
                                        </p:cTn>
                                        <p:tgtEl>
                                          <p:spTgt spid="27652"/>
                                        </p:tgtEl>
                                        <p:attrNameLst>
                                          <p:attrName>style.visibility</p:attrName>
                                        </p:attrNameLst>
                                      </p:cBhvr>
                                      <p:to>
                                        <p:strVal val="visible"/>
                                      </p:to>
                                    </p:set>
                                    <p:anim calcmode="lin" valueType="num">
                                      <p:cBhvr>
                                        <p:cTn id="19" dur="1000" fill="hold"/>
                                        <p:tgtEl>
                                          <p:spTgt spid="27652"/>
                                        </p:tgtEl>
                                        <p:attrNameLst>
                                          <p:attrName>ppt_w</p:attrName>
                                        </p:attrNameLst>
                                      </p:cBhvr>
                                      <p:tavLst>
                                        <p:tav tm="0">
                                          <p:val>
                                            <p:strVal val="#ppt_w*0.70"/>
                                          </p:val>
                                        </p:tav>
                                        <p:tav tm="100000">
                                          <p:val>
                                            <p:strVal val="#ppt_w"/>
                                          </p:val>
                                        </p:tav>
                                      </p:tavLst>
                                    </p:anim>
                                    <p:anim calcmode="lin" valueType="num">
                                      <p:cBhvr>
                                        <p:cTn id="20" dur="1000" fill="hold"/>
                                        <p:tgtEl>
                                          <p:spTgt spid="27652"/>
                                        </p:tgtEl>
                                        <p:attrNameLst>
                                          <p:attrName>ppt_h</p:attrName>
                                        </p:attrNameLst>
                                      </p:cBhvr>
                                      <p:tavLst>
                                        <p:tav tm="0">
                                          <p:val>
                                            <p:strVal val="#ppt_h"/>
                                          </p:val>
                                        </p:tav>
                                        <p:tav tm="100000">
                                          <p:val>
                                            <p:strVal val="#ppt_h"/>
                                          </p:val>
                                        </p:tav>
                                      </p:tavLst>
                                    </p:anim>
                                    <p:animEffect transition="in" filter="fade">
                                      <p:cBhvr>
                                        <p:cTn id="21" dur="1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896872" cy="6740307"/>
          </a:xfrm>
          <a:prstGeom prst="rect">
            <a:avLst/>
          </a:prstGeom>
          <a:noFill/>
        </p:spPr>
        <p:txBody>
          <a:bodyPr>
            <a:spAutoFit/>
          </a:bodyPr>
          <a:lstStyle/>
          <a:p>
            <a:pPr fontAlgn="auto">
              <a:spcBef>
                <a:spcPts val="0"/>
              </a:spcBef>
              <a:spcAft>
                <a:spcPts val="0"/>
              </a:spcAft>
              <a:defRPr/>
            </a:pPr>
            <a:r>
              <a:rPr lang="en-US" sz="2400" b="1" dirty="0">
                <a:effectLst>
                  <a:glow rad="63500">
                    <a:schemeClr val="accent2">
                      <a:satMod val="175000"/>
                      <a:alpha val="40000"/>
                    </a:schemeClr>
                  </a:glow>
                </a:effectLst>
                <a:latin typeface="+mn-lt"/>
                <a:cs typeface="+mn-cs"/>
              </a:rPr>
              <a:t>Centuriate Assembly</a:t>
            </a:r>
          </a:p>
          <a:p>
            <a:pPr fontAlgn="auto">
              <a:spcBef>
                <a:spcPts val="0"/>
              </a:spcBef>
              <a:spcAft>
                <a:spcPts val="0"/>
              </a:spcAft>
              <a:defRPr/>
            </a:pPr>
            <a:r>
              <a:rPr lang="en-US" sz="2400" u="sng" dirty="0">
                <a:latin typeface="+mn-lt"/>
                <a:cs typeface="+mn-cs"/>
              </a:rPr>
              <a:t>Another assembly </a:t>
            </a:r>
            <a:r>
              <a:rPr lang="en-US" sz="2400" dirty="0">
                <a:latin typeface="+mn-lt"/>
                <a:cs typeface="+mn-cs"/>
              </a:rPr>
              <a:t>in addition to the Senate.</a:t>
            </a:r>
          </a:p>
          <a:p>
            <a:pPr fontAlgn="auto">
              <a:spcBef>
                <a:spcPts val="0"/>
              </a:spcBef>
              <a:spcAft>
                <a:spcPts val="0"/>
              </a:spcAft>
              <a:defRPr/>
            </a:pPr>
            <a:r>
              <a:rPr lang="en-US" sz="2400" dirty="0">
                <a:latin typeface="+mn-lt"/>
                <a:cs typeface="+mn-cs"/>
              </a:rPr>
              <a:t>It </a:t>
            </a:r>
            <a:r>
              <a:rPr lang="en-US" sz="2400" u="sng" dirty="0">
                <a:latin typeface="+mn-lt"/>
                <a:cs typeface="+mn-cs"/>
              </a:rPr>
              <a:t>elected chief officials, </a:t>
            </a:r>
            <a:r>
              <a:rPr lang="en-US" sz="2400" dirty="0">
                <a:latin typeface="+mn-lt"/>
                <a:cs typeface="+mn-cs"/>
              </a:rPr>
              <a:t>such as the consuls, and praetors and </a:t>
            </a:r>
            <a:r>
              <a:rPr lang="en-US" sz="2400" u="sng" dirty="0">
                <a:latin typeface="+mn-lt"/>
                <a:cs typeface="+mn-cs"/>
              </a:rPr>
              <a:t>passed the laws</a:t>
            </a:r>
            <a:r>
              <a:rPr lang="en-US" sz="2400" dirty="0">
                <a:latin typeface="+mn-lt"/>
                <a:cs typeface="+mn-cs"/>
              </a:rPr>
              <a:t>.  </a:t>
            </a:r>
          </a:p>
          <a:p>
            <a:pPr fontAlgn="auto">
              <a:spcBef>
                <a:spcPts val="0"/>
              </a:spcBef>
              <a:spcAft>
                <a:spcPts val="0"/>
              </a:spcAft>
              <a:defRPr/>
            </a:pPr>
            <a:r>
              <a:rPr lang="en-US" sz="2400" dirty="0">
                <a:latin typeface="+mn-lt"/>
                <a:cs typeface="+mn-cs"/>
              </a:rPr>
              <a:t>This assembly was also </a:t>
            </a:r>
            <a:r>
              <a:rPr lang="en-US" sz="2400" u="sng" dirty="0">
                <a:latin typeface="+mn-lt"/>
                <a:cs typeface="+mn-cs"/>
              </a:rPr>
              <a:t>dominated by the Patricians</a:t>
            </a:r>
            <a:r>
              <a:rPr lang="en-US" sz="2400" dirty="0">
                <a:latin typeface="+mn-lt"/>
                <a:cs typeface="+mn-cs"/>
              </a:rPr>
              <a:t>.</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b="1" dirty="0">
                <a:effectLst>
                  <a:glow rad="101600">
                    <a:schemeClr val="accent3">
                      <a:satMod val="175000"/>
                      <a:alpha val="40000"/>
                    </a:schemeClr>
                  </a:glow>
                </a:effectLst>
                <a:latin typeface="+mn-lt"/>
                <a:cs typeface="+mn-cs"/>
              </a:rPr>
              <a:t>Rights for Plebeians</a:t>
            </a:r>
          </a:p>
          <a:p>
            <a:pPr fontAlgn="auto">
              <a:spcBef>
                <a:spcPts val="0"/>
              </a:spcBef>
              <a:spcAft>
                <a:spcPts val="0"/>
              </a:spcAft>
              <a:defRPr/>
            </a:pPr>
            <a:r>
              <a:rPr lang="en-US" sz="2400" b="1" u="sng" dirty="0">
                <a:latin typeface="+mn-lt"/>
                <a:cs typeface="+mn-cs"/>
              </a:rPr>
              <a:t>The Struggle of the Orders</a:t>
            </a:r>
          </a:p>
          <a:p>
            <a:pPr fontAlgn="auto">
              <a:spcBef>
                <a:spcPts val="0"/>
              </a:spcBef>
              <a:spcAft>
                <a:spcPts val="0"/>
              </a:spcAft>
              <a:defRPr/>
            </a:pPr>
            <a:r>
              <a:rPr lang="en-US" sz="2400" u="sng" dirty="0">
                <a:latin typeface="+mn-lt"/>
                <a:cs typeface="+mn-cs"/>
              </a:rPr>
              <a:t>The Plebeians class was upset about the inequity </a:t>
            </a:r>
            <a:r>
              <a:rPr lang="en-US" sz="2400" dirty="0">
                <a:latin typeface="+mn-lt"/>
                <a:cs typeface="+mn-cs"/>
              </a:rPr>
              <a:t>of the Roman Republic.  </a:t>
            </a:r>
          </a:p>
          <a:p>
            <a:pPr fontAlgn="auto">
              <a:spcBef>
                <a:spcPts val="0"/>
              </a:spcBef>
              <a:spcAft>
                <a:spcPts val="0"/>
              </a:spcAft>
              <a:defRPr/>
            </a:pPr>
            <a:r>
              <a:rPr lang="en-US" sz="2400" dirty="0">
                <a:latin typeface="+mn-lt"/>
                <a:cs typeface="+mn-cs"/>
              </a:rPr>
              <a:t>They resented debt slavery, discrimination in courts, not being allowed to intermarry with Patricians, lack of political representation, and the absence of a written legal code.</a:t>
            </a:r>
          </a:p>
          <a:p>
            <a:pPr fontAlgn="auto">
              <a:spcBef>
                <a:spcPts val="0"/>
              </a:spcBef>
              <a:spcAft>
                <a:spcPts val="0"/>
              </a:spcAft>
              <a:defRPr/>
            </a:pPr>
            <a:r>
              <a:rPr lang="en-US" sz="2400" dirty="0">
                <a:latin typeface="+mn-lt"/>
                <a:cs typeface="+mn-cs"/>
              </a:rPr>
              <a:t>They </a:t>
            </a:r>
            <a:r>
              <a:rPr lang="en-US" sz="2400" u="sng" dirty="0">
                <a:latin typeface="+mn-lt"/>
                <a:cs typeface="+mn-cs"/>
              </a:rPr>
              <a:t>went on strike against the Patrician</a:t>
            </a:r>
            <a:r>
              <a:rPr lang="en-US" sz="2400" dirty="0">
                <a:latin typeface="+mn-lt"/>
                <a:cs typeface="+mn-cs"/>
              </a:rPr>
              <a:t>s</a:t>
            </a:r>
          </a:p>
          <a:p>
            <a:pPr fontAlgn="auto">
              <a:spcBef>
                <a:spcPts val="0"/>
              </a:spcBef>
              <a:spcAft>
                <a:spcPts val="0"/>
              </a:spcAft>
              <a:defRPr/>
            </a:pPr>
            <a:endParaRPr lang="en-US" sz="2400" u="sng" dirty="0">
              <a:latin typeface="+mn-lt"/>
              <a:cs typeface="+mn-cs"/>
            </a:endParaRPr>
          </a:p>
          <a:p>
            <a:pPr fontAlgn="auto">
              <a:spcBef>
                <a:spcPts val="0"/>
              </a:spcBef>
              <a:spcAft>
                <a:spcPts val="0"/>
              </a:spcAft>
              <a:defRPr/>
            </a:pPr>
            <a:r>
              <a:rPr lang="en-US" sz="2400" dirty="0">
                <a:latin typeface="+mn-lt"/>
                <a:cs typeface="+mn-cs"/>
              </a:rPr>
              <a:t>The Plebeians were in control of agriculture and made up a large percentage of the military.  They used this as their weapon to gain reform.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p:cTn id="35"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 calcmode="lin" valueType="num">
                                      <p:cBhvr>
                                        <p:cTn id="42"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p:cTn id="49"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2">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2">
                                            <p:txEl>
                                              <p:pRg st="8" end="8"/>
                                            </p:txEl>
                                          </p:spTgt>
                                        </p:tgtEl>
                                        <p:attrNameLst>
                                          <p:attrName>style.visibility</p:attrName>
                                        </p:attrNameLst>
                                      </p:cBhvr>
                                      <p:to>
                                        <p:strVal val="visible"/>
                                      </p:to>
                                    </p:set>
                                    <p:anim calcmode="lin" valueType="num">
                                      <p:cBhvr>
                                        <p:cTn id="56"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57"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58" dur="1000"/>
                                        <p:tgtEl>
                                          <p:spTgt spid="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2">
                                            <p:txEl>
                                              <p:pRg st="9" end="9"/>
                                            </p:txEl>
                                          </p:spTgt>
                                        </p:tgtEl>
                                        <p:attrNameLst>
                                          <p:attrName>style.visibility</p:attrName>
                                        </p:attrNameLst>
                                      </p:cBhvr>
                                      <p:to>
                                        <p:strVal val="visible"/>
                                      </p:to>
                                    </p:set>
                                    <p:anim calcmode="lin" valueType="num">
                                      <p:cBhvr>
                                        <p:cTn id="63"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64"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65" dur="1000"/>
                                        <p:tgtEl>
                                          <p:spTgt spid="2">
                                            <p:txEl>
                                              <p:pRg st="9" end="9"/>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2">
                                            <p:txEl>
                                              <p:pRg st="11" end="11"/>
                                            </p:txEl>
                                          </p:spTgt>
                                        </p:tgtEl>
                                        <p:attrNameLst>
                                          <p:attrName>style.visibility</p:attrName>
                                        </p:attrNameLst>
                                      </p:cBhvr>
                                      <p:to>
                                        <p:strVal val="visible"/>
                                      </p:to>
                                    </p:set>
                                    <p:anim calcmode="lin" valueType="num">
                                      <p:cBhvr>
                                        <p:cTn id="70"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71"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72" dur="10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8305800" cy="4524315"/>
          </a:xfrm>
          <a:prstGeom prst="rect">
            <a:avLst/>
          </a:prstGeom>
          <a:noFill/>
        </p:spPr>
        <p:txBody>
          <a:bodyPr>
            <a:spAutoFit/>
          </a:bodyPr>
          <a:lstStyle/>
          <a:p>
            <a:pPr algn="ctr" fontAlgn="auto">
              <a:spcBef>
                <a:spcPts val="0"/>
              </a:spcBef>
              <a:spcAft>
                <a:spcPts val="0"/>
              </a:spcAft>
              <a:defRPr/>
            </a:pPr>
            <a:r>
              <a:rPr lang="en-US" sz="2400" b="1" dirty="0">
                <a:effectLst>
                  <a:glow rad="139700">
                    <a:schemeClr val="accent2">
                      <a:satMod val="175000"/>
                      <a:alpha val="40000"/>
                    </a:schemeClr>
                  </a:glow>
                </a:effectLst>
                <a:latin typeface="+mn-lt"/>
                <a:cs typeface="+mn-cs"/>
              </a:rPr>
              <a:t>Council of the Plebs (Plebeians)</a:t>
            </a:r>
          </a:p>
          <a:p>
            <a:pPr algn="ctr" fontAlgn="auto">
              <a:spcBef>
                <a:spcPts val="0"/>
              </a:spcBef>
              <a:spcAft>
                <a:spcPts val="0"/>
              </a:spcAft>
              <a:defRPr/>
            </a:pPr>
            <a:r>
              <a:rPr lang="en-US" sz="2400" u="sng" dirty="0">
                <a:latin typeface="+mn-lt"/>
                <a:cs typeface="+mn-cs"/>
              </a:rPr>
              <a:t>Assembly made up of the Plebeians class</a:t>
            </a:r>
            <a:r>
              <a:rPr lang="en-US" sz="2400" dirty="0">
                <a:latin typeface="+mn-lt"/>
                <a:cs typeface="+mn-cs"/>
              </a:rPr>
              <a:t>. </a:t>
            </a:r>
          </a:p>
          <a:p>
            <a:pPr algn="ctr" fontAlgn="auto">
              <a:spcBef>
                <a:spcPts val="0"/>
              </a:spcBef>
              <a:spcAft>
                <a:spcPts val="0"/>
              </a:spcAft>
              <a:defRPr/>
            </a:pPr>
            <a:r>
              <a:rPr lang="en-US" sz="2400" u="sng" dirty="0">
                <a:latin typeface="+mn-lt"/>
                <a:cs typeface="+mn-cs"/>
              </a:rPr>
              <a:t>Later</a:t>
            </a:r>
            <a:r>
              <a:rPr lang="en-US" sz="2400" dirty="0">
                <a:latin typeface="+mn-lt"/>
                <a:cs typeface="+mn-cs"/>
              </a:rPr>
              <a:t> on it came to be called the </a:t>
            </a:r>
            <a:r>
              <a:rPr lang="en-US" sz="2400" u="sng" dirty="0">
                <a:latin typeface="+mn-lt"/>
                <a:cs typeface="+mn-cs"/>
              </a:rPr>
              <a:t>Tribal Assembly</a:t>
            </a:r>
          </a:p>
          <a:p>
            <a:pPr algn="ctr" fontAlgn="auto">
              <a:spcBef>
                <a:spcPts val="0"/>
              </a:spcBef>
              <a:spcAft>
                <a:spcPts val="0"/>
              </a:spcAft>
              <a:defRPr/>
            </a:pPr>
            <a:endParaRPr lang="en-US" sz="2400" dirty="0">
              <a:latin typeface="+mn-lt"/>
              <a:cs typeface="+mn-cs"/>
            </a:endParaRPr>
          </a:p>
          <a:p>
            <a:pPr algn="ctr" fontAlgn="auto">
              <a:spcBef>
                <a:spcPts val="0"/>
              </a:spcBef>
              <a:spcAft>
                <a:spcPts val="0"/>
              </a:spcAft>
              <a:defRPr/>
            </a:pPr>
            <a:r>
              <a:rPr lang="en-US" sz="2400" dirty="0">
                <a:latin typeface="+mn-lt"/>
                <a:cs typeface="+mn-cs"/>
              </a:rPr>
              <a:t>At first the Council had the </a:t>
            </a:r>
            <a:r>
              <a:rPr lang="en-US" sz="2400" u="sng" dirty="0">
                <a:latin typeface="+mn-lt"/>
                <a:cs typeface="+mn-cs"/>
              </a:rPr>
              <a:t>right to elect the Tribunes </a:t>
            </a:r>
            <a:r>
              <a:rPr lang="en-US" sz="2400" dirty="0">
                <a:latin typeface="+mn-lt"/>
                <a:cs typeface="+mn-cs"/>
              </a:rPr>
              <a:t>and pass laws that applied to commoners only.</a:t>
            </a:r>
          </a:p>
          <a:p>
            <a:pPr algn="ctr" fontAlgn="auto">
              <a:spcBef>
                <a:spcPts val="0"/>
              </a:spcBef>
              <a:spcAft>
                <a:spcPts val="0"/>
              </a:spcAft>
              <a:defRPr/>
            </a:pPr>
            <a:endParaRPr lang="en-US" sz="2400" dirty="0">
              <a:latin typeface="+mn-lt"/>
              <a:cs typeface="+mn-cs"/>
            </a:endParaRPr>
          </a:p>
          <a:p>
            <a:pPr algn="ctr" fontAlgn="auto">
              <a:spcBef>
                <a:spcPts val="0"/>
              </a:spcBef>
              <a:spcAft>
                <a:spcPts val="0"/>
              </a:spcAft>
              <a:defRPr/>
            </a:pPr>
            <a:r>
              <a:rPr lang="en-US" sz="2400" dirty="0">
                <a:latin typeface="+mn-lt"/>
                <a:cs typeface="+mn-cs"/>
              </a:rPr>
              <a:t>Later it gained the </a:t>
            </a:r>
            <a:r>
              <a:rPr lang="en-US" sz="2400" u="sng" dirty="0">
                <a:latin typeface="+mn-lt"/>
                <a:cs typeface="+mn-cs"/>
              </a:rPr>
              <a:t>power to pass laws that affected all of Rome.</a:t>
            </a:r>
          </a:p>
          <a:p>
            <a:pPr algn="ctr" fontAlgn="auto">
              <a:spcBef>
                <a:spcPts val="0"/>
              </a:spcBef>
              <a:spcAft>
                <a:spcPts val="0"/>
              </a:spcAft>
              <a:defRPr/>
            </a:pPr>
            <a:endParaRPr lang="en-US" sz="2400" u="sng" dirty="0">
              <a:latin typeface="+mn-lt"/>
              <a:cs typeface="+mn-cs"/>
            </a:endParaRPr>
          </a:p>
          <a:p>
            <a:pPr algn="ctr" fontAlgn="auto">
              <a:spcBef>
                <a:spcPts val="0"/>
              </a:spcBef>
              <a:spcAft>
                <a:spcPts val="0"/>
              </a:spcAft>
              <a:defRPr/>
            </a:pPr>
            <a:r>
              <a:rPr lang="en-US" sz="2400" dirty="0">
                <a:latin typeface="+mn-lt"/>
                <a:cs typeface="+mn-cs"/>
              </a:rPr>
              <a:t>The Plebeians also, eventually won the right to become Consuls. </a:t>
            </a:r>
          </a:p>
        </p:txBody>
      </p:sp>
      <p:pic>
        <p:nvPicPr>
          <p:cNvPr id="25602" name="Picture 2" descr="http://ihistory101.net/espanol/italy-pic/roman-marriage.jpg"/>
          <p:cNvPicPr>
            <a:picLocks noChangeAspect="1" noChangeArrowheads="1"/>
          </p:cNvPicPr>
          <p:nvPr/>
        </p:nvPicPr>
        <p:blipFill>
          <a:blip r:embed="rId2" cstate="print">
            <a:clrChange>
              <a:clrFrom>
                <a:srgbClr val="FCFCFC"/>
              </a:clrFrom>
              <a:clrTo>
                <a:srgbClr val="FCFCFC">
                  <a:alpha val="0"/>
                </a:srgbClr>
              </a:clrTo>
            </a:clrChange>
          </a:blip>
          <a:srcRect/>
          <a:stretch>
            <a:fillRect/>
          </a:stretch>
        </p:blipFill>
        <p:spPr bwMode="auto">
          <a:xfrm>
            <a:off x="6094413" y="4495800"/>
            <a:ext cx="2589212" cy="21510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25602"/>
                                        </p:tgtEl>
                                        <p:attrNameLst>
                                          <p:attrName>style.visibility</p:attrName>
                                        </p:attrNameLst>
                                      </p:cBhvr>
                                      <p:to>
                                        <p:strVal val="visible"/>
                                      </p:to>
                                    </p:set>
                                    <p:anim calcmode="lin" valueType="num">
                                      <p:cBhvr>
                                        <p:cTn id="22" dur="1000" fill="hold"/>
                                        <p:tgtEl>
                                          <p:spTgt spid="25602"/>
                                        </p:tgtEl>
                                        <p:attrNameLst>
                                          <p:attrName>ppt_w</p:attrName>
                                        </p:attrNameLst>
                                      </p:cBhvr>
                                      <p:tavLst>
                                        <p:tav tm="0">
                                          <p:val>
                                            <p:strVal val="#ppt_w*0.70"/>
                                          </p:val>
                                        </p:tav>
                                        <p:tav tm="100000">
                                          <p:val>
                                            <p:strVal val="#ppt_w"/>
                                          </p:val>
                                        </p:tav>
                                      </p:tavLst>
                                    </p:anim>
                                    <p:anim calcmode="lin" valueType="num">
                                      <p:cBhvr>
                                        <p:cTn id="23" dur="1000" fill="hold"/>
                                        <p:tgtEl>
                                          <p:spTgt spid="25602"/>
                                        </p:tgtEl>
                                        <p:attrNameLst>
                                          <p:attrName>ppt_h</p:attrName>
                                        </p:attrNameLst>
                                      </p:cBhvr>
                                      <p:tavLst>
                                        <p:tav tm="0">
                                          <p:val>
                                            <p:strVal val="#ppt_h"/>
                                          </p:val>
                                        </p:tav>
                                        <p:tav tm="100000">
                                          <p:val>
                                            <p:strVal val="#ppt_h"/>
                                          </p:val>
                                        </p:tav>
                                      </p:tavLst>
                                    </p:anim>
                                    <p:animEffect transition="in" filter="fade">
                                      <p:cBhvr>
                                        <p:cTn id="24" dur="1000"/>
                                        <p:tgtEl>
                                          <p:spTgt spid="25602"/>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p:cTn id="29"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 calcmode="lin" valueType="num">
                                      <p:cBhvr>
                                        <p:cTn id="36"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7"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8" dur="1000"/>
                                        <p:tgtEl>
                                          <p:spTgt spid="2">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p:cTn id="43"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4"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5"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6248400" cy="6463308"/>
          </a:xfrm>
          <a:prstGeom prst="rect">
            <a:avLst/>
          </a:prstGeom>
          <a:noFill/>
        </p:spPr>
        <p:txBody>
          <a:bodyPr>
            <a:spAutoFit/>
          </a:bodyPr>
          <a:lstStyle/>
          <a:p>
            <a:pPr fontAlgn="auto">
              <a:spcBef>
                <a:spcPts val="0"/>
              </a:spcBef>
              <a:spcAft>
                <a:spcPts val="0"/>
              </a:spcAft>
              <a:defRPr/>
            </a:pPr>
            <a:r>
              <a:rPr lang="en-US" sz="2300" b="1" dirty="0">
                <a:effectLst>
                  <a:glow rad="63500">
                    <a:schemeClr val="accent1">
                      <a:satMod val="175000"/>
                      <a:alpha val="40000"/>
                    </a:schemeClr>
                  </a:glow>
                </a:effectLst>
                <a:latin typeface="+mn-lt"/>
                <a:cs typeface="+mn-cs"/>
              </a:rPr>
              <a:t>Tribunes</a:t>
            </a:r>
            <a:endParaRPr lang="en-US" sz="2300" dirty="0">
              <a:effectLst>
                <a:glow rad="63500">
                  <a:schemeClr val="accent1">
                    <a:satMod val="175000"/>
                    <a:alpha val="40000"/>
                  </a:schemeClr>
                </a:glow>
              </a:effectLst>
              <a:latin typeface="+mn-lt"/>
              <a:cs typeface="+mn-cs"/>
            </a:endParaRPr>
          </a:p>
          <a:p>
            <a:pPr fontAlgn="auto">
              <a:spcBef>
                <a:spcPts val="0"/>
              </a:spcBef>
              <a:spcAft>
                <a:spcPts val="0"/>
              </a:spcAft>
              <a:defRPr/>
            </a:pPr>
            <a:r>
              <a:rPr lang="en-US" sz="2300" dirty="0">
                <a:latin typeface="+mn-lt"/>
                <a:cs typeface="+mn-cs"/>
              </a:rPr>
              <a:t>The </a:t>
            </a:r>
            <a:r>
              <a:rPr lang="en-US" sz="2300" u="sng" dirty="0">
                <a:latin typeface="+mn-lt"/>
                <a:cs typeface="+mn-cs"/>
              </a:rPr>
              <a:t>elected representatives  of the Plebeians</a:t>
            </a:r>
          </a:p>
          <a:p>
            <a:pPr fontAlgn="auto">
              <a:spcBef>
                <a:spcPts val="0"/>
              </a:spcBef>
              <a:spcAft>
                <a:spcPts val="0"/>
              </a:spcAft>
              <a:defRPr/>
            </a:pPr>
            <a:endParaRPr lang="en-US" sz="2300" dirty="0">
              <a:latin typeface="+mn-lt"/>
              <a:cs typeface="+mn-cs"/>
            </a:endParaRPr>
          </a:p>
          <a:p>
            <a:pPr fontAlgn="auto">
              <a:spcBef>
                <a:spcPts val="0"/>
              </a:spcBef>
              <a:spcAft>
                <a:spcPts val="0"/>
              </a:spcAft>
              <a:defRPr/>
            </a:pPr>
            <a:r>
              <a:rPr lang="en-US" sz="2300" dirty="0">
                <a:latin typeface="+mn-lt"/>
                <a:cs typeface="+mn-cs"/>
              </a:rPr>
              <a:t>Had the right to </a:t>
            </a:r>
            <a:r>
              <a:rPr lang="en-US" sz="2300" u="sng" dirty="0">
                <a:latin typeface="+mn-lt"/>
                <a:cs typeface="+mn-cs"/>
              </a:rPr>
              <a:t>veto laws of the Senate and other assemblies. </a:t>
            </a:r>
          </a:p>
          <a:p>
            <a:pPr fontAlgn="auto">
              <a:spcBef>
                <a:spcPts val="0"/>
              </a:spcBef>
              <a:spcAft>
                <a:spcPts val="0"/>
              </a:spcAft>
              <a:defRPr/>
            </a:pPr>
            <a:endParaRPr lang="en-US" sz="2300" u="sng" dirty="0">
              <a:latin typeface="+mn-lt"/>
              <a:cs typeface="+mn-cs"/>
            </a:endParaRPr>
          </a:p>
          <a:p>
            <a:pPr fontAlgn="auto">
              <a:spcBef>
                <a:spcPts val="0"/>
              </a:spcBef>
              <a:spcAft>
                <a:spcPts val="0"/>
              </a:spcAft>
              <a:defRPr/>
            </a:pPr>
            <a:r>
              <a:rPr lang="en-US" sz="2300" dirty="0">
                <a:latin typeface="+mn-lt"/>
                <a:cs typeface="+mn-cs"/>
              </a:rPr>
              <a:t>As the chief representative of the Roman plebeians, the tribune's house was required to be open to all at all times, day or night</a:t>
            </a:r>
          </a:p>
          <a:p>
            <a:pPr fontAlgn="auto">
              <a:spcBef>
                <a:spcPts val="0"/>
              </a:spcBef>
              <a:spcAft>
                <a:spcPts val="0"/>
              </a:spcAft>
              <a:defRPr/>
            </a:pPr>
            <a:endParaRPr lang="en-US" sz="2300" u="sng" dirty="0">
              <a:latin typeface="+mn-lt"/>
              <a:cs typeface="+mn-cs"/>
            </a:endParaRPr>
          </a:p>
          <a:p>
            <a:pPr fontAlgn="auto">
              <a:spcBef>
                <a:spcPts val="0"/>
              </a:spcBef>
              <a:spcAft>
                <a:spcPts val="0"/>
              </a:spcAft>
              <a:defRPr/>
            </a:pPr>
            <a:r>
              <a:rPr lang="en-US" sz="2300" dirty="0">
                <a:latin typeface="+mn-lt"/>
                <a:cs typeface="+mn-cs"/>
              </a:rPr>
              <a:t>The </a:t>
            </a:r>
            <a:r>
              <a:rPr lang="en-US" sz="2300" u="sng" dirty="0">
                <a:latin typeface="+mn-lt"/>
                <a:cs typeface="+mn-cs"/>
              </a:rPr>
              <a:t>tribune also had the power to exercise capital punishment a</a:t>
            </a:r>
            <a:r>
              <a:rPr lang="en-US" sz="2300" dirty="0">
                <a:latin typeface="+mn-lt"/>
                <a:cs typeface="+mn-cs"/>
              </a:rPr>
              <a:t>gainst any person who interfered in the performance of his duties (the favorite threat of the tribune was therefore to have someone thrown from the Tarpeian Rock, a steep cliff overlooking the Roman Forum). </a:t>
            </a:r>
            <a:endParaRPr lang="en-US" sz="2300" u="sng" dirty="0">
              <a:latin typeface="+mn-lt"/>
              <a:cs typeface="+mn-cs"/>
            </a:endParaRPr>
          </a:p>
        </p:txBody>
      </p:sp>
      <p:pic>
        <p:nvPicPr>
          <p:cNvPr id="33794" name="Picture 2" descr="http://www.alamy.com/thumbs/3/%7b7E1606C3-6FED-4B5F-93D2-015ABC803821%7d/ANHW54.jpg"/>
          <p:cNvPicPr>
            <a:picLocks noChangeAspect="1" noChangeArrowheads="1"/>
          </p:cNvPicPr>
          <p:nvPr/>
        </p:nvPicPr>
        <p:blipFill>
          <a:blip r:embed="rId2" cstate="print"/>
          <a:srcRect l="7387" t="8333" r="5811" b="18750"/>
          <a:stretch>
            <a:fillRect/>
          </a:stretch>
        </p:blipFill>
        <p:spPr bwMode="auto">
          <a:xfrm>
            <a:off x="6324600" y="1981200"/>
            <a:ext cx="2660650" cy="198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 calcmode="lin" valueType="num">
                                      <p:cBhvr>
                                        <p:cTn id="26"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27"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28" dur="10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 calcmode="lin" valueType="num">
                                      <p:cBhvr>
                                        <p:cTn id="33"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4"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5" dur="1000"/>
                                        <p:tgtEl>
                                          <p:spTgt spid="2">
                                            <p:txEl>
                                              <p:pRg st="7" end="7"/>
                                            </p:txEl>
                                          </p:spTgt>
                                        </p:tgtEl>
                                      </p:cBhvr>
                                    </p:animEffect>
                                  </p:childTnLst>
                                </p:cTn>
                              </p:par>
                              <p:par>
                                <p:cTn id="36" presetID="55" presetClass="entr" presetSubtype="0" fill="hold" nodeType="withEffect">
                                  <p:stCondLst>
                                    <p:cond delay="0"/>
                                  </p:stCondLst>
                                  <p:childTnLst>
                                    <p:set>
                                      <p:cBhvr>
                                        <p:cTn id="37" dur="1" fill="hold">
                                          <p:stCondLst>
                                            <p:cond delay="0"/>
                                          </p:stCondLst>
                                        </p:cTn>
                                        <p:tgtEl>
                                          <p:spTgt spid="33794"/>
                                        </p:tgtEl>
                                        <p:attrNameLst>
                                          <p:attrName>style.visibility</p:attrName>
                                        </p:attrNameLst>
                                      </p:cBhvr>
                                      <p:to>
                                        <p:strVal val="visible"/>
                                      </p:to>
                                    </p:set>
                                    <p:anim calcmode="lin" valueType="num">
                                      <p:cBhvr>
                                        <p:cTn id="38" dur="1000" fill="hold"/>
                                        <p:tgtEl>
                                          <p:spTgt spid="33794"/>
                                        </p:tgtEl>
                                        <p:attrNameLst>
                                          <p:attrName>ppt_w</p:attrName>
                                        </p:attrNameLst>
                                      </p:cBhvr>
                                      <p:tavLst>
                                        <p:tav tm="0">
                                          <p:val>
                                            <p:strVal val="#ppt_w*0.70"/>
                                          </p:val>
                                        </p:tav>
                                        <p:tav tm="100000">
                                          <p:val>
                                            <p:strVal val="#ppt_w"/>
                                          </p:val>
                                        </p:tav>
                                      </p:tavLst>
                                    </p:anim>
                                    <p:anim calcmode="lin" valueType="num">
                                      <p:cBhvr>
                                        <p:cTn id="39" dur="1000" fill="hold"/>
                                        <p:tgtEl>
                                          <p:spTgt spid="33794"/>
                                        </p:tgtEl>
                                        <p:attrNameLst>
                                          <p:attrName>ppt_h</p:attrName>
                                        </p:attrNameLst>
                                      </p:cBhvr>
                                      <p:tavLst>
                                        <p:tav tm="0">
                                          <p:val>
                                            <p:strVal val="#ppt_h"/>
                                          </p:val>
                                        </p:tav>
                                        <p:tav tm="100000">
                                          <p:val>
                                            <p:strVal val="#ppt_h"/>
                                          </p:val>
                                        </p:tav>
                                      </p:tavLst>
                                    </p:anim>
                                    <p:animEffect transition="in" filter="fade">
                                      <p:cBhvr>
                                        <p:cTn id="40" dur="1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8458200" cy="6370975"/>
          </a:xfrm>
          <a:prstGeom prst="rect">
            <a:avLst/>
          </a:prstGeom>
          <a:noFill/>
        </p:spPr>
        <p:txBody>
          <a:bodyPr>
            <a:spAutoFit/>
          </a:bodyPr>
          <a:lstStyle/>
          <a:p>
            <a:pPr fontAlgn="auto">
              <a:spcBef>
                <a:spcPts val="0"/>
              </a:spcBef>
              <a:spcAft>
                <a:spcPts val="0"/>
              </a:spcAft>
              <a:defRPr/>
            </a:pPr>
            <a:r>
              <a:rPr lang="en-US" sz="2400" b="1" dirty="0">
                <a:effectLst>
                  <a:glow rad="101600">
                    <a:schemeClr val="accent4">
                      <a:satMod val="175000"/>
                      <a:alpha val="40000"/>
                    </a:schemeClr>
                  </a:glow>
                </a:effectLst>
                <a:latin typeface="+mn-lt"/>
                <a:cs typeface="+mn-cs"/>
              </a:rPr>
              <a:t>Roman Law</a:t>
            </a:r>
          </a:p>
          <a:p>
            <a:pPr fontAlgn="auto">
              <a:spcBef>
                <a:spcPts val="0"/>
              </a:spcBef>
              <a:spcAft>
                <a:spcPts val="0"/>
              </a:spcAft>
              <a:defRPr/>
            </a:pPr>
            <a:r>
              <a:rPr lang="en-US" sz="2400" dirty="0">
                <a:latin typeface="+mn-lt"/>
                <a:cs typeface="+mn-cs"/>
              </a:rPr>
              <a:t>One of the grievances of the Plebeians was the fact that there was no written legal code. </a:t>
            </a:r>
          </a:p>
          <a:p>
            <a:pPr fontAlgn="auto">
              <a:spcBef>
                <a:spcPts val="0"/>
              </a:spcBef>
              <a:spcAft>
                <a:spcPts val="0"/>
              </a:spcAft>
              <a:defRPr/>
            </a:pPr>
            <a:r>
              <a:rPr lang="en-US" sz="2400" dirty="0">
                <a:latin typeface="+mn-lt"/>
                <a:cs typeface="+mn-cs"/>
              </a:rPr>
              <a:t>The </a:t>
            </a:r>
            <a:r>
              <a:rPr lang="en-US" sz="2400" u="sng" dirty="0">
                <a:latin typeface="+mn-lt"/>
                <a:cs typeface="+mn-cs"/>
              </a:rPr>
              <a:t>writing of a legal code standardizes the code </a:t>
            </a:r>
            <a:r>
              <a:rPr lang="en-US" sz="2400" dirty="0">
                <a:latin typeface="+mn-lt"/>
                <a:cs typeface="+mn-cs"/>
              </a:rPr>
              <a:t>so that it is not as easily manipulated. </a:t>
            </a:r>
          </a:p>
          <a:p>
            <a:pPr fontAlgn="auto">
              <a:spcBef>
                <a:spcPts val="0"/>
              </a:spcBef>
              <a:spcAft>
                <a:spcPts val="0"/>
              </a:spcAft>
              <a:defRPr/>
            </a:pPr>
            <a:endParaRPr lang="en-US" sz="2400" dirty="0">
              <a:effectLst>
                <a:glow rad="101600">
                  <a:schemeClr val="accent2">
                    <a:satMod val="175000"/>
                    <a:alpha val="40000"/>
                  </a:schemeClr>
                </a:glow>
              </a:effectLst>
              <a:latin typeface="+mn-lt"/>
              <a:cs typeface="+mn-cs"/>
            </a:endParaRPr>
          </a:p>
          <a:p>
            <a:pPr fontAlgn="auto">
              <a:spcBef>
                <a:spcPts val="0"/>
              </a:spcBef>
              <a:spcAft>
                <a:spcPts val="0"/>
              </a:spcAft>
              <a:defRPr/>
            </a:pPr>
            <a:r>
              <a:rPr lang="en-US" sz="2400" b="1" dirty="0">
                <a:effectLst>
                  <a:glow rad="101600">
                    <a:schemeClr val="accent2">
                      <a:satMod val="175000"/>
                      <a:alpha val="40000"/>
                    </a:schemeClr>
                  </a:glow>
                </a:effectLst>
                <a:latin typeface="+mn-lt"/>
                <a:cs typeface="+mn-cs"/>
              </a:rPr>
              <a:t>Law of the Twelve Tables</a:t>
            </a:r>
          </a:p>
          <a:p>
            <a:pPr fontAlgn="auto">
              <a:spcBef>
                <a:spcPts val="0"/>
              </a:spcBef>
              <a:spcAft>
                <a:spcPts val="0"/>
              </a:spcAft>
              <a:defRPr/>
            </a:pPr>
            <a:r>
              <a:rPr lang="en-US" sz="2400" u="sng" dirty="0">
                <a:latin typeface="+mn-lt"/>
                <a:cs typeface="+mn-cs"/>
              </a:rPr>
              <a:t>First codification of Roman Law</a:t>
            </a:r>
          </a:p>
          <a:p>
            <a:pPr fontAlgn="auto">
              <a:spcBef>
                <a:spcPts val="0"/>
              </a:spcBef>
              <a:spcAft>
                <a:spcPts val="0"/>
              </a:spcAft>
              <a:defRPr/>
            </a:pPr>
            <a:endParaRPr lang="en-US" sz="2400" u="sng" dirty="0">
              <a:latin typeface="+mn-lt"/>
              <a:cs typeface="+mn-cs"/>
            </a:endParaRPr>
          </a:p>
          <a:p>
            <a:pPr fontAlgn="auto">
              <a:spcBef>
                <a:spcPts val="0"/>
              </a:spcBef>
              <a:spcAft>
                <a:spcPts val="0"/>
              </a:spcAft>
              <a:defRPr/>
            </a:pPr>
            <a:r>
              <a:rPr lang="en-US" sz="2400" dirty="0">
                <a:latin typeface="+mn-lt"/>
                <a:cs typeface="+mn-cs"/>
              </a:rPr>
              <a:t>It was written on twelve tablets and placed in </a:t>
            </a:r>
          </a:p>
          <a:p>
            <a:pPr fontAlgn="auto">
              <a:spcBef>
                <a:spcPts val="0"/>
              </a:spcBef>
              <a:spcAft>
                <a:spcPts val="0"/>
              </a:spcAft>
              <a:defRPr/>
            </a:pPr>
            <a:r>
              <a:rPr lang="en-US" sz="2400" dirty="0">
                <a:latin typeface="+mn-lt"/>
                <a:cs typeface="+mn-cs"/>
              </a:rPr>
              <a:t>the Roman Forum so everyone could read it. </a:t>
            </a:r>
          </a:p>
          <a:p>
            <a:pPr fontAlgn="auto">
              <a:spcBef>
                <a:spcPts val="0"/>
              </a:spcBef>
              <a:spcAft>
                <a:spcPts val="0"/>
              </a:spcAft>
              <a:defRPr/>
            </a:pPr>
            <a:r>
              <a:rPr lang="en-US" sz="2400" dirty="0">
                <a:latin typeface="+mn-lt"/>
                <a:cs typeface="+mn-cs"/>
              </a:rPr>
              <a:t>The Twelve tables </a:t>
            </a:r>
            <a:r>
              <a:rPr lang="en-US" sz="2400" u="sng" dirty="0">
                <a:latin typeface="+mn-lt"/>
                <a:cs typeface="+mn-cs"/>
              </a:rPr>
              <a:t>only applied to citizens of the Republic.</a:t>
            </a:r>
          </a:p>
          <a:p>
            <a:pPr fontAlgn="auto">
              <a:spcBef>
                <a:spcPts val="0"/>
              </a:spcBef>
              <a:spcAft>
                <a:spcPts val="0"/>
              </a:spcAft>
              <a:defRPr/>
            </a:pPr>
            <a:endParaRPr lang="en-US" sz="2400" u="sng" dirty="0">
              <a:effectLst>
                <a:glow rad="101600">
                  <a:schemeClr val="accent1">
                    <a:satMod val="175000"/>
                    <a:alpha val="40000"/>
                  </a:schemeClr>
                </a:glow>
              </a:effectLst>
              <a:latin typeface="+mn-lt"/>
              <a:cs typeface="+mn-cs"/>
            </a:endParaRPr>
          </a:p>
          <a:p>
            <a:pPr fontAlgn="auto">
              <a:spcBef>
                <a:spcPts val="0"/>
              </a:spcBef>
              <a:spcAft>
                <a:spcPts val="0"/>
              </a:spcAft>
              <a:defRPr/>
            </a:pPr>
            <a:r>
              <a:rPr lang="en-US" sz="2400" b="1" dirty="0">
                <a:effectLst>
                  <a:glow rad="101600">
                    <a:schemeClr val="accent1">
                      <a:satMod val="175000"/>
                      <a:alpha val="40000"/>
                    </a:schemeClr>
                  </a:glow>
                </a:effectLst>
                <a:latin typeface="+mn-lt"/>
                <a:cs typeface="+mn-cs"/>
              </a:rPr>
              <a:t>Law of Nations</a:t>
            </a:r>
          </a:p>
          <a:p>
            <a:pPr fontAlgn="auto">
              <a:spcBef>
                <a:spcPts val="0"/>
              </a:spcBef>
              <a:spcAft>
                <a:spcPts val="0"/>
              </a:spcAft>
              <a:defRPr/>
            </a:pPr>
            <a:r>
              <a:rPr lang="en-US" sz="2400" dirty="0">
                <a:latin typeface="+mn-lt"/>
                <a:cs typeface="+mn-cs"/>
              </a:rPr>
              <a:t>As the Republic, and later Empire, expanded the legal code was expanded to apply to everyone, </a:t>
            </a:r>
            <a:r>
              <a:rPr lang="en-US" sz="2400" u="sng" dirty="0">
                <a:latin typeface="+mn-lt"/>
                <a:cs typeface="+mn-cs"/>
              </a:rPr>
              <a:t>a universal law based on reason. </a:t>
            </a:r>
          </a:p>
        </p:txBody>
      </p:sp>
      <p:pic>
        <p:nvPicPr>
          <p:cNvPr id="26627" name="Picture 2" descr="http://www.sbceo.k12.ca.us/~vms/carlton/Rome/12tables.jpg"/>
          <p:cNvPicPr>
            <a:picLocks noChangeAspect="1" noChangeArrowheads="1"/>
          </p:cNvPicPr>
          <p:nvPr/>
        </p:nvPicPr>
        <p:blipFill>
          <a:blip r:embed="rId2" cstate="print"/>
          <a:srcRect/>
          <a:stretch>
            <a:fillRect/>
          </a:stretch>
        </p:blipFill>
        <p:spPr bwMode="auto">
          <a:xfrm>
            <a:off x="7077075" y="2057400"/>
            <a:ext cx="1758950" cy="213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p:cTn id="35"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p:cTn id="42"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 calcmode="lin" valueType="num">
                                      <p:cBhvr>
                                        <p:cTn id="49"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50"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51" dur="1000"/>
                                        <p:tgtEl>
                                          <p:spTgt spid="2">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2">
                                            <p:txEl>
                                              <p:pRg st="9" end="9"/>
                                            </p:txEl>
                                          </p:spTgt>
                                        </p:tgtEl>
                                        <p:attrNameLst>
                                          <p:attrName>style.visibility</p:attrName>
                                        </p:attrNameLst>
                                      </p:cBhvr>
                                      <p:to>
                                        <p:strVal val="visible"/>
                                      </p:to>
                                    </p:set>
                                    <p:anim calcmode="lin" valueType="num">
                                      <p:cBhvr>
                                        <p:cTn id="56"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57"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8" dur="1000"/>
                                        <p:tgtEl>
                                          <p:spTgt spid="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2">
                                            <p:txEl>
                                              <p:pRg st="11" end="11"/>
                                            </p:txEl>
                                          </p:spTgt>
                                        </p:tgtEl>
                                        <p:attrNameLst>
                                          <p:attrName>style.visibility</p:attrName>
                                        </p:attrNameLst>
                                      </p:cBhvr>
                                      <p:to>
                                        <p:strVal val="visible"/>
                                      </p:to>
                                    </p:set>
                                    <p:anim calcmode="lin" valueType="num">
                                      <p:cBhvr>
                                        <p:cTn id="63"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64"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65" dur="1000"/>
                                        <p:tgtEl>
                                          <p:spTgt spid="2">
                                            <p:txEl>
                                              <p:pRg st="11" end="1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2">
                                            <p:txEl>
                                              <p:pRg st="12" end="12"/>
                                            </p:txEl>
                                          </p:spTgt>
                                        </p:tgtEl>
                                        <p:attrNameLst>
                                          <p:attrName>style.visibility</p:attrName>
                                        </p:attrNameLst>
                                      </p:cBhvr>
                                      <p:to>
                                        <p:strVal val="visible"/>
                                      </p:to>
                                    </p:set>
                                    <p:anim calcmode="lin" valueType="num">
                                      <p:cBhvr>
                                        <p:cTn id="70" dur="1000" fill="hold"/>
                                        <p:tgtEl>
                                          <p:spTgt spid="2">
                                            <p:txEl>
                                              <p:pRg st="12" end="12"/>
                                            </p:txEl>
                                          </p:spTgt>
                                        </p:tgtEl>
                                        <p:attrNameLst>
                                          <p:attrName>ppt_w</p:attrName>
                                        </p:attrNameLst>
                                      </p:cBhvr>
                                      <p:tavLst>
                                        <p:tav tm="0">
                                          <p:val>
                                            <p:strVal val="#ppt_w*0.70"/>
                                          </p:val>
                                        </p:tav>
                                        <p:tav tm="100000">
                                          <p:val>
                                            <p:strVal val="#ppt_w"/>
                                          </p:val>
                                        </p:tav>
                                      </p:tavLst>
                                    </p:anim>
                                    <p:anim calcmode="lin" valueType="num">
                                      <p:cBhvr>
                                        <p:cTn id="71" dur="1000" fill="hold"/>
                                        <p:tgtEl>
                                          <p:spTgt spid="2">
                                            <p:txEl>
                                              <p:pRg st="12" end="12"/>
                                            </p:txEl>
                                          </p:spTgt>
                                        </p:tgtEl>
                                        <p:attrNameLst>
                                          <p:attrName>ppt_h</p:attrName>
                                        </p:attrNameLst>
                                      </p:cBhvr>
                                      <p:tavLst>
                                        <p:tav tm="0">
                                          <p:val>
                                            <p:strVal val="#ppt_h"/>
                                          </p:val>
                                        </p:tav>
                                        <p:tav tm="100000">
                                          <p:val>
                                            <p:strVal val="#ppt_h"/>
                                          </p:val>
                                        </p:tav>
                                      </p:tavLst>
                                    </p:anim>
                                    <p:animEffect transition="in" filter="fade">
                                      <p:cBhvr>
                                        <p:cTn id="72" dur="10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458200" cy="6001643"/>
          </a:xfrm>
          <a:prstGeom prst="rect">
            <a:avLst/>
          </a:prstGeom>
          <a:noFill/>
        </p:spPr>
        <p:txBody>
          <a:bodyPr>
            <a:spAutoFit/>
          </a:bodyPr>
          <a:lstStyle/>
          <a:p>
            <a:pPr algn="ctr" fontAlgn="auto">
              <a:spcBef>
                <a:spcPts val="0"/>
              </a:spcBef>
              <a:spcAft>
                <a:spcPts val="0"/>
              </a:spcAft>
              <a:defRPr/>
            </a:pPr>
            <a:r>
              <a:rPr lang="en-US" sz="3200" b="1" dirty="0">
                <a:effectLst>
                  <a:glow rad="101600">
                    <a:schemeClr val="accent2">
                      <a:satMod val="175000"/>
                      <a:alpha val="40000"/>
                    </a:schemeClr>
                  </a:glow>
                </a:effectLst>
                <a:latin typeface="+mn-lt"/>
                <a:cs typeface="+mn-cs"/>
              </a:rPr>
              <a:t>Legal Principles of Today</a:t>
            </a:r>
          </a:p>
          <a:p>
            <a:pPr algn="ctr" fontAlgn="auto">
              <a:spcBef>
                <a:spcPts val="0"/>
              </a:spcBef>
              <a:spcAft>
                <a:spcPts val="0"/>
              </a:spcAft>
              <a:defRPr/>
            </a:pPr>
            <a:endParaRPr lang="en-US" sz="3200" dirty="0">
              <a:latin typeface="+mn-lt"/>
              <a:cs typeface="+mn-cs"/>
            </a:endParaRPr>
          </a:p>
          <a:p>
            <a:pPr algn="ctr" fontAlgn="auto">
              <a:spcBef>
                <a:spcPts val="0"/>
              </a:spcBef>
              <a:spcAft>
                <a:spcPts val="0"/>
              </a:spcAft>
              <a:defRPr/>
            </a:pPr>
            <a:r>
              <a:rPr lang="en-US" sz="3200" dirty="0">
                <a:latin typeface="+mn-lt"/>
                <a:cs typeface="+mn-cs"/>
              </a:rPr>
              <a:t>Many </a:t>
            </a:r>
            <a:r>
              <a:rPr lang="en-US" sz="3200" u="sng" dirty="0">
                <a:latin typeface="+mn-lt"/>
                <a:cs typeface="+mn-cs"/>
              </a:rPr>
              <a:t>legal ideas that we use now originated in Ancient Rome</a:t>
            </a:r>
          </a:p>
          <a:p>
            <a:pPr algn="ctr" fontAlgn="auto">
              <a:spcBef>
                <a:spcPts val="0"/>
              </a:spcBef>
              <a:spcAft>
                <a:spcPts val="0"/>
              </a:spcAft>
              <a:defRPr/>
            </a:pPr>
            <a:endParaRPr lang="en-US" sz="3200" dirty="0">
              <a:latin typeface="+mn-lt"/>
              <a:cs typeface="+mn-cs"/>
            </a:endParaRPr>
          </a:p>
          <a:p>
            <a:pPr fontAlgn="auto">
              <a:spcBef>
                <a:spcPts val="0"/>
              </a:spcBef>
              <a:spcAft>
                <a:spcPts val="0"/>
              </a:spcAft>
              <a:buFont typeface="Arial" pitchFamily="34" charset="0"/>
              <a:buChar char="•"/>
              <a:defRPr/>
            </a:pPr>
            <a:r>
              <a:rPr lang="en-US" sz="3200" u="sng" dirty="0">
                <a:latin typeface="+mn-lt"/>
                <a:cs typeface="+mn-cs"/>
              </a:rPr>
              <a:t>Innocent until proven guilty</a:t>
            </a:r>
          </a:p>
          <a:p>
            <a:pPr fontAlgn="auto">
              <a:spcBef>
                <a:spcPts val="0"/>
              </a:spcBef>
              <a:spcAft>
                <a:spcPts val="0"/>
              </a:spcAft>
              <a:buFont typeface="Arial" pitchFamily="34" charset="0"/>
              <a:buChar char="•"/>
              <a:defRPr/>
            </a:pPr>
            <a:endParaRPr lang="en-US" sz="3200" u="sng" dirty="0">
              <a:latin typeface="+mn-lt"/>
              <a:cs typeface="+mn-cs"/>
            </a:endParaRPr>
          </a:p>
          <a:p>
            <a:pPr fontAlgn="auto">
              <a:spcBef>
                <a:spcPts val="0"/>
              </a:spcBef>
              <a:spcAft>
                <a:spcPts val="0"/>
              </a:spcAft>
              <a:buFont typeface="Arial" pitchFamily="34" charset="0"/>
              <a:buChar char="•"/>
              <a:defRPr/>
            </a:pPr>
            <a:r>
              <a:rPr lang="en-US" sz="3200" u="sng" dirty="0">
                <a:latin typeface="+mn-lt"/>
                <a:cs typeface="+mn-cs"/>
              </a:rPr>
              <a:t>People accused of a crime are allowed to defend themselves before a judge.</a:t>
            </a:r>
          </a:p>
          <a:p>
            <a:pPr fontAlgn="auto">
              <a:spcBef>
                <a:spcPts val="0"/>
              </a:spcBef>
              <a:spcAft>
                <a:spcPts val="0"/>
              </a:spcAft>
              <a:buFont typeface="Arial" pitchFamily="34" charset="0"/>
              <a:buChar char="•"/>
              <a:defRPr/>
            </a:pPr>
            <a:endParaRPr lang="en-US" sz="3200" u="sng" dirty="0">
              <a:latin typeface="+mn-lt"/>
              <a:cs typeface="+mn-cs"/>
            </a:endParaRPr>
          </a:p>
          <a:p>
            <a:pPr fontAlgn="auto">
              <a:spcBef>
                <a:spcPts val="0"/>
              </a:spcBef>
              <a:spcAft>
                <a:spcPts val="0"/>
              </a:spcAft>
              <a:buFont typeface="Arial" pitchFamily="34" charset="0"/>
              <a:buChar char="•"/>
              <a:defRPr/>
            </a:pPr>
            <a:r>
              <a:rPr lang="en-US" sz="3200" u="sng" dirty="0">
                <a:latin typeface="+mn-lt"/>
                <a:cs typeface="+mn-cs"/>
              </a:rPr>
              <a:t>A judge is expected to weigh evidence before reaching a legal decision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p:cTn id="28"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p:cTn id="35"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22872"/>
            <a:ext cx="8763000" cy="5863144"/>
          </a:xfrm>
          <a:prstGeom prst="rect">
            <a:avLst/>
          </a:prstGeom>
          <a:noFill/>
        </p:spPr>
        <p:txBody>
          <a:bodyPr>
            <a:spAutoFit/>
          </a:bodyPr>
          <a:lstStyle/>
          <a:p>
            <a:pPr fontAlgn="auto">
              <a:spcBef>
                <a:spcPts val="0"/>
              </a:spcBef>
              <a:spcAft>
                <a:spcPts val="0"/>
              </a:spcAft>
              <a:defRPr/>
            </a:pPr>
            <a:r>
              <a:rPr lang="en-US" sz="2300" b="1" dirty="0">
                <a:effectLst>
                  <a:glow rad="228600">
                    <a:schemeClr val="accent2">
                      <a:satMod val="175000"/>
                      <a:alpha val="40000"/>
                    </a:schemeClr>
                  </a:glow>
                </a:effectLst>
                <a:latin typeface="CCNearMythLegends" pitchFamily="2" charset="0"/>
                <a:cs typeface="+mn-cs"/>
              </a:rPr>
              <a:t>The Punic Wars</a:t>
            </a:r>
            <a:endParaRPr lang="en-US" sz="2300" dirty="0">
              <a:latin typeface="+mn-lt"/>
              <a:cs typeface="+mn-cs"/>
            </a:endParaRPr>
          </a:p>
          <a:p>
            <a:pPr fontAlgn="auto">
              <a:spcBef>
                <a:spcPts val="0"/>
              </a:spcBef>
              <a:spcAft>
                <a:spcPts val="0"/>
              </a:spcAft>
              <a:defRPr/>
            </a:pPr>
            <a:r>
              <a:rPr lang="en-US" sz="2200" b="1" dirty="0">
                <a:latin typeface="+mn-lt"/>
                <a:cs typeface="+mn-cs"/>
              </a:rPr>
              <a:t>Rome vs. Carthage</a:t>
            </a:r>
          </a:p>
          <a:p>
            <a:pPr fontAlgn="auto">
              <a:spcBef>
                <a:spcPts val="0"/>
              </a:spcBef>
              <a:spcAft>
                <a:spcPts val="0"/>
              </a:spcAft>
              <a:defRPr/>
            </a:pPr>
            <a:r>
              <a:rPr lang="en-US" sz="2200" dirty="0">
                <a:latin typeface="+mn-lt"/>
                <a:cs typeface="+mn-cs"/>
              </a:rPr>
              <a:t>The Punic wars were a </a:t>
            </a:r>
            <a:r>
              <a:rPr lang="en-US" sz="2200" u="sng" dirty="0">
                <a:latin typeface="+mn-lt"/>
                <a:cs typeface="+mn-cs"/>
              </a:rPr>
              <a:t>series of three wars fought between the Roman Republic and Carthage</a:t>
            </a:r>
            <a:r>
              <a:rPr lang="en-US" sz="2200" dirty="0">
                <a:latin typeface="+mn-lt"/>
                <a:cs typeface="+mn-cs"/>
              </a:rPr>
              <a:t>. </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b="1" dirty="0">
                <a:latin typeface="+mn-lt"/>
                <a:cs typeface="+mn-cs"/>
              </a:rPr>
              <a:t>Conquest of the Mediterranean: Sicily</a:t>
            </a:r>
          </a:p>
          <a:p>
            <a:pPr fontAlgn="auto">
              <a:spcBef>
                <a:spcPts val="0"/>
              </a:spcBef>
              <a:spcAft>
                <a:spcPts val="0"/>
              </a:spcAft>
              <a:defRPr/>
            </a:pPr>
            <a:r>
              <a:rPr lang="en-US" sz="2200" u="sng" dirty="0">
                <a:latin typeface="+mn-lt"/>
                <a:cs typeface="+mn-cs"/>
              </a:rPr>
              <a:t>Carthage was a Phoenician city in Northern Africa</a:t>
            </a:r>
            <a:r>
              <a:rPr lang="en-US" sz="2200" dirty="0">
                <a:latin typeface="+mn-lt"/>
                <a:cs typeface="+mn-cs"/>
              </a:rPr>
              <a:t>, they had a huge </a:t>
            </a:r>
            <a:r>
              <a:rPr lang="en-US" sz="2200" u="sng" dirty="0">
                <a:latin typeface="+mn-lt"/>
                <a:cs typeface="+mn-cs"/>
              </a:rPr>
              <a:t>trading fleet</a:t>
            </a:r>
            <a:r>
              <a:rPr lang="en-US" sz="2200" dirty="0">
                <a:latin typeface="+mn-lt"/>
                <a:cs typeface="+mn-cs"/>
              </a:rPr>
              <a:t>. </a:t>
            </a:r>
          </a:p>
          <a:p>
            <a:pPr fontAlgn="auto">
              <a:spcBef>
                <a:spcPts val="0"/>
              </a:spcBef>
              <a:spcAft>
                <a:spcPts val="0"/>
              </a:spcAft>
              <a:defRPr/>
            </a:pPr>
            <a:r>
              <a:rPr lang="en-US" sz="2200" dirty="0">
                <a:latin typeface="+mn-lt"/>
                <a:cs typeface="+mn-cs"/>
              </a:rPr>
              <a:t>Their </a:t>
            </a:r>
            <a:r>
              <a:rPr lang="en-US" sz="2200" u="sng" dirty="0">
                <a:latin typeface="+mn-lt"/>
                <a:cs typeface="+mn-cs"/>
              </a:rPr>
              <a:t>empire included northern Africa, southern Spain, Sardinia, Corsica, and western Sicily.</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The Romans were nervous about having an enemy so close to their home territory.</a:t>
            </a:r>
          </a:p>
          <a:p>
            <a:pPr fontAlgn="auto">
              <a:spcBef>
                <a:spcPts val="0"/>
              </a:spcBef>
              <a:spcAft>
                <a:spcPts val="0"/>
              </a:spcAft>
              <a:defRPr/>
            </a:pPr>
            <a:endParaRPr lang="en-US" sz="2200" u="sng" dirty="0">
              <a:latin typeface="+mn-lt"/>
              <a:cs typeface="+mn-cs"/>
            </a:endParaRPr>
          </a:p>
          <a:p>
            <a:pPr fontAlgn="auto">
              <a:spcBef>
                <a:spcPts val="0"/>
              </a:spcBef>
              <a:spcAft>
                <a:spcPts val="0"/>
              </a:spcAft>
              <a:defRPr/>
            </a:pPr>
            <a:r>
              <a:rPr lang="en-US" sz="2200" u="sng" dirty="0">
                <a:latin typeface="+mn-lt"/>
                <a:cs typeface="+mn-cs"/>
              </a:rPr>
              <a:t>The two groups </a:t>
            </a:r>
          </a:p>
          <a:p>
            <a:pPr fontAlgn="auto">
              <a:spcBef>
                <a:spcPts val="0"/>
              </a:spcBef>
              <a:spcAft>
                <a:spcPts val="0"/>
              </a:spcAft>
              <a:defRPr/>
            </a:pPr>
            <a:r>
              <a:rPr lang="en-US" sz="2200" u="sng" dirty="0">
                <a:latin typeface="+mn-lt"/>
                <a:cs typeface="+mn-cs"/>
              </a:rPr>
              <a:t>Fought over </a:t>
            </a:r>
          </a:p>
          <a:p>
            <a:pPr fontAlgn="auto">
              <a:spcBef>
                <a:spcPts val="0"/>
              </a:spcBef>
              <a:spcAft>
                <a:spcPts val="0"/>
              </a:spcAft>
              <a:defRPr/>
            </a:pPr>
            <a:r>
              <a:rPr lang="en-US" sz="2200" u="sng" dirty="0">
                <a:latin typeface="+mn-lt"/>
                <a:cs typeface="+mn-cs"/>
              </a:rPr>
              <a:t>control of Sicily</a:t>
            </a:r>
            <a:r>
              <a:rPr lang="en-US" sz="2200" dirty="0">
                <a:latin typeface="+mn-lt"/>
                <a:cs typeface="+mn-cs"/>
              </a:rPr>
              <a:t>.</a:t>
            </a:r>
          </a:p>
        </p:txBody>
      </p:sp>
      <p:pic>
        <p:nvPicPr>
          <p:cNvPr id="38914" name="Picture 2" descr="Image:Phoenician colonies.jpg"/>
          <p:cNvPicPr>
            <a:picLocks noChangeAspect="1" noChangeArrowheads="1"/>
          </p:cNvPicPr>
          <p:nvPr/>
        </p:nvPicPr>
        <p:blipFill>
          <a:blip r:embed="rId2" cstate="print"/>
          <a:srcRect/>
          <a:stretch>
            <a:fillRect/>
          </a:stretch>
        </p:blipFill>
        <p:spPr bwMode="auto">
          <a:xfrm>
            <a:off x="2768600" y="4343400"/>
            <a:ext cx="6146800" cy="2308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4" end="4"/>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2"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5" end="5"/>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p:cTn id="36"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37"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8" dur="1000"/>
                                        <p:tgtEl>
                                          <p:spTgt spid="3">
                                            <p:txEl>
                                              <p:pRg st="6" end="6"/>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38914"/>
                                        </p:tgtEl>
                                        <p:attrNameLst>
                                          <p:attrName>style.visibility</p:attrName>
                                        </p:attrNameLst>
                                      </p:cBhvr>
                                      <p:to>
                                        <p:strVal val="visible"/>
                                      </p:to>
                                    </p:set>
                                    <p:anim calcmode="lin" valueType="num">
                                      <p:cBhvr>
                                        <p:cTn id="41" dur="1000" fill="hold"/>
                                        <p:tgtEl>
                                          <p:spTgt spid="38914"/>
                                        </p:tgtEl>
                                        <p:attrNameLst>
                                          <p:attrName>ppt_w</p:attrName>
                                        </p:attrNameLst>
                                      </p:cBhvr>
                                      <p:tavLst>
                                        <p:tav tm="0">
                                          <p:val>
                                            <p:strVal val="#ppt_w*0.70"/>
                                          </p:val>
                                        </p:tav>
                                        <p:tav tm="100000">
                                          <p:val>
                                            <p:strVal val="#ppt_w"/>
                                          </p:val>
                                        </p:tav>
                                      </p:tavLst>
                                    </p:anim>
                                    <p:anim calcmode="lin" valueType="num">
                                      <p:cBhvr>
                                        <p:cTn id="42" dur="1000" fill="hold"/>
                                        <p:tgtEl>
                                          <p:spTgt spid="38914"/>
                                        </p:tgtEl>
                                        <p:attrNameLst>
                                          <p:attrName>ppt_h</p:attrName>
                                        </p:attrNameLst>
                                      </p:cBhvr>
                                      <p:tavLst>
                                        <p:tav tm="0">
                                          <p:val>
                                            <p:strVal val="#ppt_h"/>
                                          </p:val>
                                        </p:tav>
                                        <p:tav tm="100000">
                                          <p:val>
                                            <p:strVal val="#ppt_h"/>
                                          </p:val>
                                        </p:tav>
                                      </p:tavLst>
                                    </p:anim>
                                    <p:animEffect transition="in" filter="fade">
                                      <p:cBhvr>
                                        <p:cTn id="43" dur="1000"/>
                                        <p:tgtEl>
                                          <p:spTgt spid="38914"/>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 calcmode="lin" valueType="num">
                                      <p:cBhvr>
                                        <p:cTn id="48"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49"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50" dur="1000"/>
                                        <p:tgtEl>
                                          <p:spTgt spid="3">
                                            <p:txEl>
                                              <p:pRg st="8" end="8"/>
                                            </p:txEl>
                                          </p:spTgt>
                                        </p:tgtEl>
                                      </p:cBhvr>
                                    </p:animEffect>
                                  </p:childTnLst>
                                </p:cTn>
                              </p:par>
                              <p:par>
                                <p:cTn id="51" presetID="55" presetClass="entr" presetSubtype="0"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p:cTn id="53" dur="1000" fill="hold"/>
                                        <p:tgtEl>
                                          <p:spTgt spid="3">
                                            <p:txEl>
                                              <p:pRg st="10" end="10"/>
                                            </p:txEl>
                                          </p:spTgt>
                                        </p:tgtEl>
                                        <p:attrNameLst>
                                          <p:attrName>ppt_w</p:attrName>
                                        </p:attrNameLst>
                                      </p:cBhvr>
                                      <p:tavLst>
                                        <p:tav tm="0">
                                          <p:val>
                                            <p:strVal val="#ppt_w*0.70"/>
                                          </p:val>
                                        </p:tav>
                                        <p:tav tm="100000">
                                          <p:val>
                                            <p:strVal val="#ppt_w"/>
                                          </p:val>
                                        </p:tav>
                                      </p:tavLst>
                                    </p:anim>
                                    <p:anim calcmode="lin" valueType="num">
                                      <p:cBhvr>
                                        <p:cTn id="54" dur="1000" fill="hold"/>
                                        <p:tgtEl>
                                          <p:spTgt spid="3">
                                            <p:txEl>
                                              <p:pRg st="10" end="10"/>
                                            </p:txEl>
                                          </p:spTgt>
                                        </p:tgtEl>
                                        <p:attrNameLst>
                                          <p:attrName>ppt_h</p:attrName>
                                        </p:attrNameLst>
                                      </p:cBhvr>
                                      <p:tavLst>
                                        <p:tav tm="0">
                                          <p:val>
                                            <p:strVal val="#ppt_h"/>
                                          </p:val>
                                        </p:tav>
                                        <p:tav tm="100000">
                                          <p:val>
                                            <p:strVal val="#ppt_h"/>
                                          </p:val>
                                        </p:tav>
                                      </p:tavLst>
                                    </p:anim>
                                    <p:animEffect transition="in" filter="fade">
                                      <p:cBhvr>
                                        <p:cTn id="55" dur="1000"/>
                                        <p:tgtEl>
                                          <p:spTgt spid="3">
                                            <p:txEl>
                                              <p:pRg st="10" end="10"/>
                                            </p:txEl>
                                          </p:spTgt>
                                        </p:tgtEl>
                                      </p:cBhvr>
                                    </p:animEffect>
                                  </p:childTnLst>
                                </p:cTn>
                              </p:par>
                              <p:par>
                                <p:cTn id="56" presetID="55" presetClass="entr" presetSubtype="0" fill="hold" nodeType="with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 calcmode="lin" valueType="num">
                                      <p:cBhvr>
                                        <p:cTn id="58" dur="1000" fill="hold"/>
                                        <p:tgtEl>
                                          <p:spTgt spid="3">
                                            <p:txEl>
                                              <p:pRg st="11" end="11"/>
                                            </p:txEl>
                                          </p:spTgt>
                                        </p:tgtEl>
                                        <p:attrNameLst>
                                          <p:attrName>ppt_w</p:attrName>
                                        </p:attrNameLst>
                                      </p:cBhvr>
                                      <p:tavLst>
                                        <p:tav tm="0">
                                          <p:val>
                                            <p:strVal val="#ppt_w*0.70"/>
                                          </p:val>
                                        </p:tav>
                                        <p:tav tm="100000">
                                          <p:val>
                                            <p:strVal val="#ppt_w"/>
                                          </p:val>
                                        </p:tav>
                                      </p:tavLst>
                                    </p:anim>
                                    <p:anim calcmode="lin" valueType="num">
                                      <p:cBhvr>
                                        <p:cTn id="59" dur="1000" fill="hold"/>
                                        <p:tgtEl>
                                          <p:spTgt spid="3">
                                            <p:txEl>
                                              <p:pRg st="11" end="11"/>
                                            </p:txEl>
                                          </p:spTgt>
                                        </p:tgtEl>
                                        <p:attrNameLst>
                                          <p:attrName>ppt_h</p:attrName>
                                        </p:attrNameLst>
                                      </p:cBhvr>
                                      <p:tavLst>
                                        <p:tav tm="0">
                                          <p:val>
                                            <p:strVal val="#ppt_h"/>
                                          </p:val>
                                        </p:tav>
                                        <p:tav tm="100000">
                                          <p:val>
                                            <p:strVal val="#ppt_h"/>
                                          </p:val>
                                        </p:tav>
                                      </p:tavLst>
                                    </p:anim>
                                    <p:animEffect transition="in" filter="fade">
                                      <p:cBhvr>
                                        <p:cTn id="60" dur="1000"/>
                                        <p:tgtEl>
                                          <p:spTgt spid="3">
                                            <p:txEl>
                                              <p:pRg st="11" end="11"/>
                                            </p:txEl>
                                          </p:spTgt>
                                        </p:tgtEl>
                                      </p:cBhvr>
                                    </p:animEffect>
                                  </p:childTnLst>
                                </p:cTn>
                              </p:par>
                              <p:par>
                                <p:cTn id="61" presetID="55" presetClass="entr" presetSubtype="0" fill="hold" nodeType="withEffect">
                                  <p:stCondLst>
                                    <p:cond delay="0"/>
                                  </p:stCondLst>
                                  <p:childTnLst>
                                    <p:set>
                                      <p:cBhvr>
                                        <p:cTn id="62" dur="1" fill="hold">
                                          <p:stCondLst>
                                            <p:cond delay="0"/>
                                          </p:stCondLst>
                                        </p:cTn>
                                        <p:tgtEl>
                                          <p:spTgt spid="3">
                                            <p:txEl>
                                              <p:pRg st="12" end="12"/>
                                            </p:txEl>
                                          </p:spTgt>
                                        </p:tgtEl>
                                        <p:attrNameLst>
                                          <p:attrName>style.visibility</p:attrName>
                                        </p:attrNameLst>
                                      </p:cBhvr>
                                      <p:to>
                                        <p:strVal val="visible"/>
                                      </p:to>
                                    </p:set>
                                    <p:anim calcmode="lin" valueType="num">
                                      <p:cBhvr>
                                        <p:cTn id="63" dur="1000" fill="hold"/>
                                        <p:tgtEl>
                                          <p:spTgt spid="3">
                                            <p:txEl>
                                              <p:pRg st="12" end="12"/>
                                            </p:txEl>
                                          </p:spTgt>
                                        </p:tgtEl>
                                        <p:attrNameLst>
                                          <p:attrName>ppt_w</p:attrName>
                                        </p:attrNameLst>
                                      </p:cBhvr>
                                      <p:tavLst>
                                        <p:tav tm="0">
                                          <p:val>
                                            <p:strVal val="#ppt_w*0.70"/>
                                          </p:val>
                                        </p:tav>
                                        <p:tav tm="100000">
                                          <p:val>
                                            <p:strVal val="#ppt_w"/>
                                          </p:val>
                                        </p:tav>
                                      </p:tavLst>
                                    </p:anim>
                                    <p:anim calcmode="lin" valueType="num">
                                      <p:cBhvr>
                                        <p:cTn id="64" dur="1000" fill="hold"/>
                                        <p:tgtEl>
                                          <p:spTgt spid="3">
                                            <p:txEl>
                                              <p:pRg st="12" end="12"/>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5715000" cy="6524863"/>
          </a:xfrm>
          <a:prstGeom prst="rect">
            <a:avLst/>
          </a:prstGeom>
          <a:noFill/>
        </p:spPr>
        <p:txBody>
          <a:bodyPr>
            <a:spAutoFit/>
          </a:bodyPr>
          <a:lstStyle/>
          <a:p>
            <a:pPr fontAlgn="auto">
              <a:spcBef>
                <a:spcPts val="0"/>
              </a:spcBef>
              <a:spcAft>
                <a:spcPts val="0"/>
              </a:spcAft>
              <a:defRPr/>
            </a:pPr>
            <a:r>
              <a:rPr lang="en-US" sz="2200" b="1" dirty="0">
                <a:effectLst>
                  <a:glow rad="101600">
                    <a:schemeClr val="accent2">
                      <a:satMod val="175000"/>
                      <a:alpha val="40000"/>
                    </a:schemeClr>
                  </a:glow>
                </a:effectLst>
                <a:latin typeface="+mn-lt"/>
                <a:cs typeface="+mn-cs"/>
              </a:rPr>
              <a:t>The First Punic War</a:t>
            </a:r>
            <a:endParaRPr lang="en-US" sz="2200" dirty="0">
              <a:effectLst>
                <a:glow rad="101600">
                  <a:schemeClr val="accent2">
                    <a:satMod val="175000"/>
                    <a:alpha val="40000"/>
                  </a:schemeClr>
                </a:glow>
              </a:effectLst>
              <a:latin typeface="+mn-lt"/>
              <a:cs typeface="+mn-cs"/>
            </a:endParaRPr>
          </a:p>
          <a:p>
            <a:pPr fontAlgn="auto">
              <a:spcBef>
                <a:spcPts val="0"/>
              </a:spcBef>
              <a:spcAft>
                <a:spcPts val="0"/>
              </a:spcAft>
              <a:defRPr/>
            </a:pPr>
            <a:r>
              <a:rPr lang="en-US" sz="2200" dirty="0">
                <a:latin typeface="+mn-lt"/>
                <a:cs typeface="+mn-cs"/>
              </a:rPr>
              <a:t>-Began in 264 B.C.  </a:t>
            </a:r>
          </a:p>
          <a:p>
            <a:pPr fontAlgn="auto">
              <a:spcBef>
                <a:spcPts val="0"/>
              </a:spcBef>
              <a:spcAft>
                <a:spcPts val="0"/>
              </a:spcAft>
              <a:defRPr/>
            </a:pPr>
            <a:r>
              <a:rPr lang="en-US" sz="2200" dirty="0">
                <a:latin typeface="+mn-lt"/>
                <a:cs typeface="+mn-cs"/>
              </a:rPr>
              <a:t>The </a:t>
            </a:r>
            <a:r>
              <a:rPr lang="en-US" sz="2200" u="sng" dirty="0">
                <a:latin typeface="+mn-lt"/>
                <a:cs typeface="+mn-cs"/>
              </a:rPr>
              <a:t>Romans sent an army to Sicily, and the Carthaginians considered it an act of war </a:t>
            </a:r>
            <a:r>
              <a:rPr lang="en-US" sz="2200" dirty="0">
                <a:latin typeface="+mn-lt"/>
                <a:cs typeface="+mn-cs"/>
              </a:rPr>
              <a:t>because they believed Sicily was their territory. </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The Romans realized they could not </a:t>
            </a:r>
          </a:p>
          <a:p>
            <a:pPr fontAlgn="auto">
              <a:spcBef>
                <a:spcPts val="0"/>
              </a:spcBef>
              <a:spcAft>
                <a:spcPts val="0"/>
              </a:spcAft>
              <a:defRPr/>
            </a:pPr>
            <a:r>
              <a:rPr lang="en-US" sz="2200" dirty="0">
                <a:latin typeface="+mn-lt"/>
                <a:cs typeface="+mn-cs"/>
              </a:rPr>
              <a:t>equal Carthage’s naval power, so they turned a naval battle into a land battle.</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The </a:t>
            </a:r>
            <a:r>
              <a:rPr lang="en-US" sz="2200" u="sng" dirty="0">
                <a:latin typeface="+mn-lt"/>
                <a:cs typeface="+mn-cs"/>
              </a:rPr>
              <a:t>Romans threw planks from their</a:t>
            </a:r>
          </a:p>
          <a:p>
            <a:pPr fontAlgn="auto">
              <a:spcBef>
                <a:spcPts val="0"/>
              </a:spcBef>
              <a:spcAft>
                <a:spcPts val="0"/>
              </a:spcAft>
              <a:defRPr/>
            </a:pPr>
            <a:r>
              <a:rPr lang="en-US" sz="2200" u="sng" dirty="0">
                <a:latin typeface="+mn-lt"/>
                <a:cs typeface="+mn-cs"/>
              </a:rPr>
              <a:t> ships over to the Carthaginian ships, </a:t>
            </a:r>
          </a:p>
          <a:p>
            <a:pPr fontAlgn="auto">
              <a:spcBef>
                <a:spcPts val="0"/>
              </a:spcBef>
              <a:spcAft>
                <a:spcPts val="0"/>
              </a:spcAft>
              <a:defRPr/>
            </a:pPr>
            <a:r>
              <a:rPr lang="en-US" sz="2200" u="sng" dirty="0">
                <a:latin typeface="+mn-lt"/>
                <a:cs typeface="+mn-cs"/>
              </a:rPr>
              <a:t>then their soldiers ran across and attacked the Carthaginians </a:t>
            </a:r>
            <a:r>
              <a:rPr lang="en-US" sz="2200" dirty="0">
                <a:latin typeface="+mn-lt"/>
                <a:cs typeface="+mn-cs"/>
              </a:rPr>
              <a:t>on their own ships. </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u="sng" dirty="0">
                <a:latin typeface="+mn-lt"/>
                <a:cs typeface="+mn-cs"/>
              </a:rPr>
              <a:t>Carthage surrendered Sicily and had to pay Rome a fine. </a:t>
            </a:r>
          </a:p>
        </p:txBody>
      </p:sp>
      <p:pic>
        <p:nvPicPr>
          <p:cNvPr id="37890" name="Picture 2" descr="http://www.alamy.com/thumbs/3/%7bE04A33CE-21EA-490D-BC8D-F482E163FC25%7d/A36RAM.jpg"/>
          <p:cNvPicPr>
            <a:picLocks noChangeAspect="1" noChangeArrowheads="1"/>
          </p:cNvPicPr>
          <p:nvPr/>
        </p:nvPicPr>
        <p:blipFill>
          <a:blip r:embed="rId2" cstate="print"/>
          <a:srcRect b="5965"/>
          <a:stretch>
            <a:fillRect/>
          </a:stretch>
        </p:blipFill>
        <p:spPr bwMode="auto">
          <a:xfrm>
            <a:off x="5334000" y="2057400"/>
            <a:ext cx="3657600"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4" end="4"/>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p:cTn id="29"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 calcmode="lin" valueType="num">
                                      <p:cBhvr>
                                        <p:cTn id="36"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7"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8" dur="1000"/>
                                        <p:tgtEl>
                                          <p:spTgt spid="2">
                                            <p:txEl>
                                              <p:pRg st="7" end="7"/>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 calcmode="lin" valueType="num">
                                      <p:cBhvr>
                                        <p:cTn id="41"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2"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3" dur="1000"/>
                                        <p:tgtEl>
                                          <p:spTgt spid="2">
                                            <p:txEl>
                                              <p:pRg st="8" end="8"/>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2">
                                            <p:txEl>
                                              <p:pRg st="9" end="9"/>
                                            </p:txEl>
                                          </p:spTgt>
                                        </p:tgtEl>
                                        <p:attrNameLst>
                                          <p:attrName>style.visibility</p:attrName>
                                        </p:attrNameLst>
                                      </p:cBhvr>
                                      <p:to>
                                        <p:strVal val="visible"/>
                                      </p:to>
                                    </p:set>
                                    <p:anim calcmode="lin" valueType="num">
                                      <p:cBhvr>
                                        <p:cTn id="46"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47"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48" dur="1000"/>
                                        <p:tgtEl>
                                          <p:spTgt spid="2">
                                            <p:txEl>
                                              <p:pRg st="9" end="9"/>
                                            </p:txEl>
                                          </p:spTgt>
                                        </p:tgtEl>
                                      </p:cBhvr>
                                    </p:animEffect>
                                  </p:childTnLst>
                                </p:cTn>
                              </p:par>
                              <p:par>
                                <p:cTn id="49" presetID="55" presetClass="entr" presetSubtype="0" fill="hold" nodeType="withEffect">
                                  <p:stCondLst>
                                    <p:cond delay="0"/>
                                  </p:stCondLst>
                                  <p:childTnLst>
                                    <p:set>
                                      <p:cBhvr>
                                        <p:cTn id="50" dur="1" fill="hold">
                                          <p:stCondLst>
                                            <p:cond delay="0"/>
                                          </p:stCondLst>
                                        </p:cTn>
                                        <p:tgtEl>
                                          <p:spTgt spid="37890"/>
                                        </p:tgtEl>
                                        <p:attrNameLst>
                                          <p:attrName>style.visibility</p:attrName>
                                        </p:attrNameLst>
                                      </p:cBhvr>
                                      <p:to>
                                        <p:strVal val="visible"/>
                                      </p:to>
                                    </p:set>
                                    <p:anim calcmode="lin" valueType="num">
                                      <p:cBhvr>
                                        <p:cTn id="51" dur="1000" fill="hold"/>
                                        <p:tgtEl>
                                          <p:spTgt spid="37890"/>
                                        </p:tgtEl>
                                        <p:attrNameLst>
                                          <p:attrName>ppt_w</p:attrName>
                                        </p:attrNameLst>
                                      </p:cBhvr>
                                      <p:tavLst>
                                        <p:tav tm="0">
                                          <p:val>
                                            <p:strVal val="#ppt_w*0.70"/>
                                          </p:val>
                                        </p:tav>
                                        <p:tav tm="100000">
                                          <p:val>
                                            <p:strVal val="#ppt_w"/>
                                          </p:val>
                                        </p:tav>
                                      </p:tavLst>
                                    </p:anim>
                                    <p:anim calcmode="lin" valueType="num">
                                      <p:cBhvr>
                                        <p:cTn id="52" dur="1000" fill="hold"/>
                                        <p:tgtEl>
                                          <p:spTgt spid="37890"/>
                                        </p:tgtEl>
                                        <p:attrNameLst>
                                          <p:attrName>ppt_h</p:attrName>
                                        </p:attrNameLst>
                                      </p:cBhvr>
                                      <p:tavLst>
                                        <p:tav tm="0">
                                          <p:val>
                                            <p:strVal val="#ppt_h"/>
                                          </p:val>
                                        </p:tav>
                                        <p:tav tm="100000">
                                          <p:val>
                                            <p:strVal val="#ppt_h"/>
                                          </p:val>
                                        </p:tav>
                                      </p:tavLst>
                                    </p:anim>
                                    <p:animEffect transition="in" filter="fade">
                                      <p:cBhvr>
                                        <p:cTn id="53" dur="1000"/>
                                        <p:tgtEl>
                                          <p:spTgt spid="37890"/>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2">
                                            <p:txEl>
                                              <p:pRg st="11" end="11"/>
                                            </p:txEl>
                                          </p:spTgt>
                                        </p:tgtEl>
                                        <p:attrNameLst>
                                          <p:attrName>style.visibility</p:attrName>
                                        </p:attrNameLst>
                                      </p:cBhvr>
                                      <p:to>
                                        <p:strVal val="visible"/>
                                      </p:to>
                                    </p:set>
                                    <p:anim calcmode="lin" valueType="num">
                                      <p:cBhvr>
                                        <p:cTn id="58"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59"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60" dur="1000"/>
                                        <p:tgtEl>
                                          <p:spTgt spid="2">
                                            <p:txEl>
                                              <p:pRg st="11" end="1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xit" presetSubtype="0" fill="hold" grpId="0" nodeType="clickEffect">
                                  <p:stCondLst>
                                    <p:cond delay="0"/>
                                  </p:stCondLst>
                                  <p:childTnLst>
                                    <p:anim calcmode="lin" valueType="num">
                                      <p:cBhvr>
                                        <p:cTn id="64" dur="500"/>
                                        <p:tgtEl>
                                          <p:spTgt spid="2">
                                            <p:txEl>
                                              <p:pRg st="0" end="0"/>
                                            </p:txEl>
                                          </p:spTgt>
                                        </p:tgtEl>
                                        <p:attrNameLst>
                                          <p:attrName>ppt_w</p:attrName>
                                        </p:attrNameLst>
                                      </p:cBhvr>
                                      <p:tavLst>
                                        <p:tav tm="0">
                                          <p:val>
                                            <p:strVal val="ppt_w"/>
                                          </p:val>
                                        </p:tav>
                                        <p:tav tm="100000">
                                          <p:val>
                                            <p:fltVal val="0"/>
                                          </p:val>
                                        </p:tav>
                                      </p:tavLst>
                                    </p:anim>
                                    <p:anim calcmode="lin" valueType="num">
                                      <p:cBhvr>
                                        <p:cTn id="65" dur="500"/>
                                        <p:tgtEl>
                                          <p:spTgt spid="2">
                                            <p:txEl>
                                              <p:pRg st="0" end="0"/>
                                            </p:txEl>
                                          </p:spTgt>
                                        </p:tgtEl>
                                        <p:attrNameLst>
                                          <p:attrName>ppt_h</p:attrName>
                                        </p:attrNameLst>
                                      </p:cBhvr>
                                      <p:tavLst>
                                        <p:tav tm="0">
                                          <p:val>
                                            <p:strVal val="ppt_h"/>
                                          </p:val>
                                        </p:tav>
                                        <p:tav tm="100000">
                                          <p:val>
                                            <p:fltVal val="0"/>
                                          </p:val>
                                        </p:tav>
                                      </p:tavLst>
                                    </p:anim>
                                    <p:animEffect transition="out" filter="fade">
                                      <p:cBhvr>
                                        <p:cTn id="66" dur="500"/>
                                        <p:tgtEl>
                                          <p:spTgt spid="2">
                                            <p:txEl>
                                              <p:pRg st="0" end="0"/>
                                            </p:txEl>
                                          </p:spTgt>
                                        </p:tgtEl>
                                      </p:cBhvr>
                                    </p:animEffect>
                                    <p:set>
                                      <p:cBhvr>
                                        <p:cTn id="67" dur="1" fill="hold">
                                          <p:stCondLst>
                                            <p:cond delay="499"/>
                                          </p:stCondLst>
                                        </p:cTn>
                                        <p:tgtEl>
                                          <p:spTgt spid="2">
                                            <p:txEl>
                                              <p:pRg st="0" end="0"/>
                                            </p:txEl>
                                          </p:spTgt>
                                        </p:tgtEl>
                                        <p:attrNameLst>
                                          <p:attrName>style.visibility</p:attrName>
                                        </p:attrNameLst>
                                      </p:cBhvr>
                                      <p:to>
                                        <p:strVal val="hidden"/>
                                      </p:to>
                                    </p:set>
                                  </p:childTnLst>
                                </p:cTn>
                              </p:par>
                              <p:par>
                                <p:cTn id="68" presetID="53" presetClass="exit" presetSubtype="0" fill="hold" grpId="0" nodeType="withEffect">
                                  <p:stCondLst>
                                    <p:cond delay="0"/>
                                  </p:stCondLst>
                                  <p:childTnLst>
                                    <p:anim calcmode="lin" valueType="num">
                                      <p:cBhvr>
                                        <p:cTn id="69" dur="500"/>
                                        <p:tgtEl>
                                          <p:spTgt spid="2">
                                            <p:txEl>
                                              <p:pRg st="1" end="1"/>
                                            </p:txEl>
                                          </p:spTgt>
                                        </p:tgtEl>
                                        <p:attrNameLst>
                                          <p:attrName>ppt_w</p:attrName>
                                        </p:attrNameLst>
                                      </p:cBhvr>
                                      <p:tavLst>
                                        <p:tav tm="0">
                                          <p:val>
                                            <p:strVal val="ppt_w"/>
                                          </p:val>
                                        </p:tav>
                                        <p:tav tm="100000">
                                          <p:val>
                                            <p:fltVal val="0"/>
                                          </p:val>
                                        </p:tav>
                                      </p:tavLst>
                                    </p:anim>
                                    <p:anim calcmode="lin" valueType="num">
                                      <p:cBhvr>
                                        <p:cTn id="70" dur="500"/>
                                        <p:tgtEl>
                                          <p:spTgt spid="2">
                                            <p:txEl>
                                              <p:pRg st="1" end="1"/>
                                            </p:txEl>
                                          </p:spTgt>
                                        </p:tgtEl>
                                        <p:attrNameLst>
                                          <p:attrName>ppt_h</p:attrName>
                                        </p:attrNameLst>
                                      </p:cBhvr>
                                      <p:tavLst>
                                        <p:tav tm="0">
                                          <p:val>
                                            <p:strVal val="ppt_h"/>
                                          </p:val>
                                        </p:tav>
                                        <p:tav tm="100000">
                                          <p:val>
                                            <p:fltVal val="0"/>
                                          </p:val>
                                        </p:tav>
                                      </p:tavLst>
                                    </p:anim>
                                    <p:animEffect transition="out" filter="fade">
                                      <p:cBhvr>
                                        <p:cTn id="71" dur="500"/>
                                        <p:tgtEl>
                                          <p:spTgt spid="2">
                                            <p:txEl>
                                              <p:pRg st="1" end="1"/>
                                            </p:txEl>
                                          </p:spTgt>
                                        </p:tgtEl>
                                      </p:cBhvr>
                                    </p:animEffect>
                                    <p:set>
                                      <p:cBhvr>
                                        <p:cTn id="72" dur="1" fill="hold">
                                          <p:stCondLst>
                                            <p:cond delay="499"/>
                                          </p:stCondLst>
                                        </p:cTn>
                                        <p:tgtEl>
                                          <p:spTgt spid="2">
                                            <p:txEl>
                                              <p:pRg st="1" end="1"/>
                                            </p:txEl>
                                          </p:spTgt>
                                        </p:tgtEl>
                                        <p:attrNameLst>
                                          <p:attrName>style.visibility</p:attrName>
                                        </p:attrNameLst>
                                      </p:cBhvr>
                                      <p:to>
                                        <p:strVal val="hidden"/>
                                      </p:to>
                                    </p:set>
                                  </p:childTnLst>
                                </p:cTn>
                              </p:par>
                              <p:par>
                                <p:cTn id="73" presetID="53" presetClass="exit" presetSubtype="0" fill="hold" grpId="0" nodeType="withEffect">
                                  <p:stCondLst>
                                    <p:cond delay="0"/>
                                  </p:stCondLst>
                                  <p:childTnLst>
                                    <p:anim calcmode="lin" valueType="num">
                                      <p:cBhvr>
                                        <p:cTn id="74" dur="500"/>
                                        <p:tgtEl>
                                          <p:spTgt spid="2">
                                            <p:txEl>
                                              <p:pRg st="2" end="2"/>
                                            </p:txEl>
                                          </p:spTgt>
                                        </p:tgtEl>
                                        <p:attrNameLst>
                                          <p:attrName>ppt_w</p:attrName>
                                        </p:attrNameLst>
                                      </p:cBhvr>
                                      <p:tavLst>
                                        <p:tav tm="0">
                                          <p:val>
                                            <p:strVal val="ppt_w"/>
                                          </p:val>
                                        </p:tav>
                                        <p:tav tm="100000">
                                          <p:val>
                                            <p:fltVal val="0"/>
                                          </p:val>
                                        </p:tav>
                                      </p:tavLst>
                                    </p:anim>
                                    <p:anim calcmode="lin" valueType="num">
                                      <p:cBhvr>
                                        <p:cTn id="75" dur="500"/>
                                        <p:tgtEl>
                                          <p:spTgt spid="2">
                                            <p:txEl>
                                              <p:pRg st="2" end="2"/>
                                            </p:txEl>
                                          </p:spTgt>
                                        </p:tgtEl>
                                        <p:attrNameLst>
                                          <p:attrName>ppt_h</p:attrName>
                                        </p:attrNameLst>
                                      </p:cBhvr>
                                      <p:tavLst>
                                        <p:tav tm="0">
                                          <p:val>
                                            <p:strVal val="ppt_h"/>
                                          </p:val>
                                        </p:tav>
                                        <p:tav tm="100000">
                                          <p:val>
                                            <p:fltVal val="0"/>
                                          </p:val>
                                        </p:tav>
                                      </p:tavLst>
                                    </p:anim>
                                    <p:animEffect transition="out" filter="fade">
                                      <p:cBhvr>
                                        <p:cTn id="76" dur="500"/>
                                        <p:tgtEl>
                                          <p:spTgt spid="2">
                                            <p:txEl>
                                              <p:pRg st="2" end="2"/>
                                            </p:txEl>
                                          </p:spTgt>
                                        </p:tgtEl>
                                      </p:cBhvr>
                                    </p:animEffect>
                                    <p:set>
                                      <p:cBhvr>
                                        <p:cTn id="77" dur="1" fill="hold">
                                          <p:stCondLst>
                                            <p:cond delay="499"/>
                                          </p:stCondLst>
                                        </p:cTn>
                                        <p:tgtEl>
                                          <p:spTgt spid="2">
                                            <p:txEl>
                                              <p:pRg st="2" end="2"/>
                                            </p:txEl>
                                          </p:spTgt>
                                        </p:tgtEl>
                                        <p:attrNameLst>
                                          <p:attrName>style.visibility</p:attrName>
                                        </p:attrNameLst>
                                      </p:cBhvr>
                                      <p:to>
                                        <p:strVal val="hidden"/>
                                      </p:to>
                                    </p:set>
                                  </p:childTnLst>
                                </p:cTn>
                              </p:par>
                              <p:par>
                                <p:cTn id="78" presetID="53" presetClass="exit" presetSubtype="0" fill="hold" grpId="0" nodeType="withEffect">
                                  <p:stCondLst>
                                    <p:cond delay="0"/>
                                  </p:stCondLst>
                                  <p:childTnLst>
                                    <p:anim calcmode="lin" valueType="num">
                                      <p:cBhvr>
                                        <p:cTn id="79" dur="500"/>
                                        <p:tgtEl>
                                          <p:spTgt spid="2">
                                            <p:txEl>
                                              <p:pRg st="4" end="4"/>
                                            </p:txEl>
                                          </p:spTgt>
                                        </p:tgtEl>
                                        <p:attrNameLst>
                                          <p:attrName>ppt_w</p:attrName>
                                        </p:attrNameLst>
                                      </p:cBhvr>
                                      <p:tavLst>
                                        <p:tav tm="0">
                                          <p:val>
                                            <p:strVal val="ppt_w"/>
                                          </p:val>
                                        </p:tav>
                                        <p:tav tm="100000">
                                          <p:val>
                                            <p:fltVal val="0"/>
                                          </p:val>
                                        </p:tav>
                                      </p:tavLst>
                                    </p:anim>
                                    <p:anim calcmode="lin" valueType="num">
                                      <p:cBhvr>
                                        <p:cTn id="80" dur="500"/>
                                        <p:tgtEl>
                                          <p:spTgt spid="2">
                                            <p:txEl>
                                              <p:pRg st="4" end="4"/>
                                            </p:txEl>
                                          </p:spTgt>
                                        </p:tgtEl>
                                        <p:attrNameLst>
                                          <p:attrName>ppt_h</p:attrName>
                                        </p:attrNameLst>
                                      </p:cBhvr>
                                      <p:tavLst>
                                        <p:tav tm="0">
                                          <p:val>
                                            <p:strVal val="ppt_h"/>
                                          </p:val>
                                        </p:tav>
                                        <p:tav tm="100000">
                                          <p:val>
                                            <p:fltVal val="0"/>
                                          </p:val>
                                        </p:tav>
                                      </p:tavLst>
                                    </p:anim>
                                    <p:animEffect transition="out" filter="fade">
                                      <p:cBhvr>
                                        <p:cTn id="81" dur="500"/>
                                        <p:tgtEl>
                                          <p:spTgt spid="2">
                                            <p:txEl>
                                              <p:pRg st="4" end="4"/>
                                            </p:txEl>
                                          </p:spTgt>
                                        </p:tgtEl>
                                      </p:cBhvr>
                                    </p:animEffect>
                                    <p:set>
                                      <p:cBhvr>
                                        <p:cTn id="82" dur="1" fill="hold">
                                          <p:stCondLst>
                                            <p:cond delay="499"/>
                                          </p:stCondLst>
                                        </p:cTn>
                                        <p:tgtEl>
                                          <p:spTgt spid="2">
                                            <p:txEl>
                                              <p:pRg st="4" end="4"/>
                                            </p:txEl>
                                          </p:spTgt>
                                        </p:tgtEl>
                                        <p:attrNameLst>
                                          <p:attrName>style.visibility</p:attrName>
                                        </p:attrNameLst>
                                      </p:cBhvr>
                                      <p:to>
                                        <p:strVal val="hidden"/>
                                      </p:to>
                                    </p:set>
                                  </p:childTnLst>
                                </p:cTn>
                              </p:par>
                              <p:par>
                                <p:cTn id="83" presetID="53" presetClass="exit" presetSubtype="0" fill="hold" grpId="0" nodeType="withEffect">
                                  <p:stCondLst>
                                    <p:cond delay="0"/>
                                  </p:stCondLst>
                                  <p:childTnLst>
                                    <p:anim calcmode="lin" valueType="num">
                                      <p:cBhvr>
                                        <p:cTn id="84" dur="500"/>
                                        <p:tgtEl>
                                          <p:spTgt spid="2">
                                            <p:txEl>
                                              <p:pRg st="5" end="5"/>
                                            </p:txEl>
                                          </p:spTgt>
                                        </p:tgtEl>
                                        <p:attrNameLst>
                                          <p:attrName>ppt_w</p:attrName>
                                        </p:attrNameLst>
                                      </p:cBhvr>
                                      <p:tavLst>
                                        <p:tav tm="0">
                                          <p:val>
                                            <p:strVal val="ppt_w"/>
                                          </p:val>
                                        </p:tav>
                                        <p:tav tm="100000">
                                          <p:val>
                                            <p:fltVal val="0"/>
                                          </p:val>
                                        </p:tav>
                                      </p:tavLst>
                                    </p:anim>
                                    <p:anim calcmode="lin" valueType="num">
                                      <p:cBhvr>
                                        <p:cTn id="85" dur="500"/>
                                        <p:tgtEl>
                                          <p:spTgt spid="2">
                                            <p:txEl>
                                              <p:pRg st="5" end="5"/>
                                            </p:txEl>
                                          </p:spTgt>
                                        </p:tgtEl>
                                        <p:attrNameLst>
                                          <p:attrName>ppt_h</p:attrName>
                                        </p:attrNameLst>
                                      </p:cBhvr>
                                      <p:tavLst>
                                        <p:tav tm="0">
                                          <p:val>
                                            <p:strVal val="ppt_h"/>
                                          </p:val>
                                        </p:tav>
                                        <p:tav tm="100000">
                                          <p:val>
                                            <p:fltVal val="0"/>
                                          </p:val>
                                        </p:tav>
                                      </p:tavLst>
                                    </p:anim>
                                    <p:animEffect transition="out" filter="fade">
                                      <p:cBhvr>
                                        <p:cTn id="86" dur="500"/>
                                        <p:tgtEl>
                                          <p:spTgt spid="2">
                                            <p:txEl>
                                              <p:pRg st="5" end="5"/>
                                            </p:txEl>
                                          </p:spTgt>
                                        </p:tgtEl>
                                      </p:cBhvr>
                                    </p:animEffect>
                                    <p:set>
                                      <p:cBhvr>
                                        <p:cTn id="87" dur="1" fill="hold">
                                          <p:stCondLst>
                                            <p:cond delay="499"/>
                                          </p:stCondLst>
                                        </p:cTn>
                                        <p:tgtEl>
                                          <p:spTgt spid="2">
                                            <p:txEl>
                                              <p:pRg st="5" end="5"/>
                                            </p:txEl>
                                          </p:spTgt>
                                        </p:tgtEl>
                                        <p:attrNameLst>
                                          <p:attrName>style.visibility</p:attrName>
                                        </p:attrNameLst>
                                      </p:cBhvr>
                                      <p:to>
                                        <p:strVal val="hidden"/>
                                      </p:to>
                                    </p:set>
                                  </p:childTnLst>
                                </p:cTn>
                              </p:par>
                              <p:par>
                                <p:cTn id="88" presetID="53" presetClass="exit" presetSubtype="0" fill="hold" grpId="0" nodeType="withEffect">
                                  <p:stCondLst>
                                    <p:cond delay="0"/>
                                  </p:stCondLst>
                                  <p:childTnLst>
                                    <p:anim calcmode="lin" valueType="num">
                                      <p:cBhvr>
                                        <p:cTn id="89" dur="500"/>
                                        <p:tgtEl>
                                          <p:spTgt spid="2">
                                            <p:txEl>
                                              <p:pRg st="7" end="7"/>
                                            </p:txEl>
                                          </p:spTgt>
                                        </p:tgtEl>
                                        <p:attrNameLst>
                                          <p:attrName>ppt_w</p:attrName>
                                        </p:attrNameLst>
                                      </p:cBhvr>
                                      <p:tavLst>
                                        <p:tav tm="0">
                                          <p:val>
                                            <p:strVal val="ppt_w"/>
                                          </p:val>
                                        </p:tav>
                                        <p:tav tm="100000">
                                          <p:val>
                                            <p:fltVal val="0"/>
                                          </p:val>
                                        </p:tav>
                                      </p:tavLst>
                                    </p:anim>
                                    <p:anim calcmode="lin" valueType="num">
                                      <p:cBhvr>
                                        <p:cTn id="90" dur="500"/>
                                        <p:tgtEl>
                                          <p:spTgt spid="2">
                                            <p:txEl>
                                              <p:pRg st="7" end="7"/>
                                            </p:txEl>
                                          </p:spTgt>
                                        </p:tgtEl>
                                        <p:attrNameLst>
                                          <p:attrName>ppt_h</p:attrName>
                                        </p:attrNameLst>
                                      </p:cBhvr>
                                      <p:tavLst>
                                        <p:tav tm="0">
                                          <p:val>
                                            <p:strVal val="ppt_h"/>
                                          </p:val>
                                        </p:tav>
                                        <p:tav tm="100000">
                                          <p:val>
                                            <p:fltVal val="0"/>
                                          </p:val>
                                        </p:tav>
                                      </p:tavLst>
                                    </p:anim>
                                    <p:animEffect transition="out" filter="fade">
                                      <p:cBhvr>
                                        <p:cTn id="91" dur="500"/>
                                        <p:tgtEl>
                                          <p:spTgt spid="2">
                                            <p:txEl>
                                              <p:pRg st="7" end="7"/>
                                            </p:txEl>
                                          </p:spTgt>
                                        </p:tgtEl>
                                      </p:cBhvr>
                                    </p:animEffect>
                                    <p:set>
                                      <p:cBhvr>
                                        <p:cTn id="92" dur="1" fill="hold">
                                          <p:stCondLst>
                                            <p:cond delay="499"/>
                                          </p:stCondLst>
                                        </p:cTn>
                                        <p:tgtEl>
                                          <p:spTgt spid="2">
                                            <p:txEl>
                                              <p:pRg st="7" end="7"/>
                                            </p:txEl>
                                          </p:spTgt>
                                        </p:tgtEl>
                                        <p:attrNameLst>
                                          <p:attrName>style.visibility</p:attrName>
                                        </p:attrNameLst>
                                      </p:cBhvr>
                                      <p:to>
                                        <p:strVal val="hidden"/>
                                      </p:to>
                                    </p:set>
                                  </p:childTnLst>
                                </p:cTn>
                              </p:par>
                              <p:par>
                                <p:cTn id="93" presetID="53" presetClass="exit" presetSubtype="0" fill="hold" grpId="0" nodeType="withEffect">
                                  <p:stCondLst>
                                    <p:cond delay="0"/>
                                  </p:stCondLst>
                                  <p:childTnLst>
                                    <p:anim calcmode="lin" valueType="num">
                                      <p:cBhvr>
                                        <p:cTn id="94" dur="500"/>
                                        <p:tgtEl>
                                          <p:spTgt spid="2">
                                            <p:txEl>
                                              <p:pRg st="8" end="8"/>
                                            </p:txEl>
                                          </p:spTgt>
                                        </p:tgtEl>
                                        <p:attrNameLst>
                                          <p:attrName>ppt_w</p:attrName>
                                        </p:attrNameLst>
                                      </p:cBhvr>
                                      <p:tavLst>
                                        <p:tav tm="0">
                                          <p:val>
                                            <p:strVal val="ppt_w"/>
                                          </p:val>
                                        </p:tav>
                                        <p:tav tm="100000">
                                          <p:val>
                                            <p:fltVal val="0"/>
                                          </p:val>
                                        </p:tav>
                                      </p:tavLst>
                                    </p:anim>
                                    <p:anim calcmode="lin" valueType="num">
                                      <p:cBhvr>
                                        <p:cTn id="95" dur="500"/>
                                        <p:tgtEl>
                                          <p:spTgt spid="2">
                                            <p:txEl>
                                              <p:pRg st="8" end="8"/>
                                            </p:txEl>
                                          </p:spTgt>
                                        </p:tgtEl>
                                        <p:attrNameLst>
                                          <p:attrName>ppt_h</p:attrName>
                                        </p:attrNameLst>
                                      </p:cBhvr>
                                      <p:tavLst>
                                        <p:tav tm="0">
                                          <p:val>
                                            <p:strVal val="ppt_h"/>
                                          </p:val>
                                        </p:tav>
                                        <p:tav tm="100000">
                                          <p:val>
                                            <p:fltVal val="0"/>
                                          </p:val>
                                        </p:tav>
                                      </p:tavLst>
                                    </p:anim>
                                    <p:animEffect transition="out" filter="fade">
                                      <p:cBhvr>
                                        <p:cTn id="96" dur="500"/>
                                        <p:tgtEl>
                                          <p:spTgt spid="2">
                                            <p:txEl>
                                              <p:pRg st="8" end="8"/>
                                            </p:txEl>
                                          </p:spTgt>
                                        </p:tgtEl>
                                      </p:cBhvr>
                                    </p:animEffect>
                                    <p:set>
                                      <p:cBhvr>
                                        <p:cTn id="97" dur="1" fill="hold">
                                          <p:stCondLst>
                                            <p:cond delay="499"/>
                                          </p:stCondLst>
                                        </p:cTn>
                                        <p:tgtEl>
                                          <p:spTgt spid="2">
                                            <p:txEl>
                                              <p:pRg st="8" end="8"/>
                                            </p:txEl>
                                          </p:spTgt>
                                        </p:tgtEl>
                                        <p:attrNameLst>
                                          <p:attrName>style.visibility</p:attrName>
                                        </p:attrNameLst>
                                      </p:cBhvr>
                                      <p:to>
                                        <p:strVal val="hidden"/>
                                      </p:to>
                                    </p:set>
                                  </p:childTnLst>
                                </p:cTn>
                              </p:par>
                              <p:par>
                                <p:cTn id="98" presetID="53" presetClass="exit" presetSubtype="0" fill="hold" grpId="0" nodeType="withEffect">
                                  <p:stCondLst>
                                    <p:cond delay="0"/>
                                  </p:stCondLst>
                                  <p:childTnLst>
                                    <p:anim calcmode="lin" valueType="num">
                                      <p:cBhvr>
                                        <p:cTn id="99" dur="500"/>
                                        <p:tgtEl>
                                          <p:spTgt spid="2">
                                            <p:txEl>
                                              <p:pRg st="9" end="9"/>
                                            </p:txEl>
                                          </p:spTgt>
                                        </p:tgtEl>
                                        <p:attrNameLst>
                                          <p:attrName>ppt_w</p:attrName>
                                        </p:attrNameLst>
                                      </p:cBhvr>
                                      <p:tavLst>
                                        <p:tav tm="0">
                                          <p:val>
                                            <p:strVal val="ppt_w"/>
                                          </p:val>
                                        </p:tav>
                                        <p:tav tm="100000">
                                          <p:val>
                                            <p:fltVal val="0"/>
                                          </p:val>
                                        </p:tav>
                                      </p:tavLst>
                                    </p:anim>
                                    <p:anim calcmode="lin" valueType="num">
                                      <p:cBhvr>
                                        <p:cTn id="100" dur="500"/>
                                        <p:tgtEl>
                                          <p:spTgt spid="2">
                                            <p:txEl>
                                              <p:pRg st="9" end="9"/>
                                            </p:txEl>
                                          </p:spTgt>
                                        </p:tgtEl>
                                        <p:attrNameLst>
                                          <p:attrName>ppt_h</p:attrName>
                                        </p:attrNameLst>
                                      </p:cBhvr>
                                      <p:tavLst>
                                        <p:tav tm="0">
                                          <p:val>
                                            <p:strVal val="ppt_h"/>
                                          </p:val>
                                        </p:tav>
                                        <p:tav tm="100000">
                                          <p:val>
                                            <p:fltVal val="0"/>
                                          </p:val>
                                        </p:tav>
                                      </p:tavLst>
                                    </p:anim>
                                    <p:animEffect transition="out" filter="fade">
                                      <p:cBhvr>
                                        <p:cTn id="101" dur="500"/>
                                        <p:tgtEl>
                                          <p:spTgt spid="2">
                                            <p:txEl>
                                              <p:pRg st="9" end="9"/>
                                            </p:txEl>
                                          </p:spTgt>
                                        </p:tgtEl>
                                      </p:cBhvr>
                                    </p:animEffect>
                                    <p:set>
                                      <p:cBhvr>
                                        <p:cTn id="102" dur="1" fill="hold">
                                          <p:stCondLst>
                                            <p:cond delay="499"/>
                                          </p:stCondLst>
                                        </p:cTn>
                                        <p:tgtEl>
                                          <p:spTgt spid="2">
                                            <p:txEl>
                                              <p:pRg st="9" end="9"/>
                                            </p:txEl>
                                          </p:spTgt>
                                        </p:tgtEl>
                                        <p:attrNameLst>
                                          <p:attrName>style.visibility</p:attrName>
                                        </p:attrNameLst>
                                      </p:cBhvr>
                                      <p:to>
                                        <p:strVal val="hidden"/>
                                      </p:to>
                                    </p:set>
                                  </p:childTnLst>
                                </p:cTn>
                              </p:par>
                              <p:par>
                                <p:cTn id="103" presetID="53" presetClass="exit" presetSubtype="0" fill="hold" grpId="0" nodeType="withEffect">
                                  <p:stCondLst>
                                    <p:cond delay="0"/>
                                  </p:stCondLst>
                                  <p:childTnLst>
                                    <p:anim calcmode="lin" valueType="num">
                                      <p:cBhvr>
                                        <p:cTn id="104" dur="500"/>
                                        <p:tgtEl>
                                          <p:spTgt spid="2">
                                            <p:txEl>
                                              <p:pRg st="11" end="11"/>
                                            </p:txEl>
                                          </p:spTgt>
                                        </p:tgtEl>
                                        <p:attrNameLst>
                                          <p:attrName>ppt_w</p:attrName>
                                        </p:attrNameLst>
                                      </p:cBhvr>
                                      <p:tavLst>
                                        <p:tav tm="0">
                                          <p:val>
                                            <p:strVal val="ppt_w"/>
                                          </p:val>
                                        </p:tav>
                                        <p:tav tm="100000">
                                          <p:val>
                                            <p:fltVal val="0"/>
                                          </p:val>
                                        </p:tav>
                                      </p:tavLst>
                                    </p:anim>
                                    <p:anim calcmode="lin" valueType="num">
                                      <p:cBhvr>
                                        <p:cTn id="105" dur="500"/>
                                        <p:tgtEl>
                                          <p:spTgt spid="2">
                                            <p:txEl>
                                              <p:pRg st="11" end="11"/>
                                            </p:txEl>
                                          </p:spTgt>
                                        </p:tgtEl>
                                        <p:attrNameLst>
                                          <p:attrName>ppt_h</p:attrName>
                                        </p:attrNameLst>
                                      </p:cBhvr>
                                      <p:tavLst>
                                        <p:tav tm="0">
                                          <p:val>
                                            <p:strVal val="ppt_h"/>
                                          </p:val>
                                        </p:tav>
                                        <p:tav tm="100000">
                                          <p:val>
                                            <p:fltVal val="0"/>
                                          </p:val>
                                        </p:tav>
                                      </p:tavLst>
                                    </p:anim>
                                    <p:animEffect transition="out" filter="fade">
                                      <p:cBhvr>
                                        <p:cTn id="106" dur="500"/>
                                        <p:tgtEl>
                                          <p:spTgt spid="2">
                                            <p:txEl>
                                              <p:pRg st="11" end="11"/>
                                            </p:txEl>
                                          </p:spTgt>
                                        </p:tgtEl>
                                      </p:cBhvr>
                                    </p:animEffect>
                                    <p:set>
                                      <p:cBhvr>
                                        <p:cTn id="107" dur="1" fill="hold">
                                          <p:stCondLst>
                                            <p:cond delay="499"/>
                                          </p:stCondLst>
                                        </p:cTn>
                                        <p:tgtEl>
                                          <p:spTgt spid="2">
                                            <p:txEl>
                                              <p:pRg st="11" end="11"/>
                                            </p:txEl>
                                          </p:spTgt>
                                        </p:tgtEl>
                                        <p:attrNameLst>
                                          <p:attrName>style.visibility</p:attrName>
                                        </p:attrNameLst>
                                      </p:cBhvr>
                                      <p:to>
                                        <p:strVal val="hidden"/>
                                      </p:to>
                                    </p:set>
                                  </p:childTnLst>
                                </p:cTn>
                              </p:par>
                              <p:par>
                                <p:cTn id="108" presetID="53" presetClass="exit" presetSubtype="0" fill="hold" nodeType="withEffect">
                                  <p:stCondLst>
                                    <p:cond delay="0"/>
                                  </p:stCondLst>
                                  <p:childTnLst>
                                    <p:anim calcmode="lin" valueType="num">
                                      <p:cBhvr>
                                        <p:cTn id="109" dur="500"/>
                                        <p:tgtEl>
                                          <p:spTgt spid="37890"/>
                                        </p:tgtEl>
                                        <p:attrNameLst>
                                          <p:attrName>ppt_w</p:attrName>
                                        </p:attrNameLst>
                                      </p:cBhvr>
                                      <p:tavLst>
                                        <p:tav tm="0">
                                          <p:val>
                                            <p:strVal val="ppt_w"/>
                                          </p:val>
                                        </p:tav>
                                        <p:tav tm="100000">
                                          <p:val>
                                            <p:fltVal val="0"/>
                                          </p:val>
                                        </p:tav>
                                      </p:tavLst>
                                    </p:anim>
                                    <p:anim calcmode="lin" valueType="num">
                                      <p:cBhvr>
                                        <p:cTn id="110" dur="500"/>
                                        <p:tgtEl>
                                          <p:spTgt spid="37890"/>
                                        </p:tgtEl>
                                        <p:attrNameLst>
                                          <p:attrName>ppt_h</p:attrName>
                                        </p:attrNameLst>
                                      </p:cBhvr>
                                      <p:tavLst>
                                        <p:tav tm="0">
                                          <p:val>
                                            <p:strVal val="ppt_h"/>
                                          </p:val>
                                        </p:tav>
                                        <p:tav tm="100000">
                                          <p:val>
                                            <p:fltVal val="0"/>
                                          </p:val>
                                        </p:tav>
                                      </p:tavLst>
                                    </p:anim>
                                    <p:animEffect transition="out" filter="fade">
                                      <p:cBhvr>
                                        <p:cTn id="111" dur="500"/>
                                        <p:tgtEl>
                                          <p:spTgt spid="37890"/>
                                        </p:tgtEl>
                                      </p:cBhvr>
                                    </p:animEffect>
                                    <p:set>
                                      <p:cBhvr>
                                        <p:cTn id="112" dur="1" fill="hold">
                                          <p:stCondLst>
                                            <p:cond delay="499"/>
                                          </p:stCondLst>
                                        </p:cTn>
                                        <p:tgtEl>
                                          <p:spTgt spid="378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1" y="457200"/>
            <a:ext cx="8534400" cy="5632311"/>
          </a:xfrm>
          <a:prstGeom prst="rect">
            <a:avLst/>
          </a:prstGeom>
          <a:noFill/>
        </p:spPr>
        <p:txBody>
          <a:bodyPr>
            <a:spAutoFit/>
          </a:bodyPr>
          <a:lstStyle/>
          <a:p>
            <a:pPr fontAlgn="auto">
              <a:spcBef>
                <a:spcPts val="0"/>
              </a:spcBef>
              <a:spcAft>
                <a:spcPts val="0"/>
              </a:spcAft>
              <a:defRPr/>
            </a:pPr>
            <a:r>
              <a:rPr lang="en-US" sz="2400" b="1" dirty="0">
                <a:effectLst>
                  <a:glow rad="63500">
                    <a:schemeClr val="accent2">
                      <a:satMod val="175000"/>
                      <a:alpha val="40000"/>
                    </a:schemeClr>
                  </a:glow>
                </a:effectLst>
                <a:latin typeface="+mn-lt"/>
                <a:cs typeface="+mn-cs"/>
              </a:rPr>
              <a:t>Second Punic War</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u="sng" dirty="0">
                <a:latin typeface="+mn-lt"/>
                <a:cs typeface="+mn-cs"/>
              </a:rPr>
              <a:t>Carthage vowed to take revenge for the loss of the first Punic War</a:t>
            </a:r>
          </a:p>
          <a:p>
            <a:pPr fontAlgn="auto">
              <a:spcBef>
                <a:spcPts val="0"/>
              </a:spcBef>
              <a:spcAft>
                <a:spcPts val="0"/>
              </a:spcAft>
              <a:defRPr/>
            </a:pPr>
            <a:r>
              <a:rPr lang="en-US" sz="2400" dirty="0">
                <a:latin typeface="+mn-lt"/>
                <a:cs typeface="+mn-cs"/>
              </a:rPr>
              <a:t>Carthage took more territory in Spain, the Romans encouraged Spanish allies to fight Carthage.</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dirty="0">
                <a:latin typeface="+mn-lt"/>
                <a:cs typeface="+mn-cs"/>
              </a:rPr>
              <a:t>Carthage struck back, beginning the second Punic War.</a:t>
            </a:r>
          </a:p>
          <a:p>
            <a:pPr fontAlgn="auto">
              <a:spcBef>
                <a:spcPts val="0"/>
              </a:spcBef>
              <a:spcAft>
                <a:spcPts val="0"/>
              </a:spcAft>
              <a:defRPr/>
            </a:pPr>
            <a:endParaRPr lang="en-US" sz="2400" b="1" dirty="0">
              <a:effectLst>
                <a:glow rad="139700">
                  <a:schemeClr val="accent4">
                    <a:satMod val="175000"/>
                    <a:alpha val="40000"/>
                  </a:schemeClr>
                </a:glow>
              </a:effectLst>
              <a:latin typeface="+mn-lt"/>
              <a:cs typeface="+mn-cs"/>
            </a:endParaRPr>
          </a:p>
          <a:p>
            <a:pPr fontAlgn="auto">
              <a:spcBef>
                <a:spcPts val="0"/>
              </a:spcBef>
              <a:spcAft>
                <a:spcPts val="0"/>
              </a:spcAft>
              <a:defRPr/>
            </a:pPr>
            <a:r>
              <a:rPr lang="en-US" sz="2400" b="1" dirty="0">
                <a:effectLst>
                  <a:glow rad="139700">
                    <a:schemeClr val="accent4">
                      <a:satMod val="175000"/>
                      <a:alpha val="40000"/>
                    </a:schemeClr>
                  </a:glow>
                </a:effectLst>
                <a:latin typeface="+mn-lt"/>
                <a:cs typeface="+mn-cs"/>
              </a:rPr>
              <a:t>Hannibal</a:t>
            </a:r>
          </a:p>
          <a:p>
            <a:pPr fontAlgn="auto">
              <a:spcBef>
                <a:spcPts val="0"/>
              </a:spcBef>
              <a:spcAft>
                <a:spcPts val="0"/>
              </a:spcAft>
              <a:defRPr/>
            </a:pPr>
            <a:r>
              <a:rPr lang="en-US" sz="2400" u="sng" dirty="0">
                <a:latin typeface="+mn-lt"/>
                <a:cs typeface="+mn-cs"/>
              </a:rPr>
              <a:t>Carthaginian general, his father made him take a vow of revenge against Rome. </a:t>
            </a:r>
          </a:p>
          <a:p>
            <a:pPr fontAlgn="auto">
              <a:spcBef>
                <a:spcPts val="0"/>
              </a:spcBef>
              <a:spcAft>
                <a:spcPts val="0"/>
              </a:spcAft>
              <a:defRPr/>
            </a:pPr>
            <a:endParaRPr lang="en-US" sz="2400" u="sng" dirty="0">
              <a:latin typeface="+mn-lt"/>
              <a:cs typeface="+mn-cs"/>
            </a:endParaRPr>
          </a:p>
          <a:p>
            <a:pPr fontAlgn="auto">
              <a:spcBef>
                <a:spcPts val="0"/>
              </a:spcBef>
              <a:spcAft>
                <a:spcPts val="0"/>
              </a:spcAft>
              <a:defRPr/>
            </a:pPr>
            <a:r>
              <a:rPr lang="en-US" sz="2400" u="sng" dirty="0">
                <a:latin typeface="+mn-lt"/>
                <a:cs typeface="+mn-cs"/>
              </a:rPr>
              <a:t>He decided to catch the Romans off guard. </a:t>
            </a:r>
          </a:p>
          <a:p>
            <a:pPr fontAlgn="auto">
              <a:spcBef>
                <a:spcPts val="0"/>
              </a:spcBef>
              <a:spcAft>
                <a:spcPts val="0"/>
              </a:spcAft>
              <a:defRPr/>
            </a:pPr>
            <a:endParaRPr lang="en-US" sz="2400" u="sng" dirty="0">
              <a:latin typeface="+mn-lt"/>
              <a:cs typeface="+mn-cs"/>
            </a:endParaRPr>
          </a:p>
        </p:txBody>
      </p:sp>
      <p:pic>
        <p:nvPicPr>
          <p:cNvPr id="36866" name="Picture 2" descr="http://upload.wikimedia.org/wikipedia/commons/thumb/d/d4/Bust_of_Hannibal.jpg/200px-Bust_of_Hannibal.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239000" y="4676775"/>
            <a:ext cx="1600200" cy="2105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p:cTn id="28"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p:cTn id="35"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 calcmode="lin" valueType="num">
                                      <p:cBhvr>
                                        <p:cTn id="42"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 calcmode="lin" valueType="num">
                                      <p:cBhvr>
                                        <p:cTn id="49"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50"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51" dur="1000"/>
                                        <p:tgtEl>
                                          <p:spTgt spid="2">
                                            <p:txEl>
                                              <p:pRg st="10" end="10"/>
                                            </p:txEl>
                                          </p:spTgt>
                                        </p:tgtEl>
                                      </p:cBhvr>
                                    </p:animEffect>
                                  </p:childTnLst>
                                </p:cTn>
                              </p:par>
                              <p:par>
                                <p:cTn id="52" presetID="55" presetClass="entr" presetSubtype="0" fill="hold" nodeType="withEffect">
                                  <p:stCondLst>
                                    <p:cond delay="0"/>
                                  </p:stCondLst>
                                  <p:childTnLst>
                                    <p:set>
                                      <p:cBhvr>
                                        <p:cTn id="53" dur="1" fill="hold">
                                          <p:stCondLst>
                                            <p:cond delay="0"/>
                                          </p:stCondLst>
                                        </p:cTn>
                                        <p:tgtEl>
                                          <p:spTgt spid="36866"/>
                                        </p:tgtEl>
                                        <p:attrNameLst>
                                          <p:attrName>style.visibility</p:attrName>
                                        </p:attrNameLst>
                                      </p:cBhvr>
                                      <p:to>
                                        <p:strVal val="visible"/>
                                      </p:to>
                                    </p:set>
                                    <p:anim calcmode="lin" valueType="num">
                                      <p:cBhvr>
                                        <p:cTn id="54" dur="1000" fill="hold"/>
                                        <p:tgtEl>
                                          <p:spTgt spid="36866"/>
                                        </p:tgtEl>
                                        <p:attrNameLst>
                                          <p:attrName>ppt_w</p:attrName>
                                        </p:attrNameLst>
                                      </p:cBhvr>
                                      <p:tavLst>
                                        <p:tav tm="0">
                                          <p:val>
                                            <p:strVal val="#ppt_w*0.70"/>
                                          </p:val>
                                        </p:tav>
                                        <p:tav tm="100000">
                                          <p:val>
                                            <p:strVal val="#ppt_w"/>
                                          </p:val>
                                        </p:tav>
                                      </p:tavLst>
                                    </p:anim>
                                    <p:anim calcmode="lin" valueType="num">
                                      <p:cBhvr>
                                        <p:cTn id="55" dur="1000" fill="hold"/>
                                        <p:tgtEl>
                                          <p:spTgt spid="36866"/>
                                        </p:tgtEl>
                                        <p:attrNameLst>
                                          <p:attrName>ppt_h</p:attrName>
                                        </p:attrNameLst>
                                      </p:cBhvr>
                                      <p:tavLst>
                                        <p:tav tm="0">
                                          <p:val>
                                            <p:strVal val="#ppt_h"/>
                                          </p:val>
                                        </p:tav>
                                        <p:tav tm="100000">
                                          <p:val>
                                            <p:strVal val="#ppt_h"/>
                                          </p:val>
                                        </p:tav>
                                      </p:tavLst>
                                    </p:anim>
                                    <p:animEffect transition="in" filter="fade">
                                      <p:cBhvr>
                                        <p:cTn id="56" dur="1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ChangeArrowheads="1"/>
          </p:cNvSpPr>
          <p:nvPr/>
        </p:nvSpPr>
        <p:spPr bwMode="auto">
          <a:xfrm>
            <a:off x="228600" y="228600"/>
            <a:ext cx="8686800" cy="6494463"/>
          </a:xfrm>
          <a:prstGeom prst="rect">
            <a:avLst/>
          </a:prstGeom>
          <a:noFill/>
          <a:ln w="9525">
            <a:noFill/>
            <a:miter lim="800000"/>
            <a:headEnd/>
            <a:tailEnd/>
          </a:ln>
        </p:spPr>
        <p:txBody>
          <a:bodyPr>
            <a:spAutoFit/>
          </a:bodyPr>
          <a:lstStyle/>
          <a:p>
            <a:r>
              <a:rPr lang="en-US" sz="1600" b="1">
                <a:latin typeface="Comic Sans MS" pitchFamily="66" charset="0"/>
              </a:rPr>
              <a:t>d) sequencing events leading to Roman military domination of the Mediterranean basin and Western Europe and the spread of Roman culture in these areas;</a:t>
            </a:r>
          </a:p>
          <a:p>
            <a:endParaRPr lang="en-US" sz="1600">
              <a:latin typeface="Comic Sans MS" pitchFamily="66" charset="0"/>
            </a:endParaRPr>
          </a:p>
          <a:p>
            <a:r>
              <a:rPr lang="en-US" sz="1600" b="1">
                <a:latin typeface="Comic Sans MS" pitchFamily="66" charset="0"/>
              </a:rPr>
              <a:t>Punic Wars: Rome v. Carthage (264-146 B.C. </a:t>
            </a:r>
            <a:r>
              <a:rPr lang="en-US" sz="1600" b="1" u="sng">
                <a:latin typeface="Comic Sans MS" pitchFamily="66" charset="0"/>
              </a:rPr>
              <a:t>[B.C.E.])</a:t>
            </a:r>
          </a:p>
          <a:p>
            <a:r>
              <a:rPr lang="en-US" sz="1600">
                <a:latin typeface="Comic Sans MS" pitchFamily="66" charset="0"/>
              </a:rPr>
              <a:t>• Rome and Carthage were in competition for trade. </a:t>
            </a:r>
          </a:p>
          <a:p>
            <a:r>
              <a:rPr lang="en-US" sz="1600">
                <a:latin typeface="Comic Sans MS" pitchFamily="66" charset="0"/>
              </a:rPr>
              <a:t>• Hannibal invaded the Italian Peninsula. </a:t>
            </a:r>
          </a:p>
          <a:p>
            <a:r>
              <a:rPr lang="en-US" sz="1600">
                <a:latin typeface="Comic Sans MS" pitchFamily="66" charset="0"/>
              </a:rPr>
              <a:t>• Three wars resulted in Roman victory, the destruction of Carthage, and expanded trade and wealth for Rome. </a:t>
            </a:r>
          </a:p>
          <a:p>
            <a:endParaRPr lang="en-US" sz="1600">
              <a:latin typeface="Comic Sans MS" pitchFamily="66" charset="0"/>
            </a:endParaRPr>
          </a:p>
          <a:p>
            <a:r>
              <a:rPr lang="en-US" sz="1600" b="1">
                <a:latin typeface="Comic Sans MS" pitchFamily="66" charset="0"/>
              </a:rPr>
              <a:t>Evolution of the Roman Empire and spread of Roman culture </a:t>
            </a:r>
          </a:p>
          <a:p>
            <a:r>
              <a:rPr lang="en-US" sz="1600">
                <a:latin typeface="Comic Sans MS" pitchFamily="66" charset="0"/>
              </a:rPr>
              <a:t>• Mediterranean basin (Africa, Asia, Europe, including the Hellenistic world of the Eastern Mediterranean) </a:t>
            </a:r>
          </a:p>
          <a:p>
            <a:r>
              <a:rPr lang="en-US" sz="1600">
                <a:latin typeface="Comic Sans MS" pitchFamily="66" charset="0"/>
              </a:rPr>
              <a:t>• Western Europe (Gaul, British Isles) </a:t>
            </a:r>
          </a:p>
          <a:p>
            <a:endParaRPr lang="en-US" sz="1600">
              <a:latin typeface="Comic Sans MS" pitchFamily="66" charset="0"/>
            </a:endParaRPr>
          </a:p>
          <a:p>
            <a:endParaRPr lang="en-US" sz="1600">
              <a:latin typeface="Comic Sans MS" pitchFamily="66" charset="0"/>
            </a:endParaRPr>
          </a:p>
          <a:p>
            <a:r>
              <a:rPr lang="en-US" sz="1600" b="1">
                <a:latin typeface="Comic Sans MS" pitchFamily="66" charset="0"/>
              </a:rPr>
              <a:t>e) assessing the impact of military conquests on the army, economy, and social structure of Rome; </a:t>
            </a:r>
          </a:p>
          <a:p>
            <a:endParaRPr lang="en-US" sz="1600">
              <a:latin typeface="Comic Sans MS" pitchFamily="66" charset="0"/>
            </a:endParaRPr>
          </a:p>
          <a:p>
            <a:r>
              <a:rPr lang="en-US" sz="1600" b="1">
                <a:latin typeface="Comic Sans MS" pitchFamily="66" charset="0"/>
              </a:rPr>
              <a:t>Causes for the decline of the Roman Republic </a:t>
            </a:r>
          </a:p>
          <a:p>
            <a:r>
              <a:rPr lang="en-US" sz="1600">
                <a:latin typeface="Comic Sans MS" pitchFamily="66" charset="0"/>
              </a:rPr>
              <a:t>• Spread of slavery in the agricultural system </a:t>
            </a:r>
          </a:p>
          <a:p>
            <a:r>
              <a:rPr lang="en-US" sz="1600">
                <a:latin typeface="Comic Sans MS" pitchFamily="66" charset="0"/>
              </a:rPr>
              <a:t>• Migration of small farmers into cities and unemployment </a:t>
            </a:r>
          </a:p>
          <a:p>
            <a:r>
              <a:rPr lang="en-US" sz="1600">
                <a:latin typeface="Comic Sans MS" pitchFamily="66" charset="0"/>
              </a:rPr>
              <a:t>• Civil war over the power of Julius Caesar </a:t>
            </a:r>
          </a:p>
          <a:p>
            <a:r>
              <a:rPr lang="en-US" sz="1600">
                <a:latin typeface="Comic Sans MS" pitchFamily="66" charset="0"/>
              </a:rPr>
              <a:t>• Devaluation of Roman currency; inflation </a:t>
            </a:r>
          </a:p>
          <a:p>
            <a:r>
              <a:rPr lang="en-US" sz="1600">
                <a:latin typeface="Comic Sans MS" pitchFamily="66" charset="0"/>
              </a:rPr>
              <a:t>	</a:t>
            </a:r>
          </a:p>
          <a:p>
            <a:r>
              <a:rPr lang="en-US" sz="1600">
                <a:latin typeface="Comic Sans MS" pitchFamily="66" charset="0"/>
              </a:rPr>
              <a:t>	</a:t>
            </a:r>
          </a:p>
          <a:p>
            <a:r>
              <a:rPr lang="en-US" sz="1600" b="1">
                <a:latin typeface="Comic Sans MS" pitchFamily="66" charset="0"/>
              </a:rPr>
              <a:t> </a:t>
            </a:r>
            <a:endParaRPr lang="en-US" sz="1600">
              <a:latin typeface="Comic Sans MS" pitchFamily="66"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457200" y="304800"/>
            <a:ext cx="8305800" cy="2800350"/>
          </a:xfrm>
          <a:prstGeom prst="rect">
            <a:avLst/>
          </a:prstGeom>
          <a:noFill/>
          <a:ln w="9525">
            <a:noFill/>
            <a:miter lim="800000"/>
            <a:headEnd/>
            <a:tailEnd/>
          </a:ln>
        </p:spPr>
        <p:txBody>
          <a:bodyPr>
            <a:spAutoFit/>
          </a:bodyPr>
          <a:lstStyle/>
          <a:p>
            <a:pPr algn="ctr"/>
            <a:r>
              <a:rPr lang="en-US" sz="2200">
                <a:latin typeface="Comic Sans MS" pitchFamily="66" charset="0"/>
              </a:rPr>
              <a:t>Hannibal knew he couldn’t attack by sea, so he decided to attack by land</a:t>
            </a:r>
          </a:p>
          <a:p>
            <a:pPr algn="ctr"/>
            <a:r>
              <a:rPr lang="en-US" sz="2200" u="sng">
                <a:latin typeface="Comic Sans MS" pitchFamily="66" charset="0"/>
              </a:rPr>
              <a:t>Hannibal marched his army of 46,000 men and 37 war elephants across the Alps into Italy. </a:t>
            </a:r>
            <a:r>
              <a:rPr lang="en-US" sz="2200">
                <a:latin typeface="Comic Sans MS" pitchFamily="66" charset="0"/>
              </a:rPr>
              <a:t>He lost most of his men and all but one elephant by the time he got there. </a:t>
            </a:r>
          </a:p>
          <a:p>
            <a:pPr algn="ctr"/>
            <a:endParaRPr lang="en-US" sz="2200">
              <a:latin typeface="Comic Sans MS" pitchFamily="66" charset="0"/>
            </a:endParaRPr>
          </a:p>
          <a:p>
            <a:pPr algn="ctr"/>
            <a:r>
              <a:rPr lang="en-US" sz="2200">
                <a:latin typeface="Comic Sans MS" pitchFamily="66" charset="0"/>
              </a:rPr>
              <a:t>He soundly </a:t>
            </a:r>
            <a:r>
              <a:rPr lang="en-US" sz="2200" u="sng">
                <a:latin typeface="Comic Sans MS" pitchFamily="66" charset="0"/>
              </a:rPr>
              <a:t>defeated the Romans at the battle of Cannae, by forcing them into a funnel shape and surrounding them. </a:t>
            </a:r>
          </a:p>
        </p:txBody>
      </p:sp>
      <p:pic>
        <p:nvPicPr>
          <p:cNvPr id="34820" name="Picture 4" descr="http://www.dl.ket.org/latin2/historia/republic/images/hannibalalps.jpg"/>
          <p:cNvPicPr>
            <a:picLocks noChangeAspect="1" noChangeArrowheads="1"/>
          </p:cNvPicPr>
          <p:nvPr/>
        </p:nvPicPr>
        <p:blipFill>
          <a:blip r:embed="rId2" cstate="print"/>
          <a:srcRect/>
          <a:stretch>
            <a:fillRect/>
          </a:stretch>
        </p:blipFill>
        <p:spPr bwMode="auto">
          <a:xfrm>
            <a:off x="228600" y="3581400"/>
            <a:ext cx="1714500" cy="2857500"/>
          </a:xfrm>
          <a:prstGeom prst="rect">
            <a:avLst/>
          </a:prstGeom>
          <a:noFill/>
          <a:ln w="9525">
            <a:noFill/>
            <a:miter lim="800000"/>
            <a:headEnd/>
            <a:tailEnd/>
          </a:ln>
        </p:spPr>
      </p:pic>
      <p:pic>
        <p:nvPicPr>
          <p:cNvPr id="34822" name="Picture 6" descr="http://www.dl.ket.org/latin2/historia/republic/images/hannibal1.JPG"/>
          <p:cNvPicPr>
            <a:picLocks noChangeAspect="1" noChangeArrowheads="1"/>
          </p:cNvPicPr>
          <p:nvPr/>
        </p:nvPicPr>
        <p:blipFill>
          <a:blip r:embed="rId3" cstate="print"/>
          <a:srcRect/>
          <a:stretch>
            <a:fillRect/>
          </a:stretch>
        </p:blipFill>
        <p:spPr bwMode="auto">
          <a:xfrm>
            <a:off x="2514600" y="3962400"/>
            <a:ext cx="3849688" cy="2438400"/>
          </a:xfrm>
          <a:prstGeom prst="rect">
            <a:avLst/>
          </a:prstGeom>
          <a:noFill/>
          <a:ln w="9525">
            <a:noFill/>
            <a:miter lim="800000"/>
            <a:headEnd/>
            <a:tailEnd/>
          </a:ln>
        </p:spPr>
      </p:pic>
      <p:pic>
        <p:nvPicPr>
          <p:cNvPr id="34824" name="Picture 8" descr="Hannibal engaging the Romans"/>
          <p:cNvPicPr>
            <a:picLocks noChangeAspect="1" noChangeArrowheads="1"/>
          </p:cNvPicPr>
          <p:nvPr/>
        </p:nvPicPr>
        <p:blipFill>
          <a:blip r:embed="rId4" cstate="print"/>
          <a:srcRect/>
          <a:stretch>
            <a:fillRect/>
          </a:stretch>
        </p:blipFill>
        <p:spPr bwMode="auto">
          <a:xfrm>
            <a:off x="6858000" y="3810000"/>
            <a:ext cx="2024063" cy="2495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4820"/>
                                        </p:tgtEl>
                                        <p:attrNameLst>
                                          <p:attrName>style.visibility</p:attrName>
                                        </p:attrNameLst>
                                      </p:cBhvr>
                                      <p:to>
                                        <p:strVal val="visible"/>
                                      </p:to>
                                    </p:set>
                                    <p:anim calcmode="lin" valueType="num">
                                      <p:cBhvr>
                                        <p:cTn id="28" dur="1000" fill="hold"/>
                                        <p:tgtEl>
                                          <p:spTgt spid="34820"/>
                                        </p:tgtEl>
                                        <p:attrNameLst>
                                          <p:attrName>ppt_w</p:attrName>
                                        </p:attrNameLst>
                                      </p:cBhvr>
                                      <p:tavLst>
                                        <p:tav tm="0">
                                          <p:val>
                                            <p:strVal val="#ppt_w*0.70"/>
                                          </p:val>
                                        </p:tav>
                                        <p:tav tm="100000">
                                          <p:val>
                                            <p:strVal val="#ppt_w"/>
                                          </p:val>
                                        </p:tav>
                                      </p:tavLst>
                                    </p:anim>
                                    <p:anim calcmode="lin" valueType="num">
                                      <p:cBhvr>
                                        <p:cTn id="29" dur="1000" fill="hold"/>
                                        <p:tgtEl>
                                          <p:spTgt spid="34820"/>
                                        </p:tgtEl>
                                        <p:attrNameLst>
                                          <p:attrName>ppt_h</p:attrName>
                                        </p:attrNameLst>
                                      </p:cBhvr>
                                      <p:tavLst>
                                        <p:tav tm="0">
                                          <p:val>
                                            <p:strVal val="#ppt_h"/>
                                          </p:val>
                                        </p:tav>
                                        <p:tav tm="100000">
                                          <p:val>
                                            <p:strVal val="#ppt_h"/>
                                          </p:val>
                                        </p:tav>
                                      </p:tavLst>
                                    </p:anim>
                                    <p:animEffect transition="in" filter="fade">
                                      <p:cBhvr>
                                        <p:cTn id="30" dur="1000"/>
                                        <p:tgtEl>
                                          <p:spTgt spid="34820"/>
                                        </p:tgtEl>
                                      </p:cBhvr>
                                    </p:animEffect>
                                  </p:childTnLst>
                                </p:cTn>
                              </p:par>
                              <p:par>
                                <p:cTn id="31" presetID="55" presetClass="entr" presetSubtype="0" fill="hold" nodeType="withEffect">
                                  <p:stCondLst>
                                    <p:cond delay="0"/>
                                  </p:stCondLst>
                                  <p:childTnLst>
                                    <p:set>
                                      <p:cBhvr>
                                        <p:cTn id="32" dur="1" fill="hold">
                                          <p:stCondLst>
                                            <p:cond delay="0"/>
                                          </p:stCondLst>
                                        </p:cTn>
                                        <p:tgtEl>
                                          <p:spTgt spid="34822"/>
                                        </p:tgtEl>
                                        <p:attrNameLst>
                                          <p:attrName>style.visibility</p:attrName>
                                        </p:attrNameLst>
                                      </p:cBhvr>
                                      <p:to>
                                        <p:strVal val="visible"/>
                                      </p:to>
                                    </p:set>
                                    <p:anim calcmode="lin" valueType="num">
                                      <p:cBhvr>
                                        <p:cTn id="33" dur="1000" fill="hold"/>
                                        <p:tgtEl>
                                          <p:spTgt spid="34822"/>
                                        </p:tgtEl>
                                        <p:attrNameLst>
                                          <p:attrName>ppt_w</p:attrName>
                                        </p:attrNameLst>
                                      </p:cBhvr>
                                      <p:tavLst>
                                        <p:tav tm="0">
                                          <p:val>
                                            <p:strVal val="#ppt_w*0.70"/>
                                          </p:val>
                                        </p:tav>
                                        <p:tav tm="100000">
                                          <p:val>
                                            <p:strVal val="#ppt_w"/>
                                          </p:val>
                                        </p:tav>
                                      </p:tavLst>
                                    </p:anim>
                                    <p:anim calcmode="lin" valueType="num">
                                      <p:cBhvr>
                                        <p:cTn id="34" dur="1000" fill="hold"/>
                                        <p:tgtEl>
                                          <p:spTgt spid="34822"/>
                                        </p:tgtEl>
                                        <p:attrNameLst>
                                          <p:attrName>ppt_h</p:attrName>
                                        </p:attrNameLst>
                                      </p:cBhvr>
                                      <p:tavLst>
                                        <p:tav tm="0">
                                          <p:val>
                                            <p:strVal val="#ppt_h"/>
                                          </p:val>
                                        </p:tav>
                                        <p:tav tm="100000">
                                          <p:val>
                                            <p:strVal val="#ppt_h"/>
                                          </p:val>
                                        </p:tav>
                                      </p:tavLst>
                                    </p:anim>
                                    <p:animEffect transition="in" filter="fade">
                                      <p:cBhvr>
                                        <p:cTn id="35" dur="1000"/>
                                        <p:tgtEl>
                                          <p:spTgt spid="34822"/>
                                        </p:tgtEl>
                                      </p:cBhvr>
                                    </p:animEffect>
                                  </p:childTnLst>
                                </p:cTn>
                              </p:par>
                              <p:par>
                                <p:cTn id="36" presetID="55" presetClass="entr" presetSubtype="0" fill="hold" nodeType="withEffect">
                                  <p:stCondLst>
                                    <p:cond delay="0"/>
                                  </p:stCondLst>
                                  <p:childTnLst>
                                    <p:set>
                                      <p:cBhvr>
                                        <p:cTn id="37" dur="1" fill="hold">
                                          <p:stCondLst>
                                            <p:cond delay="0"/>
                                          </p:stCondLst>
                                        </p:cTn>
                                        <p:tgtEl>
                                          <p:spTgt spid="34824"/>
                                        </p:tgtEl>
                                        <p:attrNameLst>
                                          <p:attrName>style.visibility</p:attrName>
                                        </p:attrNameLst>
                                      </p:cBhvr>
                                      <p:to>
                                        <p:strVal val="visible"/>
                                      </p:to>
                                    </p:set>
                                    <p:anim calcmode="lin" valueType="num">
                                      <p:cBhvr>
                                        <p:cTn id="38" dur="1000" fill="hold"/>
                                        <p:tgtEl>
                                          <p:spTgt spid="34824"/>
                                        </p:tgtEl>
                                        <p:attrNameLst>
                                          <p:attrName>ppt_w</p:attrName>
                                        </p:attrNameLst>
                                      </p:cBhvr>
                                      <p:tavLst>
                                        <p:tav tm="0">
                                          <p:val>
                                            <p:strVal val="#ppt_w*0.70"/>
                                          </p:val>
                                        </p:tav>
                                        <p:tav tm="100000">
                                          <p:val>
                                            <p:strVal val="#ppt_w"/>
                                          </p:val>
                                        </p:tav>
                                      </p:tavLst>
                                    </p:anim>
                                    <p:anim calcmode="lin" valueType="num">
                                      <p:cBhvr>
                                        <p:cTn id="39" dur="1000" fill="hold"/>
                                        <p:tgtEl>
                                          <p:spTgt spid="34824"/>
                                        </p:tgtEl>
                                        <p:attrNameLst>
                                          <p:attrName>ppt_h</p:attrName>
                                        </p:attrNameLst>
                                      </p:cBhvr>
                                      <p:tavLst>
                                        <p:tav tm="0">
                                          <p:val>
                                            <p:strVal val="#ppt_h"/>
                                          </p:val>
                                        </p:tav>
                                        <p:tav tm="100000">
                                          <p:val>
                                            <p:strVal val="#ppt_h"/>
                                          </p:val>
                                        </p:tav>
                                      </p:tavLst>
                                    </p:anim>
                                    <p:animEffect transition="in" filter="fade">
                                      <p:cBhvr>
                                        <p:cTn id="40" dur="1000"/>
                                        <p:tgtEl>
                                          <p:spTgt spid="3482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5" dur="500"/>
                                        <p:tgtEl>
                                          <p:spTgt spid="2">
                                            <p:txEl>
                                              <p:pRg st="0" end="0"/>
                                            </p:txEl>
                                          </p:spTgt>
                                        </p:tgtEl>
                                        <p:attrNameLst>
                                          <p:attrName>ppt_y</p:attrName>
                                        </p:attrNameLst>
                                      </p:cBhvr>
                                      <p:tavLst>
                                        <p:tav tm="0">
                                          <p:val>
                                            <p:strVal val="ppt_y"/>
                                          </p:val>
                                        </p:tav>
                                        <p:tav tm="100000">
                                          <p:val>
                                            <p:strVal val="1+ppt_h/2"/>
                                          </p:val>
                                        </p:tav>
                                      </p:tavLst>
                                    </p:anim>
                                    <p:set>
                                      <p:cBhvr>
                                        <p:cTn id="46" dur="1" fill="hold">
                                          <p:stCondLst>
                                            <p:cond delay="499"/>
                                          </p:stCondLst>
                                        </p:cTn>
                                        <p:tgtEl>
                                          <p:spTgt spid="2">
                                            <p:txEl>
                                              <p:pRg st="0" end="0"/>
                                            </p:txEl>
                                          </p:spTgt>
                                        </p:tgtEl>
                                        <p:attrNameLst>
                                          <p:attrName>style.visibility</p:attrName>
                                        </p:attrNameLst>
                                      </p:cBhvr>
                                      <p:to>
                                        <p:strVal val="hidden"/>
                                      </p:to>
                                    </p:set>
                                  </p:childTnLst>
                                </p:cTn>
                              </p:par>
                              <p:par>
                                <p:cTn id="47" presetID="2" presetClass="exit" presetSubtype="4" fill="hold" grpId="1" nodeType="withEffect">
                                  <p:stCondLst>
                                    <p:cond delay="0"/>
                                  </p:stCondLst>
                                  <p:childTnLst>
                                    <p:anim calcmode="lin" valueType="num">
                                      <p:cBhvr additive="base">
                                        <p:cTn id="48" dur="500"/>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9" dur="500"/>
                                        <p:tgtEl>
                                          <p:spTgt spid="2">
                                            <p:txEl>
                                              <p:pRg st="1" end="1"/>
                                            </p:txEl>
                                          </p:spTgt>
                                        </p:tgtEl>
                                        <p:attrNameLst>
                                          <p:attrName>ppt_y</p:attrName>
                                        </p:attrNameLst>
                                      </p:cBhvr>
                                      <p:tavLst>
                                        <p:tav tm="0">
                                          <p:val>
                                            <p:strVal val="ppt_y"/>
                                          </p:val>
                                        </p:tav>
                                        <p:tav tm="100000">
                                          <p:val>
                                            <p:strVal val="1+ppt_h/2"/>
                                          </p:val>
                                        </p:tav>
                                      </p:tavLst>
                                    </p:anim>
                                    <p:set>
                                      <p:cBhvr>
                                        <p:cTn id="50" dur="1" fill="hold">
                                          <p:stCondLst>
                                            <p:cond delay="499"/>
                                          </p:stCondLst>
                                        </p:cTn>
                                        <p:tgtEl>
                                          <p:spTgt spid="2">
                                            <p:txEl>
                                              <p:pRg st="1" end="1"/>
                                            </p:txEl>
                                          </p:spTgt>
                                        </p:tgtEl>
                                        <p:attrNameLst>
                                          <p:attrName>style.visibility</p:attrName>
                                        </p:attrNameLst>
                                      </p:cBhvr>
                                      <p:to>
                                        <p:strVal val="hidden"/>
                                      </p:to>
                                    </p:set>
                                  </p:childTnLst>
                                </p:cTn>
                              </p:par>
                              <p:par>
                                <p:cTn id="51" presetID="2" presetClass="exit" presetSubtype="4" fill="hold" grpId="1" nodeType="withEffect">
                                  <p:stCondLst>
                                    <p:cond delay="0"/>
                                  </p:stCondLst>
                                  <p:childTnLst>
                                    <p:anim calcmode="lin" valueType="num">
                                      <p:cBhvr additive="base">
                                        <p:cTn id="52" dur="500"/>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53" dur="500"/>
                                        <p:tgtEl>
                                          <p:spTgt spid="2">
                                            <p:txEl>
                                              <p:pRg st="3" end="3"/>
                                            </p:txEl>
                                          </p:spTgt>
                                        </p:tgtEl>
                                        <p:attrNameLst>
                                          <p:attrName>ppt_y</p:attrName>
                                        </p:attrNameLst>
                                      </p:cBhvr>
                                      <p:tavLst>
                                        <p:tav tm="0">
                                          <p:val>
                                            <p:strVal val="ppt_y"/>
                                          </p:val>
                                        </p:tav>
                                        <p:tav tm="100000">
                                          <p:val>
                                            <p:strVal val="1+ppt_h/2"/>
                                          </p:val>
                                        </p:tav>
                                      </p:tavLst>
                                    </p:anim>
                                    <p:set>
                                      <p:cBhvr>
                                        <p:cTn id="54" dur="1" fill="hold">
                                          <p:stCondLst>
                                            <p:cond delay="499"/>
                                          </p:stCondLst>
                                        </p:cTn>
                                        <p:tgtEl>
                                          <p:spTgt spid="2">
                                            <p:txEl>
                                              <p:pRg st="3" end="3"/>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34820"/>
                                        </p:tgtEl>
                                        <p:attrNameLst>
                                          <p:attrName>ppt_x</p:attrName>
                                        </p:attrNameLst>
                                      </p:cBhvr>
                                      <p:tavLst>
                                        <p:tav tm="0">
                                          <p:val>
                                            <p:strVal val="ppt_x"/>
                                          </p:val>
                                        </p:tav>
                                        <p:tav tm="100000">
                                          <p:val>
                                            <p:strVal val="ppt_x"/>
                                          </p:val>
                                        </p:tav>
                                      </p:tavLst>
                                    </p:anim>
                                    <p:anim calcmode="lin" valueType="num">
                                      <p:cBhvr additive="base">
                                        <p:cTn id="59" dur="500"/>
                                        <p:tgtEl>
                                          <p:spTgt spid="34820"/>
                                        </p:tgtEl>
                                        <p:attrNameLst>
                                          <p:attrName>ppt_y</p:attrName>
                                        </p:attrNameLst>
                                      </p:cBhvr>
                                      <p:tavLst>
                                        <p:tav tm="0">
                                          <p:val>
                                            <p:strVal val="ppt_y"/>
                                          </p:val>
                                        </p:tav>
                                        <p:tav tm="100000">
                                          <p:val>
                                            <p:strVal val="1+ppt_h/2"/>
                                          </p:val>
                                        </p:tav>
                                      </p:tavLst>
                                    </p:anim>
                                    <p:set>
                                      <p:cBhvr>
                                        <p:cTn id="60" dur="1" fill="hold">
                                          <p:stCondLst>
                                            <p:cond delay="499"/>
                                          </p:stCondLst>
                                        </p:cTn>
                                        <p:tgtEl>
                                          <p:spTgt spid="34820"/>
                                        </p:tgtEl>
                                        <p:attrNameLst>
                                          <p:attrName>style.visibility</p:attrName>
                                        </p:attrNameLst>
                                      </p:cBhvr>
                                      <p:to>
                                        <p:strVal val="hidden"/>
                                      </p:to>
                                    </p:set>
                                  </p:childTnLst>
                                </p:cTn>
                              </p:par>
                              <p:par>
                                <p:cTn id="61" presetID="2" presetClass="exit" presetSubtype="4" fill="hold" nodeType="withEffect">
                                  <p:stCondLst>
                                    <p:cond delay="0"/>
                                  </p:stCondLst>
                                  <p:childTnLst>
                                    <p:anim calcmode="lin" valueType="num">
                                      <p:cBhvr additive="base">
                                        <p:cTn id="62" dur="500"/>
                                        <p:tgtEl>
                                          <p:spTgt spid="34822"/>
                                        </p:tgtEl>
                                        <p:attrNameLst>
                                          <p:attrName>ppt_x</p:attrName>
                                        </p:attrNameLst>
                                      </p:cBhvr>
                                      <p:tavLst>
                                        <p:tav tm="0">
                                          <p:val>
                                            <p:strVal val="ppt_x"/>
                                          </p:val>
                                        </p:tav>
                                        <p:tav tm="100000">
                                          <p:val>
                                            <p:strVal val="ppt_x"/>
                                          </p:val>
                                        </p:tav>
                                      </p:tavLst>
                                    </p:anim>
                                    <p:anim calcmode="lin" valueType="num">
                                      <p:cBhvr additive="base">
                                        <p:cTn id="63" dur="500"/>
                                        <p:tgtEl>
                                          <p:spTgt spid="34822"/>
                                        </p:tgtEl>
                                        <p:attrNameLst>
                                          <p:attrName>ppt_y</p:attrName>
                                        </p:attrNameLst>
                                      </p:cBhvr>
                                      <p:tavLst>
                                        <p:tav tm="0">
                                          <p:val>
                                            <p:strVal val="ppt_y"/>
                                          </p:val>
                                        </p:tav>
                                        <p:tav tm="100000">
                                          <p:val>
                                            <p:strVal val="1+ppt_h/2"/>
                                          </p:val>
                                        </p:tav>
                                      </p:tavLst>
                                    </p:anim>
                                    <p:set>
                                      <p:cBhvr>
                                        <p:cTn id="64" dur="1" fill="hold">
                                          <p:stCondLst>
                                            <p:cond delay="499"/>
                                          </p:stCondLst>
                                        </p:cTn>
                                        <p:tgtEl>
                                          <p:spTgt spid="34822"/>
                                        </p:tgtEl>
                                        <p:attrNameLst>
                                          <p:attrName>style.visibility</p:attrName>
                                        </p:attrNameLst>
                                      </p:cBhvr>
                                      <p:to>
                                        <p:strVal val="hidden"/>
                                      </p:to>
                                    </p:set>
                                  </p:childTnLst>
                                </p:cTn>
                              </p:par>
                              <p:par>
                                <p:cTn id="65" presetID="2" presetClass="exit" presetSubtype="4" fill="hold" nodeType="withEffect">
                                  <p:stCondLst>
                                    <p:cond delay="0"/>
                                  </p:stCondLst>
                                  <p:childTnLst>
                                    <p:anim calcmode="lin" valueType="num">
                                      <p:cBhvr additive="base">
                                        <p:cTn id="66" dur="500"/>
                                        <p:tgtEl>
                                          <p:spTgt spid="34824"/>
                                        </p:tgtEl>
                                        <p:attrNameLst>
                                          <p:attrName>ppt_x</p:attrName>
                                        </p:attrNameLst>
                                      </p:cBhvr>
                                      <p:tavLst>
                                        <p:tav tm="0">
                                          <p:val>
                                            <p:strVal val="ppt_x"/>
                                          </p:val>
                                        </p:tav>
                                        <p:tav tm="100000">
                                          <p:val>
                                            <p:strVal val="ppt_x"/>
                                          </p:val>
                                        </p:tav>
                                      </p:tavLst>
                                    </p:anim>
                                    <p:anim calcmode="lin" valueType="num">
                                      <p:cBhvr additive="base">
                                        <p:cTn id="67" dur="500"/>
                                        <p:tgtEl>
                                          <p:spTgt spid="34824"/>
                                        </p:tgtEl>
                                        <p:attrNameLst>
                                          <p:attrName>ppt_y</p:attrName>
                                        </p:attrNameLst>
                                      </p:cBhvr>
                                      <p:tavLst>
                                        <p:tav tm="0">
                                          <p:val>
                                            <p:strVal val="ppt_y"/>
                                          </p:val>
                                        </p:tav>
                                        <p:tav tm="100000">
                                          <p:val>
                                            <p:strVal val="1+ppt_h/2"/>
                                          </p:val>
                                        </p:tav>
                                      </p:tavLst>
                                    </p:anim>
                                    <p:set>
                                      <p:cBhvr>
                                        <p:cTn id="68" dur="1" fill="hold">
                                          <p:stCondLst>
                                            <p:cond delay="499"/>
                                          </p:stCondLst>
                                        </p:cTn>
                                        <p:tgtEl>
                                          <p:spTgt spid="348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Hannibal route of invasion.gif">
            <a:hlinkClick r:id="rId2"/>
          </p:cNvPr>
          <p:cNvPicPr>
            <a:picLocks noChangeAspect="1" noChangeArrowheads="1"/>
          </p:cNvPicPr>
          <p:nvPr/>
        </p:nvPicPr>
        <p:blipFill>
          <a:blip r:embed="rId3" cstate="print"/>
          <a:srcRect/>
          <a:stretch>
            <a:fillRect/>
          </a:stretch>
        </p:blipFill>
        <p:spPr bwMode="auto">
          <a:xfrm>
            <a:off x="533400" y="381000"/>
            <a:ext cx="8001000" cy="6053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1000" fill="hold"/>
                                        <p:tgtEl>
                                          <p:spTgt spid="35842"/>
                                        </p:tgtEl>
                                        <p:attrNameLst>
                                          <p:attrName>ppt_w</p:attrName>
                                        </p:attrNameLst>
                                      </p:cBhvr>
                                      <p:tavLst>
                                        <p:tav tm="0">
                                          <p:val>
                                            <p:strVal val="#ppt_w*0.70"/>
                                          </p:val>
                                        </p:tav>
                                        <p:tav tm="100000">
                                          <p:val>
                                            <p:strVal val="#ppt_w"/>
                                          </p:val>
                                        </p:tav>
                                      </p:tavLst>
                                    </p:anim>
                                    <p:anim calcmode="lin" valueType="num">
                                      <p:cBhvr>
                                        <p:cTn id="8" dur="1000" fill="hold"/>
                                        <p:tgtEl>
                                          <p:spTgt spid="35842"/>
                                        </p:tgtEl>
                                        <p:attrNameLst>
                                          <p:attrName>ppt_h</p:attrName>
                                        </p:attrNameLst>
                                      </p:cBhvr>
                                      <p:tavLst>
                                        <p:tav tm="0">
                                          <p:val>
                                            <p:strVal val="#ppt_h"/>
                                          </p:val>
                                        </p:tav>
                                        <p:tav tm="100000">
                                          <p:val>
                                            <p:strVal val="#ppt_h"/>
                                          </p:val>
                                        </p:tav>
                                      </p:tavLst>
                                    </p:anim>
                                    <p:animEffect transition="in" filter="fade">
                                      <p:cBhvr>
                                        <p:cTn id="9" dur="1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381000"/>
            <a:ext cx="8534400" cy="3046413"/>
          </a:xfrm>
          <a:prstGeom prst="rect">
            <a:avLst/>
          </a:prstGeom>
          <a:noFill/>
          <a:ln w="9525">
            <a:noFill/>
            <a:miter lim="800000"/>
            <a:headEnd/>
            <a:tailEnd/>
          </a:ln>
        </p:spPr>
        <p:txBody>
          <a:bodyPr>
            <a:spAutoFit/>
          </a:bodyPr>
          <a:lstStyle/>
          <a:p>
            <a:pPr algn="ctr"/>
            <a:r>
              <a:rPr lang="en-US" sz="2400">
                <a:latin typeface="Comic Sans MS" pitchFamily="66" charset="0"/>
              </a:rPr>
              <a:t>Hannibal conquered much of the Italian Peninsula, but was never able to take the city of Rome itself. </a:t>
            </a:r>
          </a:p>
          <a:p>
            <a:pPr algn="ctr"/>
            <a:r>
              <a:rPr lang="en-US" sz="2400">
                <a:latin typeface="Comic Sans MS" pitchFamily="66" charset="0"/>
              </a:rPr>
              <a:t>The Romans attacked Carthage in order to get Hannibal to leave.</a:t>
            </a:r>
          </a:p>
          <a:p>
            <a:pPr algn="ctr"/>
            <a:r>
              <a:rPr lang="en-US" sz="2400" u="sng">
                <a:latin typeface="Comic Sans MS" pitchFamily="66" charset="0"/>
              </a:rPr>
              <a:t>Hannibal was defeated at the battle of Zama, ending the second Punic War.</a:t>
            </a:r>
          </a:p>
          <a:p>
            <a:pPr algn="ctr"/>
            <a:r>
              <a:rPr lang="en-US" sz="2400" u="sng">
                <a:latin typeface="Comic Sans MS" pitchFamily="66" charset="0"/>
              </a:rPr>
              <a:t>Hannibal escaped.</a:t>
            </a:r>
          </a:p>
          <a:p>
            <a:pPr algn="ctr"/>
            <a:endParaRPr lang="en-US" sz="2400">
              <a:latin typeface="Comic Sans MS" pitchFamily="66" charset="0"/>
            </a:endParaRPr>
          </a:p>
        </p:txBody>
      </p:sp>
      <p:pic>
        <p:nvPicPr>
          <p:cNvPr id="3" name="Zama.asx">
            <a:hlinkClick r:id="" action="ppaction://media"/>
          </p:cNvPr>
          <p:cNvPicPr>
            <a:picLocks noRot="1" noChangeAspect="1"/>
          </p:cNvPicPr>
          <p:nvPr>
            <a:videoFile r:link="rId1"/>
          </p:nvPr>
        </p:nvPicPr>
        <p:blipFill>
          <a:blip r:embed="rId3" cstate="print"/>
          <a:srcRect/>
          <a:stretch>
            <a:fillRect/>
          </a:stretch>
        </p:blipFill>
        <p:spPr bwMode="auto">
          <a:xfrm>
            <a:off x="2387600" y="3200400"/>
            <a:ext cx="4368800" cy="3276600"/>
          </a:xfrm>
          <a:prstGeom prst="rect">
            <a:avLst/>
          </a:prstGeom>
          <a:noFill/>
          <a:ln w="9525">
            <a:noFill/>
            <a:miter lim="800000"/>
            <a:headEnd/>
            <a:tailEnd/>
          </a:ln>
        </p:spPr>
      </p:pic>
      <p:pic>
        <p:nvPicPr>
          <p:cNvPr id="41986" name="Picture 2" descr="Image:Zama.jpg"/>
          <p:cNvPicPr>
            <a:picLocks noChangeAspect="1" noChangeArrowheads="1"/>
          </p:cNvPicPr>
          <p:nvPr/>
        </p:nvPicPr>
        <p:blipFill>
          <a:blip r:embed="rId4" cstate="print"/>
          <a:srcRect/>
          <a:stretch>
            <a:fillRect/>
          </a:stretch>
        </p:blipFill>
        <p:spPr bwMode="auto">
          <a:xfrm>
            <a:off x="2438400" y="3048000"/>
            <a:ext cx="4267200" cy="3479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par>
                                <p:cTn id="24" presetID="55" presetClass="entr" presetSubtype="0" fill="hold" nodeType="withEffect">
                                  <p:stCondLst>
                                    <p:cond delay="0"/>
                                  </p:stCondLst>
                                  <p:childTnLst>
                                    <p:set>
                                      <p:cBhvr>
                                        <p:cTn id="25" dur="1" fill="hold">
                                          <p:stCondLst>
                                            <p:cond delay="0"/>
                                          </p:stCondLst>
                                        </p:cTn>
                                        <p:tgtEl>
                                          <p:spTgt spid="41986"/>
                                        </p:tgtEl>
                                        <p:attrNameLst>
                                          <p:attrName>style.visibility</p:attrName>
                                        </p:attrNameLst>
                                      </p:cBhvr>
                                      <p:to>
                                        <p:strVal val="visible"/>
                                      </p:to>
                                    </p:set>
                                    <p:anim calcmode="lin" valueType="num">
                                      <p:cBhvr>
                                        <p:cTn id="26" dur="1000" fill="hold"/>
                                        <p:tgtEl>
                                          <p:spTgt spid="41986"/>
                                        </p:tgtEl>
                                        <p:attrNameLst>
                                          <p:attrName>ppt_w</p:attrName>
                                        </p:attrNameLst>
                                      </p:cBhvr>
                                      <p:tavLst>
                                        <p:tav tm="0">
                                          <p:val>
                                            <p:strVal val="#ppt_w*0.70"/>
                                          </p:val>
                                        </p:tav>
                                        <p:tav tm="100000">
                                          <p:val>
                                            <p:strVal val="#ppt_w"/>
                                          </p:val>
                                        </p:tav>
                                      </p:tavLst>
                                    </p:anim>
                                    <p:anim calcmode="lin" valueType="num">
                                      <p:cBhvr>
                                        <p:cTn id="27" dur="1000" fill="hold"/>
                                        <p:tgtEl>
                                          <p:spTgt spid="41986"/>
                                        </p:tgtEl>
                                        <p:attrNameLst>
                                          <p:attrName>ppt_h</p:attrName>
                                        </p:attrNameLst>
                                      </p:cBhvr>
                                      <p:tavLst>
                                        <p:tav tm="0">
                                          <p:val>
                                            <p:strVal val="#ppt_h"/>
                                          </p:val>
                                        </p:tav>
                                        <p:tav tm="100000">
                                          <p:val>
                                            <p:strVal val="#ppt_h"/>
                                          </p:val>
                                        </p:tav>
                                      </p:tavLst>
                                    </p:anim>
                                    <p:animEffect transition="in" filter="fade">
                                      <p:cBhvr>
                                        <p:cTn id="28" dur="1000"/>
                                        <p:tgtEl>
                                          <p:spTgt spid="4198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 calcmode="lin" valueType="num">
                                      <p:cBhvr>
                                        <p:cTn id="33"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0" fill="hold" nodeType="clickEffect">
                                  <p:stCondLst>
                                    <p:cond delay="0"/>
                                  </p:stCondLst>
                                  <p:childTnLst>
                                    <p:anim calcmode="lin" valueType="num">
                                      <p:cBhvr>
                                        <p:cTn id="39" dur="500"/>
                                        <p:tgtEl>
                                          <p:spTgt spid="41986"/>
                                        </p:tgtEl>
                                        <p:attrNameLst>
                                          <p:attrName>ppt_w</p:attrName>
                                        </p:attrNameLst>
                                      </p:cBhvr>
                                      <p:tavLst>
                                        <p:tav tm="0">
                                          <p:val>
                                            <p:strVal val="ppt_w"/>
                                          </p:val>
                                        </p:tav>
                                        <p:tav tm="100000">
                                          <p:val>
                                            <p:fltVal val="0"/>
                                          </p:val>
                                        </p:tav>
                                      </p:tavLst>
                                    </p:anim>
                                    <p:anim calcmode="lin" valueType="num">
                                      <p:cBhvr>
                                        <p:cTn id="40" dur="500"/>
                                        <p:tgtEl>
                                          <p:spTgt spid="41986"/>
                                        </p:tgtEl>
                                        <p:attrNameLst>
                                          <p:attrName>ppt_h</p:attrName>
                                        </p:attrNameLst>
                                      </p:cBhvr>
                                      <p:tavLst>
                                        <p:tav tm="0">
                                          <p:val>
                                            <p:strVal val="ppt_h"/>
                                          </p:val>
                                        </p:tav>
                                        <p:tav tm="100000">
                                          <p:val>
                                            <p:fltVal val="0"/>
                                          </p:val>
                                        </p:tav>
                                      </p:tavLst>
                                    </p:anim>
                                    <p:animEffect transition="out" filter="fade">
                                      <p:cBhvr>
                                        <p:cTn id="41" dur="500"/>
                                        <p:tgtEl>
                                          <p:spTgt spid="41986"/>
                                        </p:tgtEl>
                                      </p:cBhvr>
                                    </p:animEffect>
                                    <p:set>
                                      <p:cBhvr>
                                        <p:cTn id="42" dur="1" fill="hold">
                                          <p:stCondLst>
                                            <p:cond delay="499"/>
                                          </p:stCondLst>
                                        </p:cTn>
                                        <p:tgtEl>
                                          <p:spTgt spid="4198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1000" fill="hold"/>
                                        <p:tgtEl>
                                          <p:spTgt spid="3"/>
                                        </p:tgtEl>
                                        <p:attrNameLst>
                                          <p:attrName>ppt_w</p:attrName>
                                        </p:attrNameLst>
                                      </p:cBhvr>
                                      <p:tavLst>
                                        <p:tav tm="0">
                                          <p:val>
                                            <p:strVal val="#ppt_w*0.70"/>
                                          </p:val>
                                        </p:tav>
                                        <p:tav tm="100000">
                                          <p:val>
                                            <p:strVal val="#ppt_w"/>
                                          </p:val>
                                        </p:tav>
                                      </p:tavLst>
                                    </p:anim>
                                    <p:anim calcmode="lin" valueType="num">
                                      <p:cBhvr>
                                        <p:cTn id="48" dur="1000" fill="hold"/>
                                        <p:tgtEl>
                                          <p:spTgt spid="3"/>
                                        </p:tgtEl>
                                        <p:attrNameLst>
                                          <p:attrName>ppt_h</p:attrName>
                                        </p:attrNameLst>
                                      </p:cBhvr>
                                      <p:tavLst>
                                        <p:tav tm="0">
                                          <p:val>
                                            <p:strVal val="#ppt_h"/>
                                          </p:val>
                                        </p:tav>
                                        <p:tav tm="100000">
                                          <p:val>
                                            <p:strVal val="#ppt_h"/>
                                          </p:val>
                                        </p:tav>
                                      </p:tavLst>
                                    </p:anim>
                                    <p:animEffect transition="in" filter="fade">
                                      <p:cBhvr>
                                        <p:cTn id="4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3"/>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3"/>
                                        </p:tgtEl>
                                      </p:cBhvr>
                                    </p:cmd>
                                  </p:childTnLst>
                                </p:cTn>
                              </p:par>
                            </p:childTnLst>
                          </p:cTn>
                        </p:par>
                      </p:childTnLst>
                    </p:cTn>
                  </p:par>
                </p:childTnLst>
              </p:cTn>
              <p:nextCondLst>
                <p:cond evt="onClick" delay="0">
                  <p:tgtEl>
                    <p:spTgt spid="3"/>
                  </p:tgtEl>
                </p:cond>
              </p:nextCondLst>
            </p:seq>
            <p:video>
              <p:cMediaNode>
                <p:cTn id="55" fill="hold" display="0">
                  <p:stCondLst>
                    <p:cond delay="indefinite"/>
                  </p:stCondLst>
                  <p:endCondLst>
                    <p:cond evt="onNext" delay="0">
                      <p:tgtEl>
                        <p:sldTgt/>
                      </p:tgtEl>
                    </p:cond>
                    <p:cond evt="onPrev" delay="0">
                      <p:tgtEl>
                        <p:sldTgt/>
                      </p:tgtEl>
                    </p:cond>
                  </p:endCondLst>
                </p:cTn>
                <p:tgtEl>
                  <p:spTgt spid="3"/>
                </p:tgtEl>
              </p:cMediaNode>
            </p:video>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2362200" y="6248400"/>
            <a:ext cx="447675" cy="609600"/>
          </a:xfrm>
          <a:prstGeom prst="rect">
            <a:avLst/>
          </a:prstGeom>
          <a:noFill/>
          <a:ln w="9525">
            <a:noFill/>
            <a:miter lim="800000"/>
            <a:headEnd/>
            <a:tailEnd/>
          </a:ln>
        </p:spPr>
      </p:pic>
      <p:pic>
        <p:nvPicPr>
          <p:cNvPr id="34819"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3429000" y="6248400"/>
            <a:ext cx="447675" cy="609600"/>
          </a:xfrm>
          <a:prstGeom prst="rect">
            <a:avLst/>
          </a:prstGeom>
          <a:noFill/>
          <a:ln w="9525">
            <a:noFill/>
            <a:miter lim="800000"/>
            <a:headEnd/>
            <a:tailEnd/>
          </a:ln>
        </p:spPr>
      </p:pic>
      <p:sp>
        <p:nvSpPr>
          <p:cNvPr id="2" name="TextBox 1"/>
          <p:cNvSpPr txBox="1"/>
          <p:nvPr/>
        </p:nvSpPr>
        <p:spPr>
          <a:xfrm>
            <a:off x="533400" y="381000"/>
            <a:ext cx="8305800" cy="5632311"/>
          </a:xfrm>
          <a:prstGeom prst="rect">
            <a:avLst/>
          </a:prstGeom>
          <a:noFill/>
        </p:spPr>
        <p:txBody>
          <a:bodyPr>
            <a:spAutoFit/>
          </a:bodyPr>
          <a:lstStyle/>
          <a:p>
            <a:pPr algn="ctr" fontAlgn="auto">
              <a:spcBef>
                <a:spcPts val="0"/>
              </a:spcBef>
              <a:spcAft>
                <a:spcPts val="0"/>
              </a:spcAft>
              <a:defRPr/>
            </a:pPr>
            <a:r>
              <a:rPr lang="en-US" sz="2400" b="1" dirty="0">
                <a:effectLst>
                  <a:glow rad="228600">
                    <a:schemeClr val="accent6">
                      <a:satMod val="175000"/>
                      <a:alpha val="40000"/>
                    </a:schemeClr>
                  </a:glow>
                </a:effectLst>
                <a:latin typeface="+mn-lt"/>
                <a:cs typeface="+mn-cs"/>
              </a:rPr>
              <a:t>Third Punic War</a:t>
            </a:r>
          </a:p>
          <a:p>
            <a:pPr algn="ctr" fontAlgn="auto">
              <a:spcBef>
                <a:spcPts val="0"/>
              </a:spcBef>
              <a:spcAft>
                <a:spcPts val="0"/>
              </a:spcAft>
              <a:defRPr/>
            </a:pPr>
            <a:endParaRPr lang="en-US" sz="2400" dirty="0">
              <a:latin typeface="+mn-lt"/>
              <a:cs typeface="+mn-cs"/>
            </a:endParaRPr>
          </a:p>
          <a:p>
            <a:pPr algn="ctr" fontAlgn="auto">
              <a:spcBef>
                <a:spcPts val="0"/>
              </a:spcBef>
              <a:spcAft>
                <a:spcPts val="0"/>
              </a:spcAft>
              <a:defRPr/>
            </a:pPr>
            <a:r>
              <a:rPr lang="en-US" sz="2400" dirty="0">
                <a:latin typeface="+mn-lt"/>
                <a:cs typeface="+mn-cs"/>
              </a:rPr>
              <a:t>Rome had defeated Carthage twice,  but was nervous that they would attack again. </a:t>
            </a:r>
          </a:p>
          <a:p>
            <a:pPr algn="ctr" fontAlgn="auto">
              <a:spcBef>
                <a:spcPts val="0"/>
              </a:spcBef>
              <a:spcAft>
                <a:spcPts val="0"/>
              </a:spcAft>
              <a:defRPr/>
            </a:pPr>
            <a:endParaRPr lang="en-US" sz="2400" dirty="0">
              <a:latin typeface="+mn-lt"/>
              <a:cs typeface="+mn-cs"/>
            </a:endParaRPr>
          </a:p>
          <a:p>
            <a:pPr algn="ctr" fontAlgn="auto">
              <a:spcBef>
                <a:spcPts val="0"/>
              </a:spcBef>
              <a:spcAft>
                <a:spcPts val="0"/>
              </a:spcAft>
              <a:defRPr/>
            </a:pPr>
            <a:r>
              <a:rPr lang="en-US" sz="2400" u="sng" dirty="0">
                <a:latin typeface="+mn-lt"/>
                <a:cs typeface="+mn-cs"/>
              </a:rPr>
              <a:t>The Romans attacked and burned the city of Carthage to the ground</a:t>
            </a:r>
            <a:r>
              <a:rPr lang="en-US" sz="2400" dirty="0">
                <a:latin typeface="+mn-lt"/>
                <a:cs typeface="+mn-cs"/>
              </a:rPr>
              <a:t>.</a:t>
            </a:r>
          </a:p>
          <a:p>
            <a:pPr algn="ctr" fontAlgn="auto">
              <a:spcBef>
                <a:spcPts val="0"/>
              </a:spcBef>
              <a:spcAft>
                <a:spcPts val="0"/>
              </a:spcAft>
              <a:defRPr/>
            </a:pPr>
            <a:r>
              <a:rPr lang="en-US" sz="2400" dirty="0">
                <a:latin typeface="+mn-lt"/>
                <a:cs typeface="+mn-cs"/>
              </a:rPr>
              <a:t>Many Carthaginians died of starvation during the siege of the city.  The Romans sold the surviving 50,000 </a:t>
            </a:r>
            <a:r>
              <a:rPr lang="en-US" sz="2400" u="sng" dirty="0">
                <a:latin typeface="+mn-lt"/>
                <a:cs typeface="+mn-cs"/>
              </a:rPr>
              <a:t>people into slavery.</a:t>
            </a:r>
          </a:p>
          <a:p>
            <a:pPr algn="ctr" fontAlgn="auto">
              <a:spcBef>
                <a:spcPts val="0"/>
              </a:spcBef>
              <a:spcAft>
                <a:spcPts val="0"/>
              </a:spcAft>
              <a:defRPr/>
            </a:pPr>
            <a:r>
              <a:rPr lang="en-US" sz="2400" u="sng" dirty="0">
                <a:latin typeface="+mn-lt"/>
                <a:cs typeface="+mn-cs"/>
              </a:rPr>
              <a:t>The city was systematically burned between 10-17 until it was completely destroyed</a:t>
            </a:r>
            <a:r>
              <a:rPr lang="en-US" sz="2400" dirty="0">
                <a:latin typeface="+mn-lt"/>
                <a:cs typeface="+mn-cs"/>
              </a:rPr>
              <a:t>.</a:t>
            </a:r>
          </a:p>
          <a:p>
            <a:pPr algn="ctr" fontAlgn="auto">
              <a:spcBef>
                <a:spcPts val="0"/>
              </a:spcBef>
              <a:spcAft>
                <a:spcPts val="0"/>
              </a:spcAft>
              <a:defRPr/>
            </a:pPr>
            <a:r>
              <a:rPr lang="en-US" sz="2400" dirty="0">
                <a:latin typeface="+mn-lt"/>
                <a:cs typeface="+mn-cs"/>
              </a:rPr>
              <a:t>Legend says the </a:t>
            </a:r>
            <a:r>
              <a:rPr lang="en-US" sz="2400" u="sng" dirty="0">
                <a:latin typeface="+mn-lt"/>
                <a:cs typeface="+mn-cs"/>
              </a:rPr>
              <a:t>Romans spread salt on the earth so nothing would ever grow there again. </a:t>
            </a:r>
          </a:p>
          <a:p>
            <a:pPr algn="ctr" fontAlgn="auto">
              <a:spcBef>
                <a:spcPts val="0"/>
              </a:spcBef>
              <a:spcAft>
                <a:spcPts val="0"/>
              </a:spcAft>
              <a:defRPr/>
            </a:pPr>
            <a:endParaRPr lang="en-US" sz="2400" dirty="0">
              <a:latin typeface="+mn-lt"/>
              <a:cs typeface="+mn-cs"/>
            </a:endParaRPr>
          </a:p>
        </p:txBody>
      </p:sp>
      <p:pic>
        <p:nvPicPr>
          <p:cNvPr id="34821" name="Picture 1"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1524000" y="6248400"/>
            <a:ext cx="447675" cy="609600"/>
          </a:xfrm>
          <a:prstGeom prst="rect">
            <a:avLst/>
          </a:prstGeom>
          <a:noFill/>
          <a:ln w="9525">
            <a:noFill/>
            <a:miter lim="800000"/>
            <a:headEnd/>
            <a:tailEnd/>
          </a:ln>
        </p:spPr>
      </p:pic>
      <p:pic>
        <p:nvPicPr>
          <p:cNvPr id="34822"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609600" y="6248400"/>
            <a:ext cx="447675" cy="609600"/>
          </a:xfrm>
          <a:prstGeom prst="rect">
            <a:avLst/>
          </a:prstGeom>
          <a:noFill/>
          <a:ln w="9525">
            <a:noFill/>
            <a:miter lim="800000"/>
            <a:headEnd/>
            <a:tailEnd/>
          </a:ln>
        </p:spPr>
      </p:pic>
      <p:pic>
        <p:nvPicPr>
          <p:cNvPr id="34823"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990600" y="5943600"/>
            <a:ext cx="671513" cy="914400"/>
          </a:xfrm>
          <a:prstGeom prst="rect">
            <a:avLst/>
          </a:prstGeom>
          <a:noFill/>
          <a:ln w="9525">
            <a:noFill/>
            <a:miter lim="800000"/>
            <a:headEnd/>
            <a:tailEnd/>
          </a:ln>
        </p:spPr>
      </p:pic>
      <p:pic>
        <p:nvPicPr>
          <p:cNvPr id="34824"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1752600" y="6019800"/>
            <a:ext cx="615950" cy="838200"/>
          </a:xfrm>
          <a:prstGeom prst="rect">
            <a:avLst/>
          </a:prstGeom>
          <a:noFill/>
          <a:ln w="9525">
            <a:noFill/>
            <a:miter lim="800000"/>
            <a:headEnd/>
            <a:tailEnd/>
          </a:ln>
        </p:spPr>
      </p:pic>
      <p:pic>
        <p:nvPicPr>
          <p:cNvPr id="34825"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2133600" y="6248400"/>
            <a:ext cx="447675" cy="609600"/>
          </a:xfrm>
          <a:prstGeom prst="rect">
            <a:avLst/>
          </a:prstGeom>
          <a:noFill/>
          <a:ln w="9525">
            <a:noFill/>
            <a:miter lim="800000"/>
            <a:headEnd/>
            <a:tailEnd/>
          </a:ln>
        </p:spPr>
      </p:pic>
      <p:pic>
        <p:nvPicPr>
          <p:cNvPr id="34826"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304800" y="6477000"/>
            <a:ext cx="447675" cy="381000"/>
          </a:xfrm>
          <a:prstGeom prst="rect">
            <a:avLst/>
          </a:prstGeom>
          <a:noFill/>
          <a:ln w="9525">
            <a:noFill/>
            <a:miter lim="800000"/>
            <a:headEnd/>
            <a:tailEnd/>
          </a:ln>
        </p:spPr>
      </p:pic>
      <p:pic>
        <p:nvPicPr>
          <p:cNvPr id="34827"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2362200" y="6248400"/>
            <a:ext cx="1371600" cy="609600"/>
          </a:xfrm>
          <a:prstGeom prst="rect">
            <a:avLst/>
          </a:prstGeom>
          <a:noFill/>
          <a:ln w="9525">
            <a:noFill/>
            <a:miter lim="800000"/>
            <a:headEnd/>
            <a:tailEnd/>
          </a:ln>
        </p:spPr>
      </p:pic>
      <p:pic>
        <p:nvPicPr>
          <p:cNvPr id="34828"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flipH="1">
            <a:off x="838200" y="6248400"/>
            <a:ext cx="466725" cy="609600"/>
          </a:xfrm>
          <a:prstGeom prst="rect">
            <a:avLst/>
          </a:prstGeom>
          <a:noFill/>
          <a:ln w="9525">
            <a:noFill/>
            <a:miter lim="800000"/>
            <a:headEnd/>
            <a:tailEnd/>
          </a:ln>
        </p:spPr>
      </p:pic>
      <p:pic>
        <p:nvPicPr>
          <p:cNvPr id="34829"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8696325" y="6248400"/>
            <a:ext cx="447675" cy="609600"/>
          </a:xfrm>
          <a:prstGeom prst="rect">
            <a:avLst/>
          </a:prstGeom>
          <a:noFill/>
          <a:ln w="9525">
            <a:noFill/>
            <a:miter lim="800000"/>
            <a:headEnd/>
            <a:tailEnd/>
          </a:ln>
        </p:spPr>
      </p:pic>
      <p:pic>
        <p:nvPicPr>
          <p:cNvPr id="34830"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3124200" y="6248400"/>
            <a:ext cx="447675" cy="609600"/>
          </a:xfrm>
          <a:prstGeom prst="rect">
            <a:avLst/>
          </a:prstGeom>
          <a:noFill/>
          <a:ln w="9525">
            <a:noFill/>
            <a:miter lim="800000"/>
            <a:headEnd/>
            <a:tailEnd/>
          </a:ln>
        </p:spPr>
      </p:pic>
      <p:pic>
        <p:nvPicPr>
          <p:cNvPr id="34831"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3657600" y="6096000"/>
            <a:ext cx="560388" cy="762000"/>
          </a:xfrm>
          <a:prstGeom prst="rect">
            <a:avLst/>
          </a:prstGeom>
          <a:noFill/>
          <a:ln w="9525">
            <a:noFill/>
            <a:miter lim="800000"/>
            <a:headEnd/>
            <a:tailEnd/>
          </a:ln>
        </p:spPr>
      </p:pic>
      <p:pic>
        <p:nvPicPr>
          <p:cNvPr id="34832"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4038600" y="6248400"/>
            <a:ext cx="447675" cy="609600"/>
          </a:xfrm>
          <a:prstGeom prst="rect">
            <a:avLst/>
          </a:prstGeom>
          <a:noFill/>
          <a:ln w="9525">
            <a:noFill/>
            <a:miter lim="800000"/>
            <a:headEnd/>
            <a:tailEnd/>
          </a:ln>
        </p:spPr>
      </p:pic>
      <p:pic>
        <p:nvPicPr>
          <p:cNvPr id="34833"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4648200" y="6248400"/>
            <a:ext cx="447675" cy="609600"/>
          </a:xfrm>
          <a:prstGeom prst="rect">
            <a:avLst/>
          </a:prstGeom>
          <a:noFill/>
          <a:ln w="9525">
            <a:noFill/>
            <a:miter lim="800000"/>
            <a:headEnd/>
            <a:tailEnd/>
          </a:ln>
        </p:spPr>
      </p:pic>
      <p:pic>
        <p:nvPicPr>
          <p:cNvPr id="34834"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4953000" y="6248400"/>
            <a:ext cx="447675" cy="609600"/>
          </a:xfrm>
          <a:prstGeom prst="rect">
            <a:avLst/>
          </a:prstGeom>
          <a:noFill/>
          <a:ln w="9525">
            <a:noFill/>
            <a:miter lim="800000"/>
            <a:headEnd/>
            <a:tailEnd/>
          </a:ln>
        </p:spPr>
      </p:pic>
      <p:pic>
        <p:nvPicPr>
          <p:cNvPr id="34835"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5257800" y="6248400"/>
            <a:ext cx="447675" cy="609600"/>
          </a:xfrm>
          <a:prstGeom prst="rect">
            <a:avLst/>
          </a:prstGeom>
          <a:noFill/>
          <a:ln w="9525">
            <a:noFill/>
            <a:miter lim="800000"/>
            <a:headEnd/>
            <a:tailEnd/>
          </a:ln>
        </p:spPr>
      </p:pic>
      <p:pic>
        <p:nvPicPr>
          <p:cNvPr id="34836"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5562600" y="6248400"/>
            <a:ext cx="447675" cy="609600"/>
          </a:xfrm>
          <a:prstGeom prst="rect">
            <a:avLst/>
          </a:prstGeom>
          <a:noFill/>
          <a:ln w="9525">
            <a:noFill/>
            <a:miter lim="800000"/>
            <a:headEnd/>
            <a:tailEnd/>
          </a:ln>
        </p:spPr>
      </p:pic>
      <p:pic>
        <p:nvPicPr>
          <p:cNvPr id="34837"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6096000" y="6248400"/>
            <a:ext cx="447675" cy="609600"/>
          </a:xfrm>
          <a:prstGeom prst="rect">
            <a:avLst/>
          </a:prstGeom>
          <a:noFill/>
          <a:ln w="9525">
            <a:noFill/>
            <a:miter lim="800000"/>
            <a:headEnd/>
            <a:tailEnd/>
          </a:ln>
        </p:spPr>
      </p:pic>
      <p:pic>
        <p:nvPicPr>
          <p:cNvPr id="34838"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5867400" y="6248400"/>
            <a:ext cx="914400" cy="609600"/>
          </a:xfrm>
          <a:prstGeom prst="rect">
            <a:avLst/>
          </a:prstGeom>
          <a:noFill/>
          <a:ln w="9525">
            <a:noFill/>
            <a:miter lim="800000"/>
            <a:headEnd/>
            <a:tailEnd/>
          </a:ln>
        </p:spPr>
      </p:pic>
      <p:pic>
        <p:nvPicPr>
          <p:cNvPr id="34839"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6400800" y="6248400"/>
            <a:ext cx="447675" cy="609600"/>
          </a:xfrm>
          <a:prstGeom prst="rect">
            <a:avLst/>
          </a:prstGeom>
          <a:noFill/>
          <a:ln w="9525">
            <a:noFill/>
            <a:miter lim="800000"/>
            <a:headEnd/>
            <a:tailEnd/>
          </a:ln>
        </p:spPr>
      </p:pic>
      <p:pic>
        <p:nvPicPr>
          <p:cNvPr id="34840"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6705600" y="6248400"/>
            <a:ext cx="447675" cy="609600"/>
          </a:xfrm>
          <a:prstGeom prst="rect">
            <a:avLst/>
          </a:prstGeom>
          <a:noFill/>
          <a:ln w="9525">
            <a:noFill/>
            <a:miter lim="800000"/>
            <a:headEnd/>
            <a:tailEnd/>
          </a:ln>
        </p:spPr>
      </p:pic>
      <p:pic>
        <p:nvPicPr>
          <p:cNvPr id="34841"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6934200" y="6248400"/>
            <a:ext cx="447675" cy="609600"/>
          </a:xfrm>
          <a:prstGeom prst="rect">
            <a:avLst/>
          </a:prstGeom>
          <a:noFill/>
          <a:ln w="9525">
            <a:noFill/>
            <a:miter lim="800000"/>
            <a:headEnd/>
            <a:tailEnd/>
          </a:ln>
        </p:spPr>
      </p:pic>
      <p:pic>
        <p:nvPicPr>
          <p:cNvPr id="34842"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7239000" y="6248400"/>
            <a:ext cx="447675" cy="609600"/>
          </a:xfrm>
          <a:prstGeom prst="rect">
            <a:avLst/>
          </a:prstGeom>
          <a:noFill/>
          <a:ln w="9525">
            <a:noFill/>
            <a:miter lim="800000"/>
            <a:headEnd/>
            <a:tailEnd/>
          </a:ln>
        </p:spPr>
      </p:pic>
      <p:pic>
        <p:nvPicPr>
          <p:cNvPr id="34843"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7239000" y="6248400"/>
            <a:ext cx="752475" cy="609600"/>
          </a:xfrm>
          <a:prstGeom prst="rect">
            <a:avLst/>
          </a:prstGeom>
          <a:noFill/>
          <a:ln w="9525">
            <a:noFill/>
            <a:miter lim="800000"/>
            <a:headEnd/>
            <a:tailEnd/>
          </a:ln>
        </p:spPr>
      </p:pic>
      <p:pic>
        <p:nvPicPr>
          <p:cNvPr id="34844"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1447800" y="6248400"/>
            <a:ext cx="447675" cy="609600"/>
          </a:xfrm>
          <a:prstGeom prst="rect">
            <a:avLst/>
          </a:prstGeom>
          <a:noFill/>
          <a:ln w="9525">
            <a:noFill/>
            <a:miter lim="800000"/>
            <a:headEnd/>
            <a:tailEnd/>
          </a:ln>
        </p:spPr>
      </p:pic>
      <p:pic>
        <p:nvPicPr>
          <p:cNvPr id="34845"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7772400" y="6248400"/>
            <a:ext cx="447675" cy="609600"/>
          </a:xfrm>
          <a:prstGeom prst="rect">
            <a:avLst/>
          </a:prstGeom>
          <a:noFill/>
          <a:ln w="9525">
            <a:noFill/>
            <a:miter lim="800000"/>
            <a:headEnd/>
            <a:tailEnd/>
          </a:ln>
        </p:spPr>
      </p:pic>
      <p:pic>
        <p:nvPicPr>
          <p:cNvPr id="34846"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8077200" y="6248400"/>
            <a:ext cx="447675" cy="609600"/>
          </a:xfrm>
          <a:prstGeom prst="rect">
            <a:avLst/>
          </a:prstGeom>
          <a:noFill/>
          <a:ln w="9525">
            <a:noFill/>
            <a:miter lim="800000"/>
            <a:headEnd/>
            <a:tailEnd/>
          </a:ln>
        </p:spPr>
      </p:pic>
      <p:pic>
        <p:nvPicPr>
          <p:cNvPr id="34847"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8305800" y="6248400"/>
            <a:ext cx="838200" cy="609600"/>
          </a:xfrm>
          <a:prstGeom prst="rect">
            <a:avLst/>
          </a:prstGeom>
          <a:noFill/>
          <a:ln w="9525">
            <a:noFill/>
            <a:miter lim="800000"/>
            <a:headEnd/>
            <a:tailEnd/>
          </a:ln>
        </p:spPr>
      </p:pic>
      <p:pic>
        <p:nvPicPr>
          <p:cNvPr id="34848"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0" y="6248400"/>
            <a:ext cx="447675" cy="609600"/>
          </a:xfrm>
          <a:prstGeom prst="rect">
            <a:avLst/>
          </a:prstGeom>
          <a:noFill/>
          <a:ln w="9525">
            <a:noFill/>
            <a:miter lim="800000"/>
            <a:headEnd/>
            <a:tailEnd/>
          </a:ln>
        </p:spPr>
      </p:pic>
      <p:pic>
        <p:nvPicPr>
          <p:cNvPr id="34849"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4343400" y="6248400"/>
            <a:ext cx="762000" cy="622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p:cTn id="28"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p:cTn id="35"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p:cTn id="42"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363" y="295275"/>
            <a:ext cx="8677275" cy="923925"/>
          </a:xfrm>
          <a:prstGeom prst="rect">
            <a:avLst/>
          </a:prstGeom>
          <a:noFill/>
        </p:spPr>
        <p:txBody>
          <a:bodyPr wrap="none">
            <a:spAutoFit/>
          </a:bodyPr>
          <a:lstStyle/>
          <a:p>
            <a:r>
              <a:rPr lang="en-US" sz="3600" b="1">
                <a:effectLst>
                  <a:outerShdw blurRad="38100" dist="38100" dir="2700000" algn="tl">
                    <a:srgbClr val="C0C0C0"/>
                  </a:outerShdw>
                </a:effectLst>
                <a:latin typeface="CCNearMythLegends" pitchFamily="2" charset="0"/>
              </a:rPr>
              <a:t>Section 2: From Republic to Empire</a:t>
            </a:r>
          </a:p>
          <a:p>
            <a:endParaRPr lang="en-US">
              <a:latin typeface="Comic Sans MS" pitchFamily="66" charset="0"/>
            </a:endParaRPr>
          </a:p>
        </p:txBody>
      </p:sp>
      <p:sp>
        <p:nvSpPr>
          <p:cNvPr id="3" name="TextBox 2"/>
          <p:cNvSpPr txBox="1"/>
          <p:nvPr/>
        </p:nvSpPr>
        <p:spPr>
          <a:xfrm>
            <a:off x="152400" y="1219200"/>
            <a:ext cx="8763000" cy="5078313"/>
          </a:xfrm>
          <a:prstGeom prst="rect">
            <a:avLst/>
          </a:prstGeom>
          <a:noFill/>
        </p:spPr>
        <p:txBody>
          <a:bodyPr>
            <a:spAutoFit/>
          </a:bodyPr>
          <a:lstStyle/>
          <a:p>
            <a:pPr algn="ctr" fontAlgn="auto">
              <a:spcBef>
                <a:spcPts val="0"/>
              </a:spcBef>
              <a:spcAft>
                <a:spcPts val="0"/>
              </a:spcAft>
              <a:defRPr/>
            </a:pPr>
            <a:r>
              <a:rPr lang="en-US" sz="3600" b="1" dirty="0">
                <a:effectLst>
                  <a:glow rad="139700">
                    <a:schemeClr val="accent4">
                      <a:satMod val="175000"/>
                      <a:alpha val="40000"/>
                    </a:schemeClr>
                  </a:glow>
                </a:effectLst>
                <a:latin typeface="+mn-lt"/>
                <a:cs typeface="+mn-cs"/>
              </a:rPr>
              <a:t>Power of the Senate</a:t>
            </a:r>
          </a:p>
          <a:p>
            <a:pPr algn="ctr" fontAlgn="auto">
              <a:spcBef>
                <a:spcPts val="0"/>
              </a:spcBef>
              <a:spcAft>
                <a:spcPts val="0"/>
              </a:spcAft>
              <a:defRPr/>
            </a:pPr>
            <a:r>
              <a:rPr lang="en-US" sz="3600" u="sng" dirty="0">
                <a:latin typeface="+mn-lt"/>
                <a:cs typeface="+mn-cs"/>
              </a:rPr>
              <a:t>The Senate became more and more powerful </a:t>
            </a:r>
            <a:r>
              <a:rPr lang="en-US" sz="3600" dirty="0">
                <a:latin typeface="+mn-lt"/>
                <a:cs typeface="+mn-cs"/>
              </a:rPr>
              <a:t>in the Republic.</a:t>
            </a:r>
          </a:p>
          <a:p>
            <a:pPr algn="ctr" fontAlgn="auto">
              <a:spcBef>
                <a:spcPts val="0"/>
              </a:spcBef>
              <a:spcAft>
                <a:spcPts val="0"/>
              </a:spcAft>
              <a:defRPr/>
            </a:pPr>
            <a:r>
              <a:rPr lang="en-US" sz="3600" dirty="0">
                <a:latin typeface="+mn-lt"/>
                <a:cs typeface="+mn-cs"/>
              </a:rPr>
              <a:t>Controlled both </a:t>
            </a:r>
            <a:r>
              <a:rPr lang="en-US" sz="3600" u="sng" dirty="0">
                <a:latin typeface="+mn-lt"/>
                <a:cs typeface="+mn-cs"/>
              </a:rPr>
              <a:t>domestic and foreign policy</a:t>
            </a:r>
            <a:r>
              <a:rPr lang="en-US" sz="3600" dirty="0">
                <a:latin typeface="+mn-lt"/>
                <a:cs typeface="+mn-cs"/>
              </a:rPr>
              <a:t>, as well as </a:t>
            </a:r>
            <a:r>
              <a:rPr lang="en-US" sz="3600" u="sng" dirty="0">
                <a:latin typeface="+mn-lt"/>
                <a:cs typeface="+mn-cs"/>
              </a:rPr>
              <a:t>finance</a:t>
            </a:r>
            <a:r>
              <a:rPr lang="en-US" sz="3600" dirty="0">
                <a:latin typeface="+mn-lt"/>
                <a:cs typeface="+mn-cs"/>
              </a:rPr>
              <a:t>.</a:t>
            </a:r>
          </a:p>
          <a:p>
            <a:pPr algn="ctr" fontAlgn="auto">
              <a:spcBef>
                <a:spcPts val="0"/>
              </a:spcBef>
              <a:spcAft>
                <a:spcPts val="0"/>
              </a:spcAft>
              <a:defRPr/>
            </a:pPr>
            <a:r>
              <a:rPr lang="en-US" sz="3600" dirty="0">
                <a:latin typeface="+mn-lt"/>
                <a:cs typeface="+mn-cs"/>
              </a:rPr>
              <a:t>The power of the Senate was </a:t>
            </a:r>
            <a:r>
              <a:rPr lang="en-US" sz="3600" u="sng" dirty="0">
                <a:latin typeface="+mn-lt"/>
                <a:cs typeface="+mn-cs"/>
              </a:rPr>
              <a:t>concentrated in a small group of rich land-owners.</a:t>
            </a:r>
          </a:p>
          <a:p>
            <a:pPr algn="ctr" fontAlgn="auto">
              <a:spcBef>
                <a:spcPts val="0"/>
              </a:spcBef>
              <a:spcAft>
                <a:spcPts val="0"/>
              </a:spcAft>
              <a:defRPr/>
            </a:pPr>
            <a:r>
              <a:rPr lang="en-US" sz="3600" dirty="0">
                <a:latin typeface="+mn-lt"/>
                <a:cs typeface="+mn-cs"/>
              </a:rPr>
              <a:t>These few privileged people ran Rome.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610600" cy="6740307"/>
          </a:xfrm>
          <a:prstGeom prst="rect">
            <a:avLst/>
          </a:prstGeom>
          <a:noFill/>
        </p:spPr>
        <p:txBody>
          <a:bodyPr>
            <a:spAutoFit/>
          </a:bodyPr>
          <a:lstStyle/>
          <a:p>
            <a:pPr fontAlgn="auto">
              <a:spcBef>
                <a:spcPts val="0"/>
              </a:spcBef>
              <a:spcAft>
                <a:spcPts val="0"/>
              </a:spcAft>
              <a:defRPr/>
            </a:pPr>
            <a:r>
              <a:rPr lang="en-US" sz="2400" b="1" dirty="0">
                <a:effectLst>
                  <a:glow rad="101600">
                    <a:schemeClr val="accent3">
                      <a:satMod val="175000"/>
                      <a:alpha val="40000"/>
                    </a:schemeClr>
                  </a:glow>
                </a:effectLst>
                <a:latin typeface="+mn-lt"/>
                <a:cs typeface="+mn-cs"/>
              </a:rPr>
              <a:t>Plight of the poor farmers</a:t>
            </a:r>
          </a:p>
          <a:p>
            <a:pPr fontAlgn="auto">
              <a:spcBef>
                <a:spcPts val="0"/>
              </a:spcBef>
              <a:spcAft>
                <a:spcPts val="0"/>
              </a:spcAft>
              <a:defRPr/>
            </a:pPr>
            <a:endParaRPr lang="en-US" sz="2400" b="1" dirty="0">
              <a:latin typeface="+mn-lt"/>
              <a:cs typeface="+mn-cs"/>
            </a:endParaRPr>
          </a:p>
          <a:p>
            <a:pPr fontAlgn="auto">
              <a:spcBef>
                <a:spcPts val="0"/>
              </a:spcBef>
              <a:spcAft>
                <a:spcPts val="0"/>
              </a:spcAft>
              <a:defRPr/>
            </a:pPr>
            <a:r>
              <a:rPr lang="en-US" sz="2400" dirty="0">
                <a:latin typeface="+mn-lt"/>
                <a:cs typeface="+mn-cs"/>
              </a:rPr>
              <a:t>Many </a:t>
            </a:r>
            <a:r>
              <a:rPr lang="en-US" sz="2400" u="sng" dirty="0">
                <a:latin typeface="+mn-lt"/>
                <a:cs typeface="+mn-cs"/>
              </a:rPr>
              <a:t>Plebeian farmers could not compete </a:t>
            </a:r>
            <a:r>
              <a:rPr lang="en-US" sz="2400" dirty="0">
                <a:latin typeface="+mn-lt"/>
                <a:cs typeface="+mn-cs"/>
              </a:rPr>
              <a:t>with the large estates of the </a:t>
            </a:r>
            <a:r>
              <a:rPr lang="en-US" sz="2400" dirty="0" smtClean="0">
                <a:latin typeface="+mn-lt"/>
                <a:cs typeface="+mn-cs"/>
              </a:rPr>
              <a:t>Patricians </a:t>
            </a:r>
            <a:r>
              <a:rPr lang="en-US" sz="2400" b="1" i="1" dirty="0" smtClean="0">
                <a:latin typeface="+mn-lt"/>
                <a:cs typeface="+mn-cs"/>
              </a:rPr>
              <a:t>(</a:t>
            </a:r>
            <a:r>
              <a:rPr lang="en-US" sz="2400" b="1" i="1" dirty="0" err="1" smtClean="0">
                <a:latin typeface="+mn-lt"/>
                <a:cs typeface="+mn-cs"/>
              </a:rPr>
              <a:t>Latifundia</a:t>
            </a:r>
            <a:r>
              <a:rPr lang="en-US" sz="2400" dirty="0" smtClean="0">
                <a:latin typeface="+mn-lt"/>
                <a:cs typeface="+mn-cs"/>
              </a:rPr>
              <a:t>-large estates worked by slaves)  Plebeians go broke.</a:t>
            </a:r>
            <a:endParaRPr lang="en-US" sz="2400" dirty="0">
              <a:latin typeface="+mn-lt"/>
              <a:cs typeface="+mn-cs"/>
            </a:endParaRP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dirty="0">
                <a:latin typeface="+mn-lt"/>
                <a:cs typeface="+mn-cs"/>
              </a:rPr>
              <a:t>These farmers were </a:t>
            </a:r>
            <a:r>
              <a:rPr lang="en-US" sz="2400" u="sng" dirty="0">
                <a:latin typeface="+mn-lt"/>
                <a:cs typeface="+mn-cs"/>
              </a:rPr>
              <a:t>forced out of business</a:t>
            </a:r>
            <a:r>
              <a:rPr lang="en-US" sz="2400" dirty="0">
                <a:latin typeface="+mn-lt"/>
                <a:cs typeface="+mn-cs"/>
              </a:rPr>
              <a:t>, they </a:t>
            </a:r>
            <a:r>
              <a:rPr lang="en-US" sz="2400" u="sng" dirty="0">
                <a:latin typeface="+mn-lt"/>
                <a:cs typeface="+mn-cs"/>
              </a:rPr>
              <a:t>sold their land and migrated to the cities.</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dirty="0">
                <a:latin typeface="+mn-lt"/>
                <a:cs typeface="+mn-cs"/>
              </a:rPr>
              <a:t>This created a large number of landless poor in the cities.</a:t>
            </a:r>
          </a:p>
          <a:p>
            <a:pPr fontAlgn="auto">
              <a:spcBef>
                <a:spcPts val="0"/>
              </a:spcBef>
              <a:spcAft>
                <a:spcPts val="0"/>
              </a:spcAft>
              <a:defRPr/>
            </a:pPr>
            <a:r>
              <a:rPr lang="en-US" sz="2400" u="sng" dirty="0">
                <a:latin typeface="+mn-lt"/>
                <a:cs typeface="+mn-cs"/>
              </a:rPr>
              <a:t>This led to massive unemployment and civil unrest. </a:t>
            </a:r>
          </a:p>
          <a:p>
            <a:pPr fontAlgn="auto">
              <a:spcBef>
                <a:spcPts val="0"/>
              </a:spcBef>
              <a:spcAft>
                <a:spcPts val="0"/>
              </a:spcAft>
              <a:defRPr/>
            </a:pPr>
            <a:endParaRPr lang="en-US" sz="2400" u="sng" dirty="0">
              <a:effectLst>
                <a:glow rad="139700">
                  <a:schemeClr val="accent3">
                    <a:satMod val="175000"/>
                    <a:alpha val="40000"/>
                  </a:schemeClr>
                </a:glow>
              </a:effectLst>
              <a:latin typeface="+mn-lt"/>
              <a:cs typeface="+mn-cs"/>
            </a:endParaRPr>
          </a:p>
          <a:p>
            <a:pPr fontAlgn="auto">
              <a:spcBef>
                <a:spcPts val="0"/>
              </a:spcBef>
              <a:spcAft>
                <a:spcPts val="0"/>
              </a:spcAft>
              <a:defRPr/>
            </a:pPr>
            <a:r>
              <a:rPr lang="en-US" sz="2400" b="1" dirty="0">
                <a:effectLst>
                  <a:glow rad="139700">
                    <a:schemeClr val="accent3">
                      <a:satMod val="175000"/>
                      <a:alpha val="40000"/>
                    </a:schemeClr>
                  </a:glow>
                </a:effectLst>
                <a:latin typeface="+mn-lt"/>
                <a:cs typeface="+mn-cs"/>
              </a:rPr>
              <a:t>Latifundia and Slave Labor</a:t>
            </a:r>
          </a:p>
          <a:p>
            <a:pPr fontAlgn="auto">
              <a:spcBef>
                <a:spcPts val="0"/>
              </a:spcBef>
              <a:spcAft>
                <a:spcPts val="0"/>
              </a:spcAft>
              <a:defRPr/>
            </a:pPr>
            <a:endParaRPr lang="en-US" sz="2400" b="1" dirty="0">
              <a:latin typeface="+mn-lt"/>
              <a:cs typeface="+mn-cs"/>
            </a:endParaRPr>
          </a:p>
          <a:p>
            <a:pPr fontAlgn="auto">
              <a:spcBef>
                <a:spcPts val="0"/>
              </a:spcBef>
              <a:spcAft>
                <a:spcPts val="0"/>
              </a:spcAft>
              <a:defRPr/>
            </a:pPr>
            <a:r>
              <a:rPr lang="en-US" sz="2400" b="1" u="sng" dirty="0">
                <a:latin typeface="+mn-lt"/>
                <a:cs typeface="+mn-cs"/>
              </a:rPr>
              <a:t>Latifundia</a:t>
            </a:r>
            <a:r>
              <a:rPr lang="en-US" sz="2400" u="sng" dirty="0">
                <a:latin typeface="+mn-lt"/>
                <a:cs typeface="+mn-cs"/>
              </a:rPr>
              <a:t> were the large landed estates of </a:t>
            </a:r>
          </a:p>
          <a:p>
            <a:pPr fontAlgn="auto">
              <a:spcBef>
                <a:spcPts val="0"/>
              </a:spcBef>
              <a:spcAft>
                <a:spcPts val="0"/>
              </a:spcAft>
              <a:defRPr/>
            </a:pPr>
            <a:r>
              <a:rPr lang="en-US" sz="2400" u="sng" dirty="0">
                <a:latin typeface="+mn-lt"/>
                <a:cs typeface="+mn-cs"/>
              </a:rPr>
              <a:t>the Patricians</a:t>
            </a:r>
            <a:r>
              <a:rPr lang="en-US" sz="2400" dirty="0">
                <a:latin typeface="+mn-lt"/>
                <a:cs typeface="+mn-cs"/>
              </a:rPr>
              <a:t>. The Latifundia </a:t>
            </a:r>
            <a:r>
              <a:rPr lang="en-US" sz="2400" u="sng" dirty="0">
                <a:latin typeface="+mn-lt"/>
                <a:cs typeface="+mn-cs"/>
              </a:rPr>
              <a:t>used slave labor</a:t>
            </a:r>
            <a:r>
              <a:rPr lang="en-US" sz="2400" dirty="0">
                <a:latin typeface="+mn-lt"/>
                <a:cs typeface="+mn-cs"/>
              </a:rPr>
              <a:t>, </a:t>
            </a:r>
          </a:p>
          <a:p>
            <a:pPr fontAlgn="auto">
              <a:spcBef>
                <a:spcPts val="0"/>
              </a:spcBef>
              <a:spcAft>
                <a:spcPts val="0"/>
              </a:spcAft>
              <a:defRPr/>
            </a:pPr>
            <a:r>
              <a:rPr lang="en-US" sz="2400" dirty="0">
                <a:latin typeface="+mn-lt"/>
                <a:cs typeface="+mn-cs"/>
              </a:rPr>
              <a:t>this allowed the Patricians to sell their goods for less than the small Plebeian farmers, forcing them out of business. </a:t>
            </a:r>
          </a:p>
        </p:txBody>
      </p:sp>
      <p:pic>
        <p:nvPicPr>
          <p:cNvPr id="4098" name="Picture 2" descr="Image showing Roman relief of a scene showing a slave rebuked by his master"/>
          <p:cNvPicPr>
            <a:picLocks noChangeAspect="1" noChangeArrowheads="1"/>
          </p:cNvPicPr>
          <p:nvPr/>
        </p:nvPicPr>
        <p:blipFill>
          <a:blip r:embed="rId2" cstate="print"/>
          <a:srcRect/>
          <a:stretch>
            <a:fillRect/>
          </a:stretch>
        </p:blipFill>
        <p:spPr bwMode="auto">
          <a:xfrm>
            <a:off x="7369175" y="3962400"/>
            <a:ext cx="1317625" cy="1581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p:cTn id="28"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p:cTn id="35"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 calcmode="lin" valueType="num">
                                      <p:cBhvr>
                                        <p:cTn id="42"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9" end="9"/>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anim calcmode="lin" valueType="num">
                                      <p:cBhvr>
                                        <p:cTn id="47"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48"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49" dur="1000"/>
                                        <p:tgtEl>
                                          <p:spTgt spid="2">
                                            <p:txEl>
                                              <p:pRg st="11" end="1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2">
                                            <p:txEl>
                                              <p:pRg st="12" end="12"/>
                                            </p:txEl>
                                          </p:spTgt>
                                        </p:tgtEl>
                                        <p:attrNameLst>
                                          <p:attrName>style.visibility</p:attrName>
                                        </p:attrNameLst>
                                      </p:cBhvr>
                                      <p:to>
                                        <p:strVal val="visible"/>
                                      </p:to>
                                    </p:set>
                                    <p:anim calcmode="lin" valueType="num">
                                      <p:cBhvr>
                                        <p:cTn id="54" dur="1000" fill="hold"/>
                                        <p:tgtEl>
                                          <p:spTgt spid="2">
                                            <p:txEl>
                                              <p:pRg st="12" end="12"/>
                                            </p:txEl>
                                          </p:spTgt>
                                        </p:tgtEl>
                                        <p:attrNameLst>
                                          <p:attrName>ppt_w</p:attrName>
                                        </p:attrNameLst>
                                      </p:cBhvr>
                                      <p:tavLst>
                                        <p:tav tm="0">
                                          <p:val>
                                            <p:strVal val="#ppt_w*0.70"/>
                                          </p:val>
                                        </p:tav>
                                        <p:tav tm="100000">
                                          <p:val>
                                            <p:strVal val="#ppt_w"/>
                                          </p:val>
                                        </p:tav>
                                      </p:tavLst>
                                    </p:anim>
                                    <p:anim calcmode="lin" valueType="num">
                                      <p:cBhvr>
                                        <p:cTn id="55" dur="1000" fill="hold"/>
                                        <p:tgtEl>
                                          <p:spTgt spid="2">
                                            <p:txEl>
                                              <p:pRg st="12" end="12"/>
                                            </p:txEl>
                                          </p:spTgt>
                                        </p:tgtEl>
                                        <p:attrNameLst>
                                          <p:attrName>ppt_h</p:attrName>
                                        </p:attrNameLst>
                                      </p:cBhvr>
                                      <p:tavLst>
                                        <p:tav tm="0">
                                          <p:val>
                                            <p:strVal val="#ppt_h"/>
                                          </p:val>
                                        </p:tav>
                                        <p:tav tm="100000">
                                          <p:val>
                                            <p:strVal val="#ppt_h"/>
                                          </p:val>
                                        </p:tav>
                                      </p:tavLst>
                                    </p:anim>
                                    <p:animEffect transition="in" filter="fade">
                                      <p:cBhvr>
                                        <p:cTn id="56" dur="1000"/>
                                        <p:tgtEl>
                                          <p:spTgt spid="2">
                                            <p:txEl>
                                              <p:pRg st="12" end="12"/>
                                            </p:txEl>
                                          </p:spTgt>
                                        </p:tgtEl>
                                      </p:cBhvr>
                                    </p:animEffect>
                                  </p:childTnLst>
                                </p:cTn>
                              </p:par>
                              <p:par>
                                <p:cTn id="57" presetID="55" presetClass="entr" presetSubtype="0" fill="hold" nodeType="withEffect">
                                  <p:stCondLst>
                                    <p:cond delay="0"/>
                                  </p:stCondLst>
                                  <p:childTnLst>
                                    <p:set>
                                      <p:cBhvr>
                                        <p:cTn id="58" dur="1" fill="hold">
                                          <p:stCondLst>
                                            <p:cond delay="0"/>
                                          </p:stCondLst>
                                        </p:cTn>
                                        <p:tgtEl>
                                          <p:spTgt spid="2">
                                            <p:txEl>
                                              <p:pRg st="13" end="13"/>
                                            </p:txEl>
                                          </p:spTgt>
                                        </p:tgtEl>
                                        <p:attrNameLst>
                                          <p:attrName>style.visibility</p:attrName>
                                        </p:attrNameLst>
                                      </p:cBhvr>
                                      <p:to>
                                        <p:strVal val="visible"/>
                                      </p:to>
                                    </p:set>
                                    <p:anim calcmode="lin" valueType="num">
                                      <p:cBhvr>
                                        <p:cTn id="59" dur="1000" fill="hold"/>
                                        <p:tgtEl>
                                          <p:spTgt spid="2">
                                            <p:txEl>
                                              <p:pRg st="13" end="13"/>
                                            </p:txEl>
                                          </p:spTgt>
                                        </p:tgtEl>
                                        <p:attrNameLst>
                                          <p:attrName>ppt_w</p:attrName>
                                        </p:attrNameLst>
                                      </p:cBhvr>
                                      <p:tavLst>
                                        <p:tav tm="0">
                                          <p:val>
                                            <p:strVal val="#ppt_w*0.70"/>
                                          </p:val>
                                        </p:tav>
                                        <p:tav tm="100000">
                                          <p:val>
                                            <p:strVal val="#ppt_w"/>
                                          </p:val>
                                        </p:tav>
                                      </p:tavLst>
                                    </p:anim>
                                    <p:anim calcmode="lin" valueType="num">
                                      <p:cBhvr>
                                        <p:cTn id="60" dur="1000" fill="hold"/>
                                        <p:tgtEl>
                                          <p:spTgt spid="2">
                                            <p:txEl>
                                              <p:pRg st="13" end="13"/>
                                            </p:txEl>
                                          </p:spTgt>
                                        </p:tgtEl>
                                        <p:attrNameLst>
                                          <p:attrName>ppt_h</p:attrName>
                                        </p:attrNameLst>
                                      </p:cBhvr>
                                      <p:tavLst>
                                        <p:tav tm="0">
                                          <p:val>
                                            <p:strVal val="#ppt_h"/>
                                          </p:val>
                                        </p:tav>
                                        <p:tav tm="100000">
                                          <p:val>
                                            <p:strVal val="#ppt_h"/>
                                          </p:val>
                                        </p:tav>
                                      </p:tavLst>
                                    </p:anim>
                                    <p:animEffect transition="in" filter="fade">
                                      <p:cBhvr>
                                        <p:cTn id="61" dur="1000"/>
                                        <p:tgtEl>
                                          <p:spTgt spid="2">
                                            <p:txEl>
                                              <p:pRg st="13" end="13"/>
                                            </p:txEl>
                                          </p:spTgt>
                                        </p:tgtEl>
                                      </p:cBhvr>
                                    </p:animEffect>
                                  </p:childTnLst>
                                </p:cTn>
                              </p:par>
                              <p:par>
                                <p:cTn id="62" presetID="55" presetClass="entr" presetSubtype="0" fill="hold" nodeType="withEffect">
                                  <p:stCondLst>
                                    <p:cond delay="0"/>
                                  </p:stCondLst>
                                  <p:childTnLst>
                                    <p:set>
                                      <p:cBhvr>
                                        <p:cTn id="63" dur="1" fill="hold">
                                          <p:stCondLst>
                                            <p:cond delay="0"/>
                                          </p:stCondLst>
                                        </p:cTn>
                                        <p:tgtEl>
                                          <p:spTgt spid="4098"/>
                                        </p:tgtEl>
                                        <p:attrNameLst>
                                          <p:attrName>style.visibility</p:attrName>
                                        </p:attrNameLst>
                                      </p:cBhvr>
                                      <p:to>
                                        <p:strVal val="visible"/>
                                      </p:to>
                                    </p:set>
                                    <p:anim calcmode="lin" valueType="num">
                                      <p:cBhvr>
                                        <p:cTn id="64" dur="1000" fill="hold"/>
                                        <p:tgtEl>
                                          <p:spTgt spid="4098"/>
                                        </p:tgtEl>
                                        <p:attrNameLst>
                                          <p:attrName>ppt_w</p:attrName>
                                        </p:attrNameLst>
                                      </p:cBhvr>
                                      <p:tavLst>
                                        <p:tav tm="0">
                                          <p:val>
                                            <p:strVal val="#ppt_w*0.70"/>
                                          </p:val>
                                        </p:tav>
                                        <p:tav tm="100000">
                                          <p:val>
                                            <p:strVal val="#ppt_w"/>
                                          </p:val>
                                        </p:tav>
                                      </p:tavLst>
                                    </p:anim>
                                    <p:anim calcmode="lin" valueType="num">
                                      <p:cBhvr>
                                        <p:cTn id="65" dur="1000" fill="hold"/>
                                        <p:tgtEl>
                                          <p:spTgt spid="4098"/>
                                        </p:tgtEl>
                                        <p:attrNameLst>
                                          <p:attrName>ppt_h</p:attrName>
                                        </p:attrNameLst>
                                      </p:cBhvr>
                                      <p:tavLst>
                                        <p:tav tm="0">
                                          <p:val>
                                            <p:strVal val="#ppt_h"/>
                                          </p:val>
                                        </p:tav>
                                        <p:tav tm="100000">
                                          <p:val>
                                            <p:strVal val="#ppt_h"/>
                                          </p:val>
                                        </p:tav>
                                      </p:tavLst>
                                    </p:anim>
                                    <p:animEffect transition="in" filter="fade">
                                      <p:cBhvr>
                                        <p:cTn id="66"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381000"/>
            <a:ext cx="5410200" cy="1323439"/>
          </a:xfrm>
          <a:prstGeom prst="rect">
            <a:avLst/>
          </a:prstGeom>
          <a:noFill/>
        </p:spPr>
        <p:txBody>
          <a:bodyPr>
            <a:spAutoFit/>
            <a:scene3d>
              <a:camera prst="orthographicFront"/>
              <a:lightRig rig="threePt" dir="t"/>
            </a:scene3d>
            <a:sp3d extrusionH="57150">
              <a:bevelT w="38100" h="38100"/>
            </a:sp3d>
          </a:bodyPr>
          <a:lstStyle/>
          <a:p>
            <a:pPr fontAlgn="auto">
              <a:spcBef>
                <a:spcPts val="0"/>
              </a:spcBef>
              <a:spcAft>
                <a:spcPts val="0"/>
              </a:spcAft>
              <a:defRPr/>
            </a:pPr>
            <a:r>
              <a:rPr lang="en-US" sz="4000" b="1" dirty="0">
                <a:effectLst>
                  <a:outerShdw blurRad="60007" dist="310007" dir="7680000" sy="30000" kx="1300200" algn="ctr" rotWithShape="0">
                    <a:prstClr val="black">
                      <a:alpha val="32000"/>
                    </a:prstClr>
                  </a:outerShdw>
                </a:effectLst>
                <a:latin typeface="+mn-lt"/>
                <a:cs typeface="+mn-cs"/>
              </a:rPr>
              <a:t>Attempts at Reform</a:t>
            </a:r>
          </a:p>
          <a:p>
            <a:pPr fontAlgn="auto">
              <a:spcBef>
                <a:spcPts val="0"/>
              </a:spcBef>
              <a:spcAft>
                <a:spcPts val="0"/>
              </a:spcAft>
              <a:defRPr/>
            </a:pPr>
            <a:endParaRPr lang="en-US" sz="4000" dirty="0">
              <a:latin typeface="+mn-lt"/>
              <a:cs typeface="+mn-cs"/>
            </a:endParaRPr>
          </a:p>
        </p:txBody>
      </p:sp>
      <p:sp>
        <p:nvSpPr>
          <p:cNvPr id="3" name="TextBox 2"/>
          <p:cNvSpPr txBox="1">
            <a:spLocks noChangeArrowheads="1"/>
          </p:cNvSpPr>
          <p:nvPr/>
        </p:nvSpPr>
        <p:spPr bwMode="auto">
          <a:xfrm>
            <a:off x="304800" y="1466850"/>
            <a:ext cx="8458200" cy="4400550"/>
          </a:xfrm>
          <a:prstGeom prst="rect">
            <a:avLst/>
          </a:prstGeom>
          <a:noFill/>
          <a:ln w="9525">
            <a:noFill/>
            <a:miter lim="800000"/>
            <a:headEnd/>
            <a:tailEnd/>
          </a:ln>
        </p:spPr>
        <p:txBody>
          <a:bodyPr>
            <a:spAutoFit/>
          </a:bodyPr>
          <a:lstStyle/>
          <a:p>
            <a:pPr algn="ctr"/>
            <a:r>
              <a:rPr lang="en-US" sz="2800">
                <a:latin typeface="Comic Sans MS" pitchFamily="66" charset="0"/>
              </a:rPr>
              <a:t>The </a:t>
            </a:r>
            <a:r>
              <a:rPr lang="en-US" sz="2800" u="sng">
                <a:latin typeface="Comic Sans MS" pitchFamily="66" charset="0"/>
              </a:rPr>
              <a:t>land situation in Rome was grave</a:t>
            </a:r>
            <a:r>
              <a:rPr lang="en-US" sz="2800">
                <a:latin typeface="Comic Sans MS" pitchFamily="66" charset="0"/>
              </a:rPr>
              <a:t>.  </a:t>
            </a:r>
          </a:p>
          <a:p>
            <a:pPr algn="ctr"/>
            <a:r>
              <a:rPr lang="en-US" sz="2800">
                <a:latin typeface="Comic Sans MS" pitchFamily="66" charset="0"/>
              </a:rPr>
              <a:t>The unemployed in the cities continued to grow.  </a:t>
            </a:r>
          </a:p>
          <a:p>
            <a:pPr algn="ctr"/>
            <a:r>
              <a:rPr lang="en-US" sz="2800">
                <a:latin typeface="Comic Sans MS" pitchFamily="66" charset="0"/>
              </a:rPr>
              <a:t>Many Legionnaires went off to war, their farms lay uncultivated in their absence, they were sold off to repay debt.  </a:t>
            </a:r>
          </a:p>
          <a:p>
            <a:pPr algn="ctr"/>
            <a:r>
              <a:rPr lang="en-US" sz="2800">
                <a:latin typeface="Comic Sans MS" pitchFamily="66" charset="0"/>
              </a:rPr>
              <a:t>When the soldiers returned, they had nowhere to go, they joined the restless urban unemployed.</a:t>
            </a:r>
          </a:p>
          <a:p>
            <a:pPr algn="ctr"/>
            <a:r>
              <a:rPr lang="en-US" sz="2800">
                <a:latin typeface="Comic Sans MS" pitchFamily="66" charset="0"/>
              </a:rPr>
              <a:t>Soldiers had to own land to serve in the military, this diminished the number of men eligible for military service.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686800" cy="6602413"/>
          </a:xfrm>
          <a:prstGeom prst="rect">
            <a:avLst/>
          </a:prstGeom>
          <a:noFill/>
        </p:spPr>
        <p:txBody>
          <a:bodyPr>
            <a:spAutoFit/>
          </a:bodyPr>
          <a:lstStyle/>
          <a:p>
            <a:pPr algn="ctr"/>
            <a:r>
              <a:rPr lang="en-US" sz="2300" b="1">
                <a:effectLst>
                  <a:outerShdw blurRad="38100" dist="38100" dir="2700000" algn="tl">
                    <a:srgbClr val="C0C0C0"/>
                  </a:outerShdw>
                </a:effectLst>
                <a:latin typeface="Comic Sans MS" pitchFamily="66" charset="0"/>
              </a:rPr>
              <a:t>Tiberius Gracchus</a:t>
            </a:r>
          </a:p>
          <a:p>
            <a:pPr algn="ctr"/>
            <a:r>
              <a:rPr lang="en-US" sz="2300" u="sng">
                <a:latin typeface="Comic Sans MS" pitchFamily="66" charset="0"/>
              </a:rPr>
              <a:t>Roman Tribunes who attempted </a:t>
            </a:r>
            <a:r>
              <a:rPr lang="en-US" sz="2300">
                <a:latin typeface="Comic Sans MS" pitchFamily="66" charset="0"/>
              </a:rPr>
              <a:t>sweeping </a:t>
            </a:r>
            <a:r>
              <a:rPr lang="en-US" sz="2300" u="sng">
                <a:latin typeface="Comic Sans MS" pitchFamily="66" charset="0"/>
              </a:rPr>
              <a:t>land reforms.</a:t>
            </a:r>
          </a:p>
          <a:p>
            <a:pPr algn="ctr"/>
            <a:r>
              <a:rPr lang="en-US" sz="2300" u="sng">
                <a:latin typeface="Comic Sans MS" pitchFamily="66" charset="0"/>
              </a:rPr>
              <a:t>He wanted the Senate to take public lands and redistribute them to the poor.</a:t>
            </a:r>
          </a:p>
          <a:p>
            <a:pPr algn="ctr"/>
            <a:endParaRPr lang="en-US" sz="2300">
              <a:latin typeface="Comic Sans MS" pitchFamily="66" charset="0"/>
            </a:endParaRPr>
          </a:p>
          <a:p>
            <a:pPr algn="ctr"/>
            <a:r>
              <a:rPr lang="en-US" sz="2300">
                <a:latin typeface="Comic Sans MS" pitchFamily="66" charset="0"/>
              </a:rPr>
              <a:t>He knew the Senate would reject him, so he went to the Centuriate assembly instead, angering the Senators. </a:t>
            </a:r>
          </a:p>
          <a:p>
            <a:pPr algn="ctr"/>
            <a:endParaRPr lang="en-US" sz="2300">
              <a:latin typeface="Comic Sans MS" pitchFamily="66" charset="0"/>
            </a:endParaRPr>
          </a:p>
          <a:p>
            <a:pPr algn="ctr"/>
            <a:r>
              <a:rPr lang="en-US" sz="2300">
                <a:latin typeface="Comic Sans MS" pitchFamily="66" charset="0"/>
              </a:rPr>
              <a:t>The Senators tried to get another Tribune to Veto him, he had that Tribune removed in violation of the law.</a:t>
            </a:r>
          </a:p>
          <a:p>
            <a:pPr algn="ctr"/>
            <a:endParaRPr lang="en-US" sz="2300">
              <a:latin typeface="Comic Sans MS" pitchFamily="66" charset="0"/>
            </a:endParaRPr>
          </a:p>
          <a:p>
            <a:pPr algn="ctr"/>
            <a:r>
              <a:rPr lang="en-US" sz="2300">
                <a:latin typeface="Comic Sans MS" pitchFamily="66" charset="0"/>
              </a:rPr>
              <a:t>He shut down the whole city until the assembly would pass his laws.</a:t>
            </a:r>
          </a:p>
          <a:p>
            <a:pPr algn="ctr"/>
            <a:endParaRPr lang="en-US" sz="2300" u="sng">
              <a:latin typeface="Comic Sans MS" pitchFamily="66" charset="0"/>
            </a:endParaRPr>
          </a:p>
          <a:p>
            <a:pPr algn="ctr"/>
            <a:r>
              <a:rPr lang="en-US" sz="2300" u="sng">
                <a:latin typeface="Comic Sans MS" pitchFamily="66" charset="0"/>
              </a:rPr>
              <a:t>He and many of his followers were killed in riots in the city led by the upper-class.</a:t>
            </a:r>
          </a:p>
          <a:p>
            <a:pPr algn="ctr"/>
            <a:endParaRPr lang="en-US" sz="2300" u="sng">
              <a:latin typeface="Comic Sans MS" pitchFamily="66" charset="0"/>
            </a:endParaRPr>
          </a:p>
          <a:p>
            <a:pPr algn="ctr"/>
            <a:r>
              <a:rPr lang="en-US" sz="2300">
                <a:latin typeface="Comic Sans MS" pitchFamily="66" charset="0"/>
              </a:rPr>
              <a:t>The riots were led by his own cousin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4" end="4"/>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p:cTn id="29"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6" end="6"/>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2">
                                            <p:txEl>
                                              <p:pRg st="8" end="8"/>
                                            </p:txEl>
                                          </p:spTgt>
                                        </p:tgtEl>
                                        <p:attrNameLst>
                                          <p:attrName>style.visibility</p:attrName>
                                        </p:attrNameLst>
                                      </p:cBhvr>
                                      <p:to>
                                        <p:strVal val="visible"/>
                                      </p:to>
                                    </p:set>
                                    <p:anim calcmode="lin" valueType="num">
                                      <p:cBhvr>
                                        <p:cTn id="34"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35"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36" dur="1000"/>
                                        <p:tgtEl>
                                          <p:spTgt spid="2">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 calcmode="lin" valueType="num">
                                      <p:cBhvr>
                                        <p:cTn id="41"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42"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43" dur="1000"/>
                                        <p:tgtEl>
                                          <p:spTgt spid="2">
                                            <p:txEl>
                                              <p:pRg st="10" end="10"/>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2">
                                            <p:txEl>
                                              <p:pRg st="12" end="12"/>
                                            </p:txEl>
                                          </p:spTgt>
                                        </p:tgtEl>
                                        <p:attrNameLst>
                                          <p:attrName>style.visibility</p:attrName>
                                        </p:attrNameLst>
                                      </p:cBhvr>
                                      <p:to>
                                        <p:strVal val="visible"/>
                                      </p:to>
                                    </p:set>
                                    <p:anim calcmode="lin" valueType="num">
                                      <p:cBhvr>
                                        <p:cTn id="46" dur="1000" fill="hold"/>
                                        <p:tgtEl>
                                          <p:spTgt spid="2">
                                            <p:txEl>
                                              <p:pRg st="12" end="12"/>
                                            </p:txEl>
                                          </p:spTgt>
                                        </p:tgtEl>
                                        <p:attrNameLst>
                                          <p:attrName>ppt_w</p:attrName>
                                        </p:attrNameLst>
                                      </p:cBhvr>
                                      <p:tavLst>
                                        <p:tav tm="0">
                                          <p:val>
                                            <p:strVal val="#ppt_w*0.70"/>
                                          </p:val>
                                        </p:tav>
                                        <p:tav tm="100000">
                                          <p:val>
                                            <p:strVal val="#ppt_w"/>
                                          </p:val>
                                        </p:tav>
                                      </p:tavLst>
                                    </p:anim>
                                    <p:anim calcmode="lin" valueType="num">
                                      <p:cBhvr>
                                        <p:cTn id="47" dur="1000" fill="hold"/>
                                        <p:tgtEl>
                                          <p:spTgt spid="2">
                                            <p:txEl>
                                              <p:pRg st="12" end="12"/>
                                            </p:txEl>
                                          </p:spTgt>
                                        </p:tgtEl>
                                        <p:attrNameLst>
                                          <p:attrName>ppt_h</p:attrName>
                                        </p:attrNameLst>
                                      </p:cBhvr>
                                      <p:tavLst>
                                        <p:tav tm="0">
                                          <p:val>
                                            <p:strVal val="#ppt_h"/>
                                          </p:val>
                                        </p:tav>
                                        <p:tav tm="100000">
                                          <p:val>
                                            <p:strVal val="#ppt_h"/>
                                          </p:val>
                                        </p:tav>
                                      </p:tavLst>
                                    </p:anim>
                                    <p:animEffect transition="in" filter="fade">
                                      <p:cBhvr>
                                        <p:cTn id="48" dur="10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lamy.com/thumbs/3/%7b908E9430-A86D-4247-BDB7-8C4DCB64E8E6%7d/A9K7KC.jpg"/>
          <p:cNvPicPr>
            <a:picLocks noChangeAspect="1" noChangeArrowheads="1"/>
          </p:cNvPicPr>
          <p:nvPr/>
        </p:nvPicPr>
        <p:blipFill>
          <a:blip r:embed="rId2" cstate="print"/>
          <a:srcRect b="7500"/>
          <a:stretch>
            <a:fillRect/>
          </a:stretch>
        </p:blipFill>
        <p:spPr bwMode="auto">
          <a:xfrm>
            <a:off x="5943600" y="228600"/>
            <a:ext cx="2867025" cy="2432050"/>
          </a:xfrm>
          <a:prstGeom prst="rect">
            <a:avLst/>
          </a:prstGeom>
          <a:noFill/>
          <a:ln w="9525">
            <a:noFill/>
            <a:miter lim="800000"/>
            <a:headEnd/>
            <a:tailEnd/>
          </a:ln>
        </p:spPr>
      </p:pic>
      <p:sp>
        <p:nvSpPr>
          <p:cNvPr id="3" name="TextBox 2"/>
          <p:cNvSpPr txBox="1"/>
          <p:nvPr/>
        </p:nvSpPr>
        <p:spPr>
          <a:xfrm>
            <a:off x="152400" y="228600"/>
            <a:ext cx="5105400" cy="2678113"/>
          </a:xfrm>
          <a:prstGeom prst="rect">
            <a:avLst/>
          </a:prstGeom>
          <a:noFill/>
        </p:spPr>
        <p:txBody>
          <a:bodyPr>
            <a:spAutoFit/>
          </a:bodyPr>
          <a:lstStyle/>
          <a:p>
            <a:r>
              <a:rPr lang="en-US" sz="2400" b="1">
                <a:effectLst>
                  <a:outerShdw blurRad="38100" dist="38100" dir="2700000" algn="tl">
                    <a:srgbClr val="C0C0C0"/>
                  </a:outerShdw>
                </a:effectLst>
                <a:latin typeface="Comic Sans MS" pitchFamily="66" charset="0"/>
              </a:rPr>
              <a:t>Gaius Gracchus</a:t>
            </a:r>
            <a:endParaRPr lang="en-US" sz="2400">
              <a:latin typeface="Comic Sans MS" pitchFamily="66" charset="0"/>
            </a:endParaRPr>
          </a:p>
          <a:p>
            <a:r>
              <a:rPr lang="en-US" sz="2400">
                <a:latin typeface="Comic Sans MS" pitchFamily="66" charset="0"/>
              </a:rPr>
              <a:t>Younger brother of Tiberius, was also elected Tribune.</a:t>
            </a:r>
          </a:p>
          <a:p>
            <a:endParaRPr lang="en-US" sz="2400">
              <a:latin typeface="Comic Sans MS" pitchFamily="66" charset="0"/>
            </a:endParaRPr>
          </a:p>
          <a:p>
            <a:r>
              <a:rPr lang="en-US" sz="2400" u="sng">
                <a:latin typeface="Comic Sans MS" pitchFamily="66" charset="0"/>
              </a:rPr>
              <a:t>Continued the reforms of his brother</a:t>
            </a:r>
            <a:r>
              <a:rPr lang="en-US" sz="2400">
                <a:latin typeface="Comic Sans MS" pitchFamily="66" charset="0"/>
              </a:rPr>
              <a:t>.</a:t>
            </a:r>
          </a:p>
          <a:p>
            <a:endParaRPr lang="en-US" sz="2400">
              <a:latin typeface="Comic Sans MS" pitchFamily="66" charset="0"/>
            </a:endParaRPr>
          </a:p>
        </p:txBody>
      </p:sp>
      <p:sp>
        <p:nvSpPr>
          <p:cNvPr id="4" name="TextBox 3"/>
          <p:cNvSpPr txBox="1">
            <a:spLocks noChangeArrowheads="1"/>
          </p:cNvSpPr>
          <p:nvPr/>
        </p:nvSpPr>
        <p:spPr bwMode="auto">
          <a:xfrm>
            <a:off x="152400" y="2743200"/>
            <a:ext cx="8915400" cy="3986213"/>
          </a:xfrm>
          <a:prstGeom prst="rect">
            <a:avLst/>
          </a:prstGeom>
          <a:noFill/>
          <a:ln w="9525">
            <a:noFill/>
            <a:miter lim="800000"/>
            <a:headEnd/>
            <a:tailEnd/>
          </a:ln>
        </p:spPr>
        <p:txBody>
          <a:bodyPr>
            <a:spAutoFit/>
          </a:bodyPr>
          <a:lstStyle/>
          <a:p>
            <a:r>
              <a:rPr lang="en-US" sz="2300" u="sng">
                <a:latin typeface="Comic Sans MS" pitchFamily="66" charset="0"/>
              </a:rPr>
              <a:t>Worked to have land that were illegally taken by the Patricians restored to the poor. </a:t>
            </a:r>
          </a:p>
          <a:p>
            <a:r>
              <a:rPr lang="en-US" sz="2300" u="sng">
                <a:latin typeface="Comic Sans MS" pitchFamily="66" charset="0"/>
              </a:rPr>
              <a:t>He tried to limit the time that men had to serve in the military</a:t>
            </a:r>
            <a:r>
              <a:rPr lang="en-US" sz="2300">
                <a:latin typeface="Comic Sans MS" pitchFamily="66" charset="0"/>
              </a:rPr>
              <a:t>.</a:t>
            </a:r>
          </a:p>
          <a:p>
            <a:r>
              <a:rPr lang="en-US" sz="2300">
                <a:latin typeface="Comic Sans MS" pitchFamily="66" charset="0"/>
              </a:rPr>
              <a:t>He was reelected once and tried to run again, but was defeated the second time.</a:t>
            </a:r>
          </a:p>
          <a:p>
            <a:endParaRPr lang="en-US" sz="2300">
              <a:latin typeface="Comic Sans MS" pitchFamily="66" charset="0"/>
            </a:endParaRPr>
          </a:p>
          <a:p>
            <a:r>
              <a:rPr lang="en-US" sz="2300">
                <a:latin typeface="Comic Sans MS" pitchFamily="66" charset="0"/>
              </a:rPr>
              <a:t>When the Senate got rid of his reforms, he and his followers revolted.  </a:t>
            </a:r>
            <a:r>
              <a:rPr lang="en-US" sz="2300" u="sng">
                <a:latin typeface="Comic Sans MS" pitchFamily="66" charset="0"/>
              </a:rPr>
              <a:t>He escaped and had his servant kill him so that he would not be captured.  3,000 of his followers were also killed.</a:t>
            </a:r>
          </a:p>
          <a:p>
            <a:r>
              <a:rPr lang="en-US" sz="2300">
                <a:latin typeface="Comic Sans MS" pitchFamily="66" charset="0"/>
              </a:rPr>
              <a:t>One of his enemies cut the head off his body and turned it in for a bounty of 17 lbs of gold, because that is what is weighed.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strVal val="#ppt_w*0.70"/>
                                          </p:val>
                                        </p:tav>
                                        <p:tav tm="100000">
                                          <p:val>
                                            <p:strVal val="#ppt_w"/>
                                          </p:val>
                                        </p:tav>
                                      </p:tavLst>
                                    </p:anim>
                                    <p:anim calcmode="lin" valueType="num">
                                      <p:cBhvr>
                                        <p:cTn id="13" dur="1000" fill="hold"/>
                                        <p:tgtEl>
                                          <p:spTgt spid="1026"/>
                                        </p:tgtEl>
                                        <p:attrNameLst>
                                          <p:attrName>ppt_h</p:attrName>
                                        </p:attrNameLst>
                                      </p:cBhvr>
                                      <p:tavLst>
                                        <p:tav tm="0">
                                          <p:val>
                                            <p:strVal val="#ppt_h"/>
                                          </p:val>
                                        </p:tav>
                                        <p:tav tm="100000">
                                          <p:val>
                                            <p:strVal val="#ppt_h"/>
                                          </p:val>
                                        </p:tav>
                                      </p:tavLst>
                                    </p:anim>
                                    <p:animEffect transition="in" filter="fade">
                                      <p:cBhvr>
                                        <p:cTn id="14" dur="1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0" end="0"/>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4">
                                            <p:txEl>
                                              <p:pRg st="1" end="1"/>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p:cTn id="29"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p:cTn id="36"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37"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8" dur="1000"/>
                                        <p:tgtEl>
                                          <p:spTgt spid="4">
                                            <p:txEl>
                                              <p:pRg st="4" end="4"/>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p:cTn id="41" dur="1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42"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43"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914400"/>
            <a:ext cx="6324600" cy="4431983"/>
          </a:xfrm>
          <a:prstGeom prst="rect">
            <a:avLst/>
          </a:prstGeom>
          <a:noFill/>
        </p:spPr>
        <p:txBody>
          <a:bodyPr>
            <a:spAutoFit/>
          </a:bodyPr>
          <a:lstStyle/>
          <a:p>
            <a:pPr algn="ctr" fontAlgn="auto">
              <a:spcBef>
                <a:spcPts val="0"/>
              </a:spcBef>
              <a:spcAft>
                <a:spcPts val="0"/>
              </a:spcAft>
              <a:defRPr/>
            </a:pPr>
            <a:r>
              <a:rPr lang="en-US" sz="4000" b="1" dirty="0">
                <a:effectLst>
                  <a:glow rad="63500">
                    <a:schemeClr val="accent2">
                      <a:satMod val="175000"/>
                      <a:alpha val="40000"/>
                    </a:schemeClr>
                  </a:glow>
                </a:effectLst>
                <a:latin typeface="+mn-lt"/>
                <a:cs typeface="+mn-cs"/>
              </a:rPr>
              <a:t>Changing Role of the Military</a:t>
            </a:r>
          </a:p>
          <a:p>
            <a:pPr algn="ctr" fontAlgn="auto">
              <a:spcBef>
                <a:spcPts val="0"/>
              </a:spcBef>
              <a:spcAft>
                <a:spcPts val="0"/>
              </a:spcAft>
              <a:defRPr/>
            </a:pPr>
            <a:endParaRPr lang="en-US" sz="3600" b="1" dirty="0">
              <a:effectLst>
                <a:glow rad="63500">
                  <a:schemeClr val="accent2">
                    <a:satMod val="175000"/>
                    <a:alpha val="40000"/>
                  </a:schemeClr>
                </a:glow>
              </a:effectLst>
              <a:latin typeface="+mn-lt"/>
              <a:cs typeface="+mn-cs"/>
            </a:endParaRPr>
          </a:p>
          <a:p>
            <a:pPr algn="ctr" fontAlgn="auto">
              <a:spcBef>
                <a:spcPts val="0"/>
              </a:spcBef>
              <a:spcAft>
                <a:spcPts val="0"/>
              </a:spcAft>
              <a:defRPr/>
            </a:pPr>
            <a:r>
              <a:rPr lang="en-US" sz="3600" u="sng" dirty="0">
                <a:latin typeface="+mn-lt"/>
                <a:cs typeface="+mn-cs"/>
              </a:rPr>
              <a:t>Originally</a:t>
            </a:r>
            <a:r>
              <a:rPr lang="en-US" sz="3600" dirty="0">
                <a:latin typeface="+mn-lt"/>
                <a:cs typeface="+mn-cs"/>
              </a:rPr>
              <a:t> made-up of citizen soldiers </a:t>
            </a:r>
            <a:r>
              <a:rPr lang="en-US" sz="3600" u="sng" dirty="0">
                <a:latin typeface="+mn-lt"/>
                <a:cs typeface="+mn-cs"/>
              </a:rPr>
              <a:t>loyal to the Republic, the loyalty of the army changed.</a:t>
            </a:r>
          </a:p>
          <a:p>
            <a:pPr algn="ctr" fontAlgn="auto">
              <a:spcBef>
                <a:spcPts val="0"/>
              </a:spcBef>
              <a:spcAft>
                <a:spcPts val="0"/>
              </a:spcAft>
              <a:defRPr/>
            </a:pPr>
            <a:endParaRPr lang="en-US" sz="2200" u="sng" dirty="0">
              <a:latin typeface="+mn-lt"/>
              <a:cs typeface="+mn-cs"/>
            </a:endParaRPr>
          </a:p>
        </p:txBody>
      </p:sp>
      <p:pic>
        <p:nvPicPr>
          <p:cNvPr id="4104" name="Picture 8" descr="Roman Legionary Soldier with short stabbing sword"/>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52400" y="381000"/>
            <a:ext cx="2209800" cy="5929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 calcmode="lin" valueType="num">
                                      <p:cBhvr>
                                        <p:cTn id="7" dur="1000" fill="hold"/>
                                        <p:tgtEl>
                                          <p:spTgt spid="4104"/>
                                        </p:tgtEl>
                                        <p:attrNameLst>
                                          <p:attrName>ppt_w</p:attrName>
                                        </p:attrNameLst>
                                      </p:cBhvr>
                                      <p:tavLst>
                                        <p:tav tm="0">
                                          <p:val>
                                            <p:strVal val="#ppt_w*0.70"/>
                                          </p:val>
                                        </p:tav>
                                        <p:tav tm="100000">
                                          <p:val>
                                            <p:strVal val="#ppt_w"/>
                                          </p:val>
                                        </p:tav>
                                      </p:tavLst>
                                    </p:anim>
                                    <p:anim calcmode="lin" valueType="num">
                                      <p:cBhvr>
                                        <p:cTn id="8" dur="1000" fill="hold"/>
                                        <p:tgtEl>
                                          <p:spTgt spid="4104"/>
                                        </p:tgtEl>
                                        <p:attrNameLst>
                                          <p:attrName>ppt_h</p:attrName>
                                        </p:attrNameLst>
                                      </p:cBhvr>
                                      <p:tavLst>
                                        <p:tav tm="0">
                                          <p:val>
                                            <p:strVal val="#ppt_h"/>
                                          </p:val>
                                        </p:tav>
                                        <p:tav tm="100000">
                                          <p:val>
                                            <p:strVal val="#ppt_h"/>
                                          </p:val>
                                        </p:tav>
                                      </p:tavLst>
                                    </p:anim>
                                    <p:animEffect transition="in" filter="fade">
                                      <p:cBhvr>
                                        <p:cTn id="9" dur="1000"/>
                                        <p:tgtEl>
                                          <p:spTgt spid="4104"/>
                                        </p:tgtEl>
                                      </p:cBhvr>
                                    </p:animEffect>
                                  </p:childTnLst>
                                </p:cTn>
                              </p:par>
                              <p:par>
                                <p:cTn id="10" presetID="5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228600" y="152400"/>
            <a:ext cx="8686800" cy="6494463"/>
          </a:xfrm>
          <a:prstGeom prst="rect">
            <a:avLst/>
          </a:prstGeom>
          <a:noFill/>
          <a:ln w="9525">
            <a:noFill/>
            <a:miter lim="800000"/>
            <a:headEnd/>
            <a:tailEnd/>
          </a:ln>
        </p:spPr>
        <p:txBody>
          <a:bodyPr>
            <a:spAutoFit/>
          </a:bodyPr>
          <a:lstStyle/>
          <a:p>
            <a:r>
              <a:rPr lang="en-US" sz="1600" b="1">
                <a:latin typeface="Comic Sans MS" pitchFamily="66" charset="0"/>
              </a:rPr>
              <a:t>f) assessing the roles of Julius and Augustus Caesar in the collapse of the Republic and the rise of imperial monarchs; </a:t>
            </a:r>
          </a:p>
          <a:p>
            <a:endParaRPr lang="en-US" sz="1600">
              <a:latin typeface="Comic Sans MS" pitchFamily="66" charset="0"/>
            </a:endParaRPr>
          </a:p>
          <a:p>
            <a:r>
              <a:rPr lang="en-US" sz="1600" b="1">
                <a:latin typeface="Comic Sans MS" pitchFamily="66" charset="0"/>
              </a:rPr>
              <a:t>The origin and evolution of Imperial Rome </a:t>
            </a:r>
          </a:p>
          <a:p>
            <a:r>
              <a:rPr lang="en-US" sz="1600">
                <a:latin typeface="Comic Sans MS" pitchFamily="66" charset="0"/>
              </a:rPr>
              <a:t>• First triumvirate </a:t>
            </a:r>
          </a:p>
          <a:p>
            <a:r>
              <a:rPr lang="en-US" sz="1600">
                <a:latin typeface="Comic Sans MS" pitchFamily="66" charset="0"/>
              </a:rPr>
              <a:t>• Julius Caesar - Seizure of power, assassination </a:t>
            </a:r>
          </a:p>
          <a:p>
            <a:r>
              <a:rPr lang="en-US" sz="1600">
                <a:latin typeface="Comic Sans MS" pitchFamily="66" charset="0"/>
              </a:rPr>
              <a:t>• Augustus Caesar - Civil war, defeat of Marc Anthony, Rome’s first emperor </a:t>
            </a:r>
          </a:p>
          <a:p>
            <a:r>
              <a:rPr lang="en-US" sz="1600">
                <a:latin typeface="Comic Sans MS" pitchFamily="66" charset="0"/>
              </a:rPr>
              <a:t>• Empire - Unified and enlarged, using imperial authority and the military </a:t>
            </a:r>
          </a:p>
          <a:p>
            <a:r>
              <a:rPr lang="en-US" sz="1600">
                <a:latin typeface="Comic Sans MS" pitchFamily="66" charset="0"/>
              </a:rPr>
              <a:t>• Failure to provide for peaceful succession of Emperors </a:t>
            </a:r>
          </a:p>
          <a:p>
            <a:endParaRPr lang="en-US" sz="1600">
              <a:latin typeface="Comic Sans MS" pitchFamily="66" charset="0"/>
            </a:endParaRPr>
          </a:p>
          <a:p>
            <a:r>
              <a:rPr lang="en-US" sz="1600" b="1">
                <a:latin typeface="Comic Sans MS" pitchFamily="66" charset="0"/>
              </a:rPr>
              <a:t>g) explaining the economic, social, and political impact of the Pax Romana; </a:t>
            </a:r>
          </a:p>
          <a:p>
            <a:endParaRPr lang="en-US" sz="1600" b="1">
              <a:latin typeface="Comic Sans MS" pitchFamily="66" charset="0"/>
            </a:endParaRPr>
          </a:p>
          <a:p>
            <a:r>
              <a:rPr lang="en-US" sz="1600" b="1">
                <a:latin typeface="Comic Sans MS" pitchFamily="66" charset="0"/>
              </a:rPr>
              <a:t>The Pax Romana </a:t>
            </a:r>
            <a:endParaRPr lang="en-US" sz="1600">
              <a:latin typeface="Comic Sans MS" pitchFamily="66" charset="0"/>
            </a:endParaRPr>
          </a:p>
          <a:p>
            <a:r>
              <a:rPr lang="en-US" sz="1600">
                <a:latin typeface="Comic Sans MS" pitchFamily="66" charset="0"/>
              </a:rPr>
              <a:t>• Two centuries of peace and prosperity under imperial rule </a:t>
            </a:r>
          </a:p>
          <a:p>
            <a:r>
              <a:rPr lang="en-US" sz="1600">
                <a:latin typeface="Comic Sans MS" pitchFamily="66" charset="0"/>
              </a:rPr>
              <a:t>• Expansion and solidification of Roman Empire, particularly in the Near East </a:t>
            </a:r>
          </a:p>
          <a:p>
            <a:endParaRPr lang="en-US" sz="1600">
              <a:latin typeface="Comic Sans MS" pitchFamily="66" charset="0"/>
            </a:endParaRPr>
          </a:p>
          <a:p>
            <a:r>
              <a:rPr lang="en-US" sz="1600" b="1">
                <a:latin typeface="Comic Sans MS" pitchFamily="66" charset="0"/>
              </a:rPr>
              <a:t>Economic impact of the Pax Romana </a:t>
            </a:r>
          </a:p>
          <a:p>
            <a:r>
              <a:rPr lang="en-US" sz="1600">
                <a:latin typeface="Comic Sans MS" pitchFamily="66" charset="0"/>
              </a:rPr>
              <a:t>• Established uniform system of money, which helped to expand trade </a:t>
            </a:r>
          </a:p>
          <a:p>
            <a:r>
              <a:rPr lang="en-US" sz="1600">
                <a:latin typeface="Comic Sans MS" pitchFamily="66" charset="0"/>
              </a:rPr>
              <a:t>• Guaranteed safe travel and trade on Roman roads </a:t>
            </a:r>
          </a:p>
          <a:p>
            <a:r>
              <a:rPr lang="en-US" sz="1600">
                <a:latin typeface="Comic Sans MS" pitchFamily="66" charset="0"/>
              </a:rPr>
              <a:t>• Promoted prosperity and stability </a:t>
            </a:r>
          </a:p>
          <a:p>
            <a:endParaRPr lang="en-US" sz="1600">
              <a:latin typeface="Comic Sans MS" pitchFamily="66" charset="0"/>
            </a:endParaRPr>
          </a:p>
          <a:p>
            <a:r>
              <a:rPr lang="en-US" sz="1600" b="1">
                <a:latin typeface="Comic Sans MS" pitchFamily="66" charset="0"/>
              </a:rPr>
              <a:t>Social impact of the Pax Romana </a:t>
            </a:r>
          </a:p>
          <a:p>
            <a:r>
              <a:rPr lang="en-US" sz="1600">
                <a:latin typeface="Comic Sans MS" pitchFamily="66" charset="0"/>
              </a:rPr>
              <a:t>• Returned stability to social classes          • Increased emphasis on the family </a:t>
            </a:r>
          </a:p>
          <a:p>
            <a:endParaRPr lang="en-US" sz="1600">
              <a:latin typeface="Comic Sans MS" pitchFamily="66" charset="0"/>
            </a:endParaRPr>
          </a:p>
          <a:p>
            <a:r>
              <a:rPr lang="en-US" sz="1600" b="1">
                <a:latin typeface="Comic Sans MS" pitchFamily="66" charset="0"/>
              </a:rPr>
              <a:t>Political impact of the Pax Romana </a:t>
            </a:r>
          </a:p>
          <a:p>
            <a:r>
              <a:rPr lang="en-US" sz="1600">
                <a:latin typeface="Comic Sans MS" pitchFamily="66" charset="0"/>
              </a:rPr>
              <a:t>• Created a civil service 		       • Developed a uniform rule of law </a:t>
            </a:r>
            <a:endParaRPr lang="en-US">
              <a:latin typeface="Comic Sans MS" pitchFamily="66"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915400" cy="6370975"/>
          </a:xfrm>
          <a:prstGeom prst="rect">
            <a:avLst/>
          </a:prstGeom>
        </p:spPr>
        <p:txBody>
          <a:bodyPr>
            <a:spAutoFit/>
          </a:bodyPr>
          <a:lstStyle/>
          <a:p>
            <a:pPr fontAlgn="auto">
              <a:spcBef>
                <a:spcPts val="0"/>
              </a:spcBef>
              <a:spcAft>
                <a:spcPts val="0"/>
              </a:spcAft>
              <a:defRPr/>
            </a:pPr>
            <a:r>
              <a:rPr lang="en-US" sz="2400" b="1" dirty="0">
                <a:effectLst>
                  <a:glow rad="101600">
                    <a:srgbClr val="FF0000">
                      <a:alpha val="60000"/>
                    </a:srgbClr>
                  </a:glow>
                </a:effectLst>
                <a:latin typeface="+mn-lt"/>
                <a:cs typeface="+mn-cs"/>
              </a:rPr>
              <a:t>Marius</a:t>
            </a:r>
          </a:p>
          <a:p>
            <a:pPr fontAlgn="auto">
              <a:spcBef>
                <a:spcPts val="0"/>
              </a:spcBef>
              <a:spcAft>
                <a:spcPts val="0"/>
              </a:spcAft>
              <a:defRPr/>
            </a:pPr>
            <a:r>
              <a:rPr lang="en-US" sz="2400" b="1" dirty="0">
                <a:latin typeface="+mn-lt"/>
                <a:cs typeface="+mn-cs"/>
              </a:rPr>
              <a:t>New Recruits</a:t>
            </a:r>
          </a:p>
          <a:p>
            <a:pPr fontAlgn="auto">
              <a:spcBef>
                <a:spcPts val="0"/>
              </a:spcBef>
              <a:spcAft>
                <a:spcPts val="0"/>
              </a:spcAft>
              <a:defRPr/>
            </a:pPr>
            <a:r>
              <a:rPr lang="en-US" sz="2400" u="sng" dirty="0">
                <a:latin typeface="+mn-lt"/>
                <a:cs typeface="+mn-cs"/>
              </a:rPr>
              <a:t>Before Marius the Roman Republic had no standing</a:t>
            </a:r>
          </a:p>
          <a:p>
            <a:pPr fontAlgn="auto">
              <a:spcBef>
                <a:spcPts val="0"/>
              </a:spcBef>
              <a:spcAft>
                <a:spcPts val="0"/>
              </a:spcAft>
              <a:defRPr/>
            </a:pPr>
            <a:r>
              <a:rPr lang="en-US" sz="2400" u="sng" dirty="0">
                <a:latin typeface="+mn-lt"/>
                <a:cs typeface="+mn-cs"/>
              </a:rPr>
              <a:t>army. </a:t>
            </a:r>
          </a:p>
          <a:p>
            <a:pPr fontAlgn="auto">
              <a:spcBef>
                <a:spcPts val="0"/>
              </a:spcBef>
              <a:spcAft>
                <a:spcPts val="0"/>
              </a:spcAft>
              <a:defRPr/>
            </a:pPr>
            <a:r>
              <a:rPr lang="en-US" sz="2400" dirty="0">
                <a:latin typeface="+mn-lt"/>
                <a:cs typeface="+mn-cs"/>
              </a:rPr>
              <a:t>In a time of war it was the responsibility of the</a:t>
            </a:r>
          </a:p>
          <a:p>
            <a:pPr fontAlgn="auto">
              <a:spcBef>
                <a:spcPts val="0"/>
              </a:spcBef>
              <a:spcAft>
                <a:spcPts val="0"/>
              </a:spcAft>
              <a:defRPr/>
            </a:pPr>
            <a:r>
              <a:rPr lang="en-US" sz="2400" dirty="0">
                <a:latin typeface="+mn-lt"/>
                <a:cs typeface="+mn-cs"/>
              </a:rPr>
              <a:t>Consul to recruit an army and prepare them for conflict. After the conflict the army would be dissolved. </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u="sng" dirty="0">
                <a:latin typeface="+mn-lt"/>
                <a:cs typeface="+mn-cs"/>
              </a:rPr>
              <a:t>To be eligible for the military soldiers had to be citizens</a:t>
            </a:r>
            <a:r>
              <a:rPr lang="en-US" sz="2400" dirty="0">
                <a:latin typeface="+mn-lt"/>
                <a:cs typeface="+mn-cs"/>
              </a:rPr>
              <a:t>, be of a certain social status, and be able to</a:t>
            </a:r>
            <a:r>
              <a:rPr lang="en-US" sz="2400" u="sng" dirty="0">
                <a:latin typeface="+mn-lt"/>
                <a:cs typeface="+mn-cs"/>
              </a:rPr>
              <a:t> provide their own armour and weapons.</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dirty="0">
                <a:latin typeface="+mn-lt"/>
                <a:cs typeface="+mn-cs"/>
              </a:rPr>
              <a:t>Marius </a:t>
            </a:r>
            <a:r>
              <a:rPr lang="en-US" sz="2400" u="sng" dirty="0">
                <a:latin typeface="+mn-lt"/>
                <a:cs typeface="+mn-cs"/>
              </a:rPr>
              <a:t>changed the law so that he could recruit from the masses of the landless poor in the cities</a:t>
            </a:r>
            <a:r>
              <a:rPr lang="en-US" sz="2400" dirty="0">
                <a:latin typeface="+mn-lt"/>
                <a:cs typeface="+mn-cs"/>
              </a:rPr>
              <a:t>.</a:t>
            </a:r>
          </a:p>
          <a:p>
            <a:pPr fontAlgn="auto">
              <a:spcBef>
                <a:spcPts val="0"/>
              </a:spcBef>
              <a:spcAft>
                <a:spcPts val="0"/>
              </a:spcAft>
              <a:defRPr/>
            </a:pPr>
            <a:r>
              <a:rPr lang="en-US" sz="2400" dirty="0">
                <a:latin typeface="+mn-lt"/>
                <a:cs typeface="+mn-cs"/>
              </a:rPr>
              <a:t>These new recruits would remain in the army for 25 years and be full-time soldiers.  Now Rome had a full-time army with full-time training and readiness. </a:t>
            </a:r>
          </a:p>
        </p:txBody>
      </p:sp>
      <p:pic>
        <p:nvPicPr>
          <p:cNvPr id="41987" name="Picture 4" descr="Image:Gaius Marius.jpg">
            <a:hlinkClick r:id="rId2"/>
          </p:cNvPr>
          <p:cNvPicPr>
            <a:picLocks noChangeAspect="1" noChangeArrowheads="1"/>
          </p:cNvPicPr>
          <p:nvPr/>
        </p:nvPicPr>
        <p:blipFill>
          <a:blip r:embed="rId3" cstate="print"/>
          <a:srcRect/>
          <a:stretch>
            <a:fillRect/>
          </a:stretch>
        </p:blipFill>
        <p:spPr bwMode="auto">
          <a:xfrm>
            <a:off x="7924800" y="76200"/>
            <a:ext cx="1066800" cy="178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610599" cy="6124754"/>
          </a:xfrm>
          <a:prstGeom prst="rect">
            <a:avLst/>
          </a:prstGeom>
          <a:noFill/>
        </p:spPr>
        <p:txBody>
          <a:bodyPr>
            <a:spAutoFit/>
          </a:bodyPr>
          <a:lstStyle/>
          <a:p>
            <a:pPr algn="ctr" fontAlgn="auto">
              <a:spcBef>
                <a:spcPts val="0"/>
              </a:spcBef>
              <a:spcAft>
                <a:spcPts val="0"/>
              </a:spcAft>
              <a:defRPr/>
            </a:pPr>
            <a:r>
              <a:rPr lang="en-US" sz="2800" b="1" dirty="0">
                <a:effectLst>
                  <a:glow rad="101600">
                    <a:srgbClr val="FFFF00">
                      <a:alpha val="60000"/>
                    </a:srgbClr>
                  </a:glow>
                </a:effectLst>
                <a:latin typeface="+mn-lt"/>
                <a:cs typeface="+mn-cs"/>
              </a:rPr>
              <a:t>Loyalty</a:t>
            </a:r>
          </a:p>
          <a:p>
            <a:pPr algn="ctr" fontAlgn="auto">
              <a:spcBef>
                <a:spcPts val="0"/>
              </a:spcBef>
              <a:spcAft>
                <a:spcPts val="0"/>
              </a:spcAft>
              <a:defRPr/>
            </a:pPr>
            <a:endParaRPr lang="en-US" sz="2800" b="1" dirty="0">
              <a:effectLst>
                <a:glow rad="101600">
                  <a:srgbClr val="FFFF00">
                    <a:alpha val="60000"/>
                  </a:srgbClr>
                </a:glow>
              </a:effectLst>
              <a:latin typeface="+mn-lt"/>
              <a:cs typeface="+mn-cs"/>
            </a:endParaRPr>
          </a:p>
          <a:p>
            <a:pPr algn="ctr" fontAlgn="auto">
              <a:spcBef>
                <a:spcPts val="0"/>
              </a:spcBef>
              <a:spcAft>
                <a:spcPts val="0"/>
              </a:spcAft>
              <a:defRPr/>
            </a:pPr>
            <a:r>
              <a:rPr lang="en-US" sz="2800" u="sng" dirty="0">
                <a:latin typeface="+mn-lt"/>
                <a:cs typeface="+mn-cs"/>
              </a:rPr>
              <a:t>Marius</a:t>
            </a:r>
            <a:r>
              <a:rPr lang="en-US" sz="2800" dirty="0">
                <a:latin typeface="+mn-lt"/>
                <a:cs typeface="+mn-cs"/>
              </a:rPr>
              <a:t> recruited from the poor landless and unemployed of the cities.</a:t>
            </a:r>
          </a:p>
          <a:p>
            <a:pPr algn="ctr" fontAlgn="auto">
              <a:spcBef>
                <a:spcPts val="0"/>
              </a:spcBef>
              <a:spcAft>
                <a:spcPts val="0"/>
              </a:spcAft>
              <a:defRPr/>
            </a:pPr>
            <a:r>
              <a:rPr lang="en-US" sz="2800" u="sng" dirty="0">
                <a:latin typeface="+mn-lt"/>
                <a:cs typeface="+mn-cs"/>
              </a:rPr>
              <a:t>He had the state provide them with armour and weapons.</a:t>
            </a:r>
          </a:p>
          <a:p>
            <a:pPr algn="ctr" fontAlgn="auto">
              <a:spcBef>
                <a:spcPts val="0"/>
              </a:spcBef>
              <a:spcAft>
                <a:spcPts val="0"/>
              </a:spcAft>
              <a:defRPr/>
            </a:pPr>
            <a:r>
              <a:rPr lang="en-US" sz="2800" u="sng" dirty="0">
                <a:latin typeface="+mn-lt"/>
                <a:cs typeface="+mn-cs"/>
              </a:rPr>
              <a:t>He also promised them land when they retired</a:t>
            </a:r>
            <a:r>
              <a:rPr lang="en-US" sz="2800" dirty="0">
                <a:latin typeface="+mn-lt"/>
                <a:cs typeface="+mn-cs"/>
              </a:rPr>
              <a:t>.</a:t>
            </a:r>
          </a:p>
          <a:p>
            <a:pPr algn="ctr" fontAlgn="auto">
              <a:spcBef>
                <a:spcPts val="0"/>
              </a:spcBef>
              <a:spcAft>
                <a:spcPts val="0"/>
              </a:spcAft>
              <a:defRPr/>
            </a:pPr>
            <a:endParaRPr lang="en-US" sz="2800" dirty="0">
              <a:latin typeface="+mn-lt"/>
              <a:cs typeface="+mn-cs"/>
            </a:endParaRPr>
          </a:p>
          <a:p>
            <a:pPr algn="ctr" fontAlgn="auto">
              <a:spcBef>
                <a:spcPts val="0"/>
              </a:spcBef>
              <a:spcAft>
                <a:spcPts val="0"/>
              </a:spcAft>
              <a:defRPr/>
            </a:pPr>
            <a:r>
              <a:rPr lang="en-US" sz="2800" dirty="0">
                <a:latin typeface="+mn-lt"/>
                <a:cs typeface="+mn-cs"/>
              </a:rPr>
              <a:t>Marius greatly changed the dynamic of the military in Rome.</a:t>
            </a:r>
          </a:p>
          <a:p>
            <a:pPr algn="ctr" fontAlgn="auto">
              <a:spcBef>
                <a:spcPts val="0"/>
              </a:spcBef>
              <a:spcAft>
                <a:spcPts val="0"/>
              </a:spcAft>
              <a:defRPr/>
            </a:pPr>
            <a:r>
              <a:rPr lang="en-US" sz="2800" u="sng" dirty="0">
                <a:latin typeface="+mn-lt"/>
                <a:cs typeface="+mn-cs"/>
              </a:rPr>
              <a:t>Now the soldiers were more loyal to the generals </a:t>
            </a:r>
            <a:r>
              <a:rPr lang="en-US" sz="2800" dirty="0">
                <a:latin typeface="+mn-lt"/>
                <a:cs typeface="+mn-cs"/>
              </a:rPr>
              <a:t>who paid them and gave them land than they were to the Republic and the Senate. </a:t>
            </a:r>
          </a:p>
          <a:p>
            <a:pPr algn="ctr" fontAlgn="auto">
              <a:spcBef>
                <a:spcPts val="0"/>
              </a:spcBef>
              <a:spcAft>
                <a:spcPts val="0"/>
              </a:spcAft>
              <a:defRPr/>
            </a:pPr>
            <a:endParaRPr lang="en-US" sz="28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2" end="2"/>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p:cTn id="17"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3" end="3"/>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p:cTn id="22"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3"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4" dur="1000"/>
                                        <p:tgtEl>
                                          <p:spTgt spid="2">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p:cTn id="29"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6" end="6"/>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 calcmode="lin" valueType="num">
                                      <p:cBhvr>
                                        <p:cTn id="34"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5"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6" dur="1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7315200" cy="6432530"/>
          </a:xfrm>
          <a:prstGeom prst="rect">
            <a:avLst/>
          </a:prstGeom>
        </p:spPr>
        <p:txBody>
          <a:bodyPr>
            <a:spAutoFit/>
          </a:bodyPr>
          <a:lstStyle/>
          <a:p>
            <a:pPr fontAlgn="auto">
              <a:spcBef>
                <a:spcPts val="0"/>
              </a:spcBef>
              <a:spcAft>
                <a:spcPts val="0"/>
              </a:spcAft>
              <a:defRPr/>
            </a:pPr>
            <a:r>
              <a:rPr lang="en-US" sz="2800" b="1" dirty="0">
                <a:effectLst>
                  <a:glow rad="101600">
                    <a:srgbClr val="FFC000">
                      <a:alpha val="60000"/>
                    </a:srgbClr>
                  </a:glow>
                </a:effectLst>
                <a:latin typeface="+mn-lt"/>
                <a:cs typeface="+mn-cs"/>
              </a:rPr>
              <a:t>Generals in Politics</a:t>
            </a:r>
          </a:p>
          <a:p>
            <a:pPr fontAlgn="auto">
              <a:spcBef>
                <a:spcPts val="0"/>
              </a:spcBef>
              <a:spcAft>
                <a:spcPts val="0"/>
              </a:spcAft>
              <a:defRPr/>
            </a:pPr>
            <a:endParaRPr lang="en-US" sz="2800" b="1" dirty="0">
              <a:effectLst>
                <a:glow rad="101600">
                  <a:srgbClr val="FFC000">
                    <a:alpha val="60000"/>
                  </a:srgbClr>
                </a:glow>
              </a:effectLst>
              <a:latin typeface="+mn-lt"/>
              <a:cs typeface="+mn-cs"/>
            </a:endParaRPr>
          </a:p>
          <a:p>
            <a:pPr fontAlgn="auto">
              <a:spcBef>
                <a:spcPts val="0"/>
              </a:spcBef>
              <a:spcAft>
                <a:spcPts val="0"/>
              </a:spcAft>
              <a:defRPr/>
            </a:pPr>
            <a:r>
              <a:rPr lang="en-US" sz="2800" dirty="0">
                <a:latin typeface="+mn-lt"/>
                <a:cs typeface="+mn-cs"/>
              </a:rPr>
              <a:t>Marius gave the generals of the Roman army a power base for their entry into politics.</a:t>
            </a:r>
          </a:p>
          <a:p>
            <a:pPr fontAlgn="auto">
              <a:spcBef>
                <a:spcPts val="0"/>
              </a:spcBef>
              <a:spcAft>
                <a:spcPts val="0"/>
              </a:spcAft>
              <a:defRPr/>
            </a:pPr>
            <a:r>
              <a:rPr lang="en-US" sz="2800" u="sng" dirty="0">
                <a:latin typeface="+mn-lt"/>
                <a:cs typeface="+mn-cs"/>
              </a:rPr>
              <a:t>Generals could now use their armies to gain political power.</a:t>
            </a:r>
          </a:p>
          <a:p>
            <a:pPr fontAlgn="auto">
              <a:spcBef>
                <a:spcPts val="0"/>
              </a:spcBef>
              <a:spcAft>
                <a:spcPts val="0"/>
              </a:spcAft>
              <a:defRPr/>
            </a:pPr>
            <a:r>
              <a:rPr lang="en-US" sz="2800" u="sng" dirty="0">
                <a:latin typeface="+mn-lt"/>
                <a:cs typeface="+mn-cs"/>
              </a:rPr>
              <a:t>This led to many power struggles and civil wars</a:t>
            </a:r>
            <a:r>
              <a:rPr lang="en-US" sz="2800" dirty="0">
                <a:latin typeface="+mn-lt"/>
                <a:cs typeface="+mn-cs"/>
              </a:rPr>
              <a:t>. </a:t>
            </a:r>
          </a:p>
          <a:p>
            <a:pPr fontAlgn="auto">
              <a:spcBef>
                <a:spcPts val="0"/>
              </a:spcBef>
              <a:spcAft>
                <a:spcPts val="0"/>
              </a:spcAft>
              <a:defRPr/>
            </a:pPr>
            <a:endParaRPr lang="en-US" sz="2800" dirty="0">
              <a:latin typeface="+mn-lt"/>
              <a:cs typeface="+mn-cs"/>
            </a:endParaRPr>
          </a:p>
          <a:p>
            <a:pPr fontAlgn="auto">
              <a:spcBef>
                <a:spcPts val="0"/>
              </a:spcBef>
              <a:spcAft>
                <a:spcPts val="0"/>
              </a:spcAft>
              <a:defRPr/>
            </a:pPr>
            <a:r>
              <a:rPr lang="en-US" sz="2800" dirty="0">
                <a:latin typeface="+mn-lt"/>
                <a:cs typeface="+mn-cs"/>
              </a:rPr>
              <a:t>The next </a:t>
            </a:r>
            <a:r>
              <a:rPr lang="en-US" sz="2800" u="sng" dirty="0">
                <a:latin typeface="+mn-lt"/>
                <a:cs typeface="+mn-cs"/>
              </a:rPr>
              <a:t>General</a:t>
            </a:r>
            <a:r>
              <a:rPr lang="en-US" sz="2800" dirty="0">
                <a:latin typeface="+mn-lt"/>
                <a:cs typeface="+mn-cs"/>
              </a:rPr>
              <a:t> Lucius Cornelius </a:t>
            </a:r>
            <a:r>
              <a:rPr lang="en-US" sz="2800" u="sng" dirty="0">
                <a:latin typeface="+mn-lt"/>
                <a:cs typeface="+mn-cs"/>
              </a:rPr>
              <a:t>Sulla, tried to restore power to the Republic, but it did not last. </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endParaRPr lang="en-US" sz="2400" dirty="0">
              <a:latin typeface="+mn-lt"/>
              <a:cs typeface="+mn-cs"/>
            </a:endParaRPr>
          </a:p>
        </p:txBody>
      </p:sp>
      <p:pic>
        <p:nvPicPr>
          <p:cNvPr id="1028" name="Picture 4" descr="http://www.exovedate.com/images/p_sulla.gif"/>
          <p:cNvPicPr>
            <a:picLocks noChangeAspect="1" noChangeArrowheads="1"/>
          </p:cNvPicPr>
          <p:nvPr/>
        </p:nvPicPr>
        <p:blipFill>
          <a:blip r:embed="rId2" cstate="print">
            <a:clrChange>
              <a:clrFrom>
                <a:srgbClr val="000000"/>
              </a:clrFrom>
              <a:clrTo>
                <a:srgbClr val="000000">
                  <a:alpha val="0"/>
                </a:srgbClr>
              </a:clrTo>
            </a:clrChange>
          </a:blip>
          <a:srcRect l="14244" t="7272" r="11688" b="6979"/>
          <a:stretch>
            <a:fillRect/>
          </a:stretch>
        </p:blipFill>
        <p:spPr bwMode="auto">
          <a:xfrm>
            <a:off x="7467600" y="4191000"/>
            <a:ext cx="1447800" cy="2393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p:cTn id="31"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2"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3" dur="1000"/>
                                        <p:tgtEl>
                                          <p:spTgt spid="2">
                                            <p:txEl>
                                              <p:pRg st="6" end="6"/>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 calcmode="lin" valueType="num">
                                      <p:cBhvr>
                                        <p:cTn id="36" dur="1000" fill="hold"/>
                                        <p:tgtEl>
                                          <p:spTgt spid="1028"/>
                                        </p:tgtEl>
                                        <p:attrNameLst>
                                          <p:attrName>ppt_w</p:attrName>
                                        </p:attrNameLst>
                                      </p:cBhvr>
                                      <p:tavLst>
                                        <p:tav tm="0">
                                          <p:val>
                                            <p:strVal val="#ppt_w*0.70"/>
                                          </p:val>
                                        </p:tav>
                                        <p:tav tm="100000">
                                          <p:val>
                                            <p:strVal val="#ppt_w"/>
                                          </p:val>
                                        </p:tav>
                                      </p:tavLst>
                                    </p:anim>
                                    <p:anim calcmode="lin" valueType="num">
                                      <p:cBhvr>
                                        <p:cTn id="37" dur="1000" fill="hold"/>
                                        <p:tgtEl>
                                          <p:spTgt spid="1028"/>
                                        </p:tgtEl>
                                        <p:attrNameLst>
                                          <p:attrName>ppt_h</p:attrName>
                                        </p:attrNameLst>
                                      </p:cBhvr>
                                      <p:tavLst>
                                        <p:tav tm="0">
                                          <p:val>
                                            <p:strVal val="#ppt_h"/>
                                          </p:val>
                                        </p:tav>
                                        <p:tav tm="100000">
                                          <p:val>
                                            <p:strVal val="#ppt_h"/>
                                          </p:val>
                                        </p:tav>
                                      </p:tavLst>
                                    </p:anim>
                                    <p:animEffect transition="in" filter="fade">
                                      <p:cBhvr>
                                        <p:cTn id="38"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839200" cy="6001643"/>
          </a:xfrm>
          <a:prstGeom prst="rect">
            <a:avLst/>
          </a:prstGeom>
          <a:noFill/>
        </p:spPr>
        <p:txBody>
          <a:bodyPr>
            <a:spAutoFit/>
          </a:bodyPr>
          <a:lstStyle/>
          <a:p>
            <a:pPr fontAlgn="auto">
              <a:spcBef>
                <a:spcPts val="0"/>
              </a:spcBef>
              <a:spcAft>
                <a:spcPts val="0"/>
              </a:spcAft>
              <a:defRPr/>
            </a:pPr>
            <a:r>
              <a:rPr lang="en-US" sz="2400" b="1" dirty="0">
                <a:effectLst>
                  <a:glow rad="139700">
                    <a:schemeClr val="accent6">
                      <a:satMod val="175000"/>
                      <a:alpha val="40000"/>
                    </a:schemeClr>
                  </a:glow>
                </a:effectLst>
                <a:latin typeface="+mn-lt"/>
                <a:cs typeface="+mn-cs"/>
              </a:rPr>
              <a:t>The First Triumvirate</a:t>
            </a:r>
          </a:p>
          <a:p>
            <a:pPr fontAlgn="auto">
              <a:spcBef>
                <a:spcPts val="0"/>
              </a:spcBef>
              <a:spcAft>
                <a:spcPts val="0"/>
              </a:spcAft>
              <a:defRPr/>
            </a:pPr>
            <a:r>
              <a:rPr lang="en-US" sz="2400" u="sng" dirty="0">
                <a:latin typeface="+mn-lt"/>
                <a:cs typeface="+mn-cs"/>
              </a:rPr>
              <a:t>Three men who emerged from the civil wars to take control of Rome</a:t>
            </a:r>
          </a:p>
          <a:p>
            <a:pPr fontAlgn="auto">
              <a:spcBef>
                <a:spcPts val="0"/>
              </a:spcBef>
              <a:spcAft>
                <a:spcPts val="0"/>
              </a:spcAft>
              <a:defRPr/>
            </a:pPr>
            <a:endParaRPr lang="en-US" sz="2400" dirty="0">
              <a:latin typeface="+mn-lt"/>
              <a:cs typeface="+mn-cs"/>
            </a:endParaRPr>
          </a:p>
          <a:p>
            <a:pPr lvl="3" fontAlgn="auto">
              <a:spcBef>
                <a:spcPts val="0"/>
              </a:spcBef>
              <a:spcAft>
                <a:spcPts val="0"/>
              </a:spcAft>
              <a:defRPr/>
            </a:pPr>
            <a:r>
              <a:rPr lang="en-US" sz="2400" b="1" dirty="0">
                <a:latin typeface="+mn-lt"/>
                <a:cs typeface="+mn-cs"/>
              </a:rPr>
              <a:t>Crassus</a:t>
            </a:r>
          </a:p>
          <a:p>
            <a:pPr lvl="3" fontAlgn="auto">
              <a:spcBef>
                <a:spcPts val="0"/>
              </a:spcBef>
              <a:spcAft>
                <a:spcPts val="0"/>
              </a:spcAft>
              <a:defRPr/>
            </a:pPr>
            <a:r>
              <a:rPr lang="en-US" sz="2400" u="sng" dirty="0">
                <a:latin typeface="+mn-lt"/>
                <a:cs typeface="+mn-cs"/>
              </a:rPr>
              <a:t>Richest man in Rome</a:t>
            </a:r>
          </a:p>
          <a:p>
            <a:pPr lvl="3" fontAlgn="auto">
              <a:spcBef>
                <a:spcPts val="0"/>
              </a:spcBef>
              <a:spcAft>
                <a:spcPts val="0"/>
              </a:spcAft>
              <a:defRPr/>
            </a:pPr>
            <a:r>
              <a:rPr lang="en-US" sz="2400" u="sng" dirty="0">
                <a:latin typeface="+mn-lt"/>
                <a:cs typeface="+mn-cs"/>
              </a:rPr>
              <a:t>He was a Roman General</a:t>
            </a:r>
          </a:p>
          <a:p>
            <a:pPr lvl="3" fontAlgn="auto">
              <a:spcBef>
                <a:spcPts val="0"/>
              </a:spcBef>
              <a:spcAft>
                <a:spcPts val="0"/>
              </a:spcAft>
              <a:defRPr/>
            </a:pPr>
            <a:endParaRPr lang="en-US" sz="2400" b="1" dirty="0">
              <a:latin typeface="+mn-lt"/>
              <a:cs typeface="+mn-cs"/>
            </a:endParaRPr>
          </a:p>
          <a:p>
            <a:pPr lvl="3" fontAlgn="auto">
              <a:spcBef>
                <a:spcPts val="0"/>
              </a:spcBef>
              <a:spcAft>
                <a:spcPts val="0"/>
              </a:spcAft>
              <a:defRPr/>
            </a:pPr>
            <a:r>
              <a:rPr lang="en-US" sz="2400" b="1" dirty="0">
                <a:latin typeface="+mn-lt"/>
                <a:cs typeface="+mn-cs"/>
              </a:rPr>
              <a:t>Pompey</a:t>
            </a:r>
          </a:p>
          <a:p>
            <a:pPr lvl="3" fontAlgn="auto">
              <a:spcBef>
                <a:spcPts val="0"/>
              </a:spcBef>
              <a:spcAft>
                <a:spcPts val="0"/>
              </a:spcAft>
              <a:defRPr/>
            </a:pPr>
            <a:r>
              <a:rPr lang="en-US" sz="2400" u="sng" dirty="0">
                <a:latin typeface="+mn-lt"/>
                <a:cs typeface="+mn-cs"/>
              </a:rPr>
              <a:t>Another General, </a:t>
            </a:r>
            <a:r>
              <a:rPr lang="en-US" sz="2400" dirty="0">
                <a:latin typeface="+mn-lt"/>
                <a:cs typeface="+mn-cs"/>
              </a:rPr>
              <a:t>he had just won a campaign in Spain. </a:t>
            </a:r>
          </a:p>
          <a:p>
            <a:pPr lvl="3" fontAlgn="auto">
              <a:spcBef>
                <a:spcPts val="0"/>
              </a:spcBef>
              <a:spcAft>
                <a:spcPts val="0"/>
              </a:spcAft>
              <a:defRPr/>
            </a:pPr>
            <a:endParaRPr lang="en-US" sz="2400" u="sng" dirty="0">
              <a:latin typeface="+mn-lt"/>
              <a:cs typeface="+mn-cs"/>
            </a:endParaRPr>
          </a:p>
          <a:p>
            <a:pPr lvl="3" fontAlgn="auto">
              <a:spcBef>
                <a:spcPts val="0"/>
              </a:spcBef>
              <a:spcAft>
                <a:spcPts val="0"/>
              </a:spcAft>
              <a:defRPr/>
            </a:pPr>
            <a:endParaRPr lang="en-US" sz="2400" b="1" dirty="0">
              <a:latin typeface="+mn-lt"/>
              <a:cs typeface="+mn-cs"/>
            </a:endParaRPr>
          </a:p>
          <a:p>
            <a:pPr lvl="3" fontAlgn="auto">
              <a:spcBef>
                <a:spcPts val="0"/>
              </a:spcBef>
              <a:spcAft>
                <a:spcPts val="0"/>
              </a:spcAft>
              <a:defRPr/>
            </a:pPr>
            <a:r>
              <a:rPr lang="en-US" sz="2400" b="1" dirty="0">
                <a:latin typeface="+mn-lt"/>
                <a:cs typeface="+mn-cs"/>
              </a:rPr>
              <a:t>Julius Caesar</a:t>
            </a:r>
          </a:p>
          <a:p>
            <a:pPr lvl="3" fontAlgn="auto">
              <a:spcBef>
                <a:spcPts val="0"/>
              </a:spcBef>
              <a:spcAft>
                <a:spcPts val="0"/>
              </a:spcAft>
              <a:defRPr/>
            </a:pPr>
            <a:r>
              <a:rPr lang="en-US" sz="2400" u="sng" dirty="0">
                <a:latin typeface="+mn-lt"/>
                <a:cs typeface="+mn-cs"/>
              </a:rPr>
              <a:t>General </a:t>
            </a:r>
            <a:r>
              <a:rPr lang="en-US" sz="2400" dirty="0">
                <a:latin typeface="+mn-lt"/>
                <a:cs typeface="+mn-cs"/>
              </a:rPr>
              <a:t>who had also </a:t>
            </a:r>
            <a:r>
              <a:rPr lang="en-US" sz="2400" u="sng" dirty="0">
                <a:latin typeface="+mn-lt"/>
                <a:cs typeface="+mn-cs"/>
              </a:rPr>
              <a:t>just waged a campaign in Spain</a:t>
            </a:r>
          </a:p>
        </p:txBody>
      </p:sp>
      <p:pic>
        <p:nvPicPr>
          <p:cNvPr id="1028" name="Picture 4" descr="http://www.livius.org/a/battlefields/carrhae/crassus.jpg"/>
          <p:cNvPicPr>
            <a:picLocks noChangeAspect="1" noChangeArrowheads="1"/>
          </p:cNvPicPr>
          <p:nvPr/>
        </p:nvPicPr>
        <p:blipFill>
          <a:blip r:embed="rId2" cstate="print"/>
          <a:srcRect/>
          <a:stretch>
            <a:fillRect/>
          </a:stretch>
        </p:blipFill>
        <p:spPr bwMode="auto">
          <a:xfrm>
            <a:off x="457200" y="1687513"/>
            <a:ext cx="990600" cy="1284287"/>
          </a:xfrm>
          <a:prstGeom prst="rect">
            <a:avLst/>
          </a:prstGeom>
          <a:noFill/>
          <a:ln w="9525">
            <a:noFill/>
            <a:miter lim="800000"/>
            <a:headEnd/>
            <a:tailEnd/>
          </a:ln>
        </p:spPr>
      </p:pic>
      <p:pic>
        <p:nvPicPr>
          <p:cNvPr id="1030" name="Picture 6" descr="http://www.white-history.com/hwr12a_files/pomp2.JPG"/>
          <p:cNvPicPr>
            <a:picLocks noChangeAspect="1" noChangeArrowheads="1"/>
          </p:cNvPicPr>
          <p:nvPr/>
        </p:nvPicPr>
        <p:blipFill>
          <a:blip r:embed="rId3" cstate="print"/>
          <a:srcRect/>
          <a:stretch>
            <a:fillRect/>
          </a:stretch>
        </p:blipFill>
        <p:spPr bwMode="auto">
          <a:xfrm>
            <a:off x="533400" y="3352800"/>
            <a:ext cx="995363" cy="1295400"/>
          </a:xfrm>
          <a:prstGeom prst="rect">
            <a:avLst/>
          </a:prstGeom>
          <a:noFill/>
          <a:ln w="9525">
            <a:noFill/>
            <a:miter lim="800000"/>
            <a:headEnd/>
            <a:tailEnd/>
          </a:ln>
        </p:spPr>
      </p:pic>
      <p:pic>
        <p:nvPicPr>
          <p:cNvPr id="1032" name="Picture 8" descr="http://www.lucidcafe.com/library/96jul/96julgifs/caesar.gif"/>
          <p:cNvPicPr>
            <a:picLocks noChangeAspect="1" noChangeArrowheads="1"/>
          </p:cNvPicPr>
          <p:nvPr/>
        </p:nvPicPr>
        <p:blipFill>
          <a:blip r:embed="rId4" cstate="print"/>
          <a:srcRect/>
          <a:stretch>
            <a:fillRect/>
          </a:stretch>
        </p:blipFill>
        <p:spPr bwMode="auto">
          <a:xfrm>
            <a:off x="381000" y="4876800"/>
            <a:ext cx="1143000" cy="165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4" end="4"/>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p:cTn id="29"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5" end="5"/>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1028"/>
                                        </p:tgtEl>
                                        <p:attrNameLst>
                                          <p:attrName>style.visibility</p:attrName>
                                        </p:attrNameLst>
                                      </p:cBhvr>
                                      <p:to>
                                        <p:strVal val="visible"/>
                                      </p:to>
                                    </p:set>
                                    <p:anim calcmode="lin" valueType="num">
                                      <p:cBhvr>
                                        <p:cTn id="34" dur="1000" fill="hold"/>
                                        <p:tgtEl>
                                          <p:spTgt spid="1028"/>
                                        </p:tgtEl>
                                        <p:attrNameLst>
                                          <p:attrName>ppt_w</p:attrName>
                                        </p:attrNameLst>
                                      </p:cBhvr>
                                      <p:tavLst>
                                        <p:tav tm="0">
                                          <p:val>
                                            <p:strVal val="#ppt_w*0.70"/>
                                          </p:val>
                                        </p:tav>
                                        <p:tav tm="100000">
                                          <p:val>
                                            <p:strVal val="#ppt_w"/>
                                          </p:val>
                                        </p:tav>
                                      </p:tavLst>
                                    </p:anim>
                                    <p:anim calcmode="lin" valueType="num">
                                      <p:cBhvr>
                                        <p:cTn id="35" dur="1000" fill="hold"/>
                                        <p:tgtEl>
                                          <p:spTgt spid="1028"/>
                                        </p:tgtEl>
                                        <p:attrNameLst>
                                          <p:attrName>ppt_h</p:attrName>
                                        </p:attrNameLst>
                                      </p:cBhvr>
                                      <p:tavLst>
                                        <p:tav tm="0">
                                          <p:val>
                                            <p:strVal val="#ppt_h"/>
                                          </p:val>
                                        </p:tav>
                                        <p:tav tm="100000">
                                          <p:val>
                                            <p:strVal val="#ppt_h"/>
                                          </p:val>
                                        </p:tav>
                                      </p:tavLst>
                                    </p:anim>
                                    <p:animEffect transition="in" filter="fade">
                                      <p:cBhvr>
                                        <p:cTn id="36" dur="1000"/>
                                        <p:tgtEl>
                                          <p:spTgt spid="1028"/>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 calcmode="lin" valueType="num">
                                      <p:cBhvr>
                                        <p:cTn id="41"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42"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3" dur="1000"/>
                                        <p:tgtEl>
                                          <p:spTgt spid="2">
                                            <p:txEl>
                                              <p:pRg st="7" end="7"/>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2">
                                            <p:txEl>
                                              <p:pRg st="8" end="8"/>
                                            </p:txEl>
                                          </p:spTgt>
                                        </p:tgtEl>
                                        <p:attrNameLst>
                                          <p:attrName>style.visibility</p:attrName>
                                        </p:attrNameLst>
                                      </p:cBhvr>
                                      <p:to>
                                        <p:strVal val="visible"/>
                                      </p:to>
                                    </p:set>
                                    <p:anim calcmode="lin" valueType="num">
                                      <p:cBhvr>
                                        <p:cTn id="46"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7"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8" dur="1000"/>
                                        <p:tgtEl>
                                          <p:spTgt spid="2">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1030"/>
                                        </p:tgtEl>
                                        <p:attrNameLst>
                                          <p:attrName>style.visibility</p:attrName>
                                        </p:attrNameLst>
                                      </p:cBhvr>
                                      <p:to>
                                        <p:strVal val="visible"/>
                                      </p:to>
                                    </p:set>
                                    <p:anim calcmode="lin" valueType="num">
                                      <p:cBhvr>
                                        <p:cTn id="53" dur="1000" fill="hold"/>
                                        <p:tgtEl>
                                          <p:spTgt spid="1030"/>
                                        </p:tgtEl>
                                        <p:attrNameLst>
                                          <p:attrName>ppt_w</p:attrName>
                                        </p:attrNameLst>
                                      </p:cBhvr>
                                      <p:tavLst>
                                        <p:tav tm="0">
                                          <p:val>
                                            <p:strVal val="#ppt_w*0.70"/>
                                          </p:val>
                                        </p:tav>
                                        <p:tav tm="100000">
                                          <p:val>
                                            <p:strVal val="#ppt_w"/>
                                          </p:val>
                                        </p:tav>
                                      </p:tavLst>
                                    </p:anim>
                                    <p:anim calcmode="lin" valueType="num">
                                      <p:cBhvr>
                                        <p:cTn id="54" dur="1000" fill="hold"/>
                                        <p:tgtEl>
                                          <p:spTgt spid="1030"/>
                                        </p:tgtEl>
                                        <p:attrNameLst>
                                          <p:attrName>ppt_h</p:attrName>
                                        </p:attrNameLst>
                                      </p:cBhvr>
                                      <p:tavLst>
                                        <p:tav tm="0">
                                          <p:val>
                                            <p:strVal val="#ppt_h"/>
                                          </p:val>
                                        </p:tav>
                                        <p:tav tm="100000">
                                          <p:val>
                                            <p:strVal val="#ppt_h"/>
                                          </p:val>
                                        </p:tav>
                                      </p:tavLst>
                                    </p:anim>
                                    <p:animEffect transition="in" filter="fade">
                                      <p:cBhvr>
                                        <p:cTn id="55" dur="1000"/>
                                        <p:tgtEl>
                                          <p:spTgt spid="1030"/>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nodeType="clickEffect">
                                  <p:stCondLst>
                                    <p:cond delay="0"/>
                                  </p:stCondLst>
                                  <p:childTnLst>
                                    <p:set>
                                      <p:cBhvr>
                                        <p:cTn id="59" dur="1" fill="hold">
                                          <p:stCondLst>
                                            <p:cond delay="0"/>
                                          </p:stCondLst>
                                        </p:cTn>
                                        <p:tgtEl>
                                          <p:spTgt spid="1032"/>
                                        </p:tgtEl>
                                        <p:attrNameLst>
                                          <p:attrName>style.visibility</p:attrName>
                                        </p:attrNameLst>
                                      </p:cBhvr>
                                      <p:to>
                                        <p:strVal val="visible"/>
                                      </p:to>
                                    </p:set>
                                    <p:anim calcmode="lin" valueType="num">
                                      <p:cBhvr>
                                        <p:cTn id="60" dur="1000" fill="hold"/>
                                        <p:tgtEl>
                                          <p:spTgt spid="1032"/>
                                        </p:tgtEl>
                                        <p:attrNameLst>
                                          <p:attrName>ppt_w</p:attrName>
                                        </p:attrNameLst>
                                      </p:cBhvr>
                                      <p:tavLst>
                                        <p:tav tm="0">
                                          <p:val>
                                            <p:strVal val="#ppt_w*0.70"/>
                                          </p:val>
                                        </p:tav>
                                        <p:tav tm="100000">
                                          <p:val>
                                            <p:strVal val="#ppt_w"/>
                                          </p:val>
                                        </p:tav>
                                      </p:tavLst>
                                    </p:anim>
                                    <p:anim calcmode="lin" valueType="num">
                                      <p:cBhvr>
                                        <p:cTn id="61" dur="1000" fill="hold"/>
                                        <p:tgtEl>
                                          <p:spTgt spid="1032"/>
                                        </p:tgtEl>
                                        <p:attrNameLst>
                                          <p:attrName>ppt_h</p:attrName>
                                        </p:attrNameLst>
                                      </p:cBhvr>
                                      <p:tavLst>
                                        <p:tav tm="0">
                                          <p:val>
                                            <p:strVal val="#ppt_h"/>
                                          </p:val>
                                        </p:tav>
                                        <p:tav tm="100000">
                                          <p:val>
                                            <p:strVal val="#ppt_h"/>
                                          </p:val>
                                        </p:tav>
                                      </p:tavLst>
                                    </p:anim>
                                    <p:animEffect transition="in" filter="fade">
                                      <p:cBhvr>
                                        <p:cTn id="62" dur="1000"/>
                                        <p:tgtEl>
                                          <p:spTgt spid="1032"/>
                                        </p:tgtEl>
                                      </p:cBhvr>
                                    </p:animEffect>
                                  </p:childTnLst>
                                </p:cTn>
                              </p:par>
                              <p:par>
                                <p:cTn id="63" presetID="55" presetClass="entr" presetSubtype="0" fill="hold" nodeType="withEffect">
                                  <p:stCondLst>
                                    <p:cond delay="0"/>
                                  </p:stCondLst>
                                  <p:childTnLst>
                                    <p:set>
                                      <p:cBhvr>
                                        <p:cTn id="64" dur="1" fill="hold">
                                          <p:stCondLst>
                                            <p:cond delay="0"/>
                                          </p:stCondLst>
                                        </p:cTn>
                                        <p:tgtEl>
                                          <p:spTgt spid="2">
                                            <p:txEl>
                                              <p:pRg st="11" end="11"/>
                                            </p:txEl>
                                          </p:spTgt>
                                        </p:tgtEl>
                                        <p:attrNameLst>
                                          <p:attrName>style.visibility</p:attrName>
                                        </p:attrNameLst>
                                      </p:cBhvr>
                                      <p:to>
                                        <p:strVal val="visible"/>
                                      </p:to>
                                    </p:set>
                                    <p:anim calcmode="lin" valueType="num">
                                      <p:cBhvr>
                                        <p:cTn id="65"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66"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67" dur="1000"/>
                                        <p:tgtEl>
                                          <p:spTgt spid="2">
                                            <p:txEl>
                                              <p:pRg st="11" end="11"/>
                                            </p:txEl>
                                          </p:spTgt>
                                        </p:tgtEl>
                                      </p:cBhvr>
                                    </p:animEffect>
                                  </p:childTnLst>
                                </p:cTn>
                              </p:par>
                              <p:par>
                                <p:cTn id="68" presetID="55" presetClass="entr" presetSubtype="0" fill="hold" nodeType="withEffect">
                                  <p:stCondLst>
                                    <p:cond delay="0"/>
                                  </p:stCondLst>
                                  <p:childTnLst>
                                    <p:set>
                                      <p:cBhvr>
                                        <p:cTn id="69" dur="1" fill="hold">
                                          <p:stCondLst>
                                            <p:cond delay="0"/>
                                          </p:stCondLst>
                                        </p:cTn>
                                        <p:tgtEl>
                                          <p:spTgt spid="2">
                                            <p:txEl>
                                              <p:pRg st="12" end="12"/>
                                            </p:txEl>
                                          </p:spTgt>
                                        </p:tgtEl>
                                        <p:attrNameLst>
                                          <p:attrName>style.visibility</p:attrName>
                                        </p:attrNameLst>
                                      </p:cBhvr>
                                      <p:to>
                                        <p:strVal val="visible"/>
                                      </p:to>
                                    </p:set>
                                    <p:anim calcmode="lin" valueType="num">
                                      <p:cBhvr>
                                        <p:cTn id="70" dur="1000" fill="hold"/>
                                        <p:tgtEl>
                                          <p:spTgt spid="2">
                                            <p:txEl>
                                              <p:pRg st="12" end="12"/>
                                            </p:txEl>
                                          </p:spTgt>
                                        </p:tgtEl>
                                        <p:attrNameLst>
                                          <p:attrName>ppt_w</p:attrName>
                                        </p:attrNameLst>
                                      </p:cBhvr>
                                      <p:tavLst>
                                        <p:tav tm="0">
                                          <p:val>
                                            <p:strVal val="#ppt_w*0.70"/>
                                          </p:val>
                                        </p:tav>
                                        <p:tav tm="100000">
                                          <p:val>
                                            <p:strVal val="#ppt_w"/>
                                          </p:val>
                                        </p:tav>
                                      </p:tavLst>
                                    </p:anim>
                                    <p:anim calcmode="lin" valueType="num">
                                      <p:cBhvr>
                                        <p:cTn id="71" dur="1000" fill="hold"/>
                                        <p:tgtEl>
                                          <p:spTgt spid="2">
                                            <p:txEl>
                                              <p:pRg st="12" end="12"/>
                                            </p:txEl>
                                          </p:spTgt>
                                        </p:tgtEl>
                                        <p:attrNameLst>
                                          <p:attrName>ppt_h</p:attrName>
                                        </p:attrNameLst>
                                      </p:cBhvr>
                                      <p:tavLst>
                                        <p:tav tm="0">
                                          <p:val>
                                            <p:strVal val="#ppt_h"/>
                                          </p:val>
                                        </p:tav>
                                        <p:tav tm="100000">
                                          <p:val>
                                            <p:strVal val="#ppt_h"/>
                                          </p:val>
                                        </p:tav>
                                      </p:tavLst>
                                    </p:anim>
                                    <p:animEffect transition="in" filter="fade">
                                      <p:cBhvr>
                                        <p:cTn id="72" dur="10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686800" cy="3770263"/>
          </a:xfrm>
          <a:prstGeom prst="rect">
            <a:avLst/>
          </a:prstGeom>
          <a:noFill/>
        </p:spPr>
        <p:txBody>
          <a:bodyPr>
            <a:spAutoFit/>
          </a:bodyPr>
          <a:lstStyle/>
          <a:p>
            <a:pPr fontAlgn="auto">
              <a:spcBef>
                <a:spcPts val="0"/>
              </a:spcBef>
              <a:spcAft>
                <a:spcPts val="0"/>
              </a:spcAft>
              <a:defRPr/>
            </a:pPr>
            <a:r>
              <a:rPr lang="en-US" sz="2400" b="1" dirty="0">
                <a:effectLst>
                  <a:glow rad="63500">
                    <a:schemeClr val="accent1">
                      <a:satMod val="175000"/>
                      <a:alpha val="40000"/>
                    </a:schemeClr>
                  </a:glow>
                </a:effectLst>
                <a:latin typeface="+mn-lt"/>
                <a:cs typeface="+mn-cs"/>
              </a:rPr>
              <a:t>Caesar’s Rise to Power</a:t>
            </a:r>
          </a:p>
          <a:p>
            <a:pPr fontAlgn="auto">
              <a:spcBef>
                <a:spcPts val="0"/>
              </a:spcBef>
              <a:spcAft>
                <a:spcPts val="0"/>
              </a:spcAft>
              <a:defRPr/>
            </a:pPr>
            <a:r>
              <a:rPr lang="en-US" sz="2400" dirty="0">
                <a:latin typeface="+mn-lt"/>
                <a:cs typeface="+mn-cs"/>
              </a:rPr>
              <a:t>Julius Caesar and the others members of the Triumvirate used each other’s wealth and power to gain political advantages. </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u="sng" dirty="0">
                <a:latin typeface="+mn-lt"/>
                <a:cs typeface="+mn-cs"/>
              </a:rPr>
              <a:t>Caesar had himself made general in Gaul</a:t>
            </a:r>
          </a:p>
          <a:p>
            <a:pPr fontAlgn="auto">
              <a:spcBef>
                <a:spcPts val="0"/>
              </a:spcBef>
              <a:spcAft>
                <a:spcPts val="0"/>
              </a:spcAft>
              <a:defRPr/>
            </a:pPr>
            <a:r>
              <a:rPr lang="en-US" sz="2400" dirty="0">
                <a:latin typeface="+mn-lt"/>
                <a:cs typeface="+mn-cs"/>
              </a:rPr>
              <a:t>He </a:t>
            </a:r>
            <a:r>
              <a:rPr lang="en-US" sz="2400" u="sng" dirty="0">
                <a:latin typeface="+mn-lt"/>
                <a:cs typeface="+mn-cs"/>
              </a:rPr>
              <a:t>won many military victories in </a:t>
            </a:r>
            <a:r>
              <a:rPr lang="en-US" sz="2400" dirty="0">
                <a:latin typeface="+mn-lt"/>
                <a:cs typeface="+mn-cs"/>
              </a:rPr>
              <a:t>Gaul and made it part of the Roman Empire.</a:t>
            </a:r>
          </a:p>
          <a:p>
            <a:pPr fontAlgn="auto">
              <a:spcBef>
                <a:spcPts val="0"/>
              </a:spcBef>
              <a:spcAft>
                <a:spcPts val="0"/>
              </a:spcAft>
              <a:defRPr/>
            </a:pPr>
            <a:r>
              <a:rPr lang="en-US" sz="2400" dirty="0">
                <a:latin typeface="+mn-lt"/>
                <a:cs typeface="+mn-cs"/>
              </a:rPr>
              <a:t>He became a</a:t>
            </a:r>
            <a:r>
              <a:rPr lang="en-US" sz="2400" u="sng" dirty="0">
                <a:latin typeface="+mn-lt"/>
                <a:cs typeface="+mn-cs"/>
              </a:rPr>
              <a:t> powerful and respected military leader. </a:t>
            </a:r>
          </a:p>
          <a:p>
            <a:pPr fontAlgn="auto">
              <a:spcBef>
                <a:spcPts val="0"/>
              </a:spcBef>
              <a:spcAft>
                <a:spcPts val="0"/>
              </a:spcAft>
              <a:defRPr/>
            </a:pPr>
            <a:endParaRPr lang="en-US" sz="2300" dirty="0">
              <a:latin typeface="+mn-lt"/>
              <a:cs typeface="+mn-cs"/>
            </a:endParaRPr>
          </a:p>
        </p:txBody>
      </p:sp>
      <p:pic>
        <p:nvPicPr>
          <p:cNvPr id="54274" name="Picture 2" descr="'How do I know? For this is what I have done. And I am Caesar.'  (Julius Caesar)"/>
          <p:cNvPicPr>
            <a:picLocks noChangeAspect="1" noChangeArrowheads="1"/>
          </p:cNvPicPr>
          <p:nvPr/>
        </p:nvPicPr>
        <p:blipFill>
          <a:blip r:embed="rId2" cstate="print"/>
          <a:srcRect/>
          <a:stretch>
            <a:fillRect/>
          </a:stretch>
        </p:blipFill>
        <p:spPr bwMode="auto">
          <a:xfrm>
            <a:off x="304800" y="3854450"/>
            <a:ext cx="1905000" cy="2755900"/>
          </a:xfrm>
          <a:prstGeom prst="rect">
            <a:avLst/>
          </a:prstGeom>
          <a:noFill/>
          <a:ln w="9525">
            <a:noFill/>
            <a:miter lim="800000"/>
            <a:headEnd/>
            <a:tailEnd/>
          </a:ln>
        </p:spPr>
      </p:pic>
      <p:pic>
        <p:nvPicPr>
          <p:cNvPr id="54276" name="Picture 4" descr="http://www.impleader.com/photos/blog/julius%20Caesar%20-%20Roman.jpg"/>
          <p:cNvPicPr>
            <a:picLocks noChangeAspect="1" noChangeArrowheads="1"/>
          </p:cNvPicPr>
          <p:nvPr/>
        </p:nvPicPr>
        <p:blipFill>
          <a:blip r:embed="rId3" cstate="print">
            <a:clrChange>
              <a:clrFrom>
                <a:srgbClr val="E1E2E4"/>
              </a:clrFrom>
              <a:clrTo>
                <a:srgbClr val="E1E2E4">
                  <a:alpha val="0"/>
                </a:srgbClr>
              </a:clrTo>
            </a:clrChange>
          </a:blip>
          <a:srcRect/>
          <a:stretch>
            <a:fillRect/>
          </a:stretch>
        </p:blipFill>
        <p:spPr bwMode="auto">
          <a:xfrm>
            <a:off x="7004050" y="3676650"/>
            <a:ext cx="1835150" cy="3028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4" end="4"/>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p:cTn id="29"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5" end="5"/>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54274"/>
                                        </p:tgtEl>
                                        <p:attrNameLst>
                                          <p:attrName>style.visibility</p:attrName>
                                        </p:attrNameLst>
                                      </p:cBhvr>
                                      <p:to>
                                        <p:strVal val="visible"/>
                                      </p:to>
                                    </p:set>
                                    <p:anim calcmode="lin" valueType="num">
                                      <p:cBhvr>
                                        <p:cTn id="34" dur="1000" fill="hold"/>
                                        <p:tgtEl>
                                          <p:spTgt spid="54274"/>
                                        </p:tgtEl>
                                        <p:attrNameLst>
                                          <p:attrName>ppt_w</p:attrName>
                                        </p:attrNameLst>
                                      </p:cBhvr>
                                      <p:tavLst>
                                        <p:tav tm="0">
                                          <p:val>
                                            <p:strVal val="#ppt_w*0.70"/>
                                          </p:val>
                                        </p:tav>
                                        <p:tav tm="100000">
                                          <p:val>
                                            <p:strVal val="#ppt_w"/>
                                          </p:val>
                                        </p:tav>
                                      </p:tavLst>
                                    </p:anim>
                                    <p:anim calcmode="lin" valueType="num">
                                      <p:cBhvr>
                                        <p:cTn id="35" dur="1000" fill="hold"/>
                                        <p:tgtEl>
                                          <p:spTgt spid="54274"/>
                                        </p:tgtEl>
                                        <p:attrNameLst>
                                          <p:attrName>ppt_h</p:attrName>
                                        </p:attrNameLst>
                                      </p:cBhvr>
                                      <p:tavLst>
                                        <p:tav tm="0">
                                          <p:val>
                                            <p:strVal val="#ppt_h"/>
                                          </p:val>
                                        </p:tav>
                                        <p:tav tm="100000">
                                          <p:val>
                                            <p:strVal val="#ppt_h"/>
                                          </p:val>
                                        </p:tav>
                                      </p:tavLst>
                                    </p:anim>
                                    <p:animEffect transition="in" filter="fade">
                                      <p:cBhvr>
                                        <p:cTn id="36" dur="1000"/>
                                        <p:tgtEl>
                                          <p:spTgt spid="54274"/>
                                        </p:tgtEl>
                                      </p:cBhvr>
                                    </p:animEffect>
                                  </p:childTnLst>
                                </p:cTn>
                              </p:par>
                              <p:par>
                                <p:cTn id="37" presetID="55" presetClass="entr" presetSubtype="0" fill="hold" nodeType="withEffect">
                                  <p:stCondLst>
                                    <p:cond delay="0"/>
                                  </p:stCondLst>
                                  <p:childTnLst>
                                    <p:set>
                                      <p:cBhvr>
                                        <p:cTn id="38" dur="1" fill="hold">
                                          <p:stCondLst>
                                            <p:cond delay="0"/>
                                          </p:stCondLst>
                                        </p:cTn>
                                        <p:tgtEl>
                                          <p:spTgt spid="54276"/>
                                        </p:tgtEl>
                                        <p:attrNameLst>
                                          <p:attrName>style.visibility</p:attrName>
                                        </p:attrNameLst>
                                      </p:cBhvr>
                                      <p:to>
                                        <p:strVal val="visible"/>
                                      </p:to>
                                    </p:set>
                                    <p:anim calcmode="lin" valueType="num">
                                      <p:cBhvr>
                                        <p:cTn id="39" dur="1000" fill="hold"/>
                                        <p:tgtEl>
                                          <p:spTgt spid="54276"/>
                                        </p:tgtEl>
                                        <p:attrNameLst>
                                          <p:attrName>ppt_w</p:attrName>
                                        </p:attrNameLst>
                                      </p:cBhvr>
                                      <p:tavLst>
                                        <p:tav tm="0">
                                          <p:val>
                                            <p:strVal val="#ppt_w*0.70"/>
                                          </p:val>
                                        </p:tav>
                                        <p:tav tm="100000">
                                          <p:val>
                                            <p:strVal val="#ppt_w"/>
                                          </p:val>
                                        </p:tav>
                                      </p:tavLst>
                                    </p:anim>
                                    <p:anim calcmode="lin" valueType="num">
                                      <p:cBhvr>
                                        <p:cTn id="40" dur="1000" fill="hold"/>
                                        <p:tgtEl>
                                          <p:spTgt spid="54276"/>
                                        </p:tgtEl>
                                        <p:attrNameLst>
                                          <p:attrName>ppt_h</p:attrName>
                                        </p:attrNameLst>
                                      </p:cBhvr>
                                      <p:tavLst>
                                        <p:tav tm="0">
                                          <p:val>
                                            <p:strVal val="#ppt_h"/>
                                          </p:val>
                                        </p:tav>
                                        <p:tav tm="100000">
                                          <p:val>
                                            <p:strVal val="#ppt_h"/>
                                          </p:val>
                                        </p:tav>
                                      </p:tavLst>
                                    </p:anim>
                                    <p:animEffect transition="in" filter="fade">
                                      <p:cBhvr>
                                        <p:cTn id="41" dur="10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305800" cy="6124754"/>
          </a:xfrm>
          <a:prstGeom prst="rect">
            <a:avLst/>
          </a:prstGeom>
          <a:noFill/>
        </p:spPr>
        <p:txBody>
          <a:bodyPr>
            <a:spAutoFit/>
          </a:bodyPr>
          <a:lstStyle/>
          <a:p>
            <a:pPr fontAlgn="auto">
              <a:spcBef>
                <a:spcPts val="0"/>
              </a:spcBef>
              <a:spcAft>
                <a:spcPts val="0"/>
              </a:spcAft>
              <a:defRPr/>
            </a:pPr>
            <a:r>
              <a:rPr lang="en-US" sz="2800" b="1" dirty="0">
                <a:effectLst>
                  <a:glow rad="63500">
                    <a:schemeClr val="accent2">
                      <a:satMod val="175000"/>
                      <a:alpha val="40000"/>
                    </a:schemeClr>
                  </a:glow>
                </a:effectLst>
                <a:latin typeface="+mn-lt"/>
                <a:cs typeface="+mn-cs"/>
              </a:rPr>
              <a:t>Death of Crassus</a:t>
            </a:r>
          </a:p>
          <a:p>
            <a:pPr fontAlgn="auto">
              <a:spcBef>
                <a:spcPts val="0"/>
              </a:spcBef>
              <a:spcAft>
                <a:spcPts val="0"/>
              </a:spcAft>
              <a:defRPr/>
            </a:pPr>
            <a:r>
              <a:rPr lang="en-US" sz="2800" u="sng" dirty="0">
                <a:latin typeface="+mn-lt"/>
                <a:cs typeface="+mn-cs"/>
              </a:rPr>
              <a:t>Crassus died </a:t>
            </a:r>
            <a:r>
              <a:rPr lang="en-US" sz="2800" dirty="0">
                <a:latin typeface="+mn-lt"/>
                <a:cs typeface="+mn-cs"/>
              </a:rPr>
              <a:t>while fighting a military campaign </a:t>
            </a:r>
            <a:r>
              <a:rPr lang="en-US" sz="2800" u="sng" dirty="0">
                <a:latin typeface="+mn-lt"/>
                <a:cs typeface="+mn-cs"/>
              </a:rPr>
              <a:t>in Syria</a:t>
            </a:r>
          </a:p>
          <a:p>
            <a:pPr fontAlgn="auto">
              <a:spcBef>
                <a:spcPts val="0"/>
              </a:spcBef>
              <a:spcAft>
                <a:spcPts val="0"/>
              </a:spcAft>
              <a:defRPr/>
            </a:pPr>
            <a:r>
              <a:rPr lang="en-US" sz="2800" dirty="0">
                <a:latin typeface="+mn-lt"/>
                <a:cs typeface="+mn-cs"/>
              </a:rPr>
              <a:t>This left </a:t>
            </a:r>
            <a:r>
              <a:rPr lang="en-US" sz="2800" u="sng" dirty="0">
                <a:latin typeface="+mn-lt"/>
                <a:cs typeface="+mn-cs"/>
              </a:rPr>
              <a:t>a power struggle open between Pompey and Caesar</a:t>
            </a:r>
          </a:p>
          <a:p>
            <a:pPr fontAlgn="auto">
              <a:spcBef>
                <a:spcPts val="0"/>
              </a:spcBef>
              <a:spcAft>
                <a:spcPts val="0"/>
              </a:spcAft>
              <a:defRPr/>
            </a:pPr>
            <a:endParaRPr lang="en-US" sz="2800" dirty="0">
              <a:latin typeface="+mn-lt"/>
              <a:cs typeface="+mn-cs"/>
            </a:endParaRPr>
          </a:p>
          <a:p>
            <a:pPr fontAlgn="auto">
              <a:spcBef>
                <a:spcPts val="0"/>
              </a:spcBef>
              <a:spcAft>
                <a:spcPts val="0"/>
              </a:spcAft>
              <a:defRPr/>
            </a:pPr>
            <a:endParaRPr lang="en-US" sz="2800" dirty="0">
              <a:latin typeface="+mn-lt"/>
              <a:cs typeface="+mn-cs"/>
            </a:endParaRPr>
          </a:p>
          <a:p>
            <a:pPr fontAlgn="auto">
              <a:spcBef>
                <a:spcPts val="0"/>
              </a:spcBef>
              <a:spcAft>
                <a:spcPts val="0"/>
              </a:spcAft>
              <a:defRPr/>
            </a:pPr>
            <a:r>
              <a:rPr lang="en-US" sz="2800" b="1" dirty="0">
                <a:effectLst>
                  <a:glow rad="63500">
                    <a:schemeClr val="accent4">
                      <a:satMod val="175000"/>
                      <a:alpha val="40000"/>
                    </a:schemeClr>
                  </a:glow>
                </a:effectLst>
                <a:latin typeface="+mn-lt"/>
                <a:cs typeface="+mn-cs"/>
              </a:rPr>
              <a:t>Pompey’s Demand</a:t>
            </a:r>
          </a:p>
          <a:p>
            <a:pPr fontAlgn="auto">
              <a:spcBef>
                <a:spcPts val="0"/>
              </a:spcBef>
              <a:spcAft>
                <a:spcPts val="0"/>
              </a:spcAft>
              <a:defRPr/>
            </a:pPr>
            <a:r>
              <a:rPr lang="en-US" sz="2800" u="sng" dirty="0">
                <a:latin typeface="+mn-lt"/>
                <a:cs typeface="+mn-cs"/>
              </a:rPr>
              <a:t>Pompey</a:t>
            </a:r>
            <a:r>
              <a:rPr lang="en-US" sz="2800" dirty="0">
                <a:latin typeface="+mn-lt"/>
                <a:cs typeface="+mn-cs"/>
              </a:rPr>
              <a:t> </a:t>
            </a:r>
            <a:r>
              <a:rPr lang="en-US" sz="2800" u="sng" dirty="0">
                <a:latin typeface="+mn-lt"/>
                <a:cs typeface="+mn-cs"/>
              </a:rPr>
              <a:t>feared</a:t>
            </a:r>
            <a:r>
              <a:rPr lang="en-US" sz="2800" dirty="0">
                <a:latin typeface="+mn-lt"/>
                <a:cs typeface="+mn-cs"/>
              </a:rPr>
              <a:t> the </a:t>
            </a:r>
            <a:r>
              <a:rPr lang="en-US" sz="2800" u="sng" dirty="0">
                <a:latin typeface="+mn-lt"/>
                <a:cs typeface="+mn-cs"/>
              </a:rPr>
              <a:t>Caesar</a:t>
            </a:r>
            <a:r>
              <a:rPr lang="en-US" sz="2800" dirty="0">
                <a:latin typeface="+mn-lt"/>
                <a:cs typeface="+mn-cs"/>
              </a:rPr>
              <a:t> was becoming </a:t>
            </a:r>
            <a:r>
              <a:rPr lang="en-US" sz="2800" u="sng" dirty="0">
                <a:latin typeface="+mn-lt"/>
                <a:cs typeface="+mn-cs"/>
              </a:rPr>
              <a:t>too powerful</a:t>
            </a:r>
            <a:r>
              <a:rPr lang="en-US" sz="2800" dirty="0">
                <a:latin typeface="+mn-lt"/>
                <a:cs typeface="+mn-cs"/>
              </a:rPr>
              <a:t>.</a:t>
            </a:r>
          </a:p>
          <a:p>
            <a:pPr fontAlgn="auto">
              <a:spcBef>
                <a:spcPts val="0"/>
              </a:spcBef>
              <a:spcAft>
                <a:spcPts val="0"/>
              </a:spcAft>
              <a:defRPr/>
            </a:pPr>
            <a:r>
              <a:rPr lang="en-US" sz="2800" dirty="0">
                <a:latin typeface="+mn-lt"/>
                <a:cs typeface="+mn-cs"/>
              </a:rPr>
              <a:t>He was staying in Rome and had </a:t>
            </a:r>
            <a:r>
              <a:rPr lang="en-US" sz="2800" u="sng" dirty="0">
                <a:latin typeface="+mn-lt"/>
                <a:cs typeface="+mn-cs"/>
              </a:rPr>
              <a:t>allied himself with the Senate.</a:t>
            </a:r>
          </a:p>
          <a:p>
            <a:pPr fontAlgn="auto">
              <a:spcBef>
                <a:spcPts val="0"/>
              </a:spcBef>
              <a:spcAft>
                <a:spcPts val="0"/>
              </a:spcAft>
              <a:defRPr/>
            </a:pPr>
            <a:r>
              <a:rPr lang="en-US" sz="2800" u="sng" dirty="0">
                <a:latin typeface="+mn-lt"/>
                <a:cs typeface="+mn-cs"/>
              </a:rPr>
              <a:t>He convinced the Senate to demand that Caesar return to Rome without his army.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 calcmode="lin" valueType="num">
                                      <p:cBhvr>
                                        <p:cTn id="24"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5" end="5"/>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p:cTn id="29"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 calcmode="lin" valueType="num">
                                      <p:cBhvr>
                                        <p:cTn id="36"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7"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8" dur="1000"/>
                                        <p:tgtEl>
                                          <p:spTgt spid="2">
                                            <p:txEl>
                                              <p:pRg st="7" end="7"/>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 calcmode="lin" valueType="num">
                                      <p:cBhvr>
                                        <p:cTn id="41"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2"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3"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81000"/>
            <a:ext cx="8686800" cy="6063198"/>
          </a:xfrm>
          <a:prstGeom prst="rect">
            <a:avLst/>
          </a:prstGeom>
          <a:noFill/>
        </p:spPr>
        <p:txBody>
          <a:bodyPr>
            <a:spAutoFit/>
          </a:bodyPr>
          <a:lstStyle/>
          <a:p>
            <a:pPr fontAlgn="auto">
              <a:spcBef>
                <a:spcPts val="0"/>
              </a:spcBef>
              <a:spcAft>
                <a:spcPts val="0"/>
              </a:spcAft>
              <a:defRPr/>
            </a:pPr>
            <a:r>
              <a:rPr lang="en-US" sz="2600" b="1" dirty="0">
                <a:effectLst>
                  <a:glow rad="101600">
                    <a:schemeClr val="accent2">
                      <a:satMod val="175000"/>
                      <a:alpha val="40000"/>
                    </a:schemeClr>
                  </a:glow>
                </a:effectLst>
                <a:latin typeface="+mn-lt"/>
                <a:cs typeface="+mn-cs"/>
              </a:rPr>
              <a:t>Caesar’s Refusal</a:t>
            </a:r>
          </a:p>
          <a:p>
            <a:pPr fontAlgn="auto">
              <a:spcBef>
                <a:spcPts val="0"/>
              </a:spcBef>
              <a:spcAft>
                <a:spcPts val="0"/>
              </a:spcAft>
              <a:defRPr/>
            </a:pPr>
            <a:r>
              <a:rPr lang="en-US" sz="2600" dirty="0">
                <a:latin typeface="+mn-lt"/>
                <a:cs typeface="+mn-cs"/>
              </a:rPr>
              <a:t>Caesar knew that he would be arrested and lose all power if he entered Rome without his army.</a:t>
            </a:r>
          </a:p>
          <a:p>
            <a:pPr fontAlgn="auto">
              <a:spcBef>
                <a:spcPts val="0"/>
              </a:spcBef>
              <a:spcAft>
                <a:spcPts val="0"/>
              </a:spcAft>
              <a:defRPr/>
            </a:pPr>
            <a:r>
              <a:rPr lang="en-US" sz="2600" u="sng" dirty="0">
                <a:latin typeface="+mn-lt"/>
                <a:cs typeface="+mn-cs"/>
              </a:rPr>
              <a:t>He decided to take his legion and defy the Senate by crossing the </a:t>
            </a:r>
            <a:r>
              <a:rPr lang="en-US" sz="2600" b="1" u="sng" dirty="0">
                <a:latin typeface="+mn-lt"/>
                <a:cs typeface="+mn-cs"/>
              </a:rPr>
              <a:t>Rubicon river </a:t>
            </a:r>
            <a:r>
              <a:rPr lang="en-US" sz="2600" dirty="0">
                <a:latin typeface="+mn-lt"/>
                <a:cs typeface="+mn-cs"/>
              </a:rPr>
              <a:t>into Roman territory</a:t>
            </a:r>
            <a:r>
              <a:rPr lang="en-US" sz="2600" u="sng" dirty="0">
                <a:latin typeface="+mn-lt"/>
                <a:cs typeface="+mn-cs"/>
              </a:rPr>
              <a:t>.</a:t>
            </a:r>
          </a:p>
          <a:p>
            <a:pPr fontAlgn="auto">
              <a:spcBef>
                <a:spcPts val="0"/>
              </a:spcBef>
              <a:spcAft>
                <a:spcPts val="0"/>
              </a:spcAft>
              <a:defRPr/>
            </a:pPr>
            <a:r>
              <a:rPr lang="en-US" sz="2600" dirty="0">
                <a:latin typeface="+mn-lt"/>
                <a:cs typeface="+mn-cs"/>
              </a:rPr>
              <a:t>This started another civil war in Rome</a:t>
            </a:r>
          </a:p>
          <a:p>
            <a:pPr fontAlgn="auto">
              <a:spcBef>
                <a:spcPts val="0"/>
              </a:spcBef>
              <a:spcAft>
                <a:spcPts val="0"/>
              </a:spcAft>
              <a:defRPr/>
            </a:pPr>
            <a:endParaRPr lang="en-US" sz="2600" u="sng" dirty="0">
              <a:effectLst>
                <a:glow rad="101600">
                  <a:srgbClr val="7030A0">
                    <a:alpha val="60000"/>
                  </a:srgbClr>
                </a:glow>
              </a:effectLst>
              <a:latin typeface="+mn-lt"/>
              <a:cs typeface="+mn-cs"/>
            </a:endParaRPr>
          </a:p>
          <a:p>
            <a:pPr fontAlgn="auto">
              <a:spcBef>
                <a:spcPts val="0"/>
              </a:spcBef>
              <a:spcAft>
                <a:spcPts val="0"/>
              </a:spcAft>
              <a:defRPr/>
            </a:pPr>
            <a:r>
              <a:rPr lang="en-US" sz="2600" b="1" dirty="0">
                <a:effectLst>
                  <a:glow rad="101600">
                    <a:srgbClr val="7030A0">
                      <a:alpha val="60000"/>
                    </a:srgbClr>
                  </a:glow>
                </a:effectLst>
                <a:latin typeface="+mn-lt"/>
                <a:cs typeface="+mn-cs"/>
              </a:rPr>
              <a:t>Victory for Caesar</a:t>
            </a:r>
          </a:p>
          <a:p>
            <a:pPr fontAlgn="auto">
              <a:spcBef>
                <a:spcPts val="0"/>
              </a:spcBef>
              <a:spcAft>
                <a:spcPts val="0"/>
              </a:spcAft>
              <a:defRPr/>
            </a:pPr>
            <a:r>
              <a:rPr lang="en-US" sz="2600" u="sng" dirty="0">
                <a:latin typeface="+mn-lt"/>
                <a:cs typeface="+mn-cs"/>
              </a:rPr>
              <a:t>Caesar was popular with the common people</a:t>
            </a:r>
            <a:endParaRPr lang="en-US" u="sng" dirty="0">
              <a:latin typeface="+mn-lt"/>
              <a:cs typeface="+mn-cs"/>
            </a:endParaRPr>
          </a:p>
          <a:p>
            <a:pPr fontAlgn="auto">
              <a:spcBef>
                <a:spcPts val="0"/>
              </a:spcBef>
              <a:spcAft>
                <a:spcPts val="0"/>
              </a:spcAft>
              <a:defRPr/>
            </a:pPr>
            <a:r>
              <a:rPr lang="en-US" sz="2600" u="sng" dirty="0">
                <a:latin typeface="+mn-lt"/>
                <a:cs typeface="+mn-cs"/>
              </a:rPr>
              <a:t>Caesar was able to defeat his enemies.</a:t>
            </a:r>
          </a:p>
          <a:p>
            <a:pPr fontAlgn="auto">
              <a:spcBef>
                <a:spcPts val="0"/>
              </a:spcBef>
              <a:spcAft>
                <a:spcPts val="0"/>
              </a:spcAft>
              <a:defRPr/>
            </a:pPr>
            <a:r>
              <a:rPr lang="en-US" sz="2600" dirty="0">
                <a:latin typeface="+mn-lt"/>
                <a:cs typeface="+mn-cs"/>
              </a:rPr>
              <a:t>It is said that when he defeated the forces of his enemies in Africa he states</a:t>
            </a:r>
          </a:p>
          <a:p>
            <a:pPr fontAlgn="auto">
              <a:spcBef>
                <a:spcPts val="0"/>
              </a:spcBef>
              <a:spcAft>
                <a:spcPts val="0"/>
              </a:spcAft>
              <a:defRPr/>
            </a:pPr>
            <a:endParaRPr lang="en-US" sz="2600" u="sng" dirty="0">
              <a:latin typeface="+mn-lt"/>
              <a:cs typeface="+mn-cs"/>
            </a:endParaRPr>
          </a:p>
          <a:p>
            <a:pPr fontAlgn="auto">
              <a:spcBef>
                <a:spcPts val="0"/>
              </a:spcBef>
              <a:spcAft>
                <a:spcPts val="0"/>
              </a:spcAft>
              <a:defRPr/>
            </a:pPr>
            <a:r>
              <a:rPr lang="en-US" sz="2600" u="sng" dirty="0">
                <a:latin typeface="+mn-lt"/>
                <a:cs typeface="+mn-cs"/>
              </a:rPr>
              <a:t>“Veni, vidi, vici” I came, I saw, I conquered.</a:t>
            </a:r>
          </a:p>
          <a:p>
            <a:pPr fontAlgn="auto">
              <a:spcBef>
                <a:spcPts val="0"/>
              </a:spcBef>
              <a:spcAft>
                <a:spcPts val="0"/>
              </a:spcAft>
              <a:defRPr/>
            </a:pPr>
            <a:endParaRPr lang="en-US" sz="2400" u="sng" dirty="0">
              <a:latin typeface="+mn-lt"/>
              <a:cs typeface="+mn-cs"/>
            </a:endParaRPr>
          </a:p>
        </p:txBody>
      </p:sp>
      <p:pic>
        <p:nvPicPr>
          <p:cNvPr id="52225" name="Picture 1" descr="Roman Soldiers"/>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34200" y="4876800"/>
            <a:ext cx="1927225" cy="1685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p:cTn id="22"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p:cTn id="29"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 calcmode="lin" valueType="num">
                                      <p:cBhvr>
                                        <p:cTn id="36"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7"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8" dur="1000"/>
                                        <p:tgtEl>
                                          <p:spTgt spid="2">
                                            <p:txEl>
                                              <p:pRg st="6" end="6"/>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 calcmode="lin" valueType="num">
                                      <p:cBhvr>
                                        <p:cTn id="41"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42"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3" dur="1000"/>
                                        <p:tgtEl>
                                          <p:spTgt spid="2">
                                            <p:txEl>
                                              <p:pRg st="7" end="7"/>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2">
                                            <p:txEl>
                                              <p:pRg st="8" end="8"/>
                                            </p:txEl>
                                          </p:spTgt>
                                        </p:tgtEl>
                                        <p:attrNameLst>
                                          <p:attrName>style.visibility</p:attrName>
                                        </p:attrNameLst>
                                      </p:cBhvr>
                                      <p:to>
                                        <p:strVal val="visible"/>
                                      </p:to>
                                    </p:set>
                                    <p:anim calcmode="lin" valueType="num">
                                      <p:cBhvr>
                                        <p:cTn id="46"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7"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8" dur="1000"/>
                                        <p:tgtEl>
                                          <p:spTgt spid="2">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2">
                                            <p:txEl>
                                              <p:pRg st="10" end="10"/>
                                            </p:txEl>
                                          </p:spTgt>
                                        </p:tgtEl>
                                        <p:attrNameLst>
                                          <p:attrName>style.visibility</p:attrName>
                                        </p:attrNameLst>
                                      </p:cBhvr>
                                      <p:to>
                                        <p:strVal val="visible"/>
                                      </p:to>
                                    </p:set>
                                    <p:anim calcmode="lin" valueType="num">
                                      <p:cBhvr>
                                        <p:cTn id="53"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54"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55" dur="1000"/>
                                        <p:tgtEl>
                                          <p:spTgt spid="2">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nodeType="clickEffect">
                                  <p:stCondLst>
                                    <p:cond delay="0"/>
                                  </p:stCondLst>
                                  <p:childTnLst>
                                    <p:set>
                                      <p:cBhvr>
                                        <p:cTn id="59" dur="1" fill="hold">
                                          <p:stCondLst>
                                            <p:cond delay="0"/>
                                          </p:stCondLst>
                                        </p:cTn>
                                        <p:tgtEl>
                                          <p:spTgt spid="52225"/>
                                        </p:tgtEl>
                                        <p:attrNameLst>
                                          <p:attrName>style.visibility</p:attrName>
                                        </p:attrNameLst>
                                      </p:cBhvr>
                                      <p:to>
                                        <p:strVal val="visible"/>
                                      </p:to>
                                    </p:set>
                                    <p:anim calcmode="lin" valueType="num">
                                      <p:cBhvr>
                                        <p:cTn id="60" dur="1000" fill="hold"/>
                                        <p:tgtEl>
                                          <p:spTgt spid="52225"/>
                                        </p:tgtEl>
                                        <p:attrNameLst>
                                          <p:attrName>ppt_w</p:attrName>
                                        </p:attrNameLst>
                                      </p:cBhvr>
                                      <p:tavLst>
                                        <p:tav tm="0">
                                          <p:val>
                                            <p:strVal val="#ppt_w*0.70"/>
                                          </p:val>
                                        </p:tav>
                                        <p:tav tm="100000">
                                          <p:val>
                                            <p:strVal val="#ppt_w"/>
                                          </p:val>
                                        </p:tav>
                                      </p:tavLst>
                                    </p:anim>
                                    <p:anim calcmode="lin" valueType="num">
                                      <p:cBhvr>
                                        <p:cTn id="61" dur="1000" fill="hold"/>
                                        <p:tgtEl>
                                          <p:spTgt spid="52225"/>
                                        </p:tgtEl>
                                        <p:attrNameLst>
                                          <p:attrName>ppt_h</p:attrName>
                                        </p:attrNameLst>
                                      </p:cBhvr>
                                      <p:tavLst>
                                        <p:tav tm="0">
                                          <p:val>
                                            <p:strVal val="#ppt_h"/>
                                          </p:val>
                                        </p:tav>
                                        <p:tav tm="100000">
                                          <p:val>
                                            <p:strVal val="#ppt_h"/>
                                          </p:val>
                                        </p:tav>
                                      </p:tavLst>
                                    </p:anim>
                                    <p:animEffect transition="in" filter="fade">
                                      <p:cBhvr>
                                        <p:cTn id="62" dur="1000"/>
                                        <p:tgtEl>
                                          <p:spTgt spid="52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514" y="228600"/>
            <a:ext cx="8722886" cy="6632585"/>
          </a:xfrm>
          <a:prstGeom prst="rect">
            <a:avLst/>
          </a:prstGeom>
          <a:noFill/>
        </p:spPr>
        <p:txBody>
          <a:bodyPr>
            <a:spAutoFit/>
          </a:bodyPr>
          <a:lstStyle/>
          <a:p>
            <a:pPr fontAlgn="auto">
              <a:spcBef>
                <a:spcPts val="0"/>
              </a:spcBef>
              <a:spcAft>
                <a:spcPts val="0"/>
              </a:spcAft>
              <a:defRPr/>
            </a:pPr>
            <a:r>
              <a:rPr lang="en-US" sz="2500" b="1" dirty="0">
                <a:effectLst>
                  <a:glow rad="63500">
                    <a:schemeClr val="accent1">
                      <a:satMod val="175000"/>
                      <a:alpha val="40000"/>
                    </a:schemeClr>
                  </a:glow>
                </a:effectLst>
                <a:latin typeface="+mn-lt"/>
                <a:cs typeface="+mn-cs"/>
              </a:rPr>
              <a:t>Dictator for Life</a:t>
            </a:r>
            <a:endParaRPr lang="en-US" sz="2500" dirty="0">
              <a:effectLst>
                <a:glow rad="63500">
                  <a:schemeClr val="accent1">
                    <a:satMod val="175000"/>
                    <a:alpha val="40000"/>
                  </a:schemeClr>
                </a:glow>
              </a:effectLst>
              <a:latin typeface="+mn-lt"/>
              <a:cs typeface="+mn-cs"/>
            </a:endParaRPr>
          </a:p>
          <a:p>
            <a:pPr fontAlgn="auto">
              <a:spcBef>
                <a:spcPts val="0"/>
              </a:spcBef>
              <a:spcAft>
                <a:spcPts val="0"/>
              </a:spcAft>
              <a:defRPr/>
            </a:pPr>
            <a:r>
              <a:rPr lang="en-US" sz="2500" u="sng" dirty="0">
                <a:latin typeface="+mn-lt"/>
                <a:cs typeface="+mn-cs"/>
              </a:rPr>
              <a:t>Caesar was declared</a:t>
            </a:r>
            <a:r>
              <a:rPr lang="en-US" sz="2500" b="1" u="sng" dirty="0">
                <a:latin typeface="+mn-lt"/>
                <a:cs typeface="+mn-cs"/>
              </a:rPr>
              <a:t> dictator </a:t>
            </a:r>
            <a:r>
              <a:rPr lang="en-US" sz="2500" u="sng" dirty="0">
                <a:latin typeface="+mn-lt"/>
                <a:cs typeface="+mn-cs"/>
              </a:rPr>
              <a:t>for </a:t>
            </a:r>
            <a:r>
              <a:rPr lang="en-US" sz="2500" dirty="0" smtClean="0">
                <a:latin typeface="+mn-lt"/>
                <a:cs typeface="+mn-cs"/>
              </a:rPr>
              <a:t>life by the Senate </a:t>
            </a:r>
            <a:r>
              <a:rPr lang="en-US" sz="2500" dirty="0">
                <a:latin typeface="+mn-lt"/>
                <a:cs typeface="+mn-cs"/>
              </a:rPr>
              <a:t>and was given absolute power, but he</a:t>
            </a:r>
            <a:r>
              <a:rPr lang="en-US" sz="2500" u="sng" dirty="0">
                <a:latin typeface="+mn-lt"/>
                <a:cs typeface="+mn-cs"/>
              </a:rPr>
              <a:t> was never made Emperor</a:t>
            </a:r>
            <a:r>
              <a:rPr lang="en-US" sz="2500" dirty="0">
                <a:latin typeface="+mn-lt"/>
                <a:cs typeface="+mn-cs"/>
              </a:rPr>
              <a:t>. </a:t>
            </a:r>
          </a:p>
          <a:p>
            <a:pPr fontAlgn="auto">
              <a:spcBef>
                <a:spcPts val="0"/>
              </a:spcBef>
              <a:spcAft>
                <a:spcPts val="0"/>
              </a:spcAft>
              <a:defRPr/>
            </a:pPr>
            <a:endParaRPr lang="en-US" sz="2500" b="1" dirty="0">
              <a:effectLst>
                <a:glow rad="63500">
                  <a:schemeClr val="accent3">
                    <a:satMod val="175000"/>
                    <a:alpha val="40000"/>
                  </a:schemeClr>
                </a:glow>
              </a:effectLst>
              <a:latin typeface="+mn-lt"/>
              <a:cs typeface="+mn-cs"/>
            </a:endParaRPr>
          </a:p>
          <a:p>
            <a:pPr fontAlgn="auto">
              <a:spcBef>
                <a:spcPts val="0"/>
              </a:spcBef>
              <a:spcAft>
                <a:spcPts val="0"/>
              </a:spcAft>
              <a:defRPr/>
            </a:pPr>
            <a:r>
              <a:rPr lang="en-US" sz="2500" b="1" dirty="0">
                <a:effectLst>
                  <a:glow rad="63500">
                    <a:schemeClr val="accent3">
                      <a:satMod val="175000"/>
                      <a:alpha val="40000"/>
                    </a:schemeClr>
                  </a:glow>
                </a:effectLst>
                <a:latin typeface="+mn-lt"/>
                <a:cs typeface="+mn-cs"/>
              </a:rPr>
              <a:t>Reforms</a:t>
            </a:r>
          </a:p>
          <a:p>
            <a:pPr fontAlgn="auto">
              <a:spcBef>
                <a:spcPts val="0"/>
              </a:spcBef>
              <a:spcAft>
                <a:spcPts val="0"/>
              </a:spcAft>
              <a:defRPr/>
            </a:pPr>
            <a:r>
              <a:rPr lang="en-US" sz="2500" b="1" dirty="0">
                <a:effectLst>
                  <a:glow rad="63500">
                    <a:schemeClr val="accent3">
                      <a:satMod val="175000"/>
                      <a:alpha val="40000"/>
                    </a:schemeClr>
                  </a:glow>
                </a:effectLst>
                <a:latin typeface="+mn-lt"/>
                <a:cs typeface="+mn-cs"/>
              </a:rPr>
              <a:t>Changes in the Senate</a:t>
            </a:r>
          </a:p>
          <a:p>
            <a:pPr fontAlgn="auto">
              <a:spcBef>
                <a:spcPts val="0"/>
              </a:spcBef>
              <a:spcAft>
                <a:spcPts val="0"/>
              </a:spcAft>
              <a:defRPr/>
            </a:pPr>
            <a:r>
              <a:rPr lang="en-US" sz="2500" dirty="0">
                <a:latin typeface="+mn-lt"/>
                <a:cs typeface="+mn-cs"/>
              </a:rPr>
              <a:t>Caesar </a:t>
            </a:r>
            <a:r>
              <a:rPr lang="en-US" sz="2500" u="sng" dirty="0">
                <a:latin typeface="+mn-lt"/>
                <a:cs typeface="+mn-cs"/>
              </a:rPr>
              <a:t>increased the number of people in the Senate </a:t>
            </a:r>
            <a:r>
              <a:rPr lang="en-US" sz="2500" dirty="0">
                <a:latin typeface="+mn-lt"/>
                <a:cs typeface="+mn-cs"/>
              </a:rPr>
              <a:t>and filled it with people who supported his ideas so they could be passed. </a:t>
            </a:r>
          </a:p>
          <a:p>
            <a:pPr fontAlgn="auto">
              <a:spcBef>
                <a:spcPts val="0"/>
              </a:spcBef>
              <a:spcAft>
                <a:spcPts val="0"/>
              </a:spcAft>
              <a:defRPr/>
            </a:pPr>
            <a:endParaRPr lang="en-US" sz="2500" u="sng" dirty="0">
              <a:latin typeface="+mn-lt"/>
              <a:cs typeface="+mn-cs"/>
            </a:endParaRPr>
          </a:p>
          <a:p>
            <a:pPr fontAlgn="auto">
              <a:spcBef>
                <a:spcPts val="0"/>
              </a:spcBef>
              <a:spcAft>
                <a:spcPts val="0"/>
              </a:spcAft>
              <a:defRPr/>
            </a:pPr>
            <a:r>
              <a:rPr lang="en-US" sz="2500" b="1" dirty="0">
                <a:effectLst>
                  <a:glow rad="63500">
                    <a:schemeClr val="accent5">
                      <a:satMod val="175000"/>
                      <a:alpha val="40000"/>
                    </a:schemeClr>
                  </a:glow>
                </a:effectLst>
                <a:latin typeface="+mn-lt"/>
                <a:cs typeface="+mn-cs"/>
              </a:rPr>
              <a:t>Public Works</a:t>
            </a:r>
          </a:p>
          <a:p>
            <a:pPr fontAlgn="auto">
              <a:spcBef>
                <a:spcPts val="0"/>
              </a:spcBef>
              <a:spcAft>
                <a:spcPts val="0"/>
              </a:spcAft>
              <a:defRPr/>
            </a:pPr>
            <a:r>
              <a:rPr lang="en-US" sz="2500" u="sng" dirty="0">
                <a:latin typeface="+mn-lt"/>
                <a:cs typeface="+mn-cs"/>
              </a:rPr>
              <a:t>He gave land to the poor</a:t>
            </a:r>
          </a:p>
          <a:p>
            <a:pPr fontAlgn="auto">
              <a:spcBef>
                <a:spcPts val="0"/>
              </a:spcBef>
              <a:spcAft>
                <a:spcPts val="0"/>
              </a:spcAft>
              <a:defRPr/>
            </a:pPr>
            <a:r>
              <a:rPr lang="en-US" sz="2500" u="sng" dirty="0">
                <a:latin typeface="+mn-lt"/>
                <a:cs typeface="+mn-cs"/>
              </a:rPr>
              <a:t>He cancelled debts of the poor </a:t>
            </a:r>
            <a:r>
              <a:rPr lang="en-US" sz="2500" dirty="0">
                <a:latin typeface="+mn-lt"/>
                <a:cs typeface="+mn-cs"/>
              </a:rPr>
              <a:t>and passed laws to limit discrimination of the poor.</a:t>
            </a:r>
          </a:p>
          <a:p>
            <a:pPr fontAlgn="auto">
              <a:spcBef>
                <a:spcPts val="0"/>
              </a:spcBef>
              <a:spcAft>
                <a:spcPts val="0"/>
              </a:spcAft>
              <a:defRPr/>
            </a:pPr>
            <a:r>
              <a:rPr lang="en-US" sz="2500" u="sng" dirty="0">
                <a:latin typeface="+mn-lt"/>
                <a:cs typeface="+mn-cs"/>
              </a:rPr>
              <a:t>He built many public buildings </a:t>
            </a:r>
            <a:r>
              <a:rPr lang="en-US" sz="2500" dirty="0">
                <a:latin typeface="+mn-lt"/>
                <a:cs typeface="+mn-cs"/>
              </a:rPr>
              <a:t>and revitalized the city of </a:t>
            </a:r>
            <a:r>
              <a:rPr lang="en-US" sz="2500" dirty="0" smtClean="0">
                <a:latin typeface="+mn-lt"/>
                <a:cs typeface="+mn-cs"/>
              </a:rPr>
              <a:t>Rome and creating jobs for the jobless.</a:t>
            </a:r>
            <a:endParaRPr lang="en-US" sz="25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4" end="4"/>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p:cTn id="29"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 calcmode="lin" valueType="num">
                                      <p:cBhvr>
                                        <p:cTn id="36"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7"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8" dur="1000"/>
                                        <p:tgtEl>
                                          <p:spTgt spid="2">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p:cTn id="43"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4"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5" dur="1000"/>
                                        <p:tgtEl>
                                          <p:spTgt spid="2">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2">
                                            <p:txEl>
                                              <p:pRg st="9" end="9"/>
                                            </p:txEl>
                                          </p:spTgt>
                                        </p:tgtEl>
                                        <p:attrNameLst>
                                          <p:attrName>style.visibility</p:attrName>
                                        </p:attrNameLst>
                                      </p:cBhvr>
                                      <p:to>
                                        <p:strVal val="visible"/>
                                      </p:to>
                                    </p:set>
                                    <p:anim calcmode="lin" valueType="num">
                                      <p:cBhvr>
                                        <p:cTn id="50"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51"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2" dur="10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 calcmode="lin" valueType="num">
                                      <p:cBhvr>
                                        <p:cTn id="57"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58"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59" dur="1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81000"/>
            <a:ext cx="8229600" cy="5509200"/>
          </a:xfrm>
          <a:prstGeom prst="rect">
            <a:avLst/>
          </a:prstGeom>
          <a:noFill/>
        </p:spPr>
        <p:txBody>
          <a:bodyPr>
            <a:spAutoFit/>
          </a:bodyPr>
          <a:lstStyle/>
          <a:p>
            <a:pPr fontAlgn="auto">
              <a:spcBef>
                <a:spcPts val="0"/>
              </a:spcBef>
              <a:spcAft>
                <a:spcPts val="0"/>
              </a:spcAft>
              <a:defRPr/>
            </a:pPr>
            <a:r>
              <a:rPr lang="en-US" sz="3200" b="1" dirty="0">
                <a:effectLst>
                  <a:glow rad="63500">
                    <a:schemeClr val="accent2">
                      <a:satMod val="175000"/>
                      <a:alpha val="40000"/>
                    </a:schemeClr>
                  </a:glow>
                </a:effectLst>
                <a:latin typeface="+mn-lt"/>
                <a:cs typeface="+mn-cs"/>
              </a:rPr>
              <a:t>Citizenship</a:t>
            </a:r>
          </a:p>
          <a:p>
            <a:pPr fontAlgn="auto">
              <a:spcBef>
                <a:spcPts val="0"/>
              </a:spcBef>
              <a:spcAft>
                <a:spcPts val="0"/>
              </a:spcAft>
              <a:defRPr/>
            </a:pPr>
            <a:r>
              <a:rPr lang="en-US" sz="3200" u="sng" dirty="0">
                <a:latin typeface="+mn-lt"/>
                <a:cs typeface="+mn-cs"/>
              </a:rPr>
              <a:t>He expanded citizenship in the  conquered regions</a:t>
            </a:r>
            <a:r>
              <a:rPr lang="en-US" sz="3200" dirty="0">
                <a:latin typeface="+mn-lt"/>
                <a:cs typeface="+mn-cs"/>
              </a:rPr>
              <a:t>.</a:t>
            </a:r>
          </a:p>
          <a:p>
            <a:pPr fontAlgn="auto">
              <a:spcBef>
                <a:spcPts val="0"/>
              </a:spcBef>
              <a:spcAft>
                <a:spcPts val="0"/>
              </a:spcAft>
              <a:defRPr/>
            </a:pPr>
            <a:endParaRPr lang="en-US" sz="3200" dirty="0">
              <a:latin typeface="+mn-lt"/>
              <a:cs typeface="+mn-cs"/>
            </a:endParaRPr>
          </a:p>
          <a:p>
            <a:pPr fontAlgn="auto">
              <a:spcBef>
                <a:spcPts val="0"/>
              </a:spcBef>
              <a:spcAft>
                <a:spcPts val="0"/>
              </a:spcAft>
              <a:defRPr/>
            </a:pPr>
            <a:endParaRPr lang="en-US" sz="3200" dirty="0">
              <a:effectLst>
                <a:glow rad="63500">
                  <a:schemeClr val="accent3">
                    <a:satMod val="175000"/>
                    <a:alpha val="40000"/>
                  </a:schemeClr>
                </a:glow>
              </a:effectLst>
              <a:latin typeface="+mn-lt"/>
              <a:cs typeface="+mn-cs"/>
            </a:endParaRPr>
          </a:p>
          <a:p>
            <a:pPr fontAlgn="auto">
              <a:spcBef>
                <a:spcPts val="0"/>
              </a:spcBef>
              <a:spcAft>
                <a:spcPts val="0"/>
              </a:spcAft>
              <a:defRPr/>
            </a:pPr>
            <a:r>
              <a:rPr lang="en-US" sz="3200" b="1" dirty="0">
                <a:effectLst>
                  <a:glow rad="63500">
                    <a:schemeClr val="accent3">
                      <a:satMod val="175000"/>
                      <a:alpha val="40000"/>
                    </a:schemeClr>
                  </a:glow>
                </a:effectLst>
                <a:latin typeface="+mn-lt"/>
                <a:cs typeface="+mn-cs"/>
              </a:rPr>
              <a:t>Julian Calendar</a:t>
            </a:r>
          </a:p>
          <a:p>
            <a:pPr fontAlgn="auto">
              <a:spcBef>
                <a:spcPts val="0"/>
              </a:spcBef>
              <a:spcAft>
                <a:spcPts val="0"/>
              </a:spcAft>
              <a:defRPr/>
            </a:pPr>
            <a:r>
              <a:rPr lang="en-US" sz="3200" u="sng" dirty="0">
                <a:latin typeface="+mn-lt"/>
                <a:cs typeface="+mn-cs"/>
              </a:rPr>
              <a:t>Established a 365-day solar calendar with a leap year every four years.</a:t>
            </a:r>
          </a:p>
          <a:p>
            <a:pPr fontAlgn="auto">
              <a:spcBef>
                <a:spcPts val="0"/>
              </a:spcBef>
              <a:spcAft>
                <a:spcPts val="0"/>
              </a:spcAft>
              <a:defRPr/>
            </a:pPr>
            <a:endParaRPr lang="en-US" sz="3200" u="sng" dirty="0">
              <a:latin typeface="+mn-lt"/>
              <a:cs typeface="+mn-cs"/>
            </a:endParaRPr>
          </a:p>
          <a:p>
            <a:pPr fontAlgn="auto">
              <a:spcBef>
                <a:spcPts val="0"/>
              </a:spcBef>
              <a:spcAft>
                <a:spcPts val="0"/>
              </a:spcAft>
              <a:defRPr/>
            </a:pPr>
            <a:r>
              <a:rPr lang="en-US" sz="3200" dirty="0">
                <a:latin typeface="+mn-lt"/>
                <a:cs typeface="+mn-cs"/>
              </a:rPr>
              <a:t>This calendar was adopted from the Egyptians in Alexandria.</a:t>
            </a:r>
          </a:p>
        </p:txBody>
      </p:sp>
      <p:pic>
        <p:nvPicPr>
          <p:cNvPr id="58370" name="Picture 2" descr="http://www.livius.org/a/1/emperors/berlin_caesar2.JPG"/>
          <p:cNvPicPr>
            <a:picLocks noChangeAspect="1" noChangeArrowheads="1"/>
          </p:cNvPicPr>
          <p:nvPr/>
        </p:nvPicPr>
        <p:blipFill>
          <a:blip r:embed="rId2" cstate="print"/>
          <a:srcRect/>
          <a:stretch>
            <a:fillRect/>
          </a:stretch>
        </p:blipFill>
        <p:spPr bwMode="auto">
          <a:xfrm>
            <a:off x="7162800" y="1676400"/>
            <a:ext cx="1466850" cy="1466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p:cTn id="35"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7" end="7"/>
                                            </p:txEl>
                                          </p:spTgt>
                                        </p:tgtEl>
                                      </p:cBhvr>
                                    </p:animEffect>
                                  </p:childTnLst>
                                </p:cTn>
                              </p:par>
                              <p:par>
                                <p:cTn id="38" presetID="55" presetClass="entr" presetSubtype="0" fill="hold" nodeType="withEffect">
                                  <p:stCondLst>
                                    <p:cond delay="0"/>
                                  </p:stCondLst>
                                  <p:childTnLst>
                                    <p:set>
                                      <p:cBhvr>
                                        <p:cTn id="39" dur="1" fill="hold">
                                          <p:stCondLst>
                                            <p:cond delay="0"/>
                                          </p:stCondLst>
                                        </p:cTn>
                                        <p:tgtEl>
                                          <p:spTgt spid="58370"/>
                                        </p:tgtEl>
                                        <p:attrNameLst>
                                          <p:attrName>style.visibility</p:attrName>
                                        </p:attrNameLst>
                                      </p:cBhvr>
                                      <p:to>
                                        <p:strVal val="visible"/>
                                      </p:to>
                                    </p:set>
                                    <p:anim calcmode="lin" valueType="num">
                                      <p:cBhvr>
                                        <p:cTn id="40" dur="1000" fill="hold"/>
                                        <p:tgtEl>
                                          <p:spTgt spid="58370"/>
                                        </p:tgtEl>
                                        <p:attrNameLst>
                                          <p:attrName>ppt_w</p:attrName>
                                        </p:attrNameLst>
                                      </p:cBhvr>
                                      <p:tavLst>
                                        <p:tav tm="0">
                                          <p:val>
                                            <p:strVal val="#ppt_w*0.70"/>
                                          </p:val>
                                        </p:tav>
                                        <p:tav tm="100000">
                                          <p:val>
                                            <p:strVal val="#ppt_w"/>
                                          </p:val>
                                        </p:tav>
                                      </p:tavLst>
                                    </p:anim>
                                    <p:anim calcmode="lin" valueType="num">
                                      <p:cBhvr>
                                        <p:cTn id="41" dur="1000" fill="hold"/>
                                        <p:tgtEl>
                                          <p:spTgt spid="58370"/>
                                        </p:tgtEl>
                                        <p:attrNameLst>
                                          <p:attrName>ppt_h</p:attrName>
                                        </p:attrNameLst>
                                      </p:cBhvr>
                                      <p:tavLst>
                                        <p:tav tm="0">
                                          <p:val>
                                            <p:strVal val="#ppt_h"/>
                                          </p:val>
                                        </p:tav>
                                        <p:tav tm="100000">
                                          <p:val>
                                            <p:strVal val="#ppt_h"/>
                                          </p:val>
                                        </p:tav>
                                      </p:tavLst>
                                    </p:anim>
                                    <p:animEffect transition="in" filter="fade">
                                      <p:cBhvr>
                                        <p:cTn id="42" dur="1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0"/>
            <a:ext cx="8991600" cy="6817251"/>
          </a:xfrm>
          <a:prstGeom prst="rect">
            <a:avLst/>
          </a:prstGeom>
          <a:noFill/>
        </p:spPr>
        <p:txBody>
          <a:bodyPr>
            <a:spAutoFit/>
          </a:bodyPr>
          <a:lstStyle/>
          <a:p>
            <a:pPr fontAlgn="auto">
              <a:spcBef>
                <a:spcPts val="0"/>
              </a:spcBef>
              <a:spcAft>
                <a:spcPts val="0"/>
              </a:spcAft>
              <a:defRPr/>
            </a:pPr>
            <a:r>
              <a:rPr lang="en-US" sz="2250" b="1" dirty="0">
                <a:effectLst>
                  <a:glow rad="63500">
                    <a:schemeClr val="accent2">
                      <a:satMod val="175000"/>
                      <a:alpha val="40000"/>
                    </a:schemeClr>
                  </a:glow>
                </a:effectLst>
                <a:latin typeface="+mn-lt"/>
                <a:cs typeface="+mn-cs"/>
              </a:rPr>
              <a:t>Affair with Cleopatra</a:t>
            </a:r>
          </a:p>
          <a:p>
            <a:pPr fontAlgn="auto">
              <a:spcBef>
                <a:spcPts val="0"/>
              </a:spcBef>
              <a:spcAft>
                <a:spcPts val="0"/>
              </a:spcAft>
              <a:defRPr/>
            </a:pPr>
            <a:r>
              <a:rPr lang="en-US" sz="2250" dirty="0">
                <a:latin typeface="+mn-lt"/>
                <a:cs typeface="+mn-cs"/>
              </a:rPr>
              <a:t>When Caesar went to Egypt in pursuit of Pompey </a:t>
            </a:r>
          </a:p>
          <a:p>
            <a:pPr fontAlgn="auto">
              <a:spcBef>
                <a:spcPts val="0"/>
              </a:spcBef>
              <a:spcAft>
                <a:spcPts val="0"/>
              </a:spcAft>
              <a:defRPr/>
            </a:pPr>
            <a:r>
              <a:rPr lang="en-US" sz="2250" dirty="0">
                <a:latin typeface="+mn-lt"/>
                <a:cs typeface="+mn-cs"/>
              </a:rPr>
              <a:t>he became involved in the civil war in Egypt </a:t>
            </a:r>
          </a:p>
          <a:p>
            <a:pPr fontAlgn="auto">
              <a:spcBef>
                <a:spcPts val="0"/>
              </a:spcBef>
              <a:spcAft>
                <a:spcPts val="0"/>
              </a:spcAft>
              <a:defRPr/>
            </a:pPr>
            <a:r>
              <a:rPr lang="en-US" sz="2250" dirty="0">
                <a:latin typeface="+mn-lt"/>
                <a:cs typeface="+mn-cs"/>
              </a:rPr>
              <a:t>between Cleopatra and her brother Ptolemy XIII.</a:t>
            </a:r>
          </a:p>
          <a:p>
            <a:pPr fontAlgn="auto">
              <a:spcBef>
                <a:spcPts val="0"/>
              </a:spcBef>
              <a:spcAft>
                <a:spcPts val="0"/>
              </a:spcAft>
              <a:defRPr/>
            </a:pPr>
            <a:endParaRPr lang="en-US" sz="2250" dirty="0">
              <a:latin typeface="+mn-lt"/>
              <a:cs typeface="+mn-cs"/>
            </a:endParaRPr>
          </a:p>
          <a:p>
            <a:pPr fontAlgn="auto">
              <a:spcBef>
                <a:spcPts val="0"/>
              </a:spcBef>
              <a:spcAft>
                <a:spcPts val="0"/>
              </a:spcAft>
              <a:defRPr/>
            </a:pPr>
            <a:r>
              <a:rPr lang="en-US" sz="2250" dirty="0">
                <a:latin typeface="+mn-lt"/>
                <a:cs typeface="+mn-cs"/>
              </a:rPr>
              <a:t>Ptolemy had angered Caesar by assassinating </a:t>
            </a:r>
          </a:p>
          <a:p>
            <a:pPr fontAlgn="auto">
              <a:spcBef>
                <a:spcPts val="0"/>
              </a:spcBef>
              <a:spcAft>
                <a:spcPts val="0"/>
              </a:spcAft>
              <a:defRPr/>
            </a:pPr>
            <a:r>
              <a:rPr lang="en-US" sz="2250" dirty="0">
                <a:latin typeface="+mn-lt"/>
                <a:cs typeface="+mn-cs"/>
              </a:rPr>
              <a:t>Pompey and presenting Caesar with his head </a:t>
            </a:r>
          </a:p>
          <a:p>
            <a:pPr fontAlgn="auto">
              <a:spcBef>
                <a:spcPts val="0"/>
              </a:spcBef>
              <a:spcAft>
                <a:spcPts val="0"/>
              </a:spcAft>
              <a:defRPr/>
            </a:pPr>
            <a:r>
              <a:rPr lang="en-US" sz="2250" dirty="0">
                <a:latin typeface="+mn-lt"/>
                <a:cs typeface="+mn-cs"/>
              </a:rPr>
              <a:t>picked in a jar.</a:t>
            </a:r>
          </a:p>
          <a:p>
            <a:pPr fontAlgn="auto">
              <a:spcBef>
                <a:spcPts val="0"/>
              </a:spcBef>
              <a:spcAft>
                <a:spcPts val="0"/>
              </a:spcAft>
              <a:defRPr/>
            </a:pPr>
            <a:endParaRPr lang="en-US" sz="2250" dirty="0">
              <a:latin typeface="+mn-lt"/>
              <a:cs typeface="+mn-cs"/>
            </a:endParaRPr>
          </a:p>
          <a:p>
            <a:pPr fontAlgn="auto">
              <a:spcBef>
                <a:spcPts val="0"/>
              </a:spcBef>
              <a:spcAft>
                <a:spcPts val="0"/>
              </a:spcAft>
              <a:defRPr/>
            </a:pPr>
            <a:r>
              <a:rPr lang="en-US" sz="2250" u="sng" dirty="0">
                <a:latin typeface="+mn-lt"/>
                <a:cs typeface="+mn-cs"/>
              </a:rPr>
              <a:t>Cleopatra allied herself with Caesar and he helped place her in power</a:t>
            </a:r>
            <a:r>
              <a:rPr lang="en-US" sz="2250" dirty="0">
                <a:latin typeface="+mn-lt"/>
                <a:cs typeface="+mn-cs"/>
              </a:rPr>
              <a:t>, co-ruling with her younger brother, who she later allegedly killed. </a:t>
            </a:r>
          </a:p>
          <a:p>
            <a:pPr fontAlgn="auto">
              <a:spcBef>
                <a:spcPts val="0"/>
              </a:spcBef>
              <a:spcAft>
                <a:spcPts val="0"/>
              </a:spcAft>
              <a:defRPr/>
            </a:pPr>
            <a:r>
              <a:rPr lang="en-US" sz="2250" dirty="0">
                <a:latin typeface="+mn-lt"/>
                <a:cs typeface="+mn-cs"/>
              </a:rPr>
              <a:t> </a:t>
            </a:r>
          </a:p>
          <a:p>
            <a:pPr fontAlgn="auto">
              <a:spcBef>
                <a:spcPts val="0"/>
              </a:spcBef>
              <a:spcAft>
                <a:spcPts val="0"/>
              </a:spcAft>
              <a:defRPr/>
            </a:pPr>
            <a:r>
              <a:rPr lang="en-US" sz="2250" u="sng" dirty="0">
                <a:latin typeface="+mn-lt"/>
                <a:cs typeface="+mn-cs"/>
              </a:rPr>
              <a:t>Caesar and Cleopatra had a son, Ptolemy Caesar, or, Caesarion “Little Caesar” who she appointed her co-ruler in Egypt. </a:t>
            </a:r>
            <a:r>
              <a:rPr lang="en-US" sz="2250" dirty="0">
                <a:latin typeface="+mn-lt"/>
                <a:cs typeface="+mn-cs"/>
              </a:rPr>
              <a:t>Caesar refused to make Caesarion his heir, he appointed his nephew Octavian to inherit his power and property.</a:t>
            </a:r>
            <a:endParaRPr lang="en-US" sz="2250" u="sng" dirty="0">
              <a:latin typeface="+mn-lt"/>
              <a:cs typeface="+mn-cs"/>
            </a:endParaRPr>
          </a:p>
          <a:p>
            <a:pPr fontAlgn="auto">
              <a:spcBef>
                <a:spcPts val="0"/>
              </a:spcBef>
              <a:spcAft>
                <a:spcPts val="0"/>
              </a:spcAft>
              <a:defRPr/>
            </a:pPr>
            <a:endParaRPr lang="en-US" sz="2250" dirty="0">
              <a:latin typeface="+mn-lt"/>
              <a:cs typeface="+mn-cs"/>
            </a:endParaRPr>
          </a:p>
          <a:p>
            <a:pPr fontAlgn="auto">
              <a:spcBef>
                <a:spcPts val="0"/>
              </a:spcBef>
              <a:spcAft>
                <a:spcPts val="0"/>
              </a:spcAft>
              <a:defRPr/>
            </a:pPr>
            <a:r>
              <a:rPr lang="en-US" sz="2250" dirty="0">
                <a:latin typeface="+mn-lt"/>
                <a:cs typeface="+mn-cs"/>
              </a:rPr>
              <a:t>She remained his mistress until his assassination.</a:t>
            </a:r>
          </a:p>
        </p:txBody>
      </p:sp>
      <p:pic>
        <p:nvPicPr>
          <p:cNvPr id="57346" name="Picture 2" descr="Image:Ac.cleopatra.jpg"/>
          <p:cNvPicPr>
            <a:picLocks noChangeAspect="1" noChangeArrowheads="1"/>
          </p:cNvPicPr>
          <p:nvPr/>
        </p:nvPicPr>
        <p:blipFill>
          <a:blip r:embed="rId2" cstate="print"/>
          <a:srcRect/>
          <a:stretch>
            <a:fillRect/>
          </a:stretch>
        </p:blipFill>
        <p:spPr bwMode="auto">
          <a:xfrm>
            <a:off x="7391400" y="152400"/>
            <a:ext cx="1524000" cy="2524125"/>
          </a:xfrm>
          <a:prstGeom prst="rect">
            <a:avLst/>
          </a:prstGeom>
          <a:noFill/>
          <a:ln w="9525">
            <a:noFill/>
            <a:miter lim="800000"/>
            <a:headEnd/>
            <a:tailEnd/>
          </a:ln>
        </p:spPr>
      </p:pic>
      <p:pic>
        <p:nvPicPr>
          <p:cNvPr id="57348" name="Picture 4" descr="Image:Cleopatra VII coin.jpg"/>
          <p:cNvPicPr>
            <a:picLocks noChangeAspect="1" noChangeArrowheads="1"/>
          </p:cNvPicPr>
          <p:nvPr/>
        </p:nvPicPr>
        <p:blipFill>
          <a:blip r:embed="rId3" cstate="print">
            <a:clrChange>
              <a:clrFrom>
                <a:srgbClr val="0B0100"/>
              </a:clrFrom>
              <a:clrTo>
                <a:srgbClr val="0B0100">
                  <a:alpha val="0"/>
                </a:srgbClr>
              </a:clrTo>
            </a:clrChange>
          </a:blip>
          <a:srcRect/>
          <a:stretch>
            <a:fillRect/>
          </a:stretch>
        </p:blipFill>
        <p:spPr bwMode="auto">
          <a:xfrm>
            <a:off x="7758113" y="5613400"/>
            <a:ext cx="1233487"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p:cTn id="22"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2">
                                            <p:txEl>
                                              <p:pRg st="3" end="3"/>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57346"/>
                                        </p:tgtEl>
                                        <p:attrNameLst>
                                          <p:attrName>style.visibility</p:attrName>
                                        </p:attrNameLst>
                                      </p:cBhvr>
                                      <p:to>
                                        <p:strVal val="visible"/>
                                      </p:to>
                                    </p:set>
                                    <p:anim calcmode="lin" valueType="num">
                                      <p:cBhvr>
                                        <p:cTn id="27" dur="1000" fill="hold"/>
                                        <p:tgtEl>
                                          <p:spTgt spid="57346"/>
                                        </p:tgtEl>
                                        <p:attrNameLst>
                                          <p:attrName>ppt_w</p:attrName>
                                        </p:attrNameLst>
                                      </p:cBhvr>
                                      <p:tavLst>
                                        <p:tav tm="0">
                                          <p:val>
                                            <p:strVal val="#ppt_w*0.70"/>
                                          </p:val>
                                        </p:tav>
                                        <p:tav tm="100000">
                                          <p:val>
                                            <p:strVal val="#ppt_w"/>
                                          </p:val>
                                        </p:tav>
                                      </p:tavLst>
                                    </p:anim>
                                    <p:anim calcmode="lin" valueType="num">
                                      <p:cBhvr>
                                        <p:cTn id="28" dur="1000" fill="hold"/>
                                        <p:tgtEl>
                                          <p:spTgt spid="57346"/>
                                        </p:tgtEl>
                                        <p:attrNameLst>
                                          <p:attrName>ppt_h</p:attrName>
                                        </p:attrNameLst>
                                      </p:cBhvr>
                                      <p:tavLst>
                                        <p:tav tm="0">
                                          <p:val>
                                            <p:strVal val="#ppt_h"/>
                                          </p:val>
                                        </p:tav>
                                        <p:tav tm="100000">
                                          <p:val>
                                            <p:strVal val="#ppt_h"/>
                                          </p:val>
                                        </p:tav>
                                      </p:tavLst>
                                    </p:anim>
                                    <p:animEffect transition="in" filter="fade">
                                      <p:cBhvr>
                                        <p:cTn id="29" dur="1000"/>
                                        <p:tgtEl>
                                          <p:spTgt spid="57346"/>
                                        </p:tgtEl>
                                      </p:cBhvr>
                                    </p:animEffect>
                                  </p:childTnLst>
                                </p:cTn>
                              </p:par>
                              <p:par>
                                <p:cTn id="30" presetID="55" presetClass="entr" presetSubtype="0" fill="hold" nodeType="withEffect">
                                  <p:stCondLst>
                                    <p:cond delay="0"/>
                                  </p:stCondLst>
                                  <p:childTnLst>
                                    <p:set>
                                      <p:cBhvr>
                                        <p:cTn id="31" dur="1" fill="hold">
                                          <p:stCondLst>
                                            <p:cond delay="0"/>
                                          </p:stCondLst>
                                        </p:cTn>
                                        <p:tgtEl>
                                          <p:spTgt spid="57348"/>
                                        </p:tgtEl>
                                        <p:attrNameLst>
                                          <p:attrName>style.visibility</p:attrName>
                                        </p:attrNameLst>
                                      </p:cBhvr>
                                      <p:to>
                                        <p:strVal val="visible"/>
                                      </p:to>
                                    </p:set>
                                    <p:anim calcmode="lin" valueType="num">
                                      <p:cBhvr>
                                        <p:cTn id="32" dur="1000" fill="hold"/>
                                        <p:tgtEl>
                                          <p:spTgt spid="57348"/>
                                        </p:tgtEl>
                                        <p:attrNameLst>
                                          <p:attrName>ppt_w</p:attrName>
                                        </p:attrNameLst>
                                      </p:cBhvr>
                                      <p:tavLst>
                                        <p:tav tm="0">
                                          <p:val>
                                            <p:strVal val="#ppt_w*0.70"/>
                                          </p:val>
                                        </p:tav>
                                        <p:tav tm="100000">
                                          <p:val>
                                            <p:strVal val="#ppt_w"/>
                                          </p:val>
                                        </p:tav>
                                      </p:tavLst>
                                    </p:anim>
                                    <p:anim calcmode="lin" valueType="num">
                                      <p:cBhvr>
                                        <p:cTn id="33" dur="1000" fill="hold"/>
                                        <p:tgtEl>
                                          <p:spTgt spid="57348"/>
                                        </p:tgtEl>
                                        <p:attrNameLst>
                                          <p:attrName>ppt_h</p:attrName>
                                        </p:attrNameLst>
                                      </p:cBhvr>
                                      <p:tavLst>
                                        <p:tav tm="0">
                                          <p:val>
                                            <p:strVal val="#ppt_h"/>
                                          </p:val>
                                        </p:tav>
                                        <p:tav tm="100000">
                                          <p:val>
                                            <p:strVal val="#ppt_h"/>
                                          </p:val>
                                        </p:tav>
                                      </p:tavLst>
                                    </p:anim>
                                    <p:animEffect transition="in" filter="fade">
                                      <p:cBhvr>
                                        <p:cTn id="34" dur="1000"/>
                                        <p:tgtEl>
                                          <p:spTgt spid="57348"/>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 calcmode="lin" valueType="num">
                                      <p:cBhvr>
                                        <p:cTn id="39"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40"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41" dur="1000"/>
                                        <p:tgtEl>
                                          <p:spTgt spid="2">
                                            <p:txEl>
                                              <p:pRg st="5" end="5"/>
                                            </p:txEl>
                                          </p:spTgt>
                                        </p:tgtEl>
                                      </p:cBhvr>
                                    </p:animEffect>
                                  </p:childTnLst>
                                </p:cTn>
                              </p:par>
                              <p:par>
                                <p:cTn id="42" presetID="55" presetClass="entr" presetSubtype="0" fill="hold" nodeType="with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 calcmode="lin" valueType="num">
                                      <p:cBhvr>
                                        <p:cTn id="44"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45"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46" dur="1000"/>
                                        <p:tgtEl>
                                          <p:spTgt spid="2">
                                            <p:txEl>
                                              <p:pRg st="6" end="6"/>
                                            </p:txEl>
                                          </p:spTgt>
                                        </p:tgtEl>
                                      </p:cBhvr>
                                    </p:animEffect>
                                  </p:childTnLst>
                                </p:cTn>
                              </p:par>
                              <p:par>
                                <p:cTn id="47" presetID="55" presetClass="entr" presetSubtype="0" fill="hold" nodeType="with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p:cTn id="49"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2">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2">
                                            <p:txEl>
                                              <p:pRg st="9" end="9"/>
                                            </p:txEl>
                                          </p:spTgt>
                                        </p:tgtEl>
                                        <p:attrNameLst>
                                          <p:attrName>style.visibility</p:attrName>
                                        </p:attrNameLst>
                                      </p:cBhvr>
                                      <p:to>
                                        <p:strVal val="visible"/>
                                      </p:to>
                                    </p:set>
                                    <p:anim calcmode="lin" valueType="num">
                                      <p:cBhvr>
                                        <p:cTn id="56"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57"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8" dur="1000"/>
                                        <p:tgtEl>
                                          <p:spTgt spid="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2">
                                            <p:txEl>
                                              <p:pRg st="11" end="11"/>
                                            </p:txEl>
                                          </p:spTgt>
                                        </p:tgtEl>
                                        <p:attrNameLst>
                                          <p:attrName>style.visibility</p:attrName>
                                        </p:attrNameLst>
                                      </p:cBhvr>
                                      <p:to>
                                        <p:strVal val="visible"/>
                                      </p:to>
                                    </p:set>
                                    <p:anim calcmode="lin" valueType="num">
                                      <p:cBhvr>
                                        <p:cTn id="63"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64"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65" dur="1000"/>
                                        <p:tgtEl>
                                          <p:spTgt spid="2">
                                            <p:txEl>
                                              <p:pRg st="11" end="1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2">
                                            <p:txEl>
                                              <p:pRg st="13" end="13"/>
                                            </p:txEl>
                                          </p:spTgt>
                                        </p:tgtEl>
                                        <p:attrNameLst>
                                          <p:attrName>style.visibility</p:attrName>
                                        </p:attrNameLst>
                                      </p:cBhvr>
                                      <p:to>
                                        <p:strVal val="visible"/>
                                      </p:to>
                                    </p:set>
                                    <p:anim calcmode="lin" valueType="num">
                                      <p:cBhvr>
                                        <p:cTn id="70" dur="1000" fill="hold"/>
                                        <p:tgtEl>
                                          <p:spTgt spid="2">
                                            <p:txEl>
                                              <p:pRg st="13" end="13"/>
                                            </p:txEl>
                                          </p:spTgt>
                                        </p:tgtEl>
                                        <p:attrNameLst>
                                          <p:attrName>ppt_w</p:attrName>
                                        </p:attrNameLst>
                                      </p:cBhvr>
                                      <p:tavLst>
                                        <p:tav tm="0">
                                          <p:val>
                                            <p:strVal val="#ppt_w*0.70"/>
                                          </p:val>
                                        </p:tav>
                                        <p:tav tm="100000">
                                          <p:val>
                                            <p:strVal val="#ppt_w"/>
                                          </p:val>
                                        </p:tav>
                                      </p:tavLst>
                                    </p:anim>
                                    <p:anim calcmode="lin" valueType="num">
                                      <p:cBhvr>
                                        <p:cTn id="71" dur="1000" fill="hold"/>
                                        <p:tgtEl>
                                          <p:spTgt spid="2">
                                            <p:txEl>
                                              <p:pRg st="13" end="13"/>
                                            </p:txEl>
                                          </p:spTgt>
                                        </p:tgtEl>
                                        <p:attrNameLst>
                                          <p:attrName>ppt_h</p:attrName>
                                        </p:attrNameLst>
                                      </p:cBhvr>
                                      <p:tavLst>
                                        <p:tav tm="0">
                                          <p:val>
                                            <p:strVal val="#ppt_h"/>
                                          </p:val>
                                        </p:tav>
                                        <p:tav tm="100000">
                                          <p:val>
                                            <p:strVal val="#ppt_h"/>
                                          </p:val>
                                        </p:tav>
                                      </p:tavLst>
                                    </p:anim>
                                    <p:animEffect transition="in" filter="fade">
                                      <p:cBhvr>
                                        <p:cTn id="72" dur="10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ChangeArrowheads="1"/>
          </p:cNvSpPr>
          <p:nvPr/>
        </p:nvSpPr>
        <p:spPr bwMode="auto">
          <a:xfrm>
            <a:off x="76200" y="474663"/>
            <a:ext cx="8915400" cy="6002337"/>
          </a:xfrm>
          <a:prstGeom prst="rect">
            <a:avLst/>
          </a:prstGeom>
          <a:noFill/>
          <a:ln w="9525">
            <a:noFill/>
            <a:miter lim="800000"/>
            <a:headEnd/>
            <a:tailEnd/>
          </a:ln>
        </p:spPr>
        <p:txBody>
          <a:bodyPr>
            <a:spAutoFit/>
          </a:bodyPr>
          <a:lstStyle/>
          <a:p>
            <a:r>
              <a:rPr lang="en-US" sz="1600" b="1">
                <a:latin typeface="Comic Sans MS" pitchFamily="66" charset="0"/>
              </a:rPr>
              <a:t>h) describing the origin, beliefs, traditions, customs, and spread of Christianity;</a:t>
            </a:r>
          </a:p>
          <a:p>
            <a:endParaRPr lang="en-US" sz="1600">
              <a:latin typeface="Comic Sans MS" pitchFamily="66" charset="0"/>
            </a:endParaRPr>
          </a:p>
          <a:p>
            <a:r>
              <a:rPr lang="en-US" sz="1600" b="1">
                <a:latin typeface="Comic Sans MS" pitchFamily="66" charset="0"/>
              </a:rPr>
              <a:t>Origins of Christianity </a:t>
            </a:r>
          </a:p>
          <a:p>
            <a:endParaRPr lang="en-US" sz="1600">
              <a:latin typeface="Comic Sans MS" pitchFamily="66" charset="0"/>
            </a:endParaRPr>
          </a:p>
          <a:p>
            <a:r>
              <a:rPr lang="en-US" sz="1600">
                <a:latin typeface="Comic Sans MS" pitchFamily="66" charset="0"/>
              </a:rPr>
              <a:t>• Had its roots in Judaism </a:t>
            </a:r>
          </a:p>
          <a:p>
            <a:r>
              <a:rPr lang="en-US" sz="1600">
                <a:latin typeface="Comic Sans MS" pitchFamily="66" charset="0"/>
              </a:rPr>
              <a:t>• Was led by Jesus of Nazareth, who was proclaimed the Messiah </a:t>
            </a:r>
          </a:p>
          <a:p>
            <a:r>
              <a:rPr lang="en-US" sz="1600">
                <a:latin typeface="Comic Sans MS" pitchFamily="66" charset="0"/>
              </a:rPr>
              <a:t>• Conflicted with polytheistic beliefs of Roman Empire </a:t>
            </a:r>
          </a:p>
          <a:p>
            <a:endParaRPr lang="en-US" sz="1600">
              <a:latin typeface="Comic Sans MS" pitchFamily="66" charset="0"/>
            </a:endParaRPr>
          </a:p>
          <a:p>
            <a:r>
              <a:rPr lang="en-US" sz="1600" b="1">
                <a:latin typeface="Comic Sans MS" pitchFamily="66" charset="0"/>
              </a:rPr>
              <a:t>Beliefs, traditions, and customs of Christianity </a:t>
            </a:r>
          </a:p>
          <a:p>
            <a:endParaRPr lang="en-US" sz="1600">
              <a:latin typeface="Comic Sans MS" pitchFamily="66" charset="0"/>
            </a:endParaRPr>
          </a:p>
          <a:p>
            <a:r>
              <a:rPr lang="en-US" sz="1600">
                <a:latin typeface="Comic Sans MS" pitchFamily="66" charset="0"/>
              </a:rPr>
              <a:t>• Monotheism </a:t>
            </a:r>
          </a:p>
          <a:p>
            <a:r>
              <a:rPr lang="en-US" sz="1600">
                <a:latin typeface="Comic Sans MS" pitchFamily="66" charset="0"/>
              </a:rPr>
              <a:t>• Jesus as both Son and incarnation of God </a:t>
            </a:r>
          </a:p>
          <a:p>
            <a:r>
              <a:rPr lang="en-US" sz="1600">
                <a:latin typeface="Comic Sans MS" pitchFamily="66" charset="0"/>
              </a:rPr>
              <a:t>• Life after death </a:t>
            </a:r>
          </a:p>
          <a:p>
            <a:r>
              <a:rPr lang="en-US" sz="1600">
                <a:latin typeface="Comic Sans MS" pitchFamily="66" charset="0"/>
              </a:rPr>
              <a:t>• New Testament, containing accounts of the life and teachings of Jesus, as well as writings of early Christians </a:t>
            </a:r>
          </a:p>
          <a:p>
            <a:r>
              <a:rPr lang="en-US" sz="1600">
                <a:latin typeface="Comic Sans MS" pitchFamily="66" charset="0"/>
              </a:rPr>
              <a:t>• Christian doctrine established by early church councils </a:t>
            </a:r>
          </a:p>
          <a:p>
            <a:endParaRPr lang="en-US" sz="1600">
              <a:latin typeface="Comic Sans MS" pitchFamily="66" charset="0"/>
            </a:endParaRPr>
          </a:p>
          <a:p>
            <a:r>
              <a:rPr lang="en-US" sz="1600" b="1">
                <a:latin typeface="Comic Sans MS" pitchFamily="66" charset="0"/>
              </a:rPr>
              <a:t>Spread of Christianity </a:t>
            </a:r>
          </a:p>
          <a:p>
            <a:endParaRPr lang="en-US" sz="1600">
              <a:latin typeface="Comic Sans MS" pitchFamily="66" charset="0"/>
            </a:endParaRPr>
          </a:p>
          <a:p>
            <a:r>
              <a:rPr lang="en-US" sz="1600">
                <a:latin typeface="Comic Sans MS" pitchFamily="66" charset="0"/>
              </a:rPr>
              <a:t>• Popularity of the message </a:t>
            </a:r>
          </a:p>
          <a:p>
            <a:r>
              <a:rPr lang="en-US" sz="1600">
                <a:latin typeface="Comic Sans MS" pitchFamily="66" charset="0"/>
              </a:rPr>
              <a:t>• Early martyrs inspired others </a:t>
            </a:r>
          </a:p>
          <a:p>
            <a:r>
              <a:rPr lang="en-US" sz="1600">
                <a:latin typeface="Comic Sans MS" pitchFamily="66" charset="0"/>
              </a:rPr>
              <a:t>• Carried by the Apostles, including Paul, throughout the Roman Empire </a:t>
            </a:r>
          </a:p>
          <a:p>
            <a:r>
              <a:rPr lang="en-US" sz="1600">
                <a:latin typeface="Comic Sans MS" pitchFamily="66" charset="0"/>
              </a:rPr>
              <a:t>	</a:t>
            </a:r>
          </a:p>
          <a:p>
            <a:r>
              <a:rPr lang="en-US" sz="1600" b="1">
                <a:latin typeface="Comic Sans MS" pitchFamily="66" charset="0"/>
              </a:rPr>
              <a:t> </a:t>
            </a:r>
            <a:endParaRPr lang="en-US" sz="1600">
              <a:latin typeface="Comic Sans MS" pitchFamily="66"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9067800" cy="6678751"/>
          </a:xfrm>
          <a:prstGeom prst="rect">
            <a:avLst/>
          </a:prstGeom>
          <a:noFill/>
        </p:spPr>
        <p:txBody>
          <a:bodyPr>
            <a:spAutoFit/>
          </a:bodyPr>
          <a:lstStyle/>
          <a:p>
            <a:pPr fontAlgn="auto">
              <a:spcBef>
                <a:spcPts val="0"/>
              </a:spcBef>
              <a:spcAft>
                <a:spcPts val="0"/>
              </a:spcAft>
              <a:defRPr/>
            </a:pPr>
            <a:r>
              <a:rPr lang="en-US" sz="3200" b="1" dirty="0">
                <a:solidFill>
                  <a:srgbClr val="840202"/>
                </a:solidFill>
                <a:effectLst>
                  <a:glow rad="63500">
                    <a:schemeClr val="accent2">
                      <a:satMod val="175000"/>
                      <a:alpha val="40000"/>
                    </a:schemeClr>
                  </a:glow>
                  <a:reflection blurRad="6350" stA="55000" endA="300" endPos="45500" dir="5400000" sy="-100000" algn="bl" rotWithShape="0"/>
                </a:effectLst>
                <a:latin typeface="Creepy" pitchFamily="82" charset="0"/>
                <a:cs typeface="+mn-cs"/>
              </a:rPr>
              <a:t>The Ides of March</a:t>
            </a:r>
            <a:endParaRPr lang="en-US" sz="3200" dirty="0">
              <a:solidFill>
                <a:srgbClr val="840202"/>
              </a:solidFill>
              <a:effectLst>
                <a:glow rad="63500">
                  <a:schemeClr val="accent2">
                    <a:satMod val="175000"/>
                    <a:alpha val="40000"/>
                  </a:schemeClr>
                </a:glow>
                <a:reflection blurRad="6350" stA="55000" endA="300" endPos="45500" dir="5400000" sy="-100000" algn="bl" rotWithShape="0"/>
              </a:effectLst>
              <a:latin typeface="Creepy" pitchFamily="82" charset="0"/>
              <a:cs typeface="+mn-cs"/>
            </a:endParaRPr>
          </a:p>
          <a:p>
            <a:pPr fontAlgn="auto">
              <a:spcBef>
                <a:spcPts val="0"/>
              </a:spcBef>
              <a:spcAft>
                <a:spcPts val="0"/>
              </a:spcAft>
              <a:defRPr/>
            </a:pPr>
            <a:r>
              <a:rPr lang="en-US" sz="2200" u="sng" dirty="0">
                <a:latin typeface="+mn-lt"/>
                <a:cs typeface="+mn-cs"/>
              </a:rPr>
              <a:t>Some Senators feared the Caesar was becoming too powerful and wanted to make himself king</a:t>
            </a:r>
            <a:r>
              <a:rPr lang="en-US" sz="2200" dirty="0">
                <a:latin typeface="+mn-lt"/>
                <a:cs typeface="+mn-cs"/>
              </a:rPr>
              <a:t>. </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On the </a:t>
            </a:r>
            <a:r>
              <a:rPr lang="en-US" sz="2200" u="sng" dirty="0">
                <a:latin typeface="+mn-lt"/>
                <a:cs typeface="+mn-cs"/>
              </a:rPr>
              <a:t>Ides of March, March 15, a group of Senators called Caesar to a fake meeting</a:t>
            </a:r>
            <a:r>
              <a:rPr lang="en-US" sz="2200" dirty="0">
                <a:latin typeface="+mn-lt"/>
                <a:cs typeface="+mn-cs"/>
              </a:rPr>
              <a:t> to read grievances of the Senate.</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u="sng" dirty="0">
                <a:latin typeface="+mn-lt"/>
                <a:cs typeface="+mn-cs"/>
              </a:rPr>
              <a:t>Caesar was attacked by the Senators and stabbed 23 times.</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The poor were</a:t>
            </a:r>
          </a:p>
          <a:p>
            <a:pPr fontAlgn="auto">
              <a:spcBef>
                <a:spcPts val="0"/>
              </a:spcBef>
              <a:spcAft>
                <a:spcPts val="0"/>
              </a:spcAft>
              <a:defRPr/>
            </a:pPr>
            <a:r>
              <a:rPr lang="en-US" sz="2200" dirty="0">
                <a:latin typeface="+mn-lt"/>
                <a:cs typeface="+mn-cs"/>
              </a:rPr>
              <a:t> outraged by the </a:t>
            </a:r>
          </a:p>
          <a:p>
            <a:pPr fontAlgn="auto">
              <a:spcBef>
                <a:spcPts val="0"/>
              </a:spcBef>
              <a:spcAft>
                <a:spcPts val="0"/>
              </a:spcAft>
              <a:defRPr/>
            </a:pPr>
            <a:r>
              <a:rPr lang="en-US" sz="2200" dirty="0">
                <a:latin typeface="+mn-lt"/>
                <a:cs typeface="+mn-cs"/>
              </a:rPr>
              <a:t>murder of Caesar.  </a:t>
            </a:r>
          </a:p>
          <a:p>
            <a:pPr fontAlgn="auto">
              <a:spcBef>
                <a:spcPts val="0"/>
              </a:spcBef>
              <a:spcAft>
                <a:spcPts val="0"/>
              </a:spcAft>
              <a:defRPr/>
            </a:pPr>
            <a:r>
              <a:rPr lang="en-US" sz="2200" dirty="0">
                <a:latin typeface="+mn-lt"/>
                <a:cs typeface="+mn-cs"/>
              </a:rPr>
              <a:t>They made a statue</a:t>
            </a:r>
          </a:p>
          <a:p>
            <a:pPr fontAlgn="auto">
              <a:spcBef>
                <a:spcPts val="0"/>
              </a:spcBef>
              <a:spcAft>
                <a:spcPts val="0"/>
              </a:spcAft>
              <a:defRPr/>
            </a:pPr>
            <a:r>
              <a:rPr lang="en-US" sz="2200" dirty="0">
                <a:latin typeface="+mn-lt"/>
                <a:cs typeface="+mn-cs"/>
              </a:rPr>
              <a:t> of him and rioted.</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The Senators fled, </a:t>
            </a:r>
          </a:p>
          <a:p>
            <a:pPr fontAlgn="auto">
              <a:spcBef>
                <a:spcPts val="0"/>
              </a:spcBef>
              <a:spcAft>
                <a:spcPts val="0"/>
              </a:spcAft>
              <a:defRPr/>
            </a:pPr>
            <a:r>
              <a:rPr lang="en-US" sz="2200" dirty="0">
                <a:latin typeface="+mn-lt"/>
                <a:cs typeface="+mn-cs"/>
              </a:rPr>
              <a:t>but were hunted </a:t>
            </a:r>
          </a:p>
          <a:p>
            <a:pPr fontAlgn="auto">
              <a:spcBef>
                <a:spcPts val="0"/>
              </a:spcBef>
              <a:spcAft>
                <a:spcPts val="0"/>
              </a:spcAft>
              <a:defRPr/>
            </a:pPr>
            <a:r>
              <a:rPr lang="en-US" sz="2200" dirty="0">
                <a:latin typeface="+mn-lt"/>
                <a:cs typeface="+mn-cs"/>
              </a:rPr>
              <a:t>down by Caesar’s </a:t>
            </a:r>
          </a:p>
          <a:p>
            <a:pPr fontAlgn="auto">
              <a:spcBef>
                <a:spcPts val="0"/>
              </a:spcBef>
              <a:spcAft>
                <a:spcPts val="0"/>
              </a:spcAft>
              <a:defRPr/>
            </a:pPr>
            <a:r>
              <a:rPr lang="en-US" sz="2200" dirty="0">
                <a:latin typeface="+mn-lt"/>
                <a:cs typeface="+mn-cs"/>
              </a:rPr>
              <a:t>successors. </a:t>
            </a:r>
          </a:p>
        </p:txBody>
      </p:sp>
      <p:pic>
        <p:nvPicPr>
          <p:cNvPr id="56322" name="Picture 2" descr="http://images.encarta.msn.com/xrefmedia/sharemed/targets/images/pho/t970/T970406A.jpg"/>
          <p:cNvPicPr>
            <a:picLocks noChangeAspect="1" noChangeArrowheads="1"/>
          </p:cNvPicPr>
          <p:nvPr/>
        </p:nvPicPr>
        <p:blipFill>
          <a:blip r:embed="rId2" cstate="print"/>
          <a:srcRect/>
          <a:stretch>
            <a:fillRect/>
          </a:stretch>
        </p:blipFill>
        <p:spPr bwMode="auto">
          <a:xfrm>
            <a:off x="3048000" y="3200400"/>
            <a:ext cx="5829300" cy="32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 calcmode="lin" valueType="num">
                                      <p:cBhvr>
                                        <p:cTn id="26"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27"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28" dur="1000"/>
                                        <p:tgtEl>
                                          <p:spTgt spid="2">
                                            <p:txEl>
                                              <p:pRg st="5" end="5"/>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56322"/>
                                        </p:tgtEl>
                                        <p:attrNameLst>
                                          <p:attrName>style.visibility</p:attrName>
                                        </p:attrNameLst>
                                      </p:cBhvr>
                                      <p:to>
                                        <p:strVal val="visible"/>
                                      </p:to>
                                    </p:set>
                                    <p:anim calcmode="lin" valueType="num">
                                      <p:cBhvr>
                                        <p:cTn id="31" dur="1000" fill="hold"/>
                                        <p:tgtEl>
                                          <p:spTgt spid="56322"/>
                                        </p:tgtEl>
                                        <p:attrNameLst>
                                          <p:attrName>ppt_w</p:attrName>
                                        </p:attrNameLst>
                                      </p:cBhvr>
                                      <p:tavLst>
                                        <p:tav tm="0">
                                          <p:val>
                                            <p:strVal val="#ppt_w*0.70"/>
                                          </p:val>
                                        </p:tav>
                                        <p:tav tm="100000">
                                          <p:val>
                                            <p:strVal val="#ppt_w"/>
                                          </p:val>
                                        </p:tav>
                                      </p:tavLst>
                                    </p:anim>
                                    <p:anim calcmode="lin" valueType="num">
                                      <p:cBhvr>
                                        <p:cTn id="32" dur="1000" fill="hold"/>
                                        <p:tgtEl>
                                          <p:spTgt spid="56322"/>
                                        </p:tgtEl>
                                        <p:attrNameLst>
                                          <p:attrName>ppt_h</p:attrName>
                                        </p:attrNameLst>
                                      </p:cBhvr>
                                      <p:tavLst>
                                        <p:tav tm="0">
                                          <p:val>
                                            <p:strVal val="#ppt_h"/>
                                          </p:val>
                                        </p:tav>
                                        <p:tav tm="100000">
                                          <p:val>
                                            <p:strVal val="#ppt_h"/>
                                          </p:val>
                                        </p:tav>
                                      </p:tavLst>
                                    </p:anim>
                                    <p:animEffect transition="in" filter="fade">
                                      <p:cBhvr>
                                        <p:cTn id="33" dur="1000"/>
                                        <p:tgtEl>
                                          <p:spTgt spid="56322"/>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 calcmode="lin" valueType="num">
                                      <p:cBhvr>
                                        <p:cTn id="38"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9"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0" dur="1000"/>
                                        <p:tgtEl>
                                          <p:spTgt spid="2">
                                            <p:txEl>
                                              <p:pRg st="7" end="7"/>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p:cTn id="43"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4"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5" dur="1000"/>
                                        <p:tgtEl>
                                          <p:spTgt spid="2">
                                            <p:txEl>
                                              <p:pRg st="8" end="8"/>
                                            </p:txEl>
                                          </p:spTgt>
                                        </p:tgtEl>
                                      </p:cBhvr>
                                    </p:animEffect>
                                  </p:childTnLst>
                                </p:cTn>
                              </p:par>
                              <p:par>
                                <p:cTn id="46" presetID="55" presetClass="entr" presetSubtype="0" fill="hold" nodeType="withEffect">
                                  <p:stCondLst>
                                    <p:cond delay="0"/>
                                  </p:stCondLst>
                                  <p:childTnLst>
                                    <p:set>
                                      <p:cBhvr>
                                        <p:cTn id="47" dur="1" fill="hold">
                                          <p:stCondLst>
                                            <p:cond delay="0"/>
                                          </p:stCondLst>
                                        </p:cTn>
                                        <p:tgtEl>
                                          <p:spTgt spid="2">
                                            <p:txEl>
                                              <p:pRg st="9" end="9"/>
                                            </p:txEl>
                                          </p:spTgt>
                                        </p:tgtEl>
                                        <p:attrNameLst>
                                          <p:attrName>style.visibility</p:attrName>
                                        </p:attrNameLst>
                                      </p:cBhvr>
                                      <p:to>
                                        <p:strVal val="visible"/>
                                      </p:to>
                                    </p:set>
                                    <p:anim calcmode="lin" valueType="num">
                                      <p:cBhvr>
                                        <p:cTn id="48"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49"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0" dur="1000"/>
                                        <p:tgtEl>
                                          <p:spTgt spid="2">
                                            <p:txEl>
                                              <p:pRg st="9" end="9"/>
                                            </p:txEl>
                                          </p:spTgt>
                                        </p:tgtEl>
                                      </p:cBhvr>
                                    </p:animEffect>
                                  </p:childTnLst>
                                </p:cTn>
                              </p:par>
                              <p:par>
                                <p:cTn id="51" presetID="55" presetClass="entr" presetSubtype="0" fill="hold" nodeType="withEffect">
                                  <p:stCondLst>
                                    <p:cond delay="0"/>
                                  </p:stCondLst>
                                  <p:childTnLst>
                                    <p:set>
                                      <p:cBhvr>
                                        <p:cTn id="52" dur="1" fill="hold">
                                          <p:stCondLst>
                                            <p:cond delay="0"/>
                                          </p:stCondLst>
                                        </p:cTn>
                                        <p:tgtEl>
                                          <p:spTgt spid="2">
                                            <p:txEl>
                                              <p:pRg st="10" end="10"/>
                                            </p:txEl>
                                          </p:spTgt>
                                        </p:tgtEl>
                                        <p:attrNameLst>
                                          <p:attrName>style.visibility</p:attrName>
                                        </p:attrNameLst>
                                      </p:cBhvr>
                                      <p:to>
                                        <p:strVal val="visible"/>
                                      </p:to>
                                    </p:set>
                                    <p:anim calcmode="lin" valueType="num">
                                      <p:cBhvr>
                                        <p:cTn id="53"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54"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55" dur="1000"/>
                                        <p:tgtEl>
                                          <p:spTgt spid="2">
                                            <p:txEl>
                                              <p:pRg st="10" end="10"/>
                                            </p:txEl>
                                          </p:spTgt>
                                        </p:tgtEl>
                                      </p:cBhvr>
                                    </p:animEffect>
                                  </p:childTnLst>
                                </p:cTn>
                              </p:par>
                              <p:par>
                                <p:cTn id="56" presetID="55" presetClass="entr" presetSubtype="0" fill="hold" nodeType="withEffect">
                                  <p:stCondLst>
                                    <p:cond delay="0"/>
                                  </p:stCondLst>
                                  <p:childTnLst>
                                    <p:set>
                                      <p:cBhvr>
                                        <p:cTn id="57" dur="1" fill="hold">
                                          <p:stCondLst>
                                            <p:cond delay="0"/>
                                          </p:stCondLst>
                                        </p:cTn>
                                        <p:tgtEl>
                                          <p:spTgt spid="2">
                                            <p:txEl>
                                              <p:pRg st="11" end="11"/>
                                            </p:txEl>
                                          </p:spTgt>
                                        </p:tgtEl>
                                        <p:attrNameLst>
                                          <p:attrName>style.visibility</p:attrName>
                                        </p:attrNameLst>
                                      </p:cBhvr>
                                      <p:to>
                                        <p:strVal val="visible"/>
                                      </p:to>
                                    </p:set>
                                    <p:anim calcmode="lin" valueType="num">
                                      <p:cBhvr>
                                        <p:cTn id="58"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59"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60" dur="1000"/>
                                        <p:tgtEl>
                                          <p:spTgt spid="2">
                                            <p:txEl>
                                              <p:pRg st="11" end="11"/>
                                            </p:txEl>
                                          </p:spTgt>
                                        </p:tgtEl>
                                      </p:cBhvr>
                                    </p:animEffect>
                                  </p:childTnLst>
                                </p:cTn>
                              </p:par>
                              <p:par>
                                <p:cTn id="61" presetID="55" presetClass="entr" presetSubtype="0" fill="hold" nodeType="withEffect">
                                  <p:stCondLst>
                                    <p:cond delay="0"/>
                                  </p:stCondLst>
                                  <p:childTnLst>
                                    <p:set>
                                      <p:cBhvr>
                                        <p:cTn id="62" dur="1" fill="hold">
                                          <p:stCondLst>
                                            <p:cond delay="0"/>
                                          </p:stCondLst>
                                        </p:cTn>
                                        <p:tgtEl>
                                          <p:spTgt spid="2">
                                            <p:txEl>
                                              <p:pRg st="13" end="13"/>
                                            </p:txEl>
                                          </p:spTgt>
                                        </p:tgtEl>
                                        <p:attrNameLst>
                                          <p:attrName>style.visibility</p:attrName>
                                        </p:attrNameLst>
                                      </p:cBhvr>
                                      <p:to>
                                        <p:strVal val="visible"/>
                                      </p:to>
                                    </p:set>
                                    <p:anim calcmode="lin" valueType="num">
                                      <p:cBhvr>
                                        <p:cTn id="63" dur="1000" fill="hold"/>
                                        <p:tgtEl>
                                          <p:spTgt spid="2">
                                            <p:txEl>
                                              <p:pRg st="13" end="13"/>
                                            </p:txEl>
                                          </p:spTgt>
                                        </p:tgtEl>
                                        <p:attrNameLst>
                                          <p:attrName>ppt_w</p:attrName>
                                        </p:attrNameLst>
                                      </p:cBhvr>
                                      <p:tavLst>
                                        <p:tav tm="0">
                                          <p:val>
                                            <p:strVal val="#ppt_w*0.70"/>
                                          </p:val>
                                        </p:tav>
                                        <p:tav tm="100000">
                                          <p:val>
                                            <p:strVal val="#ppt_w"/>
                                          </p:val>
                                        </p:tav>
                                      </p:tavLst>
                                    </p:anim>
                                    <p:anim calcmode="lin" valueType="num">
                                      <p:cBhvr>
                                        <p:cTn id="64" dur="1000" fill="hold"/>
                                        <p:tgtEl>
                                          <p:spTgt spid="2">
                                            <p:txEl>
                                              <p:pRg st="13" end="13"/>
                                            </p:txEl>
                                          </p:spTgt>
                                        </p:tgtEl>
                                        <p:attrNameLst>
                                          <p:attrName>ppt_h</p:attrName>
                                        </p:attrNameLst>
                                      </p:cBhvr>
                                      <p:tavLst>
                                        <p:tav tm="0">
                                          <p:val>
                                            <p:strVal val="#ppt_h"/>
                                          </p:val>
                                        </p:tav>
                                        <p:tav tm="100000">
                                          <p:val>
                                            <p:strVal val="#ppt_h"/>
                                          </p:val>
                                        </p:tav>
                                      </p:tavLst>
                                    </p:anim>
                                    <p:animEffect transition="in" filter="fade">
                                      <p:cBhvr>
                                        <p:cTn id="65" dur="1000"/>
                                        <p:tgtEl>
                                          <p:spTgt spid="2">
                                            <p:txEl>
                                              <p:pRg st="13" end="13"/>
                                            </p:txEl>
                                          </p:spTgt>
                                        </p:tgtEl>
                                      </p:cBhvr>
                                    </p:animEffect>
                                  </p:childTnLst>
                                </p:cTn>
                              </p:par>
                              <p:par>
                                <p:cTn id="66" presetID="55" presetClass="entr" presetSubtype="0" fill="hold" nodeType="withEffect">
                                  <p:stCondLst>
                                    <p:cond delay="0"/>
                                  </p:stCondLst>
                                  <p:childTnLst>
                                    <p:set>
                                      <p:cBhvr>
                                        <p:cTn id="67" dur="1" fill="hold">
                                          <p:stCondLst>
                                            <p:cond delay="0"/>
                                          </p:stCondLst>
                                        </p:cTn>
                                        <p:tgtEl>
                                          <p:spTgt spid="2">
                                            <p:txEl>
                                              <p:pRg st="14" end="14"/>
                                            </p:txEl>
                                          </p:spTgt>
                                        </p:tgtEl>
                                        <p:attrNameLst>
                                          <p:attrName>style.visibility</p:attrName>
                                        </p:attrNameLst>
                                      </p:cBhvr>
                                      <p:to>
                                        <p:strVal val="visible"/>
                                      </p:to>
                                    </p:set>
                                    <p:anim calcmode="lin" valueType="num">
                                      <p:cBhvr>
                                        <p:cTn id="68" dur="1000" fill="hold"/>
                                        <p:tgtEl>
                                          <p:spTgt spid="2">
                                            <p:txEl>
                                              <p:pRg st="14" end="14"/>
                                            </p:txEl>
                                          </p:spTgt>
                                        </p:tgtEl>
                                        <p:attrNameLst>
                                          <p:attrName>ppt_w</p:attrName>
                                        </p:attrNameLst>
                                      </p:cBhvr>
                                      <p:tavLst>
                                        <p:tav tm="0">
                                          <p:val>
                                            <p:strVal val="#ppt_w*0.70"/>
                                          </p:val>
                                        </p:tav>
                                        <p:tav tm="100000">
                                          <p:val>
                                            <p:strVal val="#ppt_w"/>
                                          </p:val>
                                        </p:tav>
                                      </p:tavLst>
                                    </p:anim>
                                    <p:anim calcmode="lin" valueType="num">
                                      <p:cBhvr>
                                        <p:cTn id="69" dur="1000" fill="hold"/>
                                        <p:tgtEl>
                                          <p:spTgt spid="2">
                                            <p:txEl>
                                              <p:pRg st="14" end="14"/>
                                            </p:txEl>
                                          </p:spTgt>
                                        </p:tgtEl>
                                        <p:attrNameLst>
                                          <p:attrName>ppt_h</p:attrName>
                                        </p:attrNameLst>
                                      </p:cBhvr>
                                      <p:tavLst>
                                        <p:tav tm="0">
                                          <p:val>
                                            <p:strVal val="#ppt_h"/>
                                          </p:val>
                                        </p:tav>
                                        <p:tav tm="100000">
                                          <p:val>
                                            <p:strVal val="#ppt_h"/>
                                          </p:val>
                                        </p:tav>
                                      </p:tavLst>
                                    </p:anim>
                                    <p:animEffect transition="in" filter="fade">
                                      <p:cBhvr>
                                        <p:cTn id="70" dur="1000"/>
                                        <p:tgtEl>
                                          <p:spTgt spid="2">
                                            <p:txEl>
                                              <p:pRg st="14" end="14"/>
                                            </p:txEl>
                                          </p:spTgt>
                                        </p:tgtEl>
                                      </p:cBhvr>
                                    </p:animEffect>
                                  </p:childTnLst>
                                </p:cTn>
                              </p:par>
                              <p:par>
                                <p:cTn id="71" presetID="55" presetClass="entr" presetSubtype="0" fill="hold" nodeType="withEffect">
                                  <p:stCondLst>
                                    <p:cond delay="0"/>
                                  </p:stCondLst>
                                  <p:childTnLst>
                                    <p:set>
                                      <p:cBhvr>
                                        <p:cTn id="72" dur="1" fill="hold">
                                          <p:stCondLst>
                                            <p:cond delay="0"/>
                                          </p:stCondLst>
                                        </p:cTn>
                                        <p:tgtEl>
                                          <p:spTgt spid="2">
                                            <p:txEl>
                                              <p:pRg st="15" end="15"/>
                                            </p:txEl>
                                          </p:spTgt>
                                        </p:tgtEl>
                                        <p:attrNameLst>
                                          <p:attrName>style.visibility</p:attrName>
                                        </p:attrNameLst>
                                      </p:cBhvr>
                                      <p:to>
                                        <p:strVal val="visible"/>
                                      </p:to>
                                    </p:set>
                                    <p:anim calcmode="lin" valueType="num">
                                      <p:cBhvr>
                                        <p:cTn id="73" dur="1000" fill="hold"/>
                                        <p:tgtEl>
                                          <p:spTgt spid="2">
                                            <p:txEl>
                                              <p:pRg st="15" end="15"/>
                                            </p:txEl>
                                          </p:spTgt>
                                        </p:tgtEl>
                                        <p:attrNameLst>
                                          <p:attrName>ppt_w</p:attrName>
                                        </p:attrNameLst>
                                      </p:cBhvr>
                                      <p:tavLst>
                                        <p:tav tm="0">
                                          <p:val>
                                            <p:strVal val="#ppt_w*0.70"/>
                                          </p:val>
                                        </p:tav>
                                        <p:tav tm="100000">
                                          <p:val>
                                            <p:strVal val="#ppt_w"/>
                                          </p:val>
                                        </p:tav>
                                      </p:tavLst>
                                    </p:anim>
                                    <p:anim calcmode="lin" valueType="num">
                                      <p:cBhvr>
                                        <p:cTn id="74" dur="1000" fill="hold"/>
                                        <p:tgtEl>
                                          <p:spTgt spid="2">
                                            <p:txEl>
                                              <p:pRg st="15" end="15"/>
                                            </p:txEl>
                                          </p:spTgt>
                                        </p:tgtEl>
                                        <p:attrNameLst>
                                          <p:attrName>ppt_h</p:attrName>
                                        </p:attrNameLst>
                                      </p:cBhvr>
                                      <p:tavLst>
                                        <p:tav tm="0">
                                          <p:val>
                                            <p:strVal val="#ppt_h"/>
                                          </p:val>
                                        </p:tav>
                                        <p:tav tm="100000">
                                          <p:val>
                                            <p:strVal val="#ppt_h"/>
                                          </p:val>
                                        </p:tav>
                                      </p:tavLst>
                                    </p:anim>
                                    <p:animEffect transition="in" filter="fade">
                                      <p:cBhvr>
                                        <p:cTn id="75" dur="1000"/>
                                        <p:tgtEl>
                                          <p:spTgt spid="2">
                                            <p:txEl>
                                              <p:pRg st="15" end="15"/>
                                            </p:txEl>
                                          </p:spTgt>
                                        </p:tgtEl>
                                      </p:cBhvr>
                                    </p:animEffect>
                                  </p:childTnLst>
                                </p:cTn>
                              </p:par>
                              <p:par>
                                <p:cTn id="76" presetID="55" presetClass="entr" presetSubtype="0" fill="hold" nodeType="withEffect">
                                  <p:stCondLst>
                                    <p:cond delay="0"/>
                                  </p:stCondLst>
                                  <p:childTnLst>
                                    <p:set>
                                      <p:cBhvr>
                                        <p:cTn id="77" dur="1" fill="hold">
                                          <p:stCondLst>
                                            <p:cond delay="0"/>
                                          </p:stCondLst>
                                        </p:cTn>
                                        <p:tgtEl>
                                          <p:spTgt spid="2">
                                            <p:txEl>
                                              <p:pRg st="16" end="16"/>
                                            </p:txEl>
                                          </p:spTgt>
                                        </p:tgtEl>
                                        <p:attrNameLst>
                                          <p:attrName>style.visibility</p:attrName>
                                        </p:attrNameLst>
                                      </p:cBhvr>
                                      <p:to>
                                        <p:strVal val="visible"/>
                                      </p:to>
                                    </p:set>
                                    <p:anim calcmode="lin" valueType="num">
                                      <p:cBhvr>
                                        <p:cTn id="78" dur="1000" fill="hold"/>
                                        <p:tgtEl>
                                          <p:spTgt spid="2">
                                            <p:txEl>
                                              <p:pRg st="16" end="16"/>
                                            </p:txEl>
                                          </p:spTgt>
                                        </p:tgtEl>
                                        <p:attrNameLst>
                                          <p:attrName>ppt_w</p:attrName>
                                        </p:attrNameLst>
                                      </p:cBhvr>
                                      <p:tavLst>
                                        <p:tav tm="0">
                                          <p:val>
                                            <p:strVal val="#ppt_w*0.70"/>
                                          </p:val>
                                        </p:tav>
                                        <p:tav tm="100000">
                                          <p:val>
                                            <p:strVal val="#ppt_w"/>
                                          </p:val>
                                        </p:tav>
                                      </p:tavLst>
                                    </p:anim>
                                    <p:anim calcmode="lin" valueType="num">
                                      <p:cBhvr>
                                        <p:cTn id="79" dur="1000" fill="hold"/>
                                        <p:tgtEl>
                                          <p:spTgt spid="2">
                                            <p:txEl>
                                              <p:pRg st="16" end="16"/>
                                            </p:txEl>
                                          </p:spTgt>
                                        </p:tgtEl>
                                        <p:attrNameLst>
                                          <p:attrName>ppt_h</p:attrName>
                                        </p:attrNameLst>
                                      </p:cBhvr>
                                      <p:tavLst>
                                        <p:tav tm="0">
                                          <p:val>
                                            <p:strVal val="#ppt_h"/>
                                          </p:val>
                                        </p:tav>
                                        <p:tav tm="100000">
                                          <p:val>
                                            <p:strVal val="#ppt_h"/>
                                          </p:val>
                                        </p:tav>
                                      </p:tavLst>
                                    </p:anim>
                                    <p:animEffect transition="in" filter="fade">
                                      <p:cBhvr>
                                        <p:cTn id="80" dur="10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730250"/>
            <a:ext cx="8486775" cy="4401205"/>
          </a:xfrm>
          <a:prstGeom prst="rect">
            <a:avLst/>
          </a:prstGeom>
          <a:noFill/>
          <a:ln w="9525">
            <a:noFill/>
            <a:miter lim="800000"/>
            <a:headEnd/>
            <a:tailEnd/>
          </a:ln>
        </p:spPr>
        <p:txBody>
          <a:bodyPr>
            <a:spAutoFit/>
          </a:bodyPr>
          <a:lstStyle/>
          <a:p>
            <a:pPr algn="ctr"/>
            <a:r>
              <a:rPr lang="en-US" sz="2800" b="1" dirty="0">
                <a:latin typeface="Comic Sans MS" pitchFamily="66" charset="0"/>
              </a:rPr>
              <a:t>Causes for the Decline of the </a:t>
            </a:r>
            <a:r>
              <a:rPr lang="en-US" sz="2800" b="1">
                <a:latin typeface="Comic Sans MS" pitchFamily="66" charset="0"/>
              </a:rPr>
              <a:t>Roman </a:t>
            </a:r>
            <a:r>
              <a:rPr lang="en-US" sz="2800" b="1" smtClean="0">
                <a:latin typeface="Comic Sans MS" pitchFamily="66" charset="0"/>
              </a:rPr>
              <a:t>Republic</a:t>
            </a:r>
            <a:endParaRPr lang="en-US" sz="2800" b="1" dirty="0">
              <a:latin typeface="Comic Sans MS" pitchFamily="66" charset="0"/>
            </a:endParaRPr>
          </a:p>
          <a:p>
            <a:endParaRPr lang="en-US" sz="2800" dirty="0">
              <a:latin typeface="Comic Sans MS" pitchFamily="66" charset="0"/>
            </a:endParaRPr>
          </a:p>
          <a:p>
            <a:pPr>
              <a:buFont typeface="Arial" charset="0"/>
              <a:buChar char="•"/>
            </a:pPr>
            <a:r>
              <a:rPr lang="en-US" sz="2800" u="sng" dirty="0">
                <a:latin typeface="Comic Sans MS" pitchFamily="66" charset="0"/>
              </a:rPr>
              <a:t>Spread of Slavery in the agricultural system</a:t>
            </a:r>
          </a:p>
          <a:p>
            <a:pPr>
              <a:buFont typeface="Arial" charset="0"/>
              <a:buChar char="•"/>
            </a:pPr>
            <a:endParaRPr lang="en-US" sz="2800" u="sng" dirty="0">
              <a:latin typeface="Comic Sans MS" pitchFamily="66" charset="0"/>
            </a:endParaRPr>
          </a:p>
          <a:p>
            <a:pPr>
              <a:buFont typeface="Arial" charset="0"/>
              <a:buChar char="•"/>
            </a:pPr>
            <a:r>
              <a:rPr lang="en-US" sz="2800" u="sng" dirty="0">
                <a:latin typeface="Comic Sans MS" pitchFamily="66" charset="0"/>
              </a:rPr>
              <a:t>Migration of small farmers into cities and unemployment</a:t>
            </a:r>
          </a:p>
          <a:p>
            <a:pPr>
              <a:buFont typeface="Arial" charset="0"/>
              <a:buChar char="•"/>
            </a:pPr>
            <a:endParaRPr lang="en-US" sz="2800" u="sng" dirty="0">
              <a:latin typeface="Comic Sans MS" pitchFamily="66" charset="0"/>
            </a:endParaRPr>
          </a:p>
          <a:p>
            <a:pPr>
              <a:buFont typeface="Arial" charset="0"/>
              <a:buChar char="•"/>
            </a:pPr>
            <a:r>
              <a:rPr lang="en-US" sz="2800" u="sng" dirty="0">
                <a:latin typeface="Comic Sans MS" pitchFamily="66" charset="0"/>
              </a:rPr>
              <a:t>Civil war over the power of Julius Caesar</a:t>
            </a:r>
          </a:p>
          <a:p>
            <a:pPr>
              <a:buFont typeface="Arial" charset="0"/>
              <a:buChar char="•"/>
            </a:pPr>
            <a:endParaRPr lang="en-US" sz="2800" u="sng" dirty="0">
              <a:latin typeface="Comic Sans MS" pitchFamily="66" charset="0"/>
            </a:endParaRPr>
          </a:p>
          <a:p>
            <a:pPr>
              <a:buFont typeface="Arial" charset="0"/>
              <a:buChar char="•"/>
            </a:pPr>
            <a:r>
              <a:rPr lang="en-US" sz="2800" u="sng" dirty="0">
                <a:latin typeface="Comic Sans MS" pitchFamily="66" charset="0"/>
              </a:rPr>
              <a:t>Devaluation of the Roman Currency, Inflation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p:cTn id="28"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p:cTn id="35"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686800" cy="6002338"/>
          </a:xfrm>
          <a:prstGeom prst="rect">
            <a:avLst/>
          </a:prstGeom>
          <a:noFill/>
        </p:spPr>
        <p:txBody>
          <a:bodyPr>
            <a:spAutoFit/>
          </a:bodyPr>
          <a:lstStyle/>
          <a:p>
            <a:r>
              <a:rPr lang="en-US" sz="2400" b="1">
                <a:effectLst>
                  <a:outerShdw blurRad="38100" dist="38100" dir="2700000" algn="tl">
                    <a:srgbClr val="C0C0C0"/>
                  </a:outerShdw>
                </a:effectLst>
                <a:latin typeface="Comic Sans MS" pitchFamily="66" charset="0"/>
              </a:rPr>
              <a:t>The Second Triumvirate</a:t>
            </a:r>
          </a:p>
          <a:p>
            <a:r>
              <a:rPr lang="en-US" sz="2400" u="sng">
                <a:latin typeface="Comic Sans MS" pitchFamily="66" charset="0"/>
              </a:rPr>
              <a:t>The men united and co-ruled after Julius Caesar’s death</a:t>
            </a:r>
          </a:p>
          <a:p>
            <a:endParaRPr lang="en-US" sz="2400" u="sng">
              <a:latin typeface="Comic Sans MS" pitchFamily="66" charset="0"/>
            </a:endParaRPr>
          </a:p>
          <a:p>
            <a:endParaRPr lang="en-US" sz="2400">
              <a:latin typeface="Comic Sans MS" pitchFamily="66" charset="0"/>
            </a:endParaRPr>
          </a:p>
          <a:p>
            <a:pPr lvl="3"/>
            <a:r>
              <a:rPr lang="en-US" sz="2400" b="1">
                <a:latin typeface="Comic Sans MS" pitchFamily="66" charset="0"/>
              </a:rPr>
              <a:t>Octavian</a:t>
            </a:r>
          </a:p>
          <a:p>
            <a:pPr lvl="3"/>
            <a:r>
              <a:rPr lang="en-US" sz="2400" u="sng">
                <a:latin typeface="Comic Sans MS" pitchFamily="66" charset="0"/>
              </a:rPr>
              <a:t>The adopted grand-nephew of Caesar and his heir.</a:t>
            </a:r>
          </a:p>
          <a:p>
            <a:pPr lvl="3"/>
            <a:endParaRPr lang="en-US" sz="2400">
              <a:latin typeface="Comic Sans MS" pitchFamily="66" charset="0"/>
            </a:endParaRPr>
          </a:p>
          <a:p>
            <a:pPr lvl="3"/>
            <a:endParaRPr lang="en-US" sz="2400" b="1">
              <a:latin typeface="Comic Sans MS" pitchFamily="66" charset="0"/>
            </a:endParaRPr>
          </a:p>
          <a:p>
            <a:pPr lvl="3"/>
            <a:r>
              <a:rPr lang="en-US" sz="2400" b="1">
                <a:latin typeface="Comic Sans MS" pitchFamily="66" charset="0"/>
              </a:rPr>
              <a:t>Mark Antony</a:t>
            </a:r>
          </a:p>
          <a:p>
            <a:pPr lvl="3"/>
            <a:r>
              <a:rPr lang="en-US" sz="2400" u="sng">
                <a:latin typeface="Comic Sans MS" pitchFamily="66" charset="0"/>
              </a:rPr>
              <a:t>A friend of Caesar and one of his highest ranking generals.</a:t>
            </a:r>
          </a:p>
          <a:p>
            <a:pPr lvl="3"/>
            <a:endParaRPr lang="en-US" sz="2400">
              <a:latin typeface="Comic Sans MS" pitchFamily="66" charset="0"/>
            </a:endParaRPr>
          </a:p>
          <a:p>
            <a:pPr lvl="3"/>
            <a:endParaRPr lang="en-US" sz="2400">
              <a:latin typeface="Comic Sans MS" pitchFamily="66" charset="0"/>
            </a:endParaRPr>
          </a:p>
          <a:p>
            <a:pPr lvl="3"/>
            <a:r>
              <a:rPr lang="en-US" sz="2400" b="1">
                <a:latin typeface="Comic Sans MS" pitchFamily="66" charset="0"/>
              </a:rPr>
              <a:t>Lepidus</a:t>
            </a:r>
          </a:p>
          <a:p>
            <a:pPr lvl="3"/>
            <a:r>
              <a:rPr lang="en-US" sz="2400">
                <a:latin typeface="Comic Sans MS" pitchFamily="66" charset="0"/>
              </a:rPr>
              <a:t>Another </a:t>
            </a:r>
            <a:r>
              <a:rPr lang="en-US" sz="2400" u="sng">
                <a:latin typeface="Comic Sans MS" pitchFamily="66" charset="0"/>
              </a:rPr>
              <a:t>general and friend of Caesa</a:t>
            </a:r>
            <a:r>
              <a:rPr lang="en-US" sz="2400">
                <a:latin typeface="Comic Sans MS" pitchFamily="66" charset="0"/>
              </a:rPr>
              <a:t>r</a:t>
            </a:r>
          </a:p>
          <a:p>
            <a:pPr lvl="2"/>
            <a:endParaRPr lang="en-US" sz="2400">
              <a:latin typeface="Comic Sans MS" pitchFamily="66" charset="0"/>
            </a:endParaRPr>
          </a:p>
        </p:txBody>
      </p:sp>
      <p:pic>
        <p:nvPicPr>
          <p:cNvPr id="63490" name="Picture 2" descr="Octavian"/>
          <p:cNvPicPr>
            <a:picLocks noChangeAspect="1" noChangeArrowheads="1"/>
          </p:cNvPicPr>
          <p:nvPr/>
        </p:nvPicPr>
        <p:blipFill>
          <a:blip r:embed="rId2" cstate="print"/>
          <a:srcRect/>
          <a:stretch>
            <a:fillRect/>
          </a:stretch>
        </p:blipFill>
        <p:spPr bwMode="auto">
          <a:xfrm>
            <a:off x="381000" y="1323975"/>
            <a:ext cx="1143000" cy="1343025"/>
          </a:xfrm>
          <a:prstGeom prst="rect">
            <a:avLst/>
          </a:prstGeom>
          <a:noFill/>
          <a:ln w="9525">
            <a:noFill/>
            <a:miter lim="800000"/>
            <a:headEnd/>
            <a:tailEnd/>
          </a:ln>
        </p:spPr>
      </p:pic>
      <p:pic>
        <p:nvPicPr>
          <p:cNvPr id="63492" name="Picture 4" descr="http://www.notablebiographies.com/images/uewb_07_img0463.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19100" y="2990850"/>
            <a:ext cx="1104900" cy="1352550"/>
          </a:xfrm>
          <a:prstGeom prst="rect">
            <a:avLst/>
          </a:prstGeom>
          <a:noFill/>
          <a:ln w="9525">
            <a:noFill/>
            <a:miter lim="800000"/>
            <a:headEnd/>
            <a:tailEnd/>
          </a:ln>
        </p:spPr>
      </p:pic>
      <p:pic>
        <p:nvPicPr>
          <p:cNvPr id="63494" name="Picture 6" descr="Coin portrait of Lepidus."/>
          <p:cNvPicPr>
            <a:picLocks noChangeAspect="1" noChangeArrowheads="1"/>
          </p:cNvPicPr>
          <p:nvPr/>
        </p:nvPicPr>
        <p:blipFill>
          <a:blip r:embed="rId4" cstate="print"/>
          <a:srcRect/>
          <a:stretch>
            <a:fillRect/>
          </a:stretch>
        </p:blipFill>
        <p:spPr bwMode="auto">
          <a:xfrm>
            <a:off x="247650" y="4905375"/>
            <a:ext cx="1352550" cy="1343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p:cTn id="19"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4" end="4"/>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 calcmode="lin" valueType="num">
                                      <p:cBhvr>
                                        <p:cTn id="24"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63490"/>
                                        </p:tgtEl>
                                        <p:attrNameLst>
                                          <p:attrName>style.visibility</p:attrName>
                                        </p:attrNameLst>
                                      </p:cBhvr>
                                      <p:to>
                                        <p:strVal val="visible"/>
                                      </p:to>
                                    </p:set>
                                    <p:anim calcmode="lin" valueType="num">
                                      <p:cBhvr>
                                        <p:cTn id="31" dur="1000" fill="hold"/>
                                        <p:tgtEl>
                                          <p:spTgt spid="63490"/>
                                        </p:tgtEl>
                                        <p:attrNameLst>
                                          <p:attrName>ppt_w</p:attrName>
                                        </p:attrNameLst>
                                      </p:cBhvr>
                                      <p:tavLst>
                                        <p:tav tm="0">
                                          <p:val>
                                            <p:strVal val="#ppt_w*0.70"/>
                                          </p:val>
                                        </p:tav>
                                        <p:tav tm="100000">
                                          <p:val>
                                            <p:strVal val="#ppt_w"/>
                                          </p:val>
                                        </p:tav>
                                      </p:tavLst>
                                    </p:anim>
                                    <p:anim calcmode="lin" valueType="num">
                                      <p:cBhvr>
                                        <p:cTn id="32" dur="1000" fill="hold"/>
                                        <p:tgtEl>
                                          <p:spTgt spid="63490"/>
                                        </p:tgtEl>
                                        <p:attrNameLst>
                                          <p:attrName>ppt_h</p:attrName>
                                        </p:attrNameLst>
                                      </p:cBhvr>
                                      <p:tavLst>
                                        <p:tav tm="0">
                                          <p:val>
                                            <p:strVal val="#ppt_h"/>
                                          </p:val>
                                        </p:tav>
                                        <p:tav tm="100000">
                                          <p:val>
                                            <p:strVal val="#ppt_h"/>
                                          </p:val>
                                        </p:tav>
                                      </p:tavLst>
                                    </p:anim>
                                    <p:animEffect transition="in" filter="fade">
                                      <p:cBhvr>
                                        <p:cTn id="33" dur="1000"/>
                                        <p:tgtEl>
                                          <p:spTgt spid="63490"/>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2">
                                            <p:txEl>
                                              <p:pRg st="8" end="8"/>
                                            </p:txEl>
                                          </p:spTgt>
                                        </p:tgtEl>
                                        <p:attrNameLst>
                                          <p:attrName>style.visibility</p:attrName>
                                        </p:attrNameLst>
                                      </p:cBhvr>
                                      <p:to>
                                        <p:strVal val="visible"/>
                                      </p:to>
                                    </p:set>
                                    <p:anim calcmode="lin" valueType="num">
                                      <p:cBhvr>
                                        <p:cTn id="38"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39"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0" dur="1000"/>
                                        <p:tgtEl>
                                          <p:spTgt spid="2">
                                            <p:txEl>
                                              <p:pRg st="8" end="8"/>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 calcmode="lin" valueType="num">
                                      <p:cBhvr>
                                        <p:cTn id="43"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44"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45" dur="1000"/>
                                        <p:tgtEl>
                                          <p:spTgt spid="2">
                                            <p:txEl>
                                              <p:pRg st="9" end="9"/>
                                            </p:txEl>
                                          </p:spTgt>
                                        </p:tgtEl>
                                      </p:cBhvr>
                                    </p:animEffect>
                                  </p:childTnLst>
                                </p:cTn>
                              </p:par>
                              <p:par>
                                <p:cTn id="46" presetID="55" presetClass="entr" presetSubtype="0" fill="hold" nodeType="withEffect">
                                  <p:stCondLst>
                                    <p:cond delay="0"/>
                                  </p:stCondLst>
                                  <p:childTnLst>
                                    <p:set>
                                      <p:cBhvr>
                                        <p:cTn id="47" dur="1" fill="hold">
                                          <p:stCondLst>
                                            <p:cond delay="0"/>
                                          </p:stCondLst>
                                        </p:cTn>
                                        <p:tgtEl>
                                          <p:spTgt spid="63492"/>
                                        </p:tgtEl>
                                        <p:attrNameLst>
                                          <p:attrName>style.visibility</p:attrName>
                                        </p:attrNameLst>
                                      </p:cBhvr>
                                      <p:to>
                                        <p:strVal val="visible"/>
                                      </p:to>
                                    </p:set>
                                    <p:anim calcmode="lin" valueType="num">
                                      <p:cBhvr>
                                        <p:cTn id="48" dur="1000" fill="hold"/>
                                        <p:tgtEl>
                                          <p:spTgt spid="63492"/>
                                        </p:tgtEl>
                                        <p:attrNameLst>
                                          <p:attrName>ppt_w</p:attrName>
                                        </p:attrNameLst>
                                      </p:cBhvr>
                                      <p:tavLst>
                                        <p:tav tm="0">
                                          <p:val>
                                            <p:strVal val="#ppt_w*0.70"/>
                                          </p:val>
                                        </p:tav>
                                        <p:tav tm="100000">
                                          <p:val>
                                            <p:strVal val="#ppt_w"/>
                                          </p:val>
                                        </p:tav>
                                      </p:tavLst>
                                    </p:anim>
                                    <p:anim calcmode="lin" valueType="num">
                                      <p:cBhvr>
                                        <p:cTn id="49" dur="1000" fill="hold"/>
                                        <p:tgtEl>
                                          <p:spTgt spid="63492"/>
                                        </p:tgtEl>
                                        <p:attrNameLst>
                                          <p:attrName>ppt_h</p:attrName>
                                        </p:attrNameLst>
                                      </p:cBhvr>
                                      <p:tavLst>
                                        <p:tav tm="0">
                                          <p:val>
                                            <p:strVal val="#ppt_h"/>
                                          </p:val>
                                        </p:tav>
                                        <p:tav tm="100000">
                                          <p:val>
                                            <p:strVal val="#ppt_h"/>
                                          </p:val>
                                        </p:tav>
                                      </p:tavLst>
                                    </p:anim>
                                    <p:animEffect transition="in" filter="fade">
                                      <p:cBhvr>
                                        <p:cTn id="50" dur="1000"/>
                                        <p:tgtEl>
                                          <p:spTgt spid="63492"/>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nodeType="click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anim calcmode="lin" valueType="num">
                                      <p:cBhvr>
                                        <p:cTn id="55" dur="1000" fill="hold"/>
                                        <p:tgtEl>
                                          <p:spTgt spid="2">
                                            <p:txEl>
                                              <p:pRg st="12" end="12"/>
                                            </p:txEl>
                                          </p:spTgt>
                                        </p:tgtEl>
                                        <p:attrNameLst>
                                          <p:attrName>ppt_w</p:attrName>
                                        </p:attrNameLst>
                                      </p:cBhvr>
                                      <p:tavLst>
                                        <p:tav tm="0">
                                          <p:val>
                                            <p:strVal val="#ppt_w*0.70"/>
                                          </p:val>
                                        </p:tav>
                                        <p:tav tm="100000">
                                          <p:val>
                                            <p:strVal val="#ppt_w"/>
                                          </p:val>
                                        </p:tav>
                                      </p:tavLst>
                                    </p:anim>
                                    <p:anim calcmode="lin" valueType="num">
                                      <p:cBhvr>
                                        <p:cTn id="56" dur="1000" fill="hold"/>
                                        <p:tgtEl>
                                          <p:spTgt spid="2">
                                            <p:txEl>
                                              <p:pRg st="12" end="12"/>
                                            </p:txEl>
                                          </p:spTgt>
                                        </p:tgtEl>
                                        <p:attrNameLst>
                                          <p:attrName>ppt_h</p:attrName>
                                        </p:attrNameLst>
                                      </p:cBhvr>
                                      <p:tavLst>
                                        <p:tav tm="0">
                                          <p:val>
                                            <p:strVal val="#ppt_h"/>
                                          </p:val>
                                        </p:tav>
                                        <p:tav tm="100000">
                                          <p:val>
                                            <p:strVal val="#ppt_h"/>
                                          </p:val>
                                        </p:tav>
                                      </p:tavLst>
                                    </p:anim>
                                    <p:animEffect transition="in" filter="fade">
                                      <p:cBhvr>
                                        <p:cTn id="57" dur="1000"/>
                                        <p:tgtEl>
                                          <p:spTgt spid="2">
                                            <p:txEl>
                                              <p:pRg st="12" end="12"/>
                                            </p:txEl>
                                          </p:spTgt>
                                        </p:tgtEl>
                                      </p:cBhvr>
                                    </p:animEffect>
                                  </p:childTnLst>
                                </p:cTn>
                              </p:par>
                              <p:par>
                                <p:cTn id="58" presetID="55" presetClass="entr" presetSubtype="0" fill="hold" nodeType="withEffect">
                                  <p:stCondLst>
                                    <p:cond delay="0"/>
                                  </p:stCondLst>
                                  <p:childTnLst>
                                    <p:set>
                                      <p:cBhvr>
                                        <p:cTn id="59" dur="1" fill="hold">
                                          <p:stCondLst>
                                            <p:cond delay="0"/>
                                          </p:stCondLst>
                                        </p:cTn>
                                        <p:tgtEl>
                                          <p:spTgt spid="2">
                                            <p:txEl>
                                              <p:pRg st="13" end="13"/>
                                            </p:txEl>
                                          </p:spTgt>
                                        </p:tgtEl>
                                        <p:attrNameLst>
                                          <p:attrName>style.visibility</p:attrName>
                                        </p:attrNameLst>
                                      </p:cBhvr>
                                      <p:to>
                                        <p:strVal val="visible"/>
                                      </p:to>
                                    </p:set>
                                    <p:anim calcmode="lin" valueType="num">
                                      <p:cBhvr>
                                        <p:cTn id="60" dur="1000" fill="hold"/>
                                        <p:tgtEl>
                                          <p:spTgt spid="2">
                                            <p:txEl>
                                              <p:pRg st="13" end="13"/>
                                            </p:txEl>
                                          </p:spTgt>
                                        </p:tgtEl>
                                        <p:attrNameLst>
                                          <p:attrName>ppt_w</p:attrName>
                                        </p:attrNameLst>
                                      </p:cBhvr>
                                      <p:tavLst>
                                        <p:tav tm="0">
                                          <p:val>
                                            <p:strVal val="#ppt_w*0.70"/>
                                          </p:val>
                                        </p:tav>
                                        <p:tav tm="100000">
                                          <p:val>
                                            <p:strVal val="#ppt_w"/>
                                          </p:val>
                                        </p:tav>
                                      </p:tavLst>
                                    </p:anim>
                                    <p:anim calcmode="lin" valueType="num">
                                      <p:cBhvr>
                                        <p:cTn id="61" dur="1000" fill="hold"/>
                                        <p:tgtEl>
                                          <p:spTgt spid="2">
                                            <p:txEl>
                                              <p:pRg st="13" end="13"/>
                                            </p:txEl>
                                          </p:spTgt>
                                        </p:tgtEl>
                                        <p:attrNameLst>
                                          <p:attrName>ppt_h</p:attrName>
                                        </p:attrNameLst>
                                      </p:cBhvr>
                                      <p:tavLst>
                                        <p:tav tm="0">
                                          <p:val>
                                            <p:strVal val="#ppt_h"/>
                                          </p:val>
                                        </p:tav>
                                        <p:tav tm="100000">
                                          <p:val>
                                            <p:strVal val="#ppt_h"/>
                                          </p:val>
                                        </p:tav>
                                      </p:tavLst>
                                    </p:anim>
                                    <p:animEffect transition="in" filter="fade">
                                      <p:cBhvr>
                                        <p:cTn id="62" dur="1000"/>
                                        <p:tgtEl>
                                          <p:spTgt spid="2">
                                            <p:txEl>
                                              <p:pRg st="13" end="13"/>
                                            </p:txEl>
                                          </p:spTgt>
                                        </p:tgtEl>
                                      </p:cBhvr>
                                    </p:animEffect>
                                  </p:childTnLst>
                                </p:cTn>
                              </p:par>
                              <p:par>
                                <p:cTn id="63" presetID="55" presetClass="entr" presetSubtype="0" fill="hold" nodeType="withEffect">
                                  <p:stCondLst>
                                    <p:cond delay="0"/>
                                  </p:stCondLst>
                                  <p:childTnLst>
                                    <p:set>
                                      <p:cBhvr>
                                        <p:cTn id="64" dur="1" fill="hold">
                                          <p:stCondLst>
                                            <p:cond delay="0"/>
                                          </p:stCondLst>
                                        </p:cTn>
                                        <p:tgtEl>
                                          <p:spTgt spid="63494"/>
                                        </p:tgtEl>
                                        <p:attrNameLst>
                                          <p:attrName>style.visibility</p:attrName>
                                        </p:attrNameLst>
                                      </p:cBhvr>
                                      <p:to>
                                        <p:strVal val="visible"/>
                                      </p:to>
                                    </p:set>
                                    <p:anim calcmode="lin" valueType="num">
                                      <p:cBhvr>
                                        <p:cTn id="65" dur="1000" fill="hold"/>
                                        <p:tgtEl>
                                          <p:spTgt spid="63494"/>
                                        </p:tgtEl>
                                        <p:attrNameLst>
                                          <p:attrName>ppt_w</p:attrName>
                                        </p:attrNameLst>
                                      </p:cBhvr>
                                      <p:tavLst>
                                        <p:tav tm="0">
                                          <p:val>
                                            <p:strVal val="#ppt_w*0.70"/>
                                          </p:val>
                                        </p:tav>
                                        <p:tav tm="100000">
                                          <p:val>
                                            <p:strVal val="#ppt_w"/>
                                          </p:val>
                                        </p:tav>
                                      </p:tavLst>
                                    </p:anim>
                                    <p:anim calcmode="lin" valueType="num">
                                      <p:cBhvr>
                                        <p:cTn id="66" dur="1000" fill="hold"/>
                                        <p:tgtEl>
                                          <p:spTgt spid="63494"/>
                                        </p:tgtEl>
                                        <p:attrNameLst>
                                          <p:attrName>ppt_h</p:attrName>
                                        </p:attrNameLst>
                                      </p:cBhvr>
                                      <p:tavLst>
                                        <p:tav tm="0">
                                          <p:val>
                                            <p:strVal val="#ppt_h"/>
                                          </p:val>
                                        </p:tav>
                                        <p:tav tm="100000">
                                          <p:val>
                                            <p:strVal val="#ppt_h"/>
                                          </p:val>
                                        </p:tav>
                                      </p:tavLst>
                                    </p:anim>
                                    <p:animEffect transition="in" filter="fade">
                                      <p:cBhvr>
                                        <p:cTn id="67" dur="1000"/>
                                        <p:tgtEl>
                                          <p:spTgt spid="63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686801" cy="6494085"/>
          </a:xfrm>
          <a:prstGeom prst="rect">
            <a:avLst/>
          </a:prstGeom>
          <a:noFill/>
        </p:spPr>
        <p:txBody>
          <a:bodyPr>
            <a:spAutoFit/>
          </a:bodyPr>
          <a:lstStyle/>
          <a:p>
            <a:pPr fontAlgn="auto">
              <a:spcBef>
                <a:spcPts val="0"/>
              </a:spcBef>
              <a:spcAft>
                <a:spcPts val="0"/>
              </a:spcAft>
              <a:defRPr/>
            </a:pPr>
            <a:r>
              <a:rPr lang="en-US" sz="3200" b="1" dirty="0">
                <a:effectLst>
                  <a:glow rad="228600">
                    <a:schemeClr val="accent4">
                      <a:satMod val="175000"/>
                      <a:alpha val="40000"/>
                    </a:schemeClr>
                  </a:glow>
                </a:effectLst>
                <a:latin typeface="+mn-lt"/>
                <a:cs typeface="+mn-cs"/>
              </a:rPr>
              <a:t>Antony vs. Octavian</a:t>
            </a:r>
          </a:p>
          <a:p>
            <a:pPr fontAlgn="auto">
              <a:spcBef>
                <a:spcPts val="0"/>
              </a:spcBef>
              <a:spcAft>
                <a:spcPts val="0"/>
              </a:spcAft>
              <a:defRPr/>
            </a:pPr>
            <a:endParaRPr lang="en-US" sz="3200" dirty="0">
              <a:latin typeface="+mn-lt"/>
              <a:cs typeface="+mn-cs"/>
            </a:endParaRPr>
          </a:p>
          <a:p>
            <a:pPr fontAlgn="auto">
              <a:spcBef>
                <a:spcPts val="0"/>
              </a:spcBef>
              <a:spcAft>
                <a:spcPts val="0"/>
              </a:spcAft>
              <a:defRPr/>
            </a:pPr>
            <a:r>
              <a:rPr lang="en-US" sz="3200" dirty="0">
                <a:latin typeface="+mn-lt"/>
                <a:cs typeface="+mn-cs"/>
              </a:rPr>
              <a:t>Lepidus is exiled and Antony and Octavian end up battling for power.</a:t>
            </a:r>
          </a:p>
          <a:p>
            <a:pPr fontAlgn="auto">
              <a:spcBef>
                <a:spcPts val="0"/>
              </a:spcBef>
              <a:spcAft>
                <a:spcPts val="0"/>
              </a:spcAft>
              <a:defRPr/>
            </a:pPr>
            <a:endParaRPr lang="en-US" sz="3200" dirty="0">
              <a:latin typeface="+mn-lt"/>
              <a:cs typeface="+mn-cs"/>
            </a:endParaRPr>
          </a:p>
          <a:p>
            <a:pPr fontAlgn="auto">
              <a:spcBef>
                <a:spcPts val="0"/>
              </a:spcBef>
              <a:spcAft>
                <a:spcPts val="0"/>
              </a:spcAft>
              <a:defRPr/>
            </a:pPr>
            <a:r>
              <a:rPr lang="en-US" sz="3200" u="sng" dirty="0">
                <a:latin typeface="+mn-lt"/>
                <a:cs typeface="+mn-cs"/>
              </a:rPr>
              <a:t>Octavian took control of the West and Antony took the East, including Egypt.</a:t>
            </a:r>
          </a:p>
          <a:p>
            <a:pPr fontAlgn="auto">
              <a:spcBef>
                <a:spcPts val="0"/>
              </a:spcBef>
              <a:spcAft>
                <a:spcPts val="0"/>
              </a:spcAft>
              <a:defRPr/>
            </a:pPr>
            <a:endParaRPr lang="en-US" sz="3200" u="sng" dirty="0">
              <a:latin typeface="+mn-lt"/>
              <a:cs typeface="+mn-cs"/>
            </a:endParaRPr>
          </a:p>
          <a:p>
            <a:pPr fontAlgn="auto">
              <a:spcBef>
                <a:spcPts val="0"/>
              </a:spcBef>
              <a:spcAft>
                <a:spcPts val="0"/>
              </a:spcAft>
              <a:defRPr/>
            </a:pPr>
            <a:r>
              <a:rPr lang="en-US" sz="3200" u="sng" dirty="0">
                <a:latin typeface="+mn-lt"/>
                <a:cs typeface="+mn-cs"/>
              </a:rPr>
              <a:t>Antony marries the sister of Octavian, Octavia.</a:t>
            </a:r>
          </a:p>
          <a:p>
            <a:pPr fontAlgn="auto">
              <a:spcBef>
                <a:spcPts val="0"/>
              </a:spcBef>
              <a:spcAft>
                <a:spcPts val="0"/>
              </a:spcAft>
              <a:defRPr/>
            </a:pPr>
            <a:endParaRPr lang="en-US" sz="3200" u="sng" dirty="0">
              <a:latin typeface="+mn-lt"/>
              <a:cs typeface="+mn-cs"/>
            </a:endParaRPr>
          </a:p>
          <a:p>
            <a:pPr fontAlgn="auto">
              <a:spcBef>
                <a:spcPts val="0"/>
              </a:spcBef>
              <a:spcAft>
                <a:spcPts val="0"/>
              </a:spcAft>
              <a:defRPr/>
            </a:pPr>
            <a:r>
              <a:rPr lang="en-US" sz="3200" dirty="0">
                <a:latin typeface="+mn-lt"/>
                <a:cs typeface="+mn-cs"/>
              </a:rPr>
              <a:t>Antony defies Octavian and begins an affair with Cleopatra in Egypt.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p:cTn id="28"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p:cTn id="35"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28600"/>
            <a:ext cx="8305800" cy="6524863"/>
          </a:xfrm>
          <a:prstGeom prst="rect">
            <a:avLst/>
          </a:prstGeom>
          <a:noFill/>
        </p:spPr>
        <p:txBody>
          <a:bodyPr>
            <a:spAutoFit/>
          </a:bodyPr>
          <a:lstStyle/>
          <a:p>
            <a:pPr algn="ctr" fontAlgn="auto">
              <a:spcBef>
                <a:spcPts val="0"/>
              </a:spcBef>
              <a:spcAft>
                <a:spcPts val="0"/>
              </a:spcAft>
              <a:defRPr/>
            </a:pPr>
            <a:r>
              <a:rPr lang="en-US" sz="2400" b="1" dirty="0">
                <a:effectLst>
                  <a:glow rad="101600">
                    <a:schemeClr val="accent2">
                      <a:satMod val="175000"/>
                      <a:alpha val="40000"/>
                    </a:schemeClr>
                  </a:glow>
                </a:effectLst>
                <a:latin typeface="+mn-lt"/>
                <a:cs typeface="+mn-cs"/>
              </a:rPr>
              <a:t>Antony and Cleopatra</a:t>
            </a:r>
          </a:p>
          <a:p>
            <a:pPr algn="ctr" fontAlgn="auto">
              <a:spcBef>
                <a:spcPts val="0"/>
              </a:spcBef>
              <a:spcAft>
                <a:spcPts val="0"/>
              </a:spcAft>
              <a:defRPr/>
            </a:pPr>
            <a:endParaRPr lang="en-US" sz="2200" dirty="0">
              <a:latin typeface="+mn-lt"/>
              <a:cs typeface="+mn-cs"/>
            </a:endParaRPr>
          </a:p>
          <a:p>
            <a:pPr algn="ctr" fontAlgn="auto">
              <a:spcBef>
                <a:spcPts val="0"/>
              </a:spcBef>
              <a:spcAft>
                <a:spcPts val="0"/>
              </a:spcAft>
              <a:defRPr/>
            </a:pPr>
            <a:r>
              <a:rPr lang="en-US" sz="2200" u="sng" dirty="0">
                <a:latin typeface="+mn-lt"/>
                <a:cs typeface="+mn-cs"/>
              </a:rPr>
              <a:t>Antony and Cleopatra had an affair for several years</a:t>
            </a:r>
            <a:r>
              <a:rPr lang="en-US" sz="2200" dirty="0">
                <a:latin typeface="+mn-lt"/>
                <a:cs typeface="+mn-cs"/>
              </a:rPr>
              <a:t>.</a:t>
            </a:r>
          </a:p>
          <a:p>
            <a:pPr algn="ctr" fontAlgn="auto">
              <a:spcBef>
                <a:spcPts val="0"/>
              </a:spcBef>
              <a:spcAft>
                <a:spcPts val="0"/>
              </a:spcAft>
              <a:defRPr/>
            </a:pPr>
            <a:r>
              <a:rPr lang="en-US" sz="2200" dirty="0">
                <a:latin typeface="+mn-lt"/>
                <a:cs typeface="+mn-cs"/>
              </a:rPr>
              <a:t>He married her using Egyptian customs because he was already married to Octavia.</a:t>
            </a:r>
          </a:p>
          <a:p>
            <a:pPr algn="ctr" fontAlgn="auto">
              <a:spcBef>
                <a:spcPts val="0"/>
              </a:spcBef>
              <a:spcAft>
                <a:spcPts val="0"/>
              </a:spcAft>
              <a:defRPr/>
            </a:pPr>
            <a:endParaRPr lang="en-US" sz="2200" dirty="0">
              <a:latin typeface="+mn-lt"/>
              <a:cs typeface="+mn-cs"/>
            </a:endParaRPr>
          </a:p>
          <a:p>
            <a:pPr algn="ct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u="sng" dirty="0">
                <a:latin typeface="+mn-lt"/>
                <a:cs typeface="+mn-cs"/>
              </a:rPr>
              <a:t>They had three children</a:t>
            </a:r>
          </a:p>
          <a:p>
            <a:pPr fontAlgn="auto">
              <a:spcBef>
                <a:spcPts val="0"/>
              </a:spcBef>
              <a:spcAft>
                <a:spcPts val="0"/>
              </a:spcAft>
              <a:defRPr/>
            </a:pPr>
            <a:r>
              <a:rPr lang="en-US" sz="2200" u="sng" dirty="0">
                <a:latin typeface="+mn-lt"/>
                <a:cs typeface="+mn-cs"/>
              </a:rPr>
              <a:t> together.</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It is said they had lavish </a:t>
            </a:r>
          </a:p>
          <a:p>
            <a:pPr fontAlgn="auto">
              <a:spcBef>
                <a:spcPts val="0"/>
              </a:spcBef>
              <a:spcAft>
                <a:spcPts val="0"/>
              </a:spcAft>
              <a:defRPr/>
            </a:pPr>
            <a:r>
              <a:rPr lang="en-US" sz="2200" dirty="0">
                <a:latin typeface="+mn-lt"/>
                <a:cs typeface="+mn-cs"/>
              </a:rPr>
              <a:t>feasts and lived in luxury.</a:t>
            </a:r>
          </a:p>
          <a:p>
            <a:pPr fontAlgn="auto">
              <a:spcBef>
                <a:spcPts val="0"/>
              </a:spcBef>
              <a:spcAft>
                <a:spcPts val="0"/>
              </a:spcAft>
              <a:defRPr/>
            </a:pPr>
            <a:r>
              <a:rPr lang="en-US" sz="2200" dirty="0">
                <a:latin typeface="+mn-lt"/>
                <a:cs typeface="+mn-cs"/>
              </a:rPr>
              <a:t>Octavian convinced the </a:t>
            </a:r>
          </a:p>
          <a:p>
            <a:pPr fontAlgn="auto">
              <a:spcBef>
                <a:spcPts val="0"/>
              </a:spcBef>
              <a:spcAft>
                <a:spcPts val="0"/>
              </a:spcAft>
              <a:defRPr/>
            </a:pPr>
            <a:r>
              <a:rPr lang="en-US" sz="2200" dirty="0">
                <a:latin typeface="+mn-lt"/>
                <a:cs typeface="+mn-cs"/>
              </a:rPr>
              <a:t>people of Rome that Antony was corrupt.  Octavian demanded he leave, but Antony refused. </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u="sng" dirty="0">
                <a:latin typeface="+mn-lt"/>
                <a:cs typeface="+mn-cs"/>
              </a:rPr>
              <a:t>Octavian convinced the Senate to declare war on Antony and Cleopatra.</a:t>
            </a:r>
          </a:p>
          <a:p>
            <a:pPr fontAlgn="auto">
              <a:spcBef>
                <a:spcPts val="0"/>
              </a:spcBef>
              <a:spcAft>
                <a:spcPts val="0"/>
              </a:spcAft>
              <a:defRPr/>
            </a:pPr>
            <a:endParaRPr lang="en-US" sz="2200" dirty="0">
              <a:latin typeface="+mn-lt"/>
              <a:cs typeface="+mn-cs"/>
            </a:endParaRPr>
          </a:p>
        </p:txBody>
      </p:sp>
      <p:pic>
        <p:nvPicPr>
          <p:cNvPr id="61442" name="Picture 2" descr="Image:Lawrence Alma-Tadema- Anthony and Cleopatra.JPG"/>
          <p:cNvPicPr>
            <a:picLocks noChangeAspect="1" noChangeArrowheads="1"/>
          </p:cNvPicPr>
          <p:nvPr/>
        </p:nvPicPr>
        <p:blipFill>
          <a:blip r:embed="rId2" cstate="print"/>
          <a:srcRect/>
          <a:stretch>
            <a:fillRect/>
          </a:stretch>
        </p:blipFill>
        <p:spPr bwMode="auto">
          <a:xfrm>
            <a:off x="4800600" y="1981200"/>
            <a:ext cx="3790950" cy="2627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p:cTn id="28"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p:cTn id="35"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 calcmode="lin" valueType="num">
                                      <p:cBhvr>
                                        <p:cTn id="42"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 calcmode="lin" valueType="num">
                                      <p:cBhvr>
                                        <p:cTn id="49"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50"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51" dur="1000"/>
                                        <p:tgtEl>
                                          <p:spTgt spid="2">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2">
                                            <p:txEl>
                                              <p:pRg st="11" end="11"/>
                                            </p:txEl>
                                          </p:spTgt>
                                        </p:tgtEl>
                                        <p:attrNameLst>
                                          <p:attrName>style.visibility</p:attrName>
                                        </p:attrNameLst>
                                      </p:cBhvr>
                                      <p:to>
                                        <p:strVal val="visible"/>
                                      </p:to>
                                    </p:set>
                                    <p:anim calcmode="lin" valueType="num">
                                      <p:cBhvr>
                                        <p:cTn id="56"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57"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58" dur="1000"/>
                                        <p:tgtEl>
                                          <p:spTgt spid="2">
                                            <p:txEl>
                                              <p:pRg st="11" end="1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2">
                                            <p:txEl>
                                              <p:pRg st="12" end="12"/>
                                            </p:txEl>
                                          </p:spTgt>
                                        </p:tgtEl>
                                        <p:attrNameLst>
                                          <p:attrName>style.visibility</p:attrName>
                                        </p:attrNameLst>
                                      </p:cBhvr>
                                      <p:to>
                                        <p:strVal val="visible"/>
                                      </p:to>
                                    </p:set>
                                    <p:anim calcmode="lin" valueType="num">
                                      <p:cBhvr>
                                        <p:cTn id="63" dur="1000" fill="hold"/>
                                        <p:tgtEl>
                                          <p:spTgt spid="2">
                                            <p:txEl>
                                              <p:pRg st="12" end="12"/>
                                            </p:txEl>
                                          </p:spTgt>
                                        </p:tgtEl>
                                        <p:attrNameLst>
                                          <p:attrName>ppt_w</p:attrName>
                                        </p:attrNameLst>
                                      </p:cBhvr>
                                      <p:tavLst>
                                        <p:tav tm="0">
                                          <p:val>
                                            <p:strVal val="#ppt_w*0.70"/>
                                          </p:val>
                                        </p:tav>
                                        <p:tav tm="100000">
                                          <p:val>
                                            <p:strVal val="#ppt_w"/>
                                          </p:val>
                                        </p:tav>
                                      </p:tavLst>
                                    </p:anim>
                                    <p:anim calcmode="lin" valueType="num">
                                      <p:cBhvr>
                                        <p:cTn id="64" dur="1000" fill="hold"/>
                                        <p:tgtEl>
                                          <p:spTgt spid="2">
                                            <p:txEl>
                                              <p:pRg st="12" end="12"/>
                                            </p:txEl>
                                          </p:spTgt>
                                        </p:tgtEl>
                                        <p:attrNameLst>
                                          <p:attrName>ppt_h</p:attrName>
                                        </p:attrNameLst>
                                      </p:cBhvr>
                                      <p:tavLst>
                                        <p:tav tm="0">
                                          <p:val>
                                            <p:strVal val="#ppt_h"/>
                                          </p:val>
                                        </p:tav>
                                        <p:tav tm="100000">
                                          <p:val>
                                            <p:strVal val="#ppt_h"/>
                                          </p:val>
                                        </p:tav>
                                      </p:tavLst>
                                    </p:anim>
                                    <p:animEffect transition="in" filter="fade">
                                      <p:cBhvr>
                                        <p:cTn id="65" dur="1000"/>
                                        <p:tgtEl>
                                          <p:spTgt spid="2">
                                            <p:txEl>
                                              <p:pRg st="12" end="1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2">
                                            <p:txEl>
                                              <p:pRg st="14" end="14"/>
                                            </p:txEl>
                                          </p:spTgt>
                                        </p:tgtEl>
                                        <p:attrNameLst>
                                          <p:attrName>style.visibility</p:attrName>
                                        </p:attrNameLst>
                                      </p:cBhvr>
                                      <p:to>
                                        <p:strVal val="visible"/>
                                      </p:to>
                                    </p:set>
                                    <p:anim calcmode="lin" valueType="num">
                                      <p:cBhvr>
                                        <p:cTn id="70" dur="1000" fill="hold"/>
                                        <p:tgtEl>
                                          <p:spTgt spid="2">
                                            <p:txEl>
                                              <p:pRg st="14" end="14"/>
                                            </p:txEl>
                                          </p:spTgt>
                                        </p:tgtEl>
                                        <p:attrNameLst>
                                          <p:attrName>ppt_w</p:attrName>
                                        </p:attrNameLst>
                                      </p:cBhvr>
                                      <p:tavLst>
                                        <p:tav tm="0">
                                          <p:val>
                                            <p:strVal val="#ppt_w*0.70"/>
                                          </p:val>
                                        </p:tav>
                                        <p:tav tm="100000">
                                          <p:val>
                                            <p:strVal val="#ppt_w"/>
                                          </p:val>
                                        </p:tav>
                                      </p:tavLst>
                                    </p:anim>
                                    <p:anim calcmode="lin" valueType="num">
                                      <p:cBhvr>
                                        <p:cTn id="71" dur="1000" fill="hold"/>
                                        <p:tgtEl>
                                          <p:spTgt spid="2">
                                            <p:txEl>
                                              <p:pRg st="14" end="14"/>
                                            </p:txEl>
                                          </p:spTgt>
                                        </p:tgtEl>
                                        <p:attrNameLst>
                                          <p:attrName>ppt_h</p:attrName>
                                        </p:attrNameLst>
                                      </p:cBhvr>
                                      <p:tavLst>
                                        <p:tav tm="0">
                                          <p:val>
                                            <p:strVal val="#ppt_h"/>
                                          </p:val>
                                        </p:tav>
                                        <p:tav tm="100000">
                                          <p:val>
                                            <p:strVal val="#ppt_h"/>
                                          </p:val>
                                        </p:tav>
                                      </p:tavLst>
                                    </p:anim>
                                    <p:animEffect transition="in" filter="fade">
                                      <p:cBhvr>
                                        <p:cTn id="72" dur="1000"/>
                                        <p:tgtEl>
                                          <p:spTgt spid="2">
                                            <p:txEl>
                                              <p:pRg st="14" end="14"/>
                                            </p:txEl>
                                          </p:spTgt>
                                        </p:tgtEl>
                                      </p:cBhvr>
                                    </p:animEffect>
                                  </p:childTnLst>
                                </p:cTn>
                              </p:par>
                              <p:par>
                                <p:cTn id="73" presetID="55" presetClass="entr" presetSubtype="0" fill="hold" nodeType="withEffect">
                                  <p:stCondLst>
                                    <p:cond delay="0"/>
                                  </p:stCondLst>
                                  <p:childTnLst>
                                    <p:set>
                                      <p:cBhvr>
                                        <p:cTn id="74" dur="1" fill="hold">
                                          <p:stCondLst>
                                            <p:cond delay="0"/>
                                          </p:stCondLst>
                                        </p:cTn>
                                        <p:tgtEl>
                                          <p:spTgt spid="61442"/>
                                        </p:tgtEl>
                                        <p:attrNameLst>
                                          <p:attrName>style.visibility</p:attrName>
                                        </p:attrNameLst>
                                      </p:cBhvr>
                                      <p:to>
                                        <p:strVal val="visible"/>
                                      </p:to>
                                    </p:set>
                                    <p:anim calcmode="lin" valueType="num">
                                      <p:cBhvr>
                                        <p:cTn id="75" dur="1000" fill="hold"/>
                                        <p:tgtEl>
                                          <p:spTgt spid="61442"/>
                                        </p:tgtEl>
                                        <p:attrNameLst>
                                          <p:attrName>ppt_w</p:attrName>
                                        </p:attrNameLst>
                                      </p:cBhvr>
                                      <p:tavLst>
                                        <p:tav tm="0">
                                          <p:val>
                                            <p:strVal val="#ppt_w*0.70"/>
                                          </p:val>
                                        </p:tav>
                                        <p:tav tm="100000">
                                          <p:val>
                                            <p:strVal val="#ppt_w"/>
                                          </p:val>
                                        </p:tav>
                                      </p:tavLst>
                                    </p:anim>
                                    <p:anim calcmode="lin" valueType="num">
                                      <p:cBhvr>
                                        <p:cTn id="76" dur="1000" fill="hold"/>
                                        <p:tgtEl>
                                          <p:spTgt spid="61442"/>
                                        </p:tgtEl>
                                        <p:attrNameLst>
                                          <p:attrName>ppt_h</p:attrName>
                                        </p:attrNameLst>
                                      </p:cBhvr>
                                      <p:tavLst>
                                        <p:tav tm="0">
                                          <p:val>
                                            <p:strVal val="#ppt_h"/>
                                          </p:val>
                                        </p:tav>
                                        <p:tav tm="100000">
                                          <p:val>
                                            <p:strVal val="#ppt_h"/>
                                          </p:val>
                                        </p:tav>
                                      </p:tavLst>
                                    </p:anim>
                                    <p:animEffect transition="in" filter="fade">
                                      <p:cBhvr>
                                        <p:cTn id="77" dur="1000"/>
                                        <p:tgtEl>
                                          <p:spTgt spid="6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 y="228600"/>
            <a:ext cx="8915400" cy="800219"/>
          </a:xfrm>
          <a:prstGeom prst="rect">
            <a:avLst/>
          </a:prstGeom>
          <a:noFill/>
        </p:spPr>
        <p:txBody>
          <a:bodyPr>
            <a:spAutoFit/>
          </a:bodyPr>
          <a:lstStyle/>
          <a:p>
            <a:pPr algn="ctr" fontAlgn="auto">
              <a:spcBef>
                <a:spcPts val="0"/>
              </a:spcBef>
              <a:spcAft>
                <a:spcPts val="0"/>
              </a:spcAft>
              <a:defRPr/>
            </a:pPr>
            <a:r>
              <a:rPr lang="en-US" sz="2300" b="1" dirty="0">
                <a:effectLst>
                  <a:glow rad="139700">
                    <a:schemeClr val="accent1">
                      <a:satMod val="175000"/>
                      <a:alpha val="40000"/>
                    </a:schemeClr>
                  </a:glow>
                </a:effectLst>
                <a:latin typeface="+mn-lt"/>
                <a:cs typeface="+mn-cs"/>
              </a:rPr>
              <a:t>Battle of Actium</a:t>
            </a:r>
          </a:p>
          <a:p>
            <a:pPr algn="ctr" fontAlgn="auto">
              <a:spcBef>
                <a:spcPts val="0"/>
              </a:spcBef>
              <a:spcAft>
                <a:spcPts val="0"/>
              </a:spcAft>
              <a:defRPr/>
            </a:pPr>
            <a:r>
              <a:rPr lang="en-US" sz="2300" b="1" u="sng" dirty="0">
                <a:latin typeface="+mn-lt"/>
                <a:cs typeface="+mn-cs"/>
              </a:rPr>
              <a:t>Octavian defeated the forces of Antony and Cleopatra</a:t>
            </a:r>
          </a:p>
        </p:txBody>
      </p:sp>
      <p:pic>
        <p:nvPicPr>
          <p:cNvPr id="60418" name="Picture 2" descr="Image:Castro, Battle of Actium.jpg"/>
          <p:cNvPicPr>
            <a:picLocks noChangeAspect="1" noChangeArrowheads="1"/>
          </p:cNvPicPr>
          <p:nvPr/>
        </p:nvPicPr>
        <p:blipFill>
          <a:blip r:embed="rId2" cstate="print"/>
          <a:srcRect/>
          <a:stretch>
            <a:fillRect/>
          </a:stretch>
        </p:blipFill>
        <p:spPr bwMode="auto">
          <a:xfrm>
            <a:off x="914400" y="1371600"/>
            <a:ext cx="7112000" cy="502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60418"/>
                                        </p:tgtEl>
                                        <p:attrNameLst>
                                          <p:attrName>style.visibility</p:attrName>
                                        </p:attrNameLst>
                                      </p:cBhvr>
                                      <p:to>
                                        <p:strVal val="visible"/>
                                      </p:to>
                                    </p:set>
                                    <p:anim calcmode="lin" valueType="num">
                                      <p:cBhvr>
                                        <p:cTn id="12" dur="1000" fill="hold"/>
                                        <p:tgtEl>
                                          <p:spTgt spid="60418"/>
                                        </p:tgtEl>
                                        <p:attrNameLst>
                                          <p:attrName>ppt_w</p:attrName>
                                        </p:attrNameLst>
                                      </p:cBhvr>
                                      <p:tavLst>
                                        <p:tav tm="0">
                                          <p:val>
                                            <p:strVal val="#ppt_w*0.70"/>
                                          </p:val>
                                        </p:tav>
                                        <p:tav tm="100000">
                                          <p:val>
                                            <p:strVal val="#ppt_w"/>
                                          </p:val>
                                        </p:tav>
                                      </p:tavLst>
                                    </p:anim>
                                    <p:anim calcmode="lin" valueType="num">
                                      <p:cBhvr>
                                        <p:cTn id="13" dur="1000" fill="hold"/>
                                        <p:tgtEl>
                                          <p:spTgt spid="60418"/>
                                        </p:tgtEl>
                                        <p:attrNameLst>
                                          <p:attrName>ppt_h</p:attrName>
                                        </p:attrNameLst>
                                      </p:cBhvr>
                                      <p:tavLst>
                                        <p:tav tm="0">
                                          <p:val>
                                            <p:strVal val="#ppt_h"/>
                                          </p:val>
                                        </p:tav>
                                        <p:tav tm="100000">
                                          <p:val>
                                            <p:strVal val="#ppt_h"/>
                                          </p:val>
                                        </p:tav>
                                      </p:tavLst>
                                    </p:anim>
                                    <p:animEffect transition="in" filter="fade">
                                      <p:cBhvr>
                                        <p:cTn id="14" dur="10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72045"/>
            <a:ext cx="8305800" cy="6186309"/>
          </a:xfrm>
          <a:prstGeom prst="rect">
            <a:avLst/>
          </a:prstGeom>
        </p:spPr>
        <p:txBody>
          <a:bodyPr>
            <a:spAutoFit/>
          </a:bodyPr>
          <a:lstStyle/>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400" b="1" dirty="0">
                <a:effectLst>
                  <a:glow rad="101600">
                    <a:srgbClr val="C00000">
                      <a:alpha val="60000"/>
                    </a:srgbClr>
                  </a:glow>
                </a:effectLst>
                <a:latin typeface="+mn-lt"/>
                <a:cs typeface="+mn-cs"/>
              </a:rPr>
              <a:t>Death</a:t>
            </a:r>
          </a:p>
          <a:p>
            <a:pPr fontAlgn="auto">
              <a:spcBef>
                <a:spcPts val="0"/>
              </a:spcBef>
              <a:spcAft>
                <a:spcPts val="0"/>
              </a:spcAft>
              <a:defRPr/>
            </a:pPr>
            <a:r>
              <a:rPr lang="en-US" sz="2200" u="sng" dirty="0">
                <a:latin typeface="+mn-lt"/>
                <a:cs typeface="+mn-cs"/>
              </a:rPr>
              <a:t>Antony committed suicide</a:t>
            </a:r>
            <a:r>
              <a:rPr lang="en-US" sz="2200" dirty="0">
                <a:latin typeface="+mn-lt"/>
                <a:cs typeface="+mn-cs"/>
              </a:rPr>
              <a:t>, having been told Cleopatra was dead. According to the doctor Olympus (an eye-witness), he was brought to Cleopatra's tomb and died in her arms. </a:t>
            </a:r>
            <a:r>
              <a:rPr lang="en-US" sz="2200" u="sng" dirty="0">
                <a:latin typeface="+mn-lt"/>
                <a:cs typeface="+mn-cs"/>
              </a:rPr>
              <a:t>Cleopatra was captured by the Romans </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Several days later </a:t>
            </a:r>
            <a:r>
              <a:rPr lang="en-US" sz="2200" u="sng" dirty="0">
                <a:latin typeface="+mn-lt"/>
                <a:cs typeface="+mn-cs"/>
              </a:rPr>
              <a:t>Cleopatra had her</a:t>
            </a:r>
          </a:p>
          <a:p>
            <a:pPr fontAlgn="auto">
              <a:spcBef>
                <a:spcPts val="0"/>
              </a:spcBef>
              <a:spcAft>
                <a:spcPts val="0"/>
              </a:spcAft>
              <a:defRPr/>
            </a:pPr>
            <a:r>
              <a:rPr lang="en-US" sz="2200" u="sng" dirty="0">
                <a:latin typeface="+mn-lt"/>
                <a:cs typeface="+mn-cs"/>
              </a:rPr>
              <a:t> servant sneak in two poisonous snakes </a:t>
            </a:r>
          </a:p>
          <a:p>
            <a:pPr fontAlgn="auto">
              <a:spcBef>
                <a:spcPts val="0"/>
              </a:spcBef>
              <a:spcAft>
                <a:spcPts val="0"/>
              </a:spcAft>
              <a:defRPr/>
            </a:pPr>
            <a:r>
              <a:rPr lang="en-US" sz="2200" u="sng" dirty="0">
                <a:latin typeface="+mn-lt"/>
                <a:cs typeface="+mn-cs"/>
              </a:rPr>
              <a:t>and she had them bite her</a:t>
            </a:r>
            <a:r>
              <a:rPr lang="en-US" sz="2200" dirty="0">
                <a:latin typeface="+mn-lt"/>
                <a:cs typeface="+mn-cs"/>
              </a:rPr>
              <a:t>.</a:t>
            </a:r>
          </a:p>
          <a:p>
            <a:pPr fontAlgn="auto">
              <a:spcBef>
                <a:spcPts val="0"/>
              </a:spcBef>
              <a:spcAft>
                <a:spcPts val="0"/>
              </a:spcAft>
              <a:defRPr/>
            </a:pPr>
            <a:r>
              <a:rPr lang="en-US" sz="2200" dirty="0">
                <a:latin typeface="+mn-lt"/>
                <a:cs typeface="+mn-cs"/>
              </a:rPr>
              <a:t>Octavian was informed of her death, </a:t>
            </a:r>
          </a:p>
          <a:p>
            <a:pPr fontAlgn="auto">
              <a:spcBef>
                <a:spcPts val="0"/>
              </a:spcBef>
              <a:spcAft>
                <a:spcPts val="0"/>
              </a:spcAft>
              <a:defRPr/>
            </a:pPr>
            <a:r>
              <a:rPr lang="en-US" sz="2200" dirty="0">
                <a:latin typeface="+mn-lt"/>
                <a:cs typeface="+mn-cs"/>
              </a:rPr>
              <a:t>and went to see for himself.</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Cleopatra's son by Caesar, Caesarion, was proclaimed pharaoh but Octavian had him captured and executed.</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The other children of Antony and Cleopatra were spared and raised in Rome by Antony’s wife, Octavia.</a:t>
            </a:r>
          </a:p>
        </p:txBody>
      </p:sp>
      <p:pic>
        <p:nvPicPr>
          <p:cNvPr id="64514" name="Picture 2" descr="Image:The Death of Cleopatra arthur.jpg"/>
          <p:cNvPicPr>
            <a:picLocks noChangeAspect="1" noChangeArrowheads="1"/>
          </p:cNvPicPr>
          <p:nvPr/>
        </p:nvPicPr>
        <p:blipFill>
          <a:blip r:embed="rId2" cstate="print"/>
          <a:srcRect/>
          <a:stretch>
            <a:fillRect/>
          </a:stretch>
        </p:blipFill>
        <p:spPr bwMode="auto">
          <a:xfrm>
            <a:off x="5410200" y="2057400"/>
            <a:ext cx="3468688" cy="23034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1" end="1"/>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p:cTn id="19"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4" end="4"/>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 calcmode="lin" valueType="num">
                                      <p:cBhvr>
                                        <p:cTn id="24"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5" end="5"/>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p:cTn id="29"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6" end="6"/>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 calcmode="lin" valueType="num">
                                      <p:cBhvr>
                                        <p:cTn id="34"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5"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6" dur="1000"/>
                                        <p:tgtEl>
                                          <p:spTgt spid="2">
                                            <p:txEl>
                                              <p:pRg st="7" end="7"/>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 calcmode="lin" valueType="num">
                                      <p:cBhvr>
                                        <p:cTn id="39"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0"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1" dur="1000"/>
                                        <p:tgtEl>
                                          <p:spTgt spid="2">
                                            <p:txEl>
                                              <p:pRg st="8" end="8"/>
                                            </p:txEl>
                                          </p:spTgt>
                                        </p:tgtEl>
                                      </p:cBhvr>
                                    </p:animEffect>
                                  </p:childTnLst>
                                </p:cTn>
                              </p:par>
                              <p:par>
                                <p:cTn id="42" presetID="55" presetClass="entr" presetSubtype="0" fill="hold" nodeType="withEffect">
                                  <p:stCondLst>
                                    <p:cond delay="0"/>
                                  </p:stCondLst>
                                  <p:childTnLst>
                                    <p:set>
                                      <p:cBhvr>
                                        <p:cTn id="43" dur="1" fill="hold">
                                          <p:stCondLst>
                                            <p:cond delay="0"/>
                                          </p:stCondLst>
                                        </p:cTn>
                                        <p:tgtEl>
                                          <p:spTgt spid="64514"/>
                                        </p:tgtEl>
                                        <p:attrNameLst>
                                          <p:attrName>style.visibility</p:attrName>
                                        </p:attrNameLst>
                                      </p:cBhvr>
                                      <p:to>
                                        <p:strVal val="visible"/>
                                      </p:to>
                                    </p:set>
                                    <p:anim calcmode="lin" valueType="num">
                                      <p:cBhvr>
                                        <p:cTn id="44" dur="1000" fill="hold"/>
                                        <p:tgtEl>
                                          <p:spTgt spid="64514"/>
                                        </p:tgtEl>
                                        <p:attrNameLst>
                                          <p:attrName>ppt_w</p:attrName>
                                        </p:attrNameLst>
                                      </p:cBhvr>
                                      <p:tavLst>
                                        <p:tav tm="0">
                                          <p:val>
                                            <p:strVal val="#ppt_w*0.70"/>
                                          </p:val>
                                        </p:tav>
                                        <p:tav tm="100000">
                                          <p:val>
                                            <p:strVal val="#ppt_w"/>
                                          </p:val>
                                        </p:tav>
                                      </p:tavLst>
                                    </p:anim>
                                    <p:anim calcmode="lin" valueType="num">
                                      <p:cBhvr>
                                        <p:cTn id="45" dur="1000" fill="hold"/>
                                        <p:tgtEl>
                                          <p:spTgt spid="64514"/>
                                        </p:tgtEl>
                                        <p:attrNameLst>
                                          <p:attrName>ppt_h</p:attrName>
                                        </p:attrNameLst>
                                      </p:cBhvr>
                                      <p:tavLst>
                                        <p:tav tm="0">
                                          <p:val>
                                            <p:strVal val="#ppt_h"/>
                                          </p:val>
                                        </p:tav>
                                        <p:tav tm="100000">
                                          <p:val>
                                            <p:strVal val="#ppt_h"/>
                                          </p:val>
                                        </p:tav>
                                      </p:tavLst>
                                    </p:anim>
                                    <p:animEffect transition="in" filter="fade">
                                      <p:cBhvr>
                                        <p:cTn id="46" dur="1000"/>
                                        <p:tgtEl>
                                          <p:spTgt spid="64514"/>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 calcmode="lin" valueType="num">
                                      <p:cBhvr>
                                        <p:cTn id="51"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52"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53" dur="1000"/>
                                        <p:tgtEl>
                                          <p:spTgt spid="2">
                                            <p:txEl>
                                              <p:pRg st="10" end="10"/>
                                            </p:txEl>
                                          </p:spTgt>
                                        </p:tgtEl>
                                      </p:cBhvr>
                                    </p:animEffect>
                                  </p:childTnLst>
                                </p:cTn>
                              </p:par>
                              <p:par>
                                <p:cTn id="54" presetID="55" presetClass="entr" presetSubtype="0" fill="hold" nodeType="withEffect">
                                  <p:stCondLst>
                                    <p:cond delay="0"/>
                                  </p:stCondLst>
                                  <p:childTnLst>
                                    <p:set>
                                      <p:cBhvr>
                                        <p:cTn id="55" dur="1" fill="hold">
                                          <p:stCondLst>
                                            <p:cond delay="0"/>
                                          </p:stCondLst>
                                        </p:cTn>
                                        <p:tgtEl>
                                          <p:spTgt spid="2">
                                            <p:txEl>
                                              <p:pRg st="12" end="12"/>
                                            </p:txEl>
                                          </p:spTgt>
                                        </p:tgtEl>
                                        <p:attrNameLst>
                                          <p:attrName>style.visibility</p:attrName>
                                        </p:attrNameLst>
                                      </p:cBhvr>
                                      <p:to>
                                        <p:strVal val="visible"/>
                                      </p:to>
                                    </p:set>
                                    <p:anim calcmode="lin" valueType="num">
                                      <p:cBhvr>
                                        <p:cTn id="56" dur="1000" fill="hold"/>
                                        <p:tgtEl>
                                          <p:spTgt spid="2">
                                            <p:txEl>
                                              <p:pRg st="12" end="12"/>
                                            </p:txEl>
                                          </p:spTgt>
                                        </p:tgtEl>
                                        <p:attrNameLst>
                                          <p:attrName>ppt_w</p:attrName>
                                        </p:attrNameLst>
                                      </p:cBhvr>
                                      <p:tavLst>
                                        <p:tav tm="0">
                                          <p:val>
                                            <p:strVal val="#ppt_w*0.70"/>
                                          </p:val>
                                        </p:tav>
                                        <p:tav tm="100000">
                                          <p:val>
                                            <p:strVal val="#ppt_w"/>
                                          </p:val>
                                        </p:tav>
                                      </p:tavLst>
                                    </p:anim>
                                    <p:anim calcmode="lin" valueType="num">
                                      <p:cBhvr>
                                        <p:cTn id="57" dur="1000" fill="hold"/>
                                        <p:tgtEl>
                                          <p:spTgt spid="2">
                                            <p:txEl>
                                              <p:pRg st="12" end="12"/>
                                            </p:txEl>
                                          </p:spTgt>
                                        </p:tgtEl>
                                        <p:attrNameLst>
                                          <p:attrName>ppt_h</p:attrName>
                                        </p:attrNameLst>
                                      </p:cBhvr>
                                      <p:tavLst>
                                        <p:tav tm="0">
                                          <p:val>
                                            <p:strVal val="#ppt_h"/>
                                          </p:val>
                                        </p:tav>
                                        <p:tav tm="100000">
                                          <p:val>
                                            <p:strVal val="#ppt_h"/>
                                          </p:val>
                                        </p:tav>
                                      </p:tavLst>
                                    </p:anim>
                                    <p:animEffect transition="in" filter="fade">
                                      <p:cBhvr>
                                        <p:cTn id="58" dur="10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8915400" cy="6370975"/>
          </a:xfrm>
          <a:prstGeom prst="rect">
            <a:avLst/>
          </a:prstGeom>
          <a:noFill/>
        </p:spPr>
        <p:txBody>
          <a:bodyPr>
            <a:spAutoFit/>
          </a:bodyPr>
          <a:lstStyle/>
          <a:p>
            <a:pPr fontAlgn="auto">
              <a:spcBef>
                <a:spcPts val="0"/>
              </a:spcBef>
              <a:spcAft>
                <a:spcPts val="0"/>
              </a:spcAft>
              <a:defRPr/>
            </a:pPr>
            <a:r>
              <a:rPr lang="en-US" sz="2400" b="1" u="sng" dirty="0">
                <a:latin typeface="+mn-lt"/>
                <a:cs typeface="+mn-cs"/>
              </a:rPr>
              <a:t>Octavian becomes Augustus</a:t>
            </a:r>
            <a:r>
              <a:rPr lang="en-US" sz="2400" b="1" dirty="0">
                <a:latin typeface="+mn-lt"/>
                <a:cs typeface="+mn-cs"/>
              </a:rPr>
              <a:t>: </a:t>
            </a:r>
          </a:p>
          <a:p>
            <a:pPr fontAlgn="auto">
              <a:spcBef>
                <a:spcPts val="0"/>
              </a:spcBef>
              <a:spcAft>
                <a:spcPts val="0"/>
              </a:spcAft>
              <a:defRPr/>
            </a:pPr>
            <a:r>
              <a:rPr lang="en-US" sz="2400" b="1" dirty="0">
                <a:latin typeface="+mn-lt"/>
                <a:cs typeface="+mn-cs"/>
              </a:rPr>
              <a:t>Augustus becomes Princeps, or first citizen, </a:t>
            </a:r>
          </a:p>
          <a:p>
            <a:pPr fontAlgn="auto">
              <a:spcBef>
                <a:spcPts val="0"/>
              </a:spcBef>
              <a:spcAft>
                <a:spcPts val="0"/>
              </a:spcAft>
              <a:defRPr/>
            </a:pPr>
            <a:r>
              <a:rPr lang="en-US" sz="2400" b="1" dirty="0">
                <a:latin typeface="+mn-lt"/>
                <a:cs typeface="+mn-cs"/>
              </a:rPr>
              <a:t>and </a:t>
            </a:r>
            <a:r>
              <a:rPr lang="en-US" sz="2400" b="1" u="sng" dirty="0">
                <a:latin typeface="+mn-lt"/>
                <a:cs typeface="+mn-cs"/>
              </a:rPr>
              <a:t>Imperator</a:t>
            </a:r>
            <a:r>
              <a:rPr lang="en-US" sz="2400" b="1" dirty="0">
                <a:latin typeface="+mn-lt"/>
                <a:cs typeface="+mn-cs"/>
              </a:rPr>
              <a:t> (Commander in Chief)</a:t>
            </a:r>
            <a:endParaRPr lang="en-US" sz="2400" dirty="0">
              <a:latin typeface="+mn-lt"/>
              <a:cs typeface="+mn-cs"/>
            </a:endParaRPr>
          </a:p>
          <a:p>
            <a:pPr fontAlgn="auto">
              <a:spcBef>
                <a:spcPts val="0"/>
              </a:spcBef>
              <a:spcAft>
                <a:spcPts val="0"/>
              </a:spcAft>
              <a:defRPr/>
            </a:pPr>
            <a:r>
              <a:rPr lang="en-US" sz="2400" b="1" dirty="0">
                <a:effectLst>
                  <a:glow rad="63500">
                    <a:schemeClr val="accent2">
                      <a:satMod val="175000"/>
                      <a:alpha val="40000"/>
                    </a:schemeClr>
                  </a:glow>
                </a:effectLst>
                <a:latin typeface="+mn-lt"/>
                <a:cs typeface="+mn-cs"/>
              </a:rPr>
              <a:t>The Age of Augustus</a:t>
            </a:r>
          </a:p>
          <a:p>
            <a:pPr fontAlgn="auto">
              <a:spcBef>
                <a:spcPts val="0"/>
              </a:spcBef>
              <a:spcAft>
                <a:spcPts val="0"/>
              </a:spcAft>
              <a:defRPr/>
            </a:pPr>
            <a:r>
              <a:rPr lang="en-US" sz="2400" u="sng" dirty="0">
                <a:latin typeface="+mn-lt"/>
                <a:cs typeface="+mn-cs"/>
              </a:rPr>
              <a:t>Augustus becomes the first Emperor </a:t>
            </a:r>
          </a:p>
          <a:p>
            <a:pPr fontAlgn="auto">
              <a:spcBef>
                <a:spcPts val="0"/>
              </a:spcBef>
              <a:spcAft>
                <a:spcPts val="0"/>
              </a:spcAft>
              <a:defRPr/>
            </a:pPr>
            <a:r>
              <a:rPr lang="en-US" sz="2400" u="sng" dirty="0">
                <a:latin typeface="+mn-lt"/>
                <a:cs typeface="+mn-cs"/>
              </a:rPr>
              <a:t>of the Roman </a:t>
            </a:r>
            <a:r>
              <a:rPr lang="en-US" sz="2400" u="sng" dirty="0" smtClean="0">
                <a:latin typeface="+mn-lt"/>
                <a:cs typeface="+mn-cs"/>
              </a:rPr>
              <a:t>Empire (exercising absolute power and naming</a:t>
            </a:r>
            <a:endParaRPr lang="en-US" sz="2400" u="sng" dirty="0">
              <a:latin typeface="+mn-lt"/>
              <a:cs typeface="+mn-cs"/>
            </a:endParaRPr>
          </a:p>
          <a:p>
            <a:pPr fontAlgn="auto">
              <a:spcBef>
                <a:spcPts val="0"/>
              </a:spcBef>
              <a:spcAft>
                <a:spcPts val="0"/>
              </a:spcAft>
              <a:defRPr/>
            </a:pPr>
            <a:r>
              <a:rPr lang="en-US" sz="2400" u="sng" dirty="0" smtClean="0">
                <a:latin typeface="+mn-lt"/>
                <a:cs typeface="+mn-cs"/>
              </a:rPr>
              <a:t>And naming his successor.</a:t>
            </a:r>
            <a:endParaRPr lang="en-US" sz="2400" u="sng" dirty="0">
              <a:latin typeface="+mn-lt"/>
              <a:cs typeface="+mn-cs"/>
            </a:endParaRPr>
          </a:p>
          <a:p>
            <a:pPr fontAlgn="auto">
              <a:spcBef>
                <a:spcPts val="0"/>
              </a:spcBef>
              <a:spcAft>
                <a:spcPts val="0"/>
              </a:spcAft>
              <a:defRPr/>
            </a:pPr>
            <a:r>
              <a:rPr lang="en-US" sz="2400" b="1" dirty="0">
                <a:latin typeface="+mn-lt"/>
                <a:cs typeface="+mn-cs"/>
              </a:rPr>
              <a:t>Reforms</a:t>
            </a:r>
          </a:p>
          <a:p>
            <a:pPr fontAlgn="auto">
              <a:spcBef>
                <a:spcPts val="0"/>
              </a:spcBef>
              <a:spcAft>
                <a:spcPts val="0"/>
              </a:spcAft>
              <a:defRPr/>
            </a:pPr>
            <a:r>
              <a:rPr lang="en-US" sz="2400" u="sng" dirty="0">
                <a:latin typeface="+mn-lt"/>
                <a:cs typeface="+mn-cs"/>
              </a:rPr>
              <a:t>Built many public works projects,</a:t>
            </a:r>
          </a:p>
          <a:p>
            <a:pPr fontAlgn="auto">
              <a:spcBef>
                <a:spcPts val="0"/>
              </a:spcBef>
              <a:spcAft>
                <a:spcPts val="0"/>
              </a:spcAft>
              <a:defRPr/>
            </a:pPr>
            <a:r>
              <a:rPr lang="en-US" sz="2400" u="sng" dirty="0">
                <a:latin typeface="+mn-lt"/>
                <a:cs typeface="+mn-cs"/>
              </a:rPr>
              <a:t>including roads, aqueducts, and public buildings. </a:t>
            </a:r>
          </a:p>
          <a:p>
            <a:pPr fontAlgn="auto">
              <a:spcBef>
                <a:spcPts val="0"/>
              </a:spcBef>
              <a:spcAft>
                <a:spcPts val="0"/>
              </a:spcAft>
              <a:defRPr/>
            </a:pPr>
            <a:r>
              <a:rPr lang="en-US" sz="2400" b="1" dirty="0" smtClean="0">
                <a:latin typeface="+mn-lt"/>
                <a:cs typeface="+mn-cs"/>
              </a:rPr>
              <a:t>Civil </a:t>
            </a:r>
            <a:r>
              <a:rPr lang="en-US" sz="2400" b="1" dirty="0">
                <a:latin typeface="+mn-lt"/>
                <a:cs typeface="+mn-cs"/>
              </a:rPr>
              <a:t>Service</a:t>
            </a:r>
          </a:p>
          <a:p>
            <a:pPr fontAlgn="auto">
              <a:spcBef>
                <a:spcPts val="0"/>
              </a:spcBef>
              <a:spcAft>
                <a:spcPts val="0"/>
              </a:spcAft>
              <a:defRPr/>
            </a:pPr>
            <a:r>
              <a:rPr lang="en-US" sz="2400" dirty="0">
                <a:latin typeface="+mn-lt"/>
                <a:cs typeface="+mn-cs"/>
              </a:rPr>
              <a:t>Augustus wanted to make sure that the </a:t>
            </a:r>
            <a:r>
              <a:rPr lang="en-US" sz="2400" u="sng" dirty="0">
                <a:latin typeface="+mn-lt"/>
                <a:cs typeface="+mn-cs"/>
              </a:rPr>
              <a:t>people who worked in the government were qualified and educated</a:t>
            </a:r>
            <a:r>
              <a:rPr lang="en-US" sz="2400" u="sng" dirty="0" smtClean="0">
                <a:latin typeface="+mn-lt"/>
                <a:cs typeface="+mn-cs"/>
              </a:rPr>
              <a:t>. Jobs based on merit and not class</a:t>
            </a:r>
            <a:endParaRPr lang="en-US" sz="2400" u="sng" dirty="0">
              <a:latin typeface="+mn-lt"/>
              <a:cs typeface="+mn-cs"/>
            </a:endParaRPr>
          </a:p>
          <a:p>
            <a:pPr fontAlgn="auto">
              <a:spcBef>
                <a:spcPts val="0"/>
              </a:spcBef>
              <a:spcAft>
                <a:spcPts val="0"/>
              </a:spcAft>
              <a:defRPr/>
            </a:pPr>
            <a:r>
              <a:rPr lang="en-US" sz="2400" b="1" dirty="0" smtClean="0">
                <a:latin typeface="+mn-lt"/>
                <a:cs typeface="+mn-cs"/>
              </a:rPr>
              <a:t>Tax </a:t>
            </a:r>
            <a:r>
              <a:rPr lang="en-US" sz="2400" b="1" dirty="0">
                <a:latin typeface="+mn-lt"/>
                <a:cs typeface="+mn-cs"/>
              </a:rPr>
              <a:t>Reform/Census</a:t>
            </a:r>
          </a:p>
          <a:p>
            <a:pPr fontAlgn="auto">
              <a:spcBef>
                <a:spcPts val="0"/>
              </a:spcBef>
              <a:spcAft>
                <a:spcPts val="0"/>
              </a:spcAft>
              <a:defRPr/>
            </a:pPr>
            <a:r>
              <a:rPr lang="en-US" sz="2400" dirty="0">
                <a:latin typeface="+mn-lt"/>
                <a:cs typeface="+mn-cs"/>
              </a:rPr>
              <a:t>He made the tax system more fair for the poor and counted the people of his territory. </a:t>
            </a:r>
          </a:p>
        </p:txBody>
      </p:sp>
      <p:pic>
        <p:nvPicPr>
          <p:cNvPr id="68610" name="Picture 2" descr="Image:Aug11 01.jpg"/>
          <p:cNvPicPr>
            <a:picLocks noChangeAspect="1" noChangeArrowheads="1"/>
          </p:cNvPicPr>
          <p:nvPr/>
        </p:nvPicPr>
        <p:blipFill>
          <a:blip r:embed="rId2" cstate="print"/>
          <a:srcRect/>
          <a:stretch>
            <a:fillRect/>
          </a:stretch>
        </p:blipFill>
        <p:spPr bwMode="auto">
          <a:xfrm>
            <a:off x="7086600" y="304800"/>
            <a:ext cx="1771650" cy="2212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p:cTn id="24"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3" end="3"/>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p:cTn id="29"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4" end="4"/>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 calcmode="lin" valueType="num">
                                      <p:cBhvr>
                                        <p:cTn id="34"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2">
                                            <p:txEl>
                                              <p:pRg st="5" end="5"/>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 calcmode="lin" valueType="num">
                                      <p:cBhvr>
                                        <p:cTn id="39"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40"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41" dur="1000"/>
                                        <p:tgtEl>
                                          <p:spTgt spid="2">
                                            <p:txEl>
                                              <p:pRg st="6" end="6"/>
                                            </p:txEl>
                                          </p:spTgt>
                                        </p:tgtEl>
                                      </p:cBhvr>
                                    </p:animEffect>
                                  </p:childTnLst>
                                </p:cTn>
                              </p:par>
                              <p:par>
                                <p:cTn id="42" presetID="55" presetClass="entr" presetSubtype="0" fill="hold" nodeType="withEffect">
                                  <p:stCondLst>
                                    <p:cond delay="0"/>
                                  </p:stCondLst>
                                  <p:childTnLst>
                                    <p:set>
                                      <p:cBhvr>
                                        <p:cTn id="43" dur="1" fill="hold">
                                          <p:stCondLst>
                                            <p:cond delay="0"/>
                                          </p:stCondLst>
                                        </p:cTn>
                                        <p:tgtEl>
                                          <p:spTgt spid="68610"/>
                                        </p:tgtEl>
                                        <p:attrNameLst>
                                          <p:attrName>style.visibility</p:attrName>
                                        </p:attrNameLst>
                                      </p:cBhvr>
                                      <p:to>
                                        <p:strVal val="visible"/>
                                      </p:to>
                                    </p:set>
                                    <p:anim calcmode="lin" valueType="num">
                                      <p:cBhvr>
                                        <p:cTn id="44" dur="1000" fill="hold"/>
                                        <p:tgtEl>
                                          <p:spTgt spid="68610"/>
                                        </p:tgtEl>
                                        <p:attrNameLst>
                                          <p:attrName>ppt_w</p:attrName>
                                        </p:attrNameLst>
                                      </p:cBhvr>
                                      <p:tavLst>
                                        <p:tav tm="0">
                                          <p:val>
                                            <p:strVal val="#ppt_w*0.70"/>
                                          </p:val>
                                        </p:tav>
                                        <p:tav tm="100000">
                                          <p:val>
                                            <p:strVal val="#ppt_w"/>
                                          </p:val>
                                        </p:tav>
                                      </p:tavLst>
                                    </p:anim>
                                    <p:anim calcmode="lin" valueType="num">
                                      <p:cBhvr>
                                        <p:cTn id="45" dur="1000" fill="hold"/>
                                        <p:tgtEl>
                                          <p:spTgt spid="68610"/>
                                        </p:tgtEl>
                                        <p:attrNameLst>
                                          <p:attrName>ppt_h</p:attrName>
                                        </p:attrNameLst>
                                      </p:cBhvr>
                                      <p:tavLst>
                                        <p:tav tm="0">
                                          <p:val>
                                            <p:strVal val="#ppt_h"/>
                                          </p:val>
                                        </p:tav>
                                        <p:tav tm="100000">
                                          <p:val>
                                            <p:strVal val="#ppt_h"/>
                                          </p:val>
                                        </p:tav>
                                      </p:tavLst>
                                    </p:anim>
                                    <p:animEffect transition="in" filter="fade">
                                      <p:cBhvr>
                                        <p:cTn id="46" dur="1000"/>
                                        <p:tgtEl>
                                          <p:spTgt spid="68610"/>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2">
                                            <p:txEl>
                                              <p:pRg st="7" end="7"/>
                                            </p:txEl>
                                          </p:spTgt>
                                        </p:tgtEl>
                                        <p:attrNameLst>
                                          <p:attrName>style.visibility</p:attrName>
                                        </p:attrNameLst>
                                      </p:cBhvr>
                                      <p:to>
                                        <p:strVal val="visible"/>
                                      </p:to>
                                    </p:set>
                                    <p:anim calcmode="lin" valueType="num">
                                      <p:cBhvr>
                                        <p:cTn id="51"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52"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53" dur="1000"/>
                                        <p:tgtEl>
                                          <p:spTgt spid="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2">
                                            <p:txEl>
                                              <p:pRg st="8" end="8"/>
                                            </p:txEl>
                                          </p:spTgt>
                                        </p:tgtEl>
                                        <p:attrNameLst>
                                          <p:attrName>style.visibility</p:attrName>
                                        </p:attrNameLst>
                                      </p:cBhvr>
                                      <p:to>
                                        <p:strVal val="visible"/>
                                      </p:to>
                                    </p:set>
                                    <p:anim calcmode="lin" valueType="num">
                                      <p:cBhvr>
                                        <p:cTn id="58"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59"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60" dur="1000"/>
                                        <p:tgtEl>
                                          <p:spTgt spid="2">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
                                            <p:txEl>
                                              <p:pRg st="9" end="9"/>
                                            </p:txEl>
                                          </p:spTgt>
                                        </p:tgtEl>
                                        <p:attrNameLst>
                                          <p:attrName>style.visibility</p:attrName>
                                        </p:attrNameLst>
                                      </p:cBhvr>
                                      <p:to>
                                        <p:strVal val="visible"/>
                                      </p:to>
                                    </p:set>
                                    <p:anim calcmode="lin" valueType="num">
                                      <p:cBhvr>
                                        <p:cTn id="65"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66"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67" dur="1000"/>
                                        <p:tgtEl>
                                          <p:spTgt spid="2">
                                            <p:txEl>
                                              <p:pRg st="9" end="9"/>
                                            </p:txEl>
                                          </p:spTgt>
                                        </p:tgtEl>
                                      </p:cBhvr>
                                    </p:animEffect>
                                  </p:childTnLst>
                                </p:cTn>
                              </p:par>
                              <p:par>
                                <p:cTn id="68" presetID="55" presetClass="entr" presetSubtype="0" fill="hold" nodeType="withEffect">
                                  <p:stCondLst>
                                    <p:cond delay="0"/>
                                  </p:stCondLst>
                                  <p:childTnLst>
                                    <p:set>
                                      <p:cBhvr>
                                        <p:cTn id="69" dur="1" fill="hold">
                                          <p:stCondLst>
                                            <p:cond delay="0"/>
                                          </p:stCondLst>
                                        </p:cTn>
                                        <p:tgtEl>
                                          <p:spTgt spid="2">
                                            <p:txEl>
                                              <p:pRg st="10" end="10"/>
                                            </p:txEl>
                                          </p:spTgt>
                                        </p:tgtEl>
                                        <p:attrNameLst>
                                          <p:attrName>style.visibility</p:attrName>
                                        </p:attrNameLst>
                                      </p:cBhvr>
                                      <p:to>
                                        <p:strVal val="visible"/>
                                      </p:to>
                                    </p:set>
                                    <p:anim calcmode="lin" valueType="num">
                                      <p:cBhvr>
                                        <p:cTn id="70"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71"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72" dur="1000"/>
                                        <p:tgtEl>
                                          <p:spTgt spid="2">
                                            <p:txEl>
                                              <p:pRg st="10" end="10"/>
                                            </p:txEl>
                                          </p:spTgt>
                                        </p:tgtEl>
                                      </p:cBhvr>
                                    </p:animEffect>
                                  </p:childTnLst>
                                </p:cTn>
                              </p:par>
                              <p:par>
                                <p:cTn id="73" presetID="55" presetClass="entr" presetSubtype="0" fill="hold" nodeType="withEffect">
                                  <p:stCondLst>
                                    <p:cond delay="0"/>
                                  </p:stCondLst>
                                  <p:childTnLst>
                                    <p:set>
                                      <p:cBhvr>
                                        <p:cTn id="74" dur="1" fill="hold">
                                          <p:stCondLst>
                                            <p:cond delay="0"/>
                                          </p:stCondLst>
                                        </p:cTn>
                                        <p:tgtEl>
                                          <p:spTgt spid="2">
                                            <p:txEl>
                                              <p:pRg st="11" end="11"/>
                                            </p:txEl>
                                          </p:spTgt>
                                        </p:tgtEl>
                                        <p:attrNameLst>
                                          <p:attrName>style.visibility</p:attrName>
                                        </p:attrNameLst>
                                      </p:cBhvr>
                                      <p:to>
                                        <p:strVal val="visible"/>
                                      </p:to>
                                    </p:set>
                                    <p:anim calcmode="lin" valueType="num">
                                      <p:cBhvr>
                                        <p:cTn id="75"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76"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77" dur="1000"/>
                                        <p:tgtEl>
                                          <p:spTgt spid="2">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5" presetClass="entr" presetSubtype="0" fill="hold" nodeType="clickEffect">
                                  <p:stCondLst>
                                    <p:cond delay="0"/>
                                  </p:stCondLst>
                                  <p:childTnLst>
                                    <p:set>
                                      <p:cBhvr>
                                        <p:cTn id="81" dur="1" fill="hold">
                                          <p:stCondLst>
                                            <p:cond delay="0"/>
                                          </p:stCondLst>
                                        </p:cTn>
                                        <p:tgtEl>
                                          <p:spTgt spid="2">
                                            <p:txEl>
                                              <p:pRg st="12" end="12"/>
                                            </p:txEl>
                                          </p:spTgt>
                                        </p:tgtEl>
                                        <p:attrNameLst>
                                          <p:attrName>style.visibility</p:attrName>
                                        </p:attrNameLst>
                                      </p:cBhvr>
                                      <p:to>
                                        <p:strVal val="visible"/>
                                      </p:to>
                                    </p:set>
                                    <p:anim calcmode="lin" valueType="num">
                                      <p:cBhvr>
                                        <p:cTn id="82" dur="1000" fill="hold"/>
                                        <p:tgtEl>
                                          <p:spTgt spid="2">
                                            <p:txEl>
                                              <p:pRg st="12" end="12"/>
                                            </p:txEl>
                                          </p:spTgt>
                                        </p:tgtEl>
                                        <p:attrNameLst>
                                          <p:attrName>ppt_w</p:attrName>
                                        </p:attrNameLst>
                                      </p:cBhvr>
                                      <p:tavLst>
                                        <p:tav tm="0">
                                          <p:val>
                                            <p:strVal val="#ppt_w*0.70"/>
                                          </p:val>
                                        </p:tav>
                                        <p:tav tm="100000">
                                          <p:val>
                                            <p:strVal val="#ppt_w"/>
                                          </p:val>
                                        </p:tav>
                                      </p:tavLst>
                                    </p:anim>
                                    <p:anim calcmode="lin" valueType="num">
                                      <p:cBhvr>
                                        <p:cTn id="83" dur="1000" fill="hold"/>
                                        <p:tgtEl>
                                          <p:spTgt spid="2">
                                            <p:txEl>
                                              <p:pRg st="12" end="12"/>
                                            </p:txEl>
                                          </p:spTgt>
                                        </p:tgtEl>
                                        <p:attrNameLst>
                                          <p:attrName>ppt_h</p:attrName>
                                        </p:attrNameLst>
                                      </p:cBhvr>
                                      <p:tavLst>
                                        <p:tav tm="0">
                                          <p:val>
                                            <p:strVal val="#ppt_h"/>
                                          </p:val>
                                        </p:tav>
                                        <p:tav tm="100000">
                                          <p:val>
                                            <p:strVal val="#ppt_h"/>
                                          </p:val>
                                        </p:tav>
                                      </p:tavLst>
                                    </p:anim>
                                    <p:animEffect transition="in" filter="fade">
                                      <p:cBhvr>
                                        <p:cTn id="84" dur="1000"/>
                                        <p:tgtEl>
                                          <p:spTgt spid="2">
                                            <p:txEl>
                                              <p:pRg st="12" end="12"/>
                                            </p:txEl>
                                          </p:spTgt>
                                        </p:tgtEl>
                                      </p:cBhvr>
                                    </p:animEffect>
                                  </p:childTnLst>
                                </p:cTn>
                              </p:par>
                              <p:par>
                                <p:cTn id="85" presetID="55" presetClass="entr" presetSubtype="0" fill="hold" nodeType="withEffect">
                                  <p:stCondLst>
                                    <p:cond delay="0"/>
                                  </p:stCondLst>
                                  <p:childTnLst>
                                    <p:set>
                                      <p:cBhvr>
                                        <p:cTn id="86" dur="1" fill="hold">
                                          <p:stCondLst>
                                            <p:cond delay="0"/>
                                          </p:stCondLst>
                                        </p:cTn>
                                        <p:tgtEl>
                                          <p:spTgt spid="2">
                                            <p:txEl>
                                              <p:pRg st="13" end="13"/>
                                            </p:txEl>
                                          </p:spTgt>
                                        </p:tgtEl>
                                        <p:attrNameLst>
                                          <p:attrName>style.visibility</p:attrName>
                                        </p:attrNameLst>
                                      </p:cBhvr>
                                      <p:to>
                                        <p:strVal val="visible"/>
                                      </p:to>
                                    </p:set>
                                    <p:anim calcmode="lin" valueType="num">
                                      <p:cBhvr>
                                        <p:cTn id="87" dur="1000" fill="hold"/>
                                        <p:tgtEl>
                                          <p:spTgt spid="2">
                                            <p:txEl>
                                              <p:pRg st="13" end="13"/>
                                            </p:txEl>
                                          </p:spTgt>
                                        </p:tgtEl>
                                        <p:attrNameLst>
                                          <p:attrName>ppt_w</p:attrName>
                                        </p:attrNameLst>
                                      </p:cBhvr>
                                      <p:tavLst>
                                        <p:tav tm="0">
                                          <p:val>
                                            <p:strVal val="#ppt_w*0.70"/>
                                          </p:val>
                                        </p:tav>
                                        <p:tav tm="100000">
                                          <p:val>
                                            <p:strVal val="#ppt_w"/>
                                          </p:val>
                                        </p:tav>
                                      </p:tavLst>
                                    </p:anim>
                                    <p:anim calcmode="lin" valueType="num">
                                      <p:cBhvr>
                                        <p:cTn id="88" dur="1000" fill="hold"/>
                                        <p:tgtEl>
                                          <p:spTgt spid="2">
                                            <p:txEl>
                                              <p:pRg st="13" end="13"/>
                                            </p:txEl>
                                          </p:spTgt>
                                        </p:tgtEl>
                                        <p:attrNameLst>
                                          <p:attrName>ppt_h</p:attrName>
                                        </p:attrNameLst>
                                      </p:cBhvr>
                                      <p:tavLst>
                                        <p:tav tm="0">
                                          <p:val>
                                            <p:strVal val="#ppt_h"/>
                                          </p:val>
                                        </p:tav>
                                        <p:tav tm="100000">
                                          <p:val>
                                            <p:strVal val="#ppt_h"/>
                                          </p:val>
                                        </p:tav>
                                      </p:tavLst>
                                    </p:anim>
                                    <p:animEffect transition="in" filter="fade">
                                      <p:cBhvr>
                                        <p:cTn id="89" dur="10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228600"/>
            <a:ext cx="8534400" cy="6248400"/>
          </a:xfrm>
          <a:prstGeom prst="rect">
            <a:avLst/>
          </a:prstGeom>
          <a:noFill/>
          <a:ln w="9525">
            <a:noFill/>
            <a:miter lim="800000"/>
            <a:headEnd/>
            <a:tailEnd/>
          </a:ln>
        </p:spPr>
        <p:txBody>
          <a:bodyPr>
            <a:spAutoFit/>
          </a:bodyPr>
          <a:lstStyle/>
          <a:p>
            <a:r>
              <a:rPr lang="en-US" sz="2500" b="1" dirty="0">
                <a:latin typeface="Comic Sans MS" pitchFamily="66" charset="0"/>
              </a:rPr>
              <a:t>Postal System</a:t>
            </a:r>
          </a:p>
          <a:p>
            <a:r>
              <a:rPr lang="en-US" sz="2500" dirty="0">
                <a:latin typeface="Comic Sans MS" pitchFamily="66" charset="0"/>
              </a:rPr>
              <a:t>He set up a </a:t>
            </a:r>
            <a:r>
              <a:rPr lang="en-US" sz="2500" u="sng" dirty="0">
                <a:latin typeface="Comic Sans MS" pitchFamily="66" charset="0"/>
              </a:rPr>
              <a:t>postal system to improve communication</a:t>
            </a:r>
          </a:p>
          <a:p>
            <a:endParaRPr lang="en-US" sz="2500" b="1" dirty="0">
              <a:latin typeface="Comic Sans MS" pitchFamily="66" charset="0"/>
            </a:endParaRPr>
          </a:p>
          <a:p>
            <a:r>
              <a:rPr lang="en-US" sz="2500" b="1" dirty="0">
                <a:latin typeface="Comic Sans MS" pitchFamily="66" charset="0"/>
              </a:rPr>
              <a:t>Expansion of the Military</a:t>
            </a:r>
          </a:p>
          <a:p>
            <a:r>
              <a:rPr lang="en-US" sz="2500" dirty="0">
                <a:latin typeface="Comic Sans MS" pitchFamily="66" charset="0"/>
              </a:rPr>
              <a:t>He </a:t>
            </a:r>
            <a:r>
              <a:rPr lang="en-US" sz="2500" u="sng" dirty="0">
                <a:latin typeface="Comic Sans MS" pitchFamily="66" charset="0"/>
              </a:rPr>
              <a:t>added permanent forces to the military and increased its size.</a:t>
            </a:r>
          </a:p>
          <a:p>
            <a:endParaRPr lang="en-US" sz="2500" b="1" dirty="0">
              <a:latin typeface="Comic Sans MS" pitchFamily="66" charset="0"/>
            </a:endParaRPr>
          </a:p>
          <a:p>
            <a:r>
              <a:rPr lang="en-US" sz="2500" b="1" dirty="0">
                <a:latin typeface="Comic Sans MS" pitchFamily="66" charset="0"/>
              </a:rPr>
              <a:t>Praetorian Guard</a:t>
            </a:r>
          </a:p>
          <a:p>
            <a:r>
              <a:rPr lang="en-US" sz="2500" dirty="0">
                <a:latin typeface="Comic Sans MS" pitchFamily="66" charset="0"/>
              </a:rPr>
              <a:t>He created this guard to be the </a:t>
            </a:r>
            <a:r>
              <a:rPr lang="en-US" sz="2500" u="sng" dirty="0">
                <a:latin typeface="Comic Sans MS" pitchFamily="66" charset="0"/>
              </a:rPr>
              <a:t>personal bodyguards of the Emperor</a:t>
            </a:r>
            <a:r>
              <a:rPr lang="en-US" sz="2500" u="sng" dirty="0" smtClean="0">
                <a:latin typeface="Comic Sans MS" pitchFamily="66" charset="0"/>
              </a:rPr>
              <a:t>. WHY????</a:t>
            </a:r>
            <a:endParaRPr lang="en-US" sz="2500" u="sng" dirty="0">
              <a:latin typeface="Comic Sans MS" pitchFamily="66" charset="0"/>
            </a:endParaRPr>
          </a:p>
          <a:p>
            <a:endParaRPr lang="en-US" sz="2500" b="1" dirty="0">
              <a:latin typeface="Comic Sans MS" pitchFamily="66" charset="0"/>
            </a:endParaRPr>
          </a:p>
          <a:p>
            <a:r>
              <a:rPr lang="en-US" sz="2500" b="1" dirty="0">
                <a:latin typeface="Comic Sans MS" pitchFamily="66" charset="0"/>
              </a:rPr>
              <a:t>Defeat in the North</a:t>
            </a:r>
          </a:p>
          <a:p>
            <a:r>
              <a:rPr lang="en-US" sz="2500" dirty="0">
                <a:latin typeface="Comic Sans MS" pitchFamily="66" charset="0"/>
              </a:rPr>
              <a:t>He was </a:t>
            </a:r>
            <a:r>
              <a:rPr lang="en-US" sz="2500" u="sng" dirty="0">
                <a:latin typeface="Comic Sans MS" pitchFamily="66" charset="0"/>
              </a:rPr>
              <a:t>never able to defeat the Germanic groups north of Rome</a:t>
            </a:r>
            <a:r>
              <a:rPr lang="en-US" sz="2500" dirty="0">
                <a:latin typeface="Comic Sans MS" pitchFamily="66" charset="0"/>
              </a:rPr>
              <a:t>.  This was his only defeat.</a:t>
            </a:r>
          </a:p>
          <a:p>
            <a:endParaRPr lang="en-US" sz="2500" dirty="0">
              <a:latin typeface="Comic Sans MS" pitchFamily="66" charset="0"/>
            </a:endParaRPr>
          </a:p>
          <a:p>
            <a:endParaRPr lang="en-US" sz="25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p:cTn id="35"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p:cTn id="42"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 calcmode="lin" valueType="num">
                                      <p:cBhvr>
                                        <p:cTn id="49"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50"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1" dur="1000"/>
                                        <p:tgtEl>
                                          <p:spTgt spid="2">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2">
                                            <p:txEl>
                                              <p:pRg st="10" end="10"/>
                                            </p:txEl>
                                          </p:spTgt>
                                        </p:tgtEl>
                                        <p:attrNameLst>
                                          <p:attrName>style.visibility</p:attrName>
                                        </p:attrNameLst>
                                      </p:cBhvr>
                                      <p:to>
                                        <p:strVal val="visible"/>
                                      </p:to>
                                    </p:set>
                                    <p:anim calcmode="lin" valueType="num">
                                      <p:cBhvr>
                                        <p:cTn id="56"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57"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58" dur="1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04800" y="228600"/>
            <a:ext cx="8458200" cy="6370638"/>
          </a:xfrm>
          <a:prstGeom prst="rect">
            <a:avLst/>
          </a:prstGeom>
          <a:noFill/>
          <a:ln w="9525">
            <a:noFill/>
            <a:miter lim="800000"/>
            <a:headEnd/>
            <a:tailEnd/>
          </a:ln>
        </p:spPr>
        <p:txBody>
          <a:bodyPr>
            <a:spAutoFit/>
          </a:bodyPr>
          <a:lstStyle/>
          <a:p>
            <a:r>
              <a:rPr lang="en-US" sz="2400" b="1">
                <a:latin typeface="Comic Sans MS" pitchFamily="66" charset="0"/>
              </a:rPr>
              <a:t>The Pax Romana</a:t>
            </a:r>
          </a:p>
          <a:p>
            <a:r>
              <a:rPr lang="en-US" sz="2400" u="sng">
                <a:latin typeface="Comic Sans MS" pitchFamily="66" charset="0"/>
              </a:rPr>
              <a:t>The Roman Peace</a:t>
            </a:r>
          </a:p>
          <a:p>
            <a:r>
              <a:rPr lang="en-US" sz="2400" u="sng">
                <a:latin typeface="Comic Sans MS" pitchFamily="66" charset="0"/>
              </a:rPr>
              <a:t>200 year period of peace in the Mediterranean region.</a:t>
            </a:r>
          </a:p>
          <a:p>
            <a:endParaRPr lang="en-US" sz="2400">
              <a:latin typeface="Comic Sans MS" pitchFamily="66" charset="0"/>
            </a:endParaRPr>
          </a:p>
          <a:p>
            <a:r>
              <a:rPr lang="en-US" sz="2400" b="1">
                <a:latin typeface="Comic Sans MS" pitchFamily="66" charset="0"/>
              </a:rPr>
              <a:t>Economic impact of the Pax Romana</a:t>
            </a:r>
          </a:p>
          <a:p>
            <a:pPr>
              <a:buFont typeface="Arial" charset="0"/>
              <a:buChar char="•"/>
            </a:pPr>
            <a:r>
              <a:rPr lang="en-US" sz="2400" u="sng">
                <a:latin typeface="Comic Sans MS" pitchFamily="66" charset="0"/>
              </a:rPr>
              <a:t>Established uniform system of money, which helped expand trade.</a:t>
            </a:r>
          </a:p>
          <a:p>
            <a:pPr>
              <a:buFont typeface="Arial" charset="0"/>
              <a:buChar char="•"/>
            </a:pPr>
            <a:r>
              <a:rPr lang="en-US" sz="2400" u="sng">
                <a:latin typeface="Comic Sans MS" pitchFamily="66" charset="0"/>
              </a:rPr>
              <a:t>Guaranteed safe travel and trade on Roman roads</a:t>
            </a:r>
          </a:p>
          <a:p>
            <a:pPr>
              <a:buFont typeface="Arial" charset="0"/>
              <a:buChar char="•"/>
            </a:pPr>
            <a:r>
              <a:rPr lang="en-US" sz="2400" u="sng">
                <a:latin typeface="Comic Sans MS" pitchFamily="66" charset="0"/>
              </a:rPr>
              <a:t>Promoted prosperity and stability.</a:t>
            </a:r>
          </a:p>
          <a:p>
            <a:endParaRPr lang="en-US" sz="2400" u="sng">
              <a:latin typeface="Comic Sans MS" pitchFamily="66" charset="0"/>
            </a:endParaRPr>
          </a:p>
          <a:p>
            <a:r>
              <a:rPr lang="en-US" sz="2400" b="1" u="sng">
                <a:latin typeface="Comic Sans MS" pitchFamily="66" charset="0"/>
              </a:rPr>
              <a:t>Social impact of the Pax Romana</a:t>
            </a:r>
          </a:p>
          <a:p>
            <a:pPr>
              <a:buFont typeface="Arial" charset="0"/>
              <a:buChar char="•"/>
            </a:pPr>
            <a:r>
              <a:rPr lang="en-US" sz="2400" u="sng">
                <a:latin typeface="Comic Sans MS" pitchFamily="66" charset="0"/>
              </a:rPr>
              <a:t>Returned stability to social classes</a:t>
            </a:r>
          </a:p>
          <a:p>
            <a:pPr>
              <a:buFont typeface="Arial" charset="0"/>
              <a:buChar char="•"/>
            </a:pPr>
            <a:r>
              <a:rPr lang="en-US" sz="2400" u="sng">
                <a:latin typeface="Comic Sans MS" pitchFamily="66" charset="0"/>
              </a:rPr>
              <a:t>Increase emphasis on the family</a:t>
            </a:r>
          </a:p>
          <a:p>
            <a:endParaRPr lang="en-US" sz="2400" b="1" u="sng">
              <a:latin typeface="Comic Sans MS" pitchFamily="66" charset="0"/>
            </a:endParaRPr>
          </a:p>
          <a:p>
            <a:r>
              <a:rPr lang="en-US" sz="2400" b="1" u="sng">
                <a:latin typeface="Comic Sans MS" pitchFamily="66" charset="0"/>
              </a:rPr>
              <a:t>Political impact of the Pax Romana</a:t>
            </a:r>
          </a:p>
          <a:p>
            <a:pPr>
              <a:buFont typeface="Arial" charset="0"/>
              <a:buChar char="•"/>
            </a:pPr>
            <a:r>
              <a:rPr lang="en-US" sz="2400" u="sng">
                <a:latin typeface="Comic Sans MS" pitchFamily="66" charset="0"/>
              </a:rPr>
              <a:t>Created a civil service</a:t>
            </a:r>
          </a:p>
          <a:p>
            <a:pPr>
              <a:buFont typeface="Arial" charset="0"/>
              <a:buChar char="•"/>
            </a:pPr>
            <a:r>
              <a:rPr lang="en-US" sz="2400" u="sng">
                <a:latin typeface="Comic Sans MS" pitchFamily="66" charset="0"/>
              </a:rPr>
              <a:t>Developed a uniform rule of law</a:t>
            </a:r>
            <a:r>
              <a:rPr lang="en-US" sz="2400">
                <a:latin typeface="Comic Sans MS" pitchFamily="66" charset="0"/>
              </a:rPr>
              <a:t>. </a:t>
            </a:r>
          </a:p>
        </p:txBody>
      </p:sp>
      <p:pic>
        <p:nvPicPr>
          <p:cNvPr id="66562" name="Picture 2" descr="Image:Statue-Augustus.jpg">
            <a:hlinkClick r:id="rId2"/>
          </p:cNvPr>
          <p:cNvPicPr>
            <a:picLocks noChangeAspect="1" noChangeArrowheads="1"/>
          </p:cNvPicPr>
          <p:nvPr/>
        </p:nvPicPr>
        <p:blipFill>
          <a:blip r:embed="rId3" cstate="print"/>
          <a:srcRect t="9302"/>
          <a:stretch>
            <a:fillRect/>
          </a:stretch>
        </p:blipFill>
        <p:spPr bwMode="auto">
          <a:xfrm>
            <a:off x="6538913" y="3352800"/>
            <a:ext cx="2335212" cy="32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p:cTn id="35"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 calcmode="lin" valueType="num">
                                      <p:cBhvr>
                                        <p:cTn id="42"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p:cTn id="49"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2">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2">
                                            <p:txEl>
                                              <p:pRg st="9" end="9"/>
                                            </p:txEl>
                                          </p:spTgt>
                                        </p:tgtEl>
                                        <p:attrNameLst>
                                          <p:attrName>style.visibility</p:attrName>
                                        </p:attrNameLst>
                                      </p:cBhvr>
                                      <p:to>
                                        <p:strVal val="visible"/>
                                      </p:to>
                                    </p:set>
                                    <p:anim calcmode="lin" valueType="num">
                                      <p:cBhvr>
                                        <p:cTn id="56"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57"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8" dur="1000"/>
                                        <p:tgtEl>
                                          <p:spTgt spid="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2">
                                            <p:txEl>
                                              <p:pRg st="10" end="10"/>
                                            </p:txEl>
                                          </p:spTgt>
                                        </p:tgtEl>
                                        <p:attrNameLst>
                                          <p:attrName>style.visibility</p:attrName>
                                        </p:attrNameLst>
                                      </p:cBhvr>
                                      <p:to>
                                        <p:strVal val="visible"/>
                                      </p:to>
                                    </p:set>
                                    <p:anim calcmode="lin" valueType="num">
                                      <p:cBhvr>
                                        <p:cTn id="63"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64"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65" dur="1000"/>
                                        <p:tgtEl>
                                          <p:spTgt spid="2">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2">
                                            <p:txEl>
                                              <p:pRg st="11" end="11"/>
                                            </p:txEl>
                                          </p:spTgt>
                                        </p:tgtEl>
                                        <p:attrNameLst>
                                          <p:attrName>style.visibility</p:attrName>
                                        </p:attrNameLst>
                                      </p:cBhvr>
                                      <p:to>
                                        <p:strVal val="visible"/>
                                      </p:to>
                                    </p:set>
                                    <p:anim calcmode="lin" valueType="num">
                                      <p:cBhvr>
                                        <p:cTn id="70"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71"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72" dur="1000"/>
                                        <p:tgtEl>
                                          <p:spTgt spid="2">
                                            <p:txEl>
                                              <p:pRg st="11" end="1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2">
                                            <p:txEl>
                                              <p:pRg st="13" end="13"/>
                                            </p:txEl>
                                          </p:spTgt>
                                        </p:tgtEl>
                                        <p:attrNameLst>
                                          <p:attrName>style.visibility</p:attrName>
                                        </p:attrNameLst>
                                      </p:cBhvr>
                                      <p:to>
                                        <p:strVal val="visible"/>
                                      </p:to>
                                    </p:set>
                                    <p:anim calcmode="lin" valueType="num">
                                      <p:cBhvr>
                                        <p:cTn id="77" dur="1000" fill="hold"/>
                                        <p:tgtEl>
                                          <p:spTgt spid="2">
                                            <p:txEl>
                                              <p:pRg st="13" end="13"/>
                                            </p:txEl>
                                          </p:spTgt>
                                        </p:tgtEl>
                                        <p:attrNameLst>
                                          <p:attrName>ppt_w</p:attrName>
                                        </p:attrNameLst>
                                      </p:cBhvr>
                                      <p:tavLst>
                                        <p:tav tm="0">
                                          <p:val>
                                            <p:strVal val="#ppt_w*0.70"/>
                                          </p:val>
                                        </p:tav>
                                        <p:tav tm="100000">
                                          <p:val>
                                            <p:strVal val="#ppt_w"/>
                                          </p:val>
                                        </p:tav>
                                      </p:tavLst>
                                    </p:anim>
                                    <p:anim calcmode="lin" valueType="num">
                                      <p:cBhvr>
                                        <p:cTn id="78" dur="1000" fill="hold"/>
                                        <p:tgtEl>
                                          <p:spTgt spid="2">
                                            <p:txEl>
                                              <p:pRg st="13" end="13"/>
                                            </p:txEl>
                                          </p:spTgt>
                                        </p:tgtEl>
                                        <p:attrNameLst>
                                          <p:attrName>ppt_h</p:attrName>
                                        </p:attrNameLst>
                                      </p:cBhvr>
                                      <p:tavLst>
                                        <p:tav tm="0">
                                          <p:val>
                                            <p:strVal val="#ppt_h"/>
                                          </p:val>
                                        </p:tav>
                                        <p:tav tm="100000">
                                          <p:val>
                                            <p:strVal val="#ppt_h"/>
                                          </p:val>
                                        </p:tav>
                                      </p:tavLst>
                                    </p:anim>
                                    <p:animEffect transition="in" filter="fade">
                                      <p:cBhvr>
                                        <p:cTn id="79" dur="1000"/>
                                        <p:tgtEl>
                                          <p:spTgt spid="2">
                                            <p:txEl>
                                              <p:pRg st="13" end="1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2">
                                            <p:txEl>
                                              <p:pRg st="14" end="14"/>
                                            </p:txEl>
                                          </p:spTgt>
                                        </p:tgtEl>
                                        <p:attrNameLst>
                                          <p:attrName>style.visibility</p:attrName>
                                        </p:attrNameLst>
                                      </p:cBhvr>
                                      <p:to>
                                        <p:strVal val="visible"/>
                                      </p:to>
                                    </p:set>
                                    <p:anim calcmode="lin" valueType="num">
                                      <p:cBhvr>
                                        <p:cTn id="84" dur="1000" fill="hold"/>
                                        <p:tgtEl>
                                          <p:spTgt spid="2">
                                            <p:txEl>
                                              <p:pRg st="14" end="14"/>
                                            </p:txEl>
                                          </p:spTgt>
                                        </p:tgtEl>
                                        <p:attrNameLst>
                                          <p:attrName>ppt_w</p:attrName>
                                        </p:attrNameLst>
                                      </p:cBhvr>
                                      <p:tavLst>
                                        <p:tav tm="0">
                                          <p:val>
                                            <p:strVal val="#ppt_w*0.70"/>
                                          </p:val>
                                        </p:tav>
                                        <p:tav tm="100000">
                                          <p:val>
                                            <p:strVal val="#ppt_w"/>
                                          </p:val>
                                        </p:tav>
                                      </p:tavLst>
                                    </p:anim>
                                    <p:anim calcmode="lin" valueType="num">
                                      <p:cBhvr>
                                        <p:cTn id="85" dur="1000" fill="hold"/>
                                        <p:tgtEl>
                                          <p:spTgt spid="2">
                                            <p:txEl>
                                              <p:pRg st="14" end="14"/>
                                            </p:txEl>
                                          </p:spTgt>
                                        </p:tgtEl>
                                        <p:attrNameLst>
                                          <p:attrName>ppt_h</p:attrName>
                                        </p:attrNameLst>
                                      </p:cBhvr>
                                      <p:tavLst>
                                        <p:tav tm="0">
                                          <p:val>
                                            <p:strVal val="#ppt_h"/>
                                          </p:val>
                                        </p:tav>
                                        <p:tav tm="100000">
                                          <p:val>
                                            <p:strVal val="#ppt_h"/>
                                          </p:val>
                                        </p:tav>
                                      </p:tavLst>
                                    </p:anim>
                                    <p:animEffect transition="in" filter="fade">
                                      <p:cBhvr>
                                        <p:cTn id="86" dur="1000"/>
                                        <p:tgtEl>
                                          <p:spTgt spid="2">
                                            <p:txEl>
                                              <p:pRg st="14" end="1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55" presetClass="entr" presetSubtype="0" fill="hold" grpId="0" nodeType="clickEffect">
                                  <p:stCondLst>
                                    <p:cond delay="0"/>
                                  </p:stCondLst>
                                  <p:childTnLst>
                                    <p:set>
                                      <p:cBhvr>
                                        <p:cTn id="90" dur="1" fill="hold">
                                          <p:stCondLst>
                                            <p:cond delay="0"/>
                                          </p:stCondLst>
                                        </p:cTn>
                                        <p:tgtEl>
                                          <p:spTgt spid="2">
                                            <p:txEl>
                                              <p:pRg st="15" end="15"/>
                                            </p:txEl>
                                          </p:spTgt>
                                        </p:tgtEl>
                                        <p:attrNameLst>
                                          <p:attrName>style.visibility</p:attrName>
                                        </p:attrNameLst>
                                      </p:cBhvr>
                                      <p:to>
                                        <p:strVal val="visible"/>
                                      </p:to>
                                    </p:set>
                                    <p:anim calcmode="lin" valueType="num">
                                      <p:cBhvr>
                                        <p:cTn id="91" dur="1000" fill="hold"/>
                                        <p:tgtEl>
                                          <p:spTgt spid="2">
                                            <p:txEl>
                                              <p:pRg st="15" end="15"/>
                                            </p:txEl>
                                          </p:spTgt>
                                        </p:tgtEl>
                                        <p:attrNameLst>
                                          <p:attrName>ppt_w</p:attrName>
                                        </p:attrNameLst>
                                      </p:cBhvr>
                                      <p:tavLst>
                                        <p:tav tm="0">
                                          <p:val>
                                            <p:strVal val="#ppt_w*0.70"/>
                                          </p:val>
                                        </p:tav>
                                        <p:tav tm="100000">
                                          <p:val>
                                            <p:strVal val="#ppt_w"/>
                                          </p:val>
                                        </p:tav>
                                      </p:tavLst>
                                    </p:anim>
                                    <p:anim calcmode="lin" valueType="num">
                                      <p:cBhvr>
                                        <p:cTn id="92" dur="1000" fill="hold"/>
                                        <p:tgtEl>
                                          <p:spTgt spid="2">
                                            <p:txEl>
                                              <p:pRg st="15" end="15"/>
                                            </p:txEl>
                                          </p:spTgt>
                                        </p:tgtEl>
                                        <p:attrNameLst>
                                          <p:attrName>ppt_h</p:attrName>
                                        </p:attrNameLst>
                                      </p:cBhvr>
                                      <p:tavLst>
                                        <p:tav tm="0">
                                          <p:val>
                                            <p:strVal val="#ppt_h"/>
                                          </p:val>
                                        </p:tav>
                                        <p:tav tm="100000">
                                          <p:val>
                                            <p:strVal val="#ppt_h"/>
                                          </p:val>
                                        </p:tav>
                                      </p:tavLst>
                                    </p:anim>
                                    <p:animEffect transition="in" filter="fade">
                                      <p:cBhvr>
                                        <p:cTn id="93" dur="1000"/>
                                        <p:tgtEl>
                                          <p:spTgt spid="2">
                                            <p:txEl>
                                              <p:pRg st="15" end="15"/>
                                            </p:txEl>
                                          </p:spTgt>
                                        </p:tgtEl>
                                      </p:cBhvr>
                                    </p:animEffect>
                                  </p:childTnLst>
                                </p:cTn>
                              </p:par>
                              <p:par>
                                <p:cTn id="94" presetID="55" presetClass="entr" presetSubtype="0" fill="hold" nodeType="withEffect">
                                  <p:stCondLst>
                                    <p:cond delay="0"/>
                                  </p:stCondLst>
                                  <p:childTnLst>
                                    <p:set>
                                      <p:cBhvr>
                                        <p:cTn id="95" dur="1" fill="hold">
                                          <p:stCondLst>
                                            <p:cond delay="0"/>
                                          </p:stCondLst>
                                        </p:cTn>
                                        <p:tgtEl>
                                          <p:spTgt spid="66562"/>
                                        </p:tgtEl>
                                        <p:attrNameLst>
                                          <p:attrName>style.visibility</p:attrName>
                                        </p:attrNameLst>
                                      </p:cBhvr>
                                      <p:to>
                                        <p:strVal val="visible"/>
                                      </p:to>
                                    </p:set>
                                    <p:anim calcmode="lin" valueType="num">
                                      <p:cBhvr>
                                        <p:cTn id="96" dur="1000" fill="hold"/>
                                        <p:tgtEl>
                                          <p:spTgt spid="66562"/>
                                        </p:tgtEl>
                                        <p:attrNameLst>
                                          <p:attrName>ppt_w</p:attrName>
                                        </p:attrNameLst>
                                      </p:cBhvr>
                                      <p:tavLst>
                                        <p:tav tm="0">
                                          <p:val>
                                            <p:strVal val="#ppt_w*0.70"/>
                                          </p:val>
                                        </p:tav>
                                        <p:tav tm="100000">
                                          <p:val>
                                            <p:strVal val="#ppt_w"/>
                                          </p:val>
                                        </p:tav>
                                      </p:tavLst>
                                    </p:anim>
                                    <p:anim calcmode="lin" valueType="num">
                                      <p:cBhvr>
                                        <p:cTn id="97" dur="1000" fill="hold"/>
                                        <p:tgtEl>
                                          <p:spTgt spid="66562"/>
                                        </p:tgtEl>
                                        <p:attrNameLst>
                                          <p:attrName>ppt_h</p:attrName>
                                        </p:attrNameLst>
                                      </p:cBhvr>
                                      <p:tavLst>
                                        <p:tav tm="0">
                                          <p:val>
                                            <p:strVal val="#ppt_h"/>
                                          </p:val>
                                        </p:tav>
                                        <p:tav tm="100000">
                                          <p:val>
                                            <p:strVal val="#ppt_h"/>
                                          </p:val>
                                        </p:tav>
                                      </p:tavLst>
                                    </p:anim>
                                    <p:animEffect transition="in" filter="fade">
                                      <p:cBhvr>
                                        <p:cTn id="98" dur="1000"/>
                                        <p:tgtEl>
                                          <p:spTgt spid="66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15669"/>
            <a:ext cx="8610600" cy="6494085"/>
          </a:xfrm>
          <a:prstGeom prst="rect">
            <a:avLst/>
          </a:prstGeom>
        </p:spPr>
        <p:txBody>
          <a:bodyPr>
            <a:spAutoFit/>
          </a:bodyPr>
          <a:lstStyle/>
          <a:p>
            <a:pPr marL="400050" indent="-400050" fontAlgn="auto">
              <a:spcBef>
                <a:spcPts val="0"/>
              </a:spcBef>
              <a:spcAft>
                <a:spcPts val="0"/>
              </a:spcAft>
              <a:buFontTx/>
              <a:buAutoNum type="romanLcParenR"/>
              <a:defRPr/>
            </a:pPr>
            <a:r>
              <a:rPr lang="en-US" sz="1600" b="1" dirty="0">
                <a:latin typeface="+mn-lt"/>
                <a:cs typeface="+mn-cs"/>
              </a:rPr>
              <a:t>explaining the development and significance of the Church in the late Roman Empire; </a:t>
            </a:r>
          </a:p>
          <a:p>
            <a:pPr fontAlgn="auto">
              <a:spcBef>
                <a:spcPts val="0"/>
              </a:spcBef>
              <a:spcAft>
                <a:spcPts val="0"/>
              </a:spcAft>
              <a:defRPr/>
            </a:pPr>
            <a:endParaRPr lang="en-US" sz="1600" dirty="0">
              <a:latin typeface="+mn-lt"/>
              <a:cs typeface="+mn-cs"/>
            </a:endParaRPr>
          </a:p>
          <a:p>
            <a:pPr fontAlgn="auto">
              <a:spcBef>
                <a:spcPts val="0"/>
              </a:spcBef>
              <a:spcAft>
                <a:spcPts val="0"/>
              </a:spcAft>
              <a:defRPr/>
            </a:pPr>
            <a:r>
              <a:rPr lang="en-US" sz="1600" b="1" dirty="0">
                <a:latin typeface="+mn-lt"/>
                <a:cs typeface="+mn-cs"/>
              </a:rPr>
              <a:t>Impact of the Church of Rome in the late Roman Empire </a:t>
            </a:r>
            <a:endParaRPr lang="en-US" sz="1600" dirty="0">
              <a:latin typeface="+mn-lt"/>
              <a:cs typeface="+mn-cs"/>
            </a:endParaRPr>
          </a:p>
          <a:p>
            <a:pPr fontAlgn="auto">
              <a:spcBef>
                <a:spcPts val="0"/>
              </a:spcBef>
              <a:spcAft>
                <a:spcPts val="0"/>
              </a:spcAft>
              <a:defRPr/>
            </a:pPr>
            <a:r>
              <a:rPr lang="en-US" sz="1600" dirty="0">
                <a:latin typeface="+mn-lt"/>
                <a:cs typeface="+mn-cs"/>
              </a:rPr>
              <a:t>• The Emperor Constantine converted to Christianity and made it legal. </a:t>
            </a:r>
          </a:p>
          <a:p>
            <a:pPr fontAlgn="auto">
              <a:spcBef>
                <a:spcPts val="0"/>
              </a:spcBef>
              <a:spcAft>
                <a:spcPts val="0"/>
              </a:spcAft>
              <a:defRPr/>
            </a:pPr>
            <a:r>
              <a:rPr lang="en-US" sz="1600" dirty="0">
                <a:latin typeface="+mn-lt"/>
                <a:cs typeface="+mn-cs"/>
              </a:rPr>
              <a:t>• Christianity later became the official state religion. </a:t>
            </a:r>
          </a:p>
          <a:p>
            <a:pPr fontAlgn="auto">
              <a:spcBef>
                <a:spcPts val="0"/>
              </a:spcBef>
              <a:spcAft>
                <a:spcPts val="0"/>
              </a:spcAft>
              <a:defRPr/>
            </a:pPr>
            <a:r>
              <a:rPr lang="en-US" sz="1600" dirty="0">
                <a:latin typeface="+mn-lt"/>
                <a:cs typeface="+mn-cs"/>
              </a:rPr>
              <a:t>• The Church became a source of moral authority.</a:t>
            </a:r>
            <a:r>
              <a:rPr lang="en-US" sz="1600" strike="sngStrike" dirty="0">
                <a:latin typeface="+mn-lt"/>
                <a:cs typeface="+mn-cs"/>
              </a:rPr>
              <a:t> </a:t>
            </a:r>
          </a:p>
          <a:p>
            <a:pPr fontAlgn="auto">
              <a:spcBef>
                <a:spcPts val="0"/>
              </a:spcBef>
              <a:spcAft>
                <a:spcPts val="0"/>
              </a:spcAft>
              <a:defRPr/>
            </a:pPr>
            <a:r>
              <a:rPr lang="en-US" sz="1600" dirty="0">
                <a:latin typeface="+mn-lt"/>
                <a:cs typeface="+mn-cs"/>
              </a:rPr>
              <a:t>• Loyalty to the Church became more important than loyalty to the Emperor. </a:t>
            </a:r>
          </a:p>
          <a:p>
            <a:pPr fontAlgn="auto">
              <a:spcBef>
                <a:spcPts val="0"/>
              </a:spcBef>
              <a:spcAft>
                <a:spcPts val="0"/>
              </a:spcAft>
              <a:defRPr/>
            </a:pPr>
            <a:r>
              <a:rPr lang="en-US" sz="1600" dirty="0">
                <a:latin typeface="+mn-lt"/>
                <a:cs typeface="+mn-cs"/>
              </a:rPr>
              <a:t>• The Church became the main unifying force of Western Europe. </a:t>
            </a:r>
          </a:p>
          <a:p>
            <a:pPr fontAlgn="auto">
              <a:spcBef>
                <a:spcPts val="0"/>
              </a:spcBef>
              <a:spcAft>
                <a:spcPts val="0"/>
              </a:spcAft>
              <a:defRPr/>
            </a:pPr>
            <a:endParaRPr lang="en-US" sz="1600" dirty="0">
              <a:latin typeface="+mn-lt"/>
              <a:cs typeface="+mn-cs"/>
            </a:endParaRPr>
          </a:p>
          <a:p>
            <a:pPr fontAlgn="auto">
              <a:spcBef>
                <a:spcPts val="0"/>
              </a:spcBef>
              <a:spcAft>
                <a:spcPts val="0"/>
              </a:spcAft>
              <a:defRPr/>
            </a:pPr>
            <a:r>
              <a:rPr lang="en-US" sz="1600" b="1" dirty="0">
                <a:latin typeface="+mn-lt"/>
                <a:cs typeface="+mn-cs"/>
              </a:rPr>
              <a:t>j) listing contributions in art and architecture, technology and science, literature and history, language, religious institutions, and law; </a:t>
            </a:r>
          </a:p>
          <a:p>
            <a:pPr fontAlgn="auto">
              <a:spcBef>
                <a:spcPts val="0"/>
              </a:spcBef>
              <a:spcAft>
                <a:spcPts val="0"/>
              </a:spcAft>
              <a:defRPr/>
            </a:pPr>
            <a:endParaRPr lang="en-US" sz="1600" dirty="0">
              <a:latin typeface="+mn-lt"/>
              <a:cs typeface="+mn-cs"/>
            </a:endParaRPr>
          </a:p>
          <a:p>
            <a:pPr fontAlgn="auto">
              <a:spcBef>
                <a:spcPts val="0"/>
              </a:spcBef>
              <a:spcAft>
                <a:spcPts val="0"/>
              </a:spcAft>
              <a:defRPr/>
            </a:pPr>
            <a:r>
              <a:rPr lang="en-US" sz="1600" b="1" dirty="0">
                <a:latin typeface="+mn-lt"/>
                <a:cs typeface="+mn-cs"/>
              </a:rPr>
              <a:t>Contributions of ancient Rome </a:t>
            </a:r>
          </a:p>
          <a:p>
            <a:pPr fontAlgn="auto">
              <a:spcBef>
                <a:spcPts val="0"/>
              </a:spcBef>
              <a:spcAft>
                <a:spcPts val="0"/>
              </a:spcAft>
              <a:defRPr/>
            </a:pPr>
            <a:r>
              <a:rPr lang="en-US" sz="1600" dirty="0">
                <a:latin typeface="+mn-lt"/>
                <a:cs typeface="+mn-cs"/>
              </a:rPr>
              <a:t>• Art/architecture: Pantheon, Colosseum, Forum </a:t>
            </a:r>
          </a:p>
          <a:p>
            <a:pPr fontAlgn="auto">
              <a:spcBef>
                <a:spcPts val="0"/>
              </a:spcBef>
              <a:spcAft>
                <a:spcPts val="0"/>
              </a:spcAft>
              <a:defRPr/>
            </a:pPr>
            <a:r>
              <a:rPr lang="en-US" sz="1600" dirty="0">
                <a:latin typeface="+mn-lt"/>
                <a:cs typeface="+mn-cs"/>
              </a:rPr>
              <a:t>• Technology: Roads, aqueducts, Roman arches </a:t>
            </a:r>
          </a:p>
          <a:p>
            <a:pPr fontAlgn="auto">
              <a:spcBef>
                <a:spcPts val="0"/>
              </a:spcBef>
              <a:spcAft>
                <a:spcPts val="0"/>
              </a:spcAft>
              <a:defRPr/>
            </a:pPr>
            <a:r>
              <a:rPr lang="en-US" sz="1600" dirty="0">
                <a:latin typeface="+mn-lt"/>
                <a:cs typeface="+mn-cs"/>
              </a:rPr>
              <a:t>• Science: Ptolemy </a:t>
            </a:r>
          </a:p>
          <a:p>
            <a:pPr fontAlgn="auto">
              <a:spcBef>
                <a:spcPts val="0"/>
              </a:spcBef>
              <a:spcAft>
                <a:spcPts val="0"/>
              </a:spcAft>
              <a:defRPr/>
            </a:pPr>
            <a:r>
              <a:rPr lang="en-US" sz="1600" dirty="0">
                <a:latin typeface="+mn-lt"/>
                <a:cs typeface="+mn-cs"/>
              </a:rPr>
              <a:t>• Medicine: Emphasis on public health (public baths; public water system; medical schools) </a:t>
            </a:r>
          </a:p>
          <a:p>
            <a:pPr fontAlgn="auto">
              <a:spcBef>
                <a:spcPts val="0"/>
              </a:spcBef>
              <a:spcAft>
                <a:spcPts val="0"/>
              </a:spcAft>
              <a:defRPr/>
            </a:pPr>
            <a:r>
              <a:rPr lang="en-US" sz="1600" dirty="0">
                <a:latin typeface="+mn-lt"/>
                <a:cs typeface="+mn-cs"/>
              </a:rPr>
              <a:t>• Language: Latin, Romance languages </a:t>
            </a:r>
          </a:p>
          <a:p>
            <a:pPr fontAlgn="auto">
              <a:spcBef>
                <a:spcPts val="0"/>
              </a:spcBef>
              <a:spcAft>
                <a:spcPts val="0"/>
              </a:spcAft>
              <a:defRPr/>
            </a:pPr>
            <a:r>
              <a:rPr lang="en-US" sz="1600" dirty="0">
                <a:latin typeface="+mn-lt"/>
                <a:cs typeface="+mn-cs"/>
              </a:rPr>
              <a:t>• Literature: Virgil’s </a:t>
            </a:r>
            <a:r>
              <a:rPr lang="en-US" sz="1600" i="1" dirty="0">
                <a:latin typeface="+mn-lt"/>
                <a:cs typeface="+mn-cs"/>
              </a:rPr>
              <a:t>Aeneid </a:t>
            </a:r>
          </a:p>
          <a:p>
            <a:pPr fontAlgn="auto">
              <a:spcBef>
                <a:spcPts val="0"/>
              </a:spcBef>
              <a:spcAft>
                <a:spcPts val="0"/>
              </a:spcAft>
              <a:defRPr/>
            </a:pPr>
            <a:r>
              <a:rPr lang="en-US" sz="1600" dirty="0">
                <a:latin typeface="+mn-lt"/>
                <a:cs typeface="+mn-cs"/>
              </a:rPr>
              <a:t>• Religion: Roman mythology; adoption of Christianity as the imperial religion </a:t>
            </a:r>
          </a:p>
          <a:p>
            <a:pPr fontAlgn="auto">
              <a:spcBef>
                <a:spcPts val="0"/>
              </a:spcBef>
              <a:spcAft>
                <a:spcPts val="0"/>
              </a:spcAft>
              <a:defRPr/>
            </a:pPr>
            <a:r>
              <a:rPr lang="en-US" sz="1600" dirty="0">
                <a:latin typeface="+mn-lt"/>
                <a:cs typeface="+mn-cs"/>
              </a:rPr>
              <a:t>• Law: The principle of “innocent until proven guilty” (from the Twelve Tables) </a:t>
            </a:r>
          </a:p>
          <a:p>
            <a:pPr fontAlgn="auto">
              <a:spcBef>
                <a:spcPts val="0"/>
              </a:spcBef>
              <a:spcAft>
                <a:spcPts val="0"/>
              </a:spcAft>
              <a:defRPr/>
            </a:pPr>
            <a:endParaRPr lang="en-US" sz="1600" dirty="0">
              <a:latin typeface="+mn-lt"/>
              <a:cs typeface="+mn-cs"/>
            </a:endParaRPr>
          </a:p>
          <a:p>
            <a:pPr marL="400050" indent="-400050" fontAlgn="auto">
              <a:spcBef>
                <a:spcPts val="0"/>
              </a:spcBef>
              <a:spcAft>
                <a:spcPts val="0"/>
              </a:spcAft>
              <a:buFontTx/>
              <a:buAutoNum type="romanLcParenR"/>
              <a:defRPr/>
            </a:pPr>
            <a:endParaRPr lang="en-US" sz="1600" dirty="0">
              <a:latin typeface="+mn-lt"/>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04800" y="198438"/>
            <a:ext cx="8458200" cy="5909310"/>
          </a:xfrm>
          <a:prstGeom prst="rect">
            <a:avLst/>
          </a:prstGeom>
          <a:noFill/>
          <a:ln w="9525">
            <a:noFill/>
            <a:miter lim="800000"/>
            <a:headEnd/>
            <a:tailEnd/>
          </a:ln>
        </p:spPr>
        <p:txBody>
          <a:bodyPr>
            <a:spAutoFit/>
          </a:bodyPr>
          <a:lstStyle/>
          <a:p>
            <a:r>
              <a:rPr lang="en-US" sz="2400" dirty="0">
                <a:latin typeface="Comic Sans MS" pitchFamily="66" charset="0"/>
              </a:rPr>
              <a:t>The first emperors to rule after Augustus</a:t>
            </a:r>
          </a:p>
          <a:p>
            <a:r>
              <a:rPr lang="en-US" sz="2400" dirty="0">
                <a:latin typeface="Comic Sans MS" pitchFamily="66" charset="0"/>
              </a:rPr>
              <a:t>-</a:t>
            </a:r>
            <a:r>
              <a:rPr lang="en-US" sz="2400" u="sng" dirty="0">
                <a:latin typeface="Comic Sans MS" pitchFamily="66" charset="0"/>
              </a:rPr>
              <a:t>Tiberius</a:t>
            </a:r>
          </a:p>
          <a:p>
            <a:r>
              <a:rPr lang="en-US" sz="2400" u="sng" dirty="0">
                <a:latin typeface="Comic Sans MS" pitchFamily="66" charset="0"/>
              </a:rPr>
              <a:t>-Caligula</a:t>
            </a:r>
          </a:p>
          <a:p>
            <a:endParaRPr lang="en-US" sz="2400" dirty="0">
              <a:latin typeface="Comic Sans MS" pitchFamily="66" charset="0"/>
            </a:endParaRPr>
          </a:p>
          <a:p>
            <a:r>
              <a:rPr lang="en-US" sz="2400" u="sng" dirty="0">
                <a:latin typeface="Comic Sans MS" pitchFamily="66" charset="0"/>
              </a:rPr>
              <a:t>These emperors used family succession to choose their successor, this established the Julio-</a:t>
            </a:r>
            <a:r>
              <a:rPr lang="en-US" sz="2400" u="sng" dirty="0" err="1">
                <a:latin typeface="Comic Sans MS" pitchFamily="66" charset="0"/>
              </a:rPr>
              <a:t>Claudian</a:t>
            </a:r>
            <a:r>
              <a:rPr lang="en-US" sz="2400" u="sng" dirty="0">
                <a:latin typeface="Comic Sans MS" pitchFamily="66" charset="0"/>
              </a:rPr>
              <a:t> Dynasty</a:t>
            </a:r>
          </a:p>
          <a:p>
            <a:endParaRPr lang="en-US" sz="2400" dirty="0">
              <a:latin typeface="Comic Sans MS" pitchFamily="66" charset="0"/>
            </a:endParaRPr>
          </a:p>
          <a:p>
            <a:r>
              <a:rPr lang="en-US" sz="2400" dirty="0">
                <a:latin typeface="Comic Sans MS" pitchFamily="66" charset="0"/>
              </a:rPr>
              <a:t>-The first group of emperors were known as the Bad Emperors, their tactics were questionable and some people believe that some of them were insane</a:t>
            </a:r>
            <a:r>
              <a:rPr lang="en-US" sz="2400" dirty="0" smtClean="0">
                <a:latin typeface="Comic Sans MS" pitchFamily="66" charset="0"/>
              </a:rPr>
              <a:t>. Ex. Caligula appointed his horse as consul</a:t>
            </a:r>
            <a:endParaRPr lang="en-US" sz="2400" dirty="0">
              <a:latin typeface="Comic Sans MS" pitchFamily="66" charset="0"/>
            </a:endParaRPr>
          </a:p>
          <a:p>
            <a:endParaRPr lang="en-US" sz="2400" dirty="0">
              <a:latin typeface="Comic Sans MS" pitchFamily="66" charset="0"/>
            </a:endParaRPr>
          </a:p>
          <a:p>
            <a:r>
              <a:rPr lang="en-US" sz="2400" dirty="0">
                <a:latin typeface="Comic Sans MS" pitchFamily="66" charset="0"/>
              </a:rPr>
              <a:t>The problem with imperial succession is that </a:t>
            </a:r>
            <a:r>
              <a:rPr lang="en-US" sz="2400" u="sng" dirty="0">
                <a:latin typeface="Comic Sans MS" pitchFamily="66" charset="0"/>
              </a:rPr>
              <a:t>there was no official way to choose the next emperor </a:t>
            </a:r>
            <a:r>
              <a:rPr lang="en-US" sz="2400" dirty="0">
                <a:latin typeface="Comic Sans MS" pitchFamily="66" charset="0"/>
              </a:rPr>
              <a:t>and there was usually conflict with the army over who would rule next.  </a:t>
            </a:r>
          </a:p>
          <a:p>
            <a:endParaRPr lang="en-US" dirty="0">
              <a:latin typeface="Comic Sans MS" pitchFamily="66" charset="0"/>
            </a:endParaRPr>
          </a:p>
        </p:txBody>
      </p:sp>
      <p:pic>
        <p:nvPicPr>
          <p:cNvPr id="62467" name="Picture 2" descr="http://pro.corbis.com/images/42-20392501.jpg?size=67&amp;uid=%7b7e6f56b9-9cbc-4244-822e-91fa821f4bf0%7d"/>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254875" y="0"/>
            <a:ext cx="1889125" cy="190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pro.corbis.com/images/MI001978.jpg?size=67&amp;uid=%7b0049be71-2bbd-4070-9cfd-78db37468a8e%7d"/>
          <p:cNvPicPr>
            <a:picLocks noChangeAspect="1" noChangeArrowheads="1"/>
          </p:cNvPicPr>
          <p:nvPr/>
        </p:nvPicPr>
        <p:blipFill>
          <a:blip r:embed="rId2" cstate="print"/>
          <a:srcRect l="17168" r="7297"/>
          <a:stretch>
            <a:fillRect/>
          </a:stretch>
        </p:blipFill>
        <p:spPr bwMode="auto">
          <a:xfrm>
            <a:off x="223838" y="228600"/>
            <a:ext cx="1985962" cy="2667000"/>
          </a:xfrm>
          <a:prstGeom prst="rect">
            <a:avLst/>
          </a:prstGeom>
          <a:noFill/>
          <a:ln w="9525">
            <a:noFill/>
            <a:miter lim="800000"/>
            <a:headEnd/>
            <a:tailEnd/>
          </a:ln>
        </p:spPr>
      </p:pic>
      <p:pic>
        <p:nvPicPr>
          <p:cNvPr id="75780" name="Picture 4" descr="http://pro.corbis.com/images/BE002439.jpg?size=67&amp;uid=%7b9f9b414d-ad74-4c66-b62c-6673e873acdc%7d"/>
          <p:cNvPicPr>
            <a:picLocks noChangeAspect="1" noChangeArrowheads="1"/>
          </p:cNvPicPr>
          <p:nvPr/>
        </p:nvPicPr>
        <p:blipFill>
          <a:blip r:embed="rId3" cstate="print"/>
          <a:srcRect/>
          <a:stretch>
            <a:fillRect/>
          </a:stretch>
        </p:blipFill>
        <p:spPr bwMode="auto">
          <a:xfrm>
            <a:off x="2514600" y="152400"/>
            <a:ext cx="1828800" cy="2735263"/>
          </a:xfrm>
          <a:prstGeom prst="rect">
            <a:avLst/>
          </a:prstGeom>
          <a:noFill/>
          <a:ln w="9525">
            <a:noFill/>
            <a:miter lim="800000"/>
            <a:headEnd/>
            <a:tailEnd/>
          </a:ln>
        </p:spPr>
      </p:pic>
      <p:pic>
        <p:nvPicPr>
          <p:cNvPr id="75782" name="Picture 6" descr="http://pro.corbis.com/images/AV001835.jpg?size=67&amp;uid=%7b97b53f71-a5bb-45b5-810d-2c635ffb2cd0%7d"/>
          <p:cNvPicPr>
            <a:picLocks noChangeAspect="1" noChangeArrowheads="1"/>
          </p:cNvPicPr>
          <p:nvPr/>
        </p:nvPicPr>
        <p:blipFill>
          <a:blip r:embed="rId4" cstate="print"/>
          <a:srcRect/>
          <a:stretch>
            <a:fillRect/>
          </a:stretch>
        </p:blipFill>
        <p:spPr bwMode="auto">
          <a:xfrm>
            <a:off x="4630738" y="228600"/>
            <a:ext cx="2151062" cy="2667000"/>
          </a:xfrm>
          <a:prstGeom prst="rect">
            <a:avLst/>
          </a:prstGeom>
          <a:noFill/>
          <a:ln w="9525">
            <a:noFill/>
            <a:miter lim="800000"/>
            <a:headEnd/>
            <a:tailEnd/>
          </a:ln>
        </p:spPr>
      </p:pic>
      <p:pic>
        <p:nvPicPr>
          <p:cNvPr id="75784" name="Picture 8" descr="http://pro.corbis.com/images/DE002282.jpg?size=67&amp;uid=%7bd48dbd97-0142-4c52-9c1b-ec3e074ca296%7d"/>
          <p:cNvPicPr>
            <a:picLocks noChangeAspect="1" noChangeArrowheads="1"/>
          </p:cNvPicPr>
          <p:nvPr/>
        </p:nvPicPr>
        <p:blipFill>
          <a:blip r:embed="rId5" cstate="print"/>
          <a:srcRect/>
          <a:stretch>
            <a:fillRect/>
          </a:stretch>
        </p:blipFill>
        <p:spPr bwMode="auto">
          <a:xfrm>
            <a:off x="7048500" y="304800"/>
            <a:ext cx="1866900" cy="2590800"/>
          </a:xfrm>
          <a:prstGeom prst="rect">
            <a:avLst/>
          </a:prstGeom>
          <a:noFill/>
          <a:ln w="9525">
            <a:noFill/>
            <a:miter lim="800000"/>
            <a:headEnd/>
            <a:tailEnd/>
          </a:ln>
        </p:spPr>
      </p:pic>
      <p:sp>
        <p:nvSpPr>
          <p:cNvPr id="6" name="TextBox 5"/>
          <p:cNvSpPr txBox="1">
            <a:spLocks noChangeArrowheads="1"/>
          </p:cNvSpPr>
          <p:nvPr/>
        </p:nvSpPr>
        <p:spPr bwMode="auto">
          <a:xfrm>
            <a:off x="381000" y="3276600"/>
            <a:ext cx="8305800" cy="3232150"/>
          </a:xfrm>
          <a:prstGeom prst="rect">
            <a:avLst/>
          </a:prstGeom>
          <a:noFill/>
          <a:ln w="9525">
            <a:noFill/>
            <a:miter lim="800000"/>
            <a:headEnd/>
            <a:tailEnd/>
          </a:ln>
        </p:spPr>
        <p:txBody>
          <a:bodyPr>
            <a:spAutoFit/>
          </a:bodyPr>
          <a:lstStyle/>
          <a:p>
            <a:pPr algn="ctr"/>
            <a:r>
              <a:rPr lang="en-US" sz="2800" b="1">
                <a:latin typeface="Comic Sans MS" pitchFamily="66" charset="0"/>
              </a:rPr>
              <a:t>The Good, The Bad, and the Ugly!</a:t>
            </a:r>
          </a:p>
          <a:p>
            <a:pPr algn="ctr"/>
            <a:endParaRPr lang="en-US" sz="2800">
              <a:latin typeface="Comic Sans MS" pitchFamily="66" charset="0"/>
            </a:endParaRPr>
          </a:p>
          <a:p>
            <a:pPr algn="ctr"/>
            <a:r>
              <a:rPr lang="en-US" sz="2800" b="1">
                <a:latin typeface="Comic Sans MS" pitchFamily="66" charset="0"/>
              </a:rPr>
              <a:t>Early Emperors</a:t>
            </a:r>
          </a:p>
          <a:p>
            <a:pPr algn="ctr"/>
            <a:r>
              <a:rPr lang="en-US" sz="2800" u="sng">
                <a:latin typeface="Comic Sans MS" pitchFamily="66" charset="0"/>
              </a:rPr>
              <a:t>Had questionable policies and behaviors, but overall did not change too much related to the government structure.</a:t>
            </a:r>
          </a:p>
          <a:p>
            <a:endParaRPr lang="en-US">
              <a:latin typeface="Comic Sans MS" pitchFamily="66" charset="0"/>
            </a:endParaRPr>
          </a:p>
          <a:p>
            <a:endParaRPr lang="en-US">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p:cTn id="7" dur="1000" fill="hold"/>
                                        <p:tgtEl>
                                          <p:spTgt spid="75778"/>
                                        </p:tgtEl>
                                        <p:attrNameLst>
                                          <p:attrName>ppt_w</p:attrName>
                                        </p:attrNameLst>
                                      </p:cBhvr>
                                      <p:tavLst>
                                        <p:tav tm="0">
                                          <p:val>
                                            <p:strVal val="#ppt_w*0.70"/>
                                          </p:val>
                                        </p:tav>
                                        <p:tav tm="100000">
                                          <p:val>
                                            <p:strVal val="#ppt_w"/>
                                          </p:val>
                                        </p:tav>
                                      </p:tavLst>
                                    </p:anim>
                                    <p:anim calcmode="lin" valueType="num">
                                      <p:cBhvr>
                                        <p:cTn id="8" dur="1000" fill="hold"/>
                                        <p:tgtEl>
                                          <p:spTgt spid="75778"/>
                                        </p:tgtEl>
                                        <p:attrNameLst>
                                          <p:attrName>ppt_h</p:attrName>
                                        </p:attrNameLst>
                                      </p:cBhvr>
                                      <p:tavLst>
                                        <p:tav tm="0">
                                          <p:val>
                                            <p:strVal val="#ppt_h"/>
                                          </p:val>
                                        </p:tav>
                                        <p:tav tm="100000">
                                          <p:val>
                                            <p:strVal val="#ppt_h"/>
                                          </p:val>
                                        </p:tav>
                                      </p:tavLst>
                                    </p:anim>
                                    <p:animEffect transition="in" filter="fade">
                                      <p:cBhvr>
                                        <p:cTn id="9" dur="1000"/>
                                        <p:tgtEl>
                                          <p:spTgt spid="75778"/>
                                        </p:tgtEl>
                                      </p:cBhvr>
                                    </p:animEffect>
                                  </p:childTnLst>
                                </p:cTn>
                              </p:par>
                              <p:par>
                                <p:cTn id="10" presetID="55" presetClass="entr" presetSubtype="0" fill="hold" nodeType="withEffect">
                                  <p:stCondLst>
                                    <p:cond delay="0"/>
                                  </p:stCondLst>
                                  <p:childTnLst>
                                    <p:set>
                                      <p:cBhvr>
                                        <p:cTn id="11" dur="1" fill="hold">
                                          <p:stCondLst>
                                            <p:cond delay="0"/>
                                          </p:stCondLst>
                                        </p:cTn>
                                        <p:tgtEl>
                                          <p:spTgt spid="75780"/>
                                        </p:tgtEl>
                                        <p:attrNameLst>
                                          <p:attrName>style.visibility</p:attrName>
                                        </p:attrNameLst>
                                      </p:cBhvr>
                                      <p:to>
                                        <p:strVal val="visible"/>
                                      </p:to>
                                    </p:set>
                                    <p:anim calcmode="lin" valueType="num">
                                      <p:cBhvr>
                                        <p:cTn id="12" dur="1000" fill="hold"/>
                                        <p:tgtEl>
                                          <p:spTgt spid="75780"/>
                                        </p:tgtEl>
                                        <p:attrNameLst>
                                          <p:attrName>ppt_w</p:attrName>
                                        </p:attrNameLst>
                                      </p:cBhvr>
                                      <p:tavLst>
                                        <p:tav tm="0">
                                          <p:val>
                                            <p:strVal val="#ppt_w*0.70"/>
                                          </p:val>
                                        </p:tav>
                                        <p:tav tm="100000">
                                          <p:val>
                                            <p:strVal val="#ppt_w"/>
                                          </p:val>
                                        </p:tav>
                                      </p:tavLst>
                                    </p:anim>
                                    <p:anim calcmode="lin" valueType="num">
                                      <p:cBhvr>
                                        <p:cTn id="13" dur="1000" fill="hold"/>
                                        <p:tgtEl>
                                          <p:spTgt spid="75780"/>
                                        </p:tgtEl>
                                        <p:attrNameLst>
                                          <p:attrName>ppt_h</p:attrName>
                                        </p:attrNameLst>
                                      </p:cBhvr>
                                      <p:tavLst>
                                        <p:tav tm="0">
                                          <p:val>
                                            <p:strVal val="#ppt_h"/>
                                          </p:val>
                                        </p:tav>
                                        <p:tav tm="100000">
                                          <p:val>
                                            <p:strVal val="#ppt_h"/>
                                          </p:val>
                                        </p:tav>
                                      </p:tavLst>
                                    </p:anim>
                                    <p:animEffect transition="in" filter="fade">
                                      <p:cBhvr>
                                        <p:cTn id="14" dur="1000"/>
                                        <p:tgtEl>
                                          <p:spTgt spid="75780"/>
                                        </p:tgtEl>
                                      </p:cBhvr>
                                    </p:animEffect>
                                  </p:childTnLst>
                                </p:cTn>
                              </p:par>
                              <p:par>
                                <p:cTn id="15" presetID="55" presetClass="entr" presetSubtype="0" fill="hold" nodeType="withEffect">
                                  <p:stCondLst>
                                    <p:cond delay="0"/>
                                  </p:stCondLst>
                                  <p:childTnLst>
                                    <p:set>
                                      <p:cBhvr>
                                        <p:cTn id="16" dur="1" fill="hold">
                                          <p:stCondLst>
                                            <p:cond delay="0"/>
                                          </p:stCondLst>
                                        </p:cTn>
                                        <p:tgtEl>
                                          <p:spTgt spid="75782"/>
                                        </p:tgtEl>
                                        <p:attrNameLst>
                                          <p:attrName>style.visibility</p:attrName>
                                        </p:attrNameLst>
                                      </p:cBhvr>
                                      <p:to>
                                        <p:strVal val="visible"/>
                                      </p:to>
                                    </p:set>
                                    <p:anim calcmode="lin" valueType="num">
                                      <p:cBhvr>
                                        <p:cTn id="17" dur="1000" fill="hold"/>
                                        <p:tgtEl>
                                          <p:spTgt spid="75782"/>
                                        </p:tgtEl>
                                        <p:attrNameLst>
                                          <p:attrName>ppt_w</p:attrName>
                                        </p:attrNameLst>
                                      </p:cBhvr>
                                      <p:tavLst>
                                        <p:tav tm="0">
                                          <p:val>
                                            <p:strVal val="#ppt_w*0.70"/>
                                          </p:val>
                                        </p:tav>
                                        <p:tav tm="100000">
                                          <p:val>
                                            <p:strVal val="#ppt_w"/>
                                          </p:val>
                                        </p:tav>
                                      </p:tavLst>
                                    </p:anim>
                                    <p:anim calcmode="lin" valueType="num">
                                      <p:cBhvr>
                                        <p:cTn id="18" dur="1000" fill="hold"/>
                                        <p:tgtEl>
                                          <p:spTgt spid="75782"/>
                                        </p:tgtEl>
                                        <p:attrNameLst>
                                          <p:attrName>ppt_h</p:attrName>
                                        </p:attrNameLst>
                                      </p:cBhvr>
                                      <p:tavLst>
                                        <p:tav tm="0">
                                          <p:val>
                                            <p:strVal val="#ppt_h"/>
                                          </p:val>
                                        </p:tav>
                                        <p:tav tm="100000">
                                          <p:val>
                                            <p:strVal val="#ppt_h"/>
                                          </p:val>
                                        </p:tav>
                                      </p:tavLst>
                                    </p:anim>
                                    <p:animEffect transition="in" filter="fade">
                                      <p:cBhvr>
                                        <p:cTn id="19" dur="1000"/>
                                        <p:tgtEl>
                                          <p:spTgt spid="75782"/>
                                        </p:tgtEl>
                                      </p:cBhvr>
                                    </p:animEffect>
                                  </p:childTnLst>
                                </p:cTn>
                              </p:par>
                              <p:par>
                                <p:cTn id="20" presetID="55" presetClass="entr" presetSubtype="0" fill="hold" nodeType="withEffect">
                                  <p:stCondLst>
                                    <p:cond delay="0"/>
                                  </p:stCondLst>
                                  <p:childTnLst>
                                    <p:set>
                                      <p:cBhvr>
                                        <p:cTn id="21" dur="1" fill="hold">
                                          <p:stCondLst>
                                            <p:cond delay="0"/>
                                          </p:stCondLst>
                                        </p:cTn>
                                        <p:tgtEl>
                                          <p:spTgt spid="75784"/>
                                        </p:tgtEl>
                                        <p:attrNameLst>
                                          <p:attrName>style.visibility</p:attrName>
                                        </p:attrNameLst>
                                      </p:cBhvr>
                                      <p:to>
                                        <p:strVal val="visible"/>
                                      </p:to>
                                    </p:set>
                                    <p:anim calcmode="lin" valueType="num">
                                      <p:cBhvr>
                                        <p:cTn id="22" dur="1000" fill="hold"/>
                                        <p:tgtEl>
                                          <p:spTgt spid="75784"/>
                                        </p:tgtEl>
                                        <p:attrNameLst>
                                          <p:attrName>ppt_w</p:attrName>
                                        </p:attrNameLst>
                                      </p:cBhvr>
                                      <p:tavLst>
                                        <p:tav tm="0">
                                          <p:val>
                                            <p:strVal val="#ppt_w*0.70"/>
                                          </p:val>
                                        </p:tav>
                                        <p:tav tm="100000">
                                          <p:val>
                                            <p:strVal val="#ppt_w"/>
                                          </p:val>
                                        </p:tav>
                                      </p:tavLst>
                                    </p:anim>
                                    <p:anim calcmode="lin" valueType="num">
                                      <p:cBhvr>
                                        <p:cTn id="23" dur="1000" fill="hold"/>
                                        <p:tgtEl>
                                          <p:spTgt spid="75784"/>
                                        </p:tgtEl>
                                        <p:attrNameLst>
                                          <p:attrName>ppt_h</p:attrName>
                                        </p:attrNameLst>
                                      </p:cBhvr>
                                      <p:tavLst>
                                        <p:tav tm="0">
                                          <p:val>
                                            <p:strVal val="#ppt_h"/>
                                          </p:val>
                                        </p:tav>
                                        <p:tav tm="100000">
                                          <p:val>
                                            <p:strVal val="#ppt_h"/>
                                          </p:val>
                                        </p:tav>
                                      </p:tavLst>
                                    </p:anim>
                                    <p:animEffect transition="in" filter="fade">
                                      <p:cBhvr>
                                        <p:cTn id="24" dur="1000"/>
                                        <p:tgtEl>
                                          <p:spTgt spid="75784"/>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strVal val="#ppt_w*0.70"/>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Effect transition="in" filter="fade">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304800" y="228600"/>
            <a:ext cx="8648700" cy="1200150"/>
          </a:xfrm>
          <a:prstGeom prst="rect">
            <a:avLst/>
          </a:prstGeom>
          <a:noFill/>
          <a:ln w="9525">
            <a:noFill/>
            <a:miter lim="800000"/>
            <a:headEnd/>
            <a:tailEnd/>
          </a:ln>
          <a:effectLst/>
        </p:spPr>
        <p:txBody>
          <a:bodyPr wrap="none" anchor="ctr">
            <a:spAutoFit/>
          </a:bodyPr>
          <a:lstStyle/>
          <a:p>
            <a:pPr algn="ctr">
              <a:tabLst>
                <a:tab pos="1581150" algn="l"/>
              </a:tabLst>
            </a:pPr>
            <a:r>
              <a:rPr lang="en-US" sz="2400" b="1">
                <a:latin typeface="Comic Sans MS" pitchFamily="66" charset="0"/>
                <a:ea typeface="Calibri" pitchFamily="34" charset="0"/>
                <a:cs typeface="Times New Roman" pitchFamily="18" charset="0"/>
              </a:rPr>
              <a:t>The Good Emperors</a:t>
            </a:r>
            <a:endParaRPr lang="en-US" sz="2400">
              <a:latin typeface="Comic Sans MS" pitchFamily="66" charset="0"/>
              <a:ea typeface="Calibri" pitchFamily="34" charset="0"/>
            </a:endParaRPr>
          </a:p>
          <a:p>
            <a:pPr algn="ctr" eaLnBrk="0" hangingPunct="0">
              <a:tabLst>
                <a:tab pos="1581150" algn="l"/>
              </a:tabLst>
            </a:pPr>
            <a:r>
              <a:rPr lang="en-US" sz="2400">
                <a:latin typeface="Comic Sans MS" pitchFamily="66" charset="0"/>
                <a:ea typeface="Calibri" pitchFamily="34" charset="0"/>
                <a:cs typeface="Times New Roman" pitchFamily="18" charset="0"/>
              </a:rPr>
              <a:t>Nerva, Trajan, Hadrian, Antonius Pius, and Marcus Aurelius</a:t>
            </a:r>
            <a:endParaRPr lang="en-US" sz="2400">
              <a:latin typeface="Comic Sans MS" pitchFamily="66" charset="0"/>
            </a:endParaRPr>
          </a:p>
          <a:p>
            <a:pPr algn="ctr" eaLnBrk="0" hangingPunct="0">
              <a:tabLst>
                <a:tab pos="1581150" algn="l"/>
              </a:tabLst>
            </a:pPr>
            <a:endParaRPr lang="en-US" sz="2400">
              <a:latin typeface="Comic Sans MS" pitchFamily="66" charset="0"/>
            </a:endParaRPr>
          </a:p>
        </p:txBody>
      </p:sp>
      <p:pic>
        <p:nvPicPr>
          <p:cNvPr id="3" name="Picture 2"/>
          <p:cNvPicPr>
            <a:picLocks noChangeAspect="1" noChangeArrowheads="1"/>
          </p:cNvPicPr>
          <p:nvPr/>
        </p:nvPicPr>
        <p:blipFill>
          <a:blip r:embed="rId2" cstate="print"/>
          <a:srcRect/>
          <a:stretch>
            <a:fillRect/>
          </a:stretch>
        </p:blipFill>
        <p:spPr bwMode="auto">
          <a:xfrm>
            <a:off x="381000" y="1447800"/>
            <a:ext cx="1219200" cy="2362200"/>
          </a:xfrm>
          <a:prstGeom prst="rect">
            <a:avLst/>
          </a:prstGeom>
          <a:noFill/>
          <a:ln w="9525">
            <a:noFill/>
            <a:miter lim="800000"/>
            <a:headEnd/>
            <a:tailEnd/>
          </a:ln>
        </p:spPr>
      </p:pic>
      <p:sp>
        <p:nvSpPr>
          <p:cNvPr id="4" name="TextBox 3"/>
          <p:cNvSpPr txBox="1">
            <a:spLocks noChangeArrowheads="1"/>
          </p:cNvSpPr>
          <p:nvPr/>
        </p:nvSpPr>
        <p:spPr bwMode="auto">
          <a:xfrm>
            <a:off x="1752600" y="1676400"/>
            <a:ext cx="4419600" cy="1200150"/>
          </a:xfrm>
          <a:prstGeom prst="rect">
            <a:avLst/>
          </a:prstGeom>
          <a:noFill/>
          <a:ln w="9525">
            <a:noFill/>
            <a:miter lim="800000"/>
            <a:headEnd/>
            <a:tailEnd/>
          </a:ln>
        </p:spPr>
        <p:txBody>
          <a:bodyPr>
            <a:spAutoFit/>
          </a:bodyPr>
          <a:lstStyle/>
          <a:p>
            <a:r>
              <a:rPr lang="en-US" sz="2400" b="1">
                <a:latin typeface="Comic Sans MS" pitchFamily="66" charset="0"/>
              </a:rPr>
              <a:t>Nerva</a:t>
            </a:r>
          </a:p>
          <a:p>
            <a:r>
              <a:rPr lang="en-US" sz="2400" u="sng">
                <a:latin typeface="Comic Sans MS" pitchFamily="66" charset="0"/>
              </a:rPr>
              <a:t>Reformed land laws to help the poor</a:t>
            </a:r>
          </a:p>
        </p:txBody>
      </p:sp>
      <p:pic>
        <p:nvPicPr>
          <p:cNvPr id="5" name="Picture 4"/>
          <p:cNvPicPr>
            <a:picLocks noChangeAspect="1" noChangeArrowheads="1"/>
          </p:cNvPicPr>
          <p:nvPr/>
        </p:nvPicPr>
        <p:blipFill>
          <a:blip r:embed="rId3" cstate="print"/>
          <a:srcRect/>
          <a:stretch>
            <a:fillRect/>
          </a:stretch>
        </p:blipFill>
        <p:spPr bwMode="auto">
          <a:xfrm>
            <a:off x="304800" y="4038600"/>
            <a:ext cx="1600200" cy="2590800"/>
          </a:xfrm>
          <a:prstGeom prst="rect">
            <a:avLst/>
          </a:prstGeom>
          <a:noFill/>
          <a:ln w="9525">
            <a:noFill/>
            <a:miter lim="800000"/>
            <a:headEnd/>
            <a:tailEnd/>
          </a:ln>
        </p:spPr>
      </p:pic>
      <p:sp>
        <p:nvSpPr>
          <p:cNvPr id="6" name="TextBox 5"/>
          <p:cNvSpPr txBox="1">
            <a:spLocks noChangeArrowheads="1"/>
          </p:cNvSpPr>
          <p:nvPr/>
        </p:nvSpPr>
        <p:spPr bwMode="auto">
          <a:xfrm>
            <a:off x="2209800" y="3962400"/>
            <a:ext cx="5029200" cy="1200150"/>
          </a:xfrm>
          <a:prstGeom prst="rect">
            <a:avLst/>
          </a:prstGeom>
          <a:noFill/>
          <a:ln w="9525">
            <a:noFill/>
            <a:miter lim="800000"/>
            <a:headEnd/>
            <a:tailEnd/>
          </a:ln>
        </p:spPr>
        <p:txBody>
          <a:bodyPr>
            <a:spAutoFit/>
          </a:bodyPr>
          <a:lstStyle/>
          <a:p>
            <a:r>
              <a:rPr lang="en-US" sz="2400" b="1">
                <a:latin typeface="Comic Sans MS" pitchFamily="66" charset="0"/>
              </a:rPr>
              <a:t>Trajan</a:t>
            </a:r>
          </a:p>
          <a:p>
            <a:r>
              <a:rPr lang="en-US" sz="2400" u="sng">
                <a:latin typeface="Comic Sans MS" pitchFamily="66" charset="0"/>
              </a:rPr>
              <a:t>Expanded the empire to its greatest size</a:t>
            </a:r>
          </a:p>
        </p:txBody>
      </p:sp>
      <p:pic>
        <p:nvPicPr>
          <p:cNvPr id="6147" name="Picture 3" descr="http://pro.corbis.com/images/42-15565231.jpg?size=572&amp;uid=%7be3bc3cec-a89c-41e2-9e17-e68511739ecf%7d"/>
          <p:cNvPicPr>
            <a:picLocks noChangeAspect="1" noChangeArrowheads="1"/>
          </p:cNvPicPr>
          <p:nvPr/>
        </p:nvPicPr>
        <p:blipFill>
          <a:blip r:embed="rId4" cstate="print"/>
          <a:srcRect/>
          <a:stretch>
            <a:fillRect/>
          </a:stretch>
        </p:blipFill>
        <p:spPr bwMode="auto">
          <a:xfrm>
            <a:off x="6934200" y="3582988"/>
            <a:ext cx="1924050" cy="28940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145"/>
                                        </p:tgtEl>
                                        <p:attrNameLst>
                                          <p:attrName>style.visibility</p:attrName>
                                        </p:attrNameLst>
                                      </p:cBhvr>
                                      <p:to>
                                        <p:strVal val="visible"/>
                                      </p:to>
                                    </p:set>
                                    <p:animEffect transition="in" filter="diamond(in)">
                                      <p:cBhvr>
                                        <p:cTn id="7" dur="2000"/>
                                        <p:tgtEl>
                                          <p:spTgt spid="614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dissolve">
                                      <p:cBhvr>
                                        <p:cTn id="26"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p:bldP spid="4"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228600" y="533400"/>
            <a:ext cx="1600200" cy="2590800"/>
          </a:xfrm>
          <a:prstGeom prst="rect">
            <a:avLst/>
          </a:prstGeom>
          <a:noFill/>
          <a:ln w="9525">
            <a:noFill/>
            <a:miter lim="800000"/>
            <a:headEnd/>
            <a:tailEnd/>
          </a:ln>
        </p:spPr>
      </p:pic>
      <p:sp>
        <p:nvSpPr>
          <p:cNvPr id="3" name="TextBox 2"/>
          <p:cNvSpPr txBox="1">
            <a:spLocks noChangeArrowheads="1"/>
          </p:cNvSpPr>
          <p:nvPr/>
        </p:nvSpPr>
        <p:spPr bwMode="auto">
          <a:xfrm>
            <a:off x="1905000" y="304800"/>
            <a:ext cx="7086600" cy="2954338"/>
          </a:xfrm>
          <a:prstGeom prst="rect">
            <a:avLst/>
          </a:prstGeom>
          <a:noFill/>
          <a:ln w="9525">
            <a:noFill/>
            <a:miter lim="800000"/>
            <a:headEnd/>
            <a:tailEnd/>
          </a:ln>
        </p:spPr>
        <p:txBody>
          <a:bodyPr>
            <a:spAutoFit/>
          </a:bodyPr>
          <a:lstStyle/>
          <a:p>
            <a:r>
              <a:rPr lang="en-US" sz="2400" b="1" dirty="0">
                <a:latin typeface="Comic Sans MS" pitchFamily="66" charset="0"/>
              </a:rPr>
              <a:t>Hadrian</a:t>
            </a:r>
          </a:p>
          <a:p>
            <a:endParaRPr lang="en-US" dirty="0">
              <a:latin typeface="Comic Sans MS" pitchFamily="66" charset="0"/>
            </a:endParaRPr>
          </a:p>
          <a:p>
            <a:r>
              <a:rPr lang="en-US" sz="2400" u="sng" dirty="0">
                <a:latin typeface="Comic Sans MS" pitchFamily="66" charset="0"/>
              </a:rPr>
              <a:t>Hadrian pulled back Roman borders</a:t>
            </a:r>
          </a:p>
          <a:p>
            <a:endParaRPr lang="en-US" sz="2400" u="sng" dirty="0">
              <a:latin typeface="Comic Sans MS" pitchFamily="66" charset="0"/>
            </a:endParaRPr>
          </a:p>
          <a:p>
            <a:r>
              <a:rPr lang="en-US" sz="2400" b="1" u="sng" dirty="0">
                <a:latin typeface="Comic Sans MS" pitchFamily="66" charset="0"/>
              </a:rPr>
              <a:t>Built Hadrian’s Wall in England as a fixed Roman border</a:t>
            </a:r>
          </a:p>
          <a:p>
            <a:endParaRPr lang="en-US" sz="2400" u="sng" dirty="0">
              <a:latin typeface="Comic Sans MS" pitchFamily="66" charset="0"/>
            </a:endParaRPr>
          </a:p>
          <a:p>
            <a:r>
              <a:rPr lang="en-US" sz="2400" u="sng" dirty="0">
                <a:latin typeface="Comic Sans MS" pitchFamily="66" charset="0"/>
              </a:rPr>
              <a:t>He also built the </a:t>
            </a:r>
            <a:r>
              <a:rPr lang="en-US" sz="2400" b="1" u="sng" dirty="0">
                <a:latin typeface="Comic Sans MS" pitchFamily="66" charset="0"/>
              </a:rPr>
              <a:t>Pantheon</a:t>
            </a:r>
          </a:p>
        </p:txBody>
      </p:sp>
      <p:pic>
        <p:nvPicPr>
          <p:cNvPr id="5122" name="Picture 2" descr="http://pro.corbis.com/images/PW004399.jpg?size=67&amp;uid=%7bf68d41b3-b4da-4697-9bd1-1c1bfa5486bc%7d"/>
          <p:cNvPicPr>
            <a:picLocks noChangeAspect="1" noChangeArrowheads="1"/>
          </p:cNvPicPr>
          <p:nvPr/>
        </p:nvPicPr>
        <p:blipFill>
          <a:blip r:embed="rId3" cstate="print"/>
          <a:srcRect/>
          <a:stretch>
            <a:fillRect/>
          </a:stretch>
        </p:blipFill>
        <p:spPr bwMode="auto">
          <a:xfrm>
            <a:off x="609600" y="3886200"/>
            <a:ext cx="3922713" cy="2622550"/>
          </a:xfrm>
          <a:prstGeom prst="rect">
            <a:avLst/>
          </a:prstGeom>
          <a:noFill/>
          <a:ln w="9525">
            <a:noFill/>
            <a:miter lim="800000"/>
            <a:headEnd/>
            <a:tailEnd/>
          </a:ln>
        </p:spPr>
      </p:pic>
      <p:pic>
        <p:nvPicPr>
          <p:cNvPr id="5124" name="Picture 4" descr="http://pro.corbis.com/images/SX001849.jpg?size=67&amp;uid=%7b6bd103d2-d930-41e3-a920-e3fb3e192d02%7d"/>
          <p:cNvPicPr>
            <a:picLocks noChangeAspect="1" noChangeArrowheads="1"/>
          </p:cNvPicPr>
          <p:nvPr/>
        </p:nvPicPr>
        <p:blipFill>
          <a:blip r:embed="rId4" cstate="print"/>
          <a:srcRect/>
          <a:stretch>
            <a:fillRect/>
          </a:stretch>
        </p:blipFill>
        <p:spPr bwMode="auto">
          <a:xfrm>
            <a:off x="5029200" y="3886200"/>
            <a:ext cx="3429000" cy="2576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5122"/>
                                        </p:tgtEl>
                                        <p:attrNameLst>
                                          <p:attrName>style.visibility</p:attrName>
                                        </p:attrNameLst>
                                      </p:cBhvr>
                                      <p:to>
                                        <p:strVal val="visible"/>
                                      </p:to>
                                    </p:set>
                                    <p:anim calcmode="lin" valueType="num">
                                      <p:cBhvr>
                                        <p:cTn id="14" dur="1000" fill="hold"/>
                                        <p:tgtEl>
                                          <p:spTgt spid="5122"/>
                                        </p:tgtEl>
                                        <p:attrNameLst>
                                          <p:attrName>ppt_w</p:attrName>
                                        </p:attrNameLst>
                                      </p:cBhvr>
                                      <p:tavLst>
                                        <p:tav tm="0">
                                          <p:val>
                                            <p:strVal val="#ppt_w*0.70"/>
                                          </p:val>
                                        </p:tav>
                                        <p:tav tm="100000">
                                          <p:val>
                                            <p:strVal val="#ppt_w"/>
                                          </p:val>
                                        </p:tav>
                                      </p:tavLst>
                                    </p:anim>
                                    <p:anim calcmode="lin" valueType="num">
                                      <p:cBhvr>
                                        <p:cTn id="15" dur="1000" fill="hold"/>
                                        <p:tgtEl>
                                          <p:spTgt spid="5122"/>
                                        </p:tgtEl>
                                        <p:attrNameLst>
                                          <p:attrName>ppt_h</p:attrName>
                                        </p:attrNameLst>
                                      </p:cBhvr>
                                      <p:tavLst>
                                        <p:tav tm="0">
                                          <p:val>
                                            <p:strVal val="#ppt_h"/>
                                          </p:val>
                                        </p:tav>
                                        <p:tav tm="100000">
                                          <p:val>
                                            <p:strVal val="#ppt_h"/>
                                          </p:val>
                                        </p:tav>
                                      </p:tavLst>
                                    </p:anim>
                                    <p:animEffect transition="in" filter="fade">
                                      <p:cBhvr>
                                        <p:cTn id="16" dur="1000"/>
                                        <p:tgtEl>
                                          <p:spTgt spid="5122"/>
                                        </p:tgtEl>
                                      </p:cBhvr>
                                    </p:animEffect>
                                  </p:childTnLst>
                                </p:cTn>
                              </p:par>
                              <p:par>
                                <p:cTn id="17" presetID="55" presetClass="entr" presetSubtype="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p:cTn id="19" dur="1000" fill="hold"/>
                                        <p:tgtEl>
                                          <p:spTgt spid="5124"/>
                                        </p:tgtEl>
                                        <p:attrNameLst>
                                          <p:attrName>ppt_w</p:attrName>
                                        </p:attrNameLst>
                                      </p:cBhvr>
                                      <p:tavLst>
                                        <p:tav tm="0">
                                          <p:val>
                                            <p:strVal val="#ppt_w*0.70"/>
                                          </p:val>
                                        </p:tav>
                                        <p:tav tm="100000">
                                          <p:val>
                                            <p:strVal val="#ppt_w"/>
                                          </p:val>
                                        </p:tav>
                                      </p:tavLst>
                                    </p:anim>
                                    <p:anim calcmode="lin" valueType="num">
                                      <p:cBhvr>
                                        <p:cTn id="20" dur="1000" fill="hold"/>
                                        <p:tgtEl>
                                          <p:spTgt spid="5124"/>
                                        </p:tgtEl>
                                        <p:attrNameLst>
                                          <p:attrName>ppt_h</p:attrName>
                                        </p:attrNameLst>
                                      </p:cBhvr>
                                      <p:tavLst>
                                        <p:tav tm="0">
                                          <p:val>
                                            <p:strVal val="#ppt_h"/>
                                          </p:val>
                                        </p:tav>
                                        <p:tav tm="100000">
                                          <p:val>
                                            <p:strVal val="#ppt_h"/>
                                          </p:val>
                                        </p:tav>
                                      </p:tavLst>
                                    </p:anim>
                                    <p:animEffect transition="in" filter="fade">
                                      <p:cBhvr>
                                        <p:cTn id="21"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381000" y="381000"/>
            <a:ext cx="1524000" cy="26670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304800" y="3505200"/>
            <a:ext cx="1600200" cy="2667000"/>
          </a:xfrm>
          <a:prstGeom prst="rect">
            <a:avLst/>
          </a:prstGeom>
          <a:noFill/>
          <a:ln w="9525">
            <a:noFill/>
            <a:miter lim="800000"/>
            <a:headEnd/>
            <a:tailEnd/>
          </a:ln>
        </p:spPr>
      </p:pic>
      <p:sp>
        <p:nvSpPr>
          <p:cNvPr id="4" name="TextBox 3"/>
          <p:cNvSpPr txBox="1">
            <a:spLocks noChangeArrowheads="1"/>
          </p:cNvSpPr>
          <p:nvPr/>
        </p:nvSpPr>
        <p:spPr bwMode="auto">
          <a:xfrm>
            <a:off x="2209800" y="381000"/>
            <a:ext cx="6172200" cy="1938338"/>
          </a:xfrm>
          <a:prstGeom prst="rect">
            <a:avLst/>
          </a:prstGeom>
          <a:noFill/>
          <a:ln w="9525">
            <a:noFill/>
            <a:miter lim="800000"/>
            <a:headEnd/>
            <a:tailEnd/>
          </a:ln>
        </p:spPr>
        <p:txBody>
          <a:bodyPr>
            <a:spAutoFit/>
          </a:bodyPr>
          <a:lstStyle/>
          <a:p>
            <a:r>
              <a:rPr lang="en-US" sz="2400" b="1">
                <a:latin typeface="Comic Sans MS" pitchFamily="66" charset="0"/>
              </a:rPr>
              <a:t>Antoninus Pius</a:t>
            </a:r>
          </a:p>
          <a:p>
            <a:endParaRPr lang="en-US" sz="2400">
              <a:latin typeface="Comic Sans MS" pitchFamily="66" charset="0"/>
            </a:endParaRPr>
          </a:p>
          <a:p>
            <a:r>
              <a:rPr lang="en-US" sz="2400" u="sng">
                <a:latin typeface="Comic Sans MS" pitchFamily="66" charset="0"/>
              </a:rPr>
              <a:t>Promoted art and science</a:t>
            </a:r>
          </a:p>
          <a:p>
            <a:r>
              <a:rPr lang="en-US" sz="2400" u="sng">
                <a:latin typeface="Comic Sans MS" pitchFamily="66" charset="0"/>
              </a:rPr>
              <a:t>Public works</a:t>
            </a:r>
          </a:p>
          <a:p>
            <a:r>
              <a:rPr lang="en-US" sz="2400" u="sng">
                <a:latin typeface="Comic Sans MS" pitchFamily="66" charset="0"/>
              </a:rPr>
              <a:t>Legal reforms</a:t>
            </a:r>
          </a:p>
        </p:txBody>
      </p:sp>
      <p:sp>
        <p:nvSpPr>
          <p:cNvPr id="5" name="TextBox 4"/>
          <p:cNvSpPr txBox="1">
            <a:spLocks noChangeArrowheads="1"/>
          </p:cNvSpPr>
          <p:nvPr/>
        </p:nvSpPr>
        <p:spPr bwMode="auto">
          <a:xfrm>
            <a:off x="2057400" y="3505200"/>
            <a:ext cx="5867400" cy="1570038"/>
          </a:xfrm>
          <a:prstGeom prst="rect">
            <a:avLst/>
          </a:prstGeom>
          <a:noFill/>
          <a:ln w="9525">
            <a:noFill/>
            <a:miter lim="800000"/>
            <a:headEnd/>
            <a:tailEnd/>
          </a:ln>
        </p:spPr>
        <p:txBody>
          <a:bodyPr>
            <a:spAutoFit/>
          </a:bodyPr>
          <a:lstStyle/>
          <a:p>
            <a:r>
              <a:rPr lang="en-US" sz="2400" b="1" dirty="0">
                <a:latin typeface="Comic Sans MS" pitchFamily="66" charset="0"/>
              </a:rPr>
              <a:t>Marcus Aurelius</a:t>
            </a:r>
          </a:p>
          <a:p>
            <a:endParaRPr lang="en-US" sz="2400" dirty="0">
              <a:latin typeface="Comic Sans MS" pitchFamily="66" charset="0"/>
            </a:endParaRPr>
          </a:p>
          <a:p>
            <a:r>
              <a:rPr lang="en-US" sz="2400" b="1" u="sng" dirty="0">
                <a:latin typeface="Comic Sans MS" pitchFamily="66" charset="0"/>
              </a:rPr>
              <a:t>Last emperor of the </a:t>
            </a:r>
            <a:r>
              <a:rPr lang="en-US" sz="2400" b="1" u="sng" dirty="0" err="1">
                <a:latin typeface="Comic Sans MS" pitchFamily="66" charset="0"/>
              </a:rPr>
              <a:t>Pax</a:t>
            </a:r>
            <a:r>
              <a:rPr lang="en-US" sz="2400" b="1" u="sng" dirty="0">
                <a:latin typeface="Comic Sans MS" pitchFamily="66" charset="0"/>
              </a:rPr>
              <a:t> </a:t>
            </a:r>
            <a:r>
              <a:rPr lang="en-US" sz="2400" b="1" u="sng" dirty="0" err="1">
                <a:latin typeface="Comic Sans MS" pitchFamily="66" charset="0"/>
              </a:rPr>
              <a:t>Romana</a:t>
            </a:r>
            <a:endParaRPr lang="en-US" sz="2400" b="1" u="sng" dirty="0">
              <a:latin typeface="Comic Sans MS" pitchFamily="66" charset="0"/>
            </a:endParaRPr>
          </a:p>
          <a:p>
            <a:r>
              <a:rPr lang="en-US" sz="2400" u="sng" dirty="0">
                <a:latin typeface="Comic Sans MS" pitchFamily="66" charset="0"/>
              </a:rPr>
              <a:t>Economic and legal reforms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381000"/>
            <a:ext cx="8610600" cy="2308225"/>
          </a:xfrm>
          <a:prstGeom prst="rect">
            <a:avLst/>
          </a:prstGeom>
          <a:noFill/>
          <a:ln w="9525">
            <a:noFill/>
            <a:miter lim="800000"/>
            <a:headEnd/>
            <a:tailEnd/>
          </a:ln>
        </p:spPr>
        <p:txBody>
          <a:bodyPr>
            <a:spAutoFit/>
          </a:bodyPr>
          <a:lstStyle/>
          <a:p>
            <a:r>
              <a:rPr lang="en-US" sz="2400" u="sng">
                <a:latin typeface="Comic Sans MS" pitchFamily="66" charset="0"/>
              </a:rPr>
              <a:t>At its height the Roman Empire was 3.5 million square miles</a:t>
            </a:r>
          </a:p>
          <a:p>
            <a:endParaRPr lang="en-US" sz="2400" u="sng">
              <a:latin typeface="Comic Sans MS" pitchFamily="66" charset="0"/>
            </a:endParaRPr>
          </a:p>
          <a:p>
            <a:r>
              <a:rPr lang="en-US" sz="2400" u="sng">
                <a:latin typeface="Comic Sans MS" pitchFamily="66" charset="0"/>
              </a:rPr>
              <a:t>In 212 CE Caracalla gave Roman citizenship to every free person</a:t>
            </a:r>
          </a:p>
          <a:p>
            <a:endParaRPr lang="en-US" sz="2400" u="sng">
              <a:latin typeface="Comic Sans MS" pitchFamily="66" charset="0"/>
            </a:endParaRPr>
          </a:p>
        </p:txBody>
      </p:sp>
      <p:sp>
        <p:nvSpPr>
          <p:cNvPr id="3" name="TextBox 2"/>
          <p:cNvSpPr txBox="1">
            <a:spLocks noChangeArrowheads="1"/>
          </p:cNvSpPr>
          <p:nvPr/>
        </p:nvSpPr>
        <p:spPr bwMode="auto">
          <a:xfrm>
            <a:off x="304800" y="2668588"/>
            <a:ext cx="8534400" cy="3046412"/>
          </a:xfrm>
          <a:prstGeom prst="rect">
            <a:avLst/>
          </a:prstGeom>
          <a:noFill/>
          <a:ln w="9525">
            <a:noFill/>
            <a:miter lim="800000"/>
            <a:headEnd/>
            <a:tailEnd/>
          </a:ln>
        </p:spPr>
        <p:txBody>
          <a:bodyPr>
            <a:spAutoFit/>
          </a:bodyPr>
          <a:lstStyle/>
          <a:p>
            <a:r>
              <a:rPr lang="en-US" sz="2400" b="1" dirty="0">
                <a:latin typeface="Comic Sans MS" pitchFamily="66" charset="0"/>
              </a:rPr>
              <a:t>Why were Roman cities important?</a:t>
            </a:r>
          </a:p>
          <a:p>
            <a:endParaRPr lang="en-US" sz="2400" dirty="0">
              <a:latin typeface="Comic Sans MS" pitchFamily="66" charset="0"/>
            </a:endParaRPr>
          </a:p>
          <a:p>
            <a:r>
              <a:rPr lang="en-US" sz="2400" u="sng" dirty="0">
                <a:latin typeface="Comic Sans MS" pitchFamily="66" charset="0"/>
              </a:rPr>
              <a:t>Roman cities were vital for several reasons</a:t>
            </a:r>
          </a:p>
          <a:p>
            <a:endParaRPr lang="en-US" sz="2400" u="sng" dirty="0">
              <a:latin typeface="Comic Sans MS" pitchFamily="66" charset="0"/>
            </a:endParaRPr>
          </a:p>
          <a:p>
            <a:r>
              <a:rPr lang="en-US" sz="2400" u="sng" dirty="0">
                <a:latin typeface="Comic Sans MS" pitchFamily="66" charset="0"/>
              </a:rPr>
              <a:t>They helped to spread </a:t>
            </a:r>
            <a:r>
              <a:rPr lang="en-US" sz="2400" b="1" u="sng" dirty="0">
                <a:latin typeface="Comic Sans MS" pitchFamily="66" charset="0"/>
              </a:rPr>
              <a:t>Roman</a:t>
            </a:r>
          </a:p>
          <a:p>
            <a:r>
              <a:rPr lang="en-US" sz="2400" b="1" u="sng" dirty="0">
                <a:latin typeface="Comic Sans MS" pitchFamily="66" charset="0"/>
              </a:rPr>
              <a:t>culture, Roman law, and the </a:t>
            </a:r>
          </a:p>
          <a:p>
            <a:r>
              <a:rPr lang="en-US" sz="2400" b="1" u="sng" dirty="0">
                <a:latin typeface="Comic Sans MS" pitchFamily="66" charset="0"/>
              </a:rPr>
              <a:t>Latin language to newly </a:t>
            </a:r>
          </a:p>
          <a:p>
            <a:r>
              <a:rPr lang="en-US" sz="2400" b="1" u="sng" dirty="0">
                <a:latin typeface="Comic Sans MS" pitchFamily="66" charset="0"/>
              </a:rPr>
              <a:t>conquered areas</a:t>
            </a:r>
            <a:r>
              <a:rPr lang="en-US" sz="2400" b="1" dirty="0">
                <a:latin typeface="Comic Sans MS" pitchFamily="66" charset="0"/>
              </a:rPr>
              <a:t>. </a:t>
            </a:r>
          </a:p>
        </p:txBody>
      </p:sp>
      <p:pic>
        <p:nvPicPr>
          <p:cNvPr id="3074" name="Picture 2" descr="http://eternallycool.net/wp-content/uploads/2007/10/model-of-rome.jpg"/>
          <p:cNvPicPr>
            <a:picLocks noChangeAspect="1" noChangeArrowheads="1"/>
          </p:cNvPicPr>
          <p:nvPr/>
        </p:nvPicPr>
        <p:blipFill>
          <a:blip r:embed="rId2" cstate="print"/>
          <a:srcRect/>
          <a:stretch>
            <a:fillRect/>
          </a:stretch>
        </p:blipFill>
        <p:spPr bwMode="auto">
          <a:xfrm>
            <a:off x="4648200" y="4114800"/>
            <a:ext cx="4267200" cy="2473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amond(in)">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par>
                                <p:cTn id="18" presetID="6" presetClass="entr" presetSubtype="16"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circle(in)">
                                      <p:cBhvr>
                                        <p:cTn id="2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304800" y="93365"/>
            <a:ext cx="8610600" cy="6463308"/>
          </a:xfrm>
          <a:prstGeom prst="rect">
            <a:avLst/>
          </a:prstGeom>
          <a:noFill/>
          <a:ln w="9525">
            <a:noFill/>
            <a:miter lim="800000"/>
            <a:headEnd/>
            <a:tailEnd/>
          </a:ln>
          <a:effectLst/>
        </p:spPr>
        <p:txBody>
          <a:bodyPr anchor="ctr">
            <a:spAutoFit/>
          </a:bodyPr>
          <a:lstStyle/>
          <a:p>
            <a:pPr>
              <a:tabLst>
                <a:tab pos="1581150" algn="l"/>
              </a:tabLst>
            </a:pPr>
            <a:endParaRPr lang="en-US" sz="2300" b="1" dirty="0">
              <a:latin typeface="Comic Sans MS" pitchFamily="66" charset="0"/>
              <a:ea typeface="Calibri" pitchFamily="34" charset="0"/>
              <a:cs typeface="Times New Roman" pitchFamily="18" charset="0"/>
            </a:endParaRPr>
          </a:p>
          <a:p>
            <a:pPr>
              <a:tabLst>
                <a:tab pos="1581150" algn="l"/>
              </a:tabLst>
            </a:pPr>
            <a:r>
              <a:rPr lang="en-US" sz="2300" b="1" dirty="0">
                <a:latin typeface="Comic Sans MS" pitchFamily="66" charset="0"/>
                <a:ea typeface="Calibri" pitchFamily="34" charset="0"/>
                <a:cs typeface="Times New Roman" pitchFamily="18" charset="0"/>
              </a:rPr>
              <a:t>What was the Language of the western Empire?</a:t>
            </a:r>
          </a:p>
          <a:p>
            <a:pPr>
              <a:tabLst>
                <a:tab pos="1581150" algn="l"/>
              </a:tabLst>
            </a:pPr>
            <a:r>
              <a:rPr lang="en-US" sz="2300" u="sng" dirty="0">
                <a:latin typeface="Comic Sans MS" pitchFamily="66" charset="0"/>
                <a:ea typeface="Calibri" pitchFamily="34" charset="0"/>
                <a:cs typeface="Times New Roman" pitchFamily="18" charset="0"/>
              </a:rPr>
              <a:t>The language in the </a:t>
            </a:r>
            <a:r>
              <a:rPr lang="en-US" sz="2300" b="1" u="sng" dirty="0">
                <a:latin typeface="Comic Sans MS" pitchFamily="66" charset="0"/>
                <a:ea typeface="Calibri" pitchFamily="34" charset="0"/>
                <a:cs typeface="Times New Roman" pitchFamily="18" charset="0"/>
              </a:rPr>
              <a:t>West was Latin</a:t>
            </a:r>
          </a:p>
          <a:p>
            <a:pPr>
              <a:tabLst>
                <a:tab pos="1581150" algn="l"/>
              </a:tabLst>
            </a:pPr>
            <a:endParaRPr lang="en-US" sz="2300" u="sng" dirty="0">
              <a:latin typeface="Comic Sans MS" pitchFamily="66" charset="0"/>
              <a:ea typeface="Calibri" pitchFamily="34" charset="0"/>
              <a:cs typeface="Times New Roman" pitchFamily="18" charset="0"/>
            </a:endParaRPr>
          </a:p>
          <a:p>
            <a:pPr>
              <a:tabLst>
                <a:tab pos="1581150" algn="l"/>
              </a:tabLst>
            </a:pPr>
            <a:r>
              <a:rPr lang="en-US" sz="2300" b="1" dirty="0">
                <a:latin typeface="Comic Sans MS" pitchFamily="66" charset="0"/>
                <a:ea typeface="Calibri" pitchFamily="34" charset="0"/>
                <a:cs typeface="Times New Roman" pitchFamily="18" charset="0"/>
              </a:rPr>
              <a:t>Romance Languages</a:t>
            </a:r>
          </a:p>
          <a:p>
            <a:pPr>
              <a:tabLst>
                <a:tab pos="1581150" algn="l"/>
              </a:tabLst>
            </a:pPr>
            <a:r>
              <a:rPr lang="en-US" sz="2300" dirty="0">
                <a:latin typeface="Comic Sans MS" pitchFamily="66" charset="0"/>
                <a:ea typeface="Calibri" pitchFamily="34" charset="0"/>
                <a:cs typeface="Times New Roman" pitchFamily="18" charset="0"/>
              </a:rPr>
              <a:t>Later </a:t>
            </a:r>
            <a:r>
              <a:rPr lang="en-US" sz="2300" u="sng" dirty="0">
                <a:latin typeface="Comic Sans MS" pitchFamily="66" charset="0"/>
                <a:ea typeface="Calibri" pitchFamily="34" charset="0"/>
                <a:cs typeface="Times New Roman" pitchFamily="18" charset="0"/>
              </a:rPr>
              <a:t>languages developed that were based on Latin </a:t>
            </a:r>
            <a:r>
              <a:rPr lang="en-US" sz="2300" dirty="0">
                <a:latin typeface="Comic Sans MS" pitchFamily="66" charset="0"/>
                <a:ea typeface="Calibri" pitchFamily="34" charset="0"/>
                <a:cs typeface="Times New Roman" pitchFamily="18" charset="0"/>
              </a:rPr>
              <a:t>such as </a:t>
            </a:r>
            <a:r>
              <a:rPr lang="en-US" sz="2300" b="1" u="sng" dirty="0">
                <a:latin typeface="Comic Sans MS" pitchFamily="66" charset="0"/>
                <a:ea typeface="Calibri" pitchFamily="34" charset="0"/>
                <a:cs typeface="Times New Roman" pitchFamily="18" charset="0"/>
              </a:rPr>
              <a:t>French, </a:t>
            </a:r>
            <a:r>
              <a:rPr lang="en-US" sz="2300" b="1" u="sng" dirty="0" smtClean="0">
                <a:latin typeface="Comic Sans MS" pitchFamily="66" charset="0"/>
                <a:ea typeface="Calibri" pitchFamily="34" charset="0"/>
                <a:cs typeface="Times New Roman" pitchFamily="18" charset="0"/>
              </a:rPr>
              <a:t>Spanish</a:t>
            </a:r>
            <a:r>
              <a:rPr lang="en-US" sz="2300" b="1" u="sng" dirty="0">
                <a:latin typeface="Comic Sans MS" pitchFamily="66" charset="0"/>
                <a:ea typeface="Calibri" pitchFamily="34" charset="0"/>
                <a:cs typeface="Times New Roman" pitchFamily="18" charset="0"/>
              </a:rPr>
              <a:t>, </a:t>
            </a:r>
            <a:r>
              <a:rPr lang="en-US" sz="2300" b="1" u="sng" dirty="0" smtClean="0">
                <a:latin typeface="Comic Sans MS" pitchFamily="66" charset="0"/>
                <a:ea typeface="Calibri" pitchFamily="34" charset="0"/>
                <a:cs typeface="Times New Roman" pitchFamily="18" charset="0"/>
              </a:rPr>
              <a:t>Italian</a:t>
            </a:r>
            <a:r>
              <a:rPr lang="en-US" sz="2300" b="1" dirty="0" smtClean="0">
                <a:latin typeface="Comic Sans MS" pitchFamily="66" charset="0"/>
                <a:ea typeface="Calibri" pitchFamily="34" charset="0"/>
                <a:cs typeface="Times New Roman" pitchFamily="18" charset="0"/>
              </a:rPr>
              <a:t>-These </a:t>
            </a:r>
            <a:r>
              <a:rPr lang="en-US" sz="2300" dirty="0">
                <a:latin typeface="Comic Sans MS" pitchFamily="66" charset="0"/>
                <a:ea typeface="Calibri" pitchFamily="34" charset="0"/>
                <a:cs typeface="Times New Roman" pitchFamily="18" charset="0"/>
              </a:rPr>
              <a:t>usually developed in areas once controlled by Rome.</a:t>
            </a:r>
          </a:p>
          <a:p>
            <a:pPr>
              <a:tabLst>
                <a:tab pos="1581150" algn="l"/>
              </a:tabLst>
            </a:pPr>
            <a:endParaRPr lang="en-US" sz="2300" dirty="0">
              <a:latin typeface="Comic Sans MS" pitchFamily="66" charset="0"/>
              <a:ea typeface="Calibri" pitchFamily="34" charset="0"/>
            </a:endParaRPr>
          </a:p>
          <a:p>
            <a:pPr eaLnBrk="0" hangingPunct="0">
              <a:tabLst>
                <a:tab pos="1581150" algn="l"/>
              </a:tabLst>
            </a:pPr>
            <a:r>
              <a:rPr lang="en-US" sz="2300" b="1" dirty="0">
                <a:latin typeface="Comic Sans MS" pitchFamily="66" charset="0"/>
                <a:ea typeface="Calibri" pitchFamily="34" charset="0"/>
                <a:cs typeface="Times New Roman" pitchFamily="18" charset="0"/>
              </a:rPr>
              <a:t>-The Eastern Empire?</a:t>
            </a:r>
          </a:p>
          <a:p>
            <a:pPr eaLnBrk="0" hangingPunct="0">
              <a:tabLst>
                <a:tab pos="1581150" algn="l"/>
              </a:tabLst>
            </a:pPr>
            <a:r>
              <a:rPr lang="en-US" sz="2300" u="sng" dirty="0">
                <a:latin typeface="Comic Sans MS" pitchFamily="66" charset="0"/>
                <a:cs typeface="Times New Roman" pitchFamily="18" charset="0"/>
              </a:rPr>
              <a:t>Language of the </a:t>
            </a:r>
            <a:r>
              <a:rPr lang="en-US" sz="2300" b="1" u="sng" dirty="0">
                <a:latin typeface="Comic Sans MS" pitchFamily="66" charset="0"/>
                <a:cs typeface="Times New Roman" pitchFamily="18" charset="0"/>
              </a:rPr>
              <a:t>East was Greek</a:t>
            </a:r>
            <a:endParaRPr lang="en-US" sz="2300" b="1" u="sng" dirty="0">
              <a:latin typeface="Comic Sans MS" pitchFamily="66" charset="0"/>
            </a:endParaRPr>
          </a:p>
          <a:p>
            <a:pPr eaLnBrk="0" hangingPunct="0">
              <a:tabLst>
                <a:tab pos="1581150" algn="l"/>
              </a:tabLst>
            </a:pPr>
            <a:endParaRPr lang="en-US" sz="2300" dirty="0">
              <a:latin typeface="Comic Sans MS" pitchFamily="66" charset="0"/>
              <a:ea typeface="Calibri" pitchFamily="34" charset="0"/>
              <a:cs typeface="Calibri" pitchFamily="34" charset="0"/>
            </a:endParaRPr>
          </a:p>
          <a:p>
            <a:pPr eaLnBrk="0" hangingPunct="0">
              <a:tabLst>
                <a:tab pos="1581150" algn="l"/>
              </a:tabLst>
            </a:pPr>
            <a:endParaRPr lang="en-US" sz="2300" dirty="0">
              <a:latin typeface="Comic Sans MS" pitchFamily="66" charset="0"/>
              <a:ea typeface="Calibri" pitchFamily="34" charset="0"/>
              <a:cs typeface="Calibri" pitchFamily="34" charset="0"/>
            </a:endParaRPr>
          </a:p>
          <a:p>
            <a:pPr eaLnBrk="0" hangingPunct="0">
              <a:tabLst>
                <a:tab pos="1581150" algn="l"/>
              </a:tabLst>
            </a:pPr>
            <a:r>
              <a:rPr lang="en-US" sz="2300" b="1" dirty="0">
                <a:latin typeface="Comic Sans MS" pitchFamily="66" charset="0"/>
                <a:ea typeface="Calibri" pitchFamily="34" charset="0"/>
                <a:cs typeface="Calibri" pitchFamily="34" charset="0"/>
              </a:rPr>
              <a:t>What was Greco-Roman civilization?</a:t>
            </a:r>
          </a:p>
          <a:p>
            <a:pPr eaLnBrk="0" hangingPunct="0">
              <a:tabLst>
                <a:tab pos="1581150" algn="l"/>
              </a:tabLst>
            </a:pPr>
            <a:r>
              <a:rPr lang="en-US" sz="2300" dirty="0">
                <a:latin typeface="Comic Sans MS" pitchFamily="66" charset="0"/>
                <a:cs typeface="Times New Roman" pitchFamily="18" charset="0"/>
              </a:rPr>
              <a:t>As the Empire expanded it absorbed the cultures that were a part of this.  This </a:t>
            </a:r>
            <a:r>
              <a:rPr lang="en-US" sz="2300" u="sng" dirty="0">
                <a:latin typeface="Comic Sans MS" pitchFamily="66" charset="0"/>
                <a:cs typeface="Times New Roman" pitchFamily="18" charset="0"/>
              </a:rPr>
              <a:t>combined culture of the Romans and the Greek culture they assimilated is called </a:t>
            </a:r>
            <a:r>
              <a:rPr lang="en-US" sz="2300" b="1" u="sng" dirty="0">
                <a:latin typeface="Comic Sans MS" pitchFamily="66" charset="0"/>
                <a:cs typeface="Times New Roman" pitchFamily="18" charset="0"/>
              </a:rPr>
              <a:t>Greco-Roman</a:t>
            </a:r>
            <a:r>
              <a:rPr lang="en-US" sz="2300" u="sng" dirty="0">
                <a:latin typeface="Comic Sans MS" pitchFamily="66" charset="0"/>
                <a:cs typeface="Times New Roman" pitchFamily="18" charset="0"/>
              </a:rPr>
              <a:t> culture.</a:t>
            </a:r>
            <a:endParaRPr lang="en-US" sz="2300" u="sng"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9">
                                            <p:txEl>
                                              <p:pRg st="1" end="1"/>
                                            </p:txEl>
                                          </p:spTgt>
                                        </p:tgtEl>
                                        <p:attrNameLst>
                                          <p:attrName>style.visibility</p:attrName>
                                        </p:attrNameLst>
                                      </p:cBhvr>
                                      <p:to>
                                        <p:strVal val="visible"/>
                                      </p:to>
                                    </p:set>
                                    <p:animEffect transition="in" filter="circle(in)">
                                      <p:cBhvr>
                                        <p:cTn id="7" dur="2000"/>
                                        <p:tgtEl>
                                          <p:spTgt spid="2049">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049">
                                            <p:txEl>
                                              <p:pRg st="2" end="2"/>
                                            </p:txEl>
                                          </p:spTgt>
                                        </p:tgtEl>
                                        <p:attrNameLst>
                                          <p:attrName>style.visibility</p:attrName>
                                        </p:attrNameLst>
                                      </p:cBhvr>
                                      <p:to>
                                        <p:strVal val="visible"/>
                                      </p:to>
                                    </p:set>
                                    <p:animEffect transition="in" filter="circle(in)">
                                      <p:cBhvr>
                                        <p:cTn id="10" dur="2000"/>
                                        <p:tgtEl>
                                          <p:spTgt spid="2049">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049">
                                            <p:txEl>
                                              <p:pRg st="4" end="4"/>
                                            </p:txEl>
                                          </p:spTgt>
                                        </p:tgtEl>
                                        <p:attrNameLst>
                                          <p:attrName>style.visibility</p:attrName>
                                        </p:attrNameLst>
                                      </p:cBhvr>
                                      <p:to>
                                        <p:strVal val="visible"/>
                                      </p:to>
                                    </p:set>
                                    <p:animEffect transition="in" filter="circle(in)">
                                      <p:cBhvr>
                                        <p:cTn id="13" dur="2000"/>
                                        <p:tgtEl>
                                          <p:spTgt spid="2049">
                                            <p:txEl>
                                              <p:pRg st="4" end="4"/>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049">
                                            <p:txEl>
                                              <p:pRg st="5" end="5"/>
                                            </p:txEl>
                                          </p:spTgt>
                                        </p:tgtEl>
                                        <p:attrNameLst>
                                          <p:attrName>style.visibility</p:attrName>
                                        </p:attrNameLst>
                                      </p:cBhvr>
                                      <p:to>
                                        <p:strVal val="visible"/>
                                      </p:to>
                                    </p:set>
                                    <p:animEffect transition="in" filter="circle(in)">
                                      <p:cBhvr>
                                        <p:cTn id="16" dur="2000"/>
                                        <p:tgtEl>
                                          <p:spTgt spid="2049">
                                            <p:txEl>
                                              <p:pRg st="5" end="5"/>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049">
                                            <p:txEl>
                                              <p:pRg st="7" end="7"/>
                                            </p:txEl>
                                          </p:spTgt>
                                        </p:tgtEl>
                                        <p:attrNameLst>
                                          <p:attrName>style.visibility</p:attrName>
                                        </p:attrNameLst>
                                      </p:cBhvr>
                                      <p:to>
                                        <p:strVal val="visible"/>
                                      </p:to>
                                    </p:set>
                                    <p:animEffect transition="in" filter="circle(in)">
                                      <p:cBhvr>
                                        <p:cTn id="19" dur="2000"/>
                                        <p:tgtEl>
                                          <p:spTgt spid="2049">
                                            <p:txEl>
                                              <p:pRg st="7" end="7"/>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2049">
                                            <p:txEl>
                                              <p:pRg st="8" end="8"/>
                                            </p:txEl>
                                          </p:spTgt>
                                        </p:tgtEl>
                                        <p:attrNameLst>
                                          <p:attrName>style.visibility</p:attrName>
                                        </p:attrNameLst>
                                      </p:cBhvr>
                                      <p:to>
                                        <p:strVal val="visible"/>
                                      </p:to>
                                    </p:set>
                                    <p:animEffect transition="in" filter="circle(in)">
                                      <p:cBhvr>
                                        <p:cTn id="22" dur="2000"/>
                                        <p:tgtEl>
                                          <p:spTgt spid="2049">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049">
                                            <p:txEl>
                                              <p:pRg st="11" end="11"/>
                                            </p:txEl>
                                          </p:spTgt>
                                        </p:tgtEl>
                                        <p:attrNameLst>
                                          <p:attrName>style.visibility</p:attrName>
                                        </p:attrNameLst>
                                      </p:cBhvr>
                                      <p:to>
                                        <p:strVal val="visible"/>
                                      </p:to>
                                    </p:set>
                                    <p:anim calcmode="lin" valueType="num">
                                      <p:cBhvr>
                                        <p:cTn id="27" dur="1000" fill="hold"/>
                                        <p:tgtEl>
                                          <p:spTgt spid="2049">
                                            <p:txEl>
                                              <p:pRg st="11" end="11"/>
                                            </p:txEl>
                                          </p:spTgt>
                                        </p:tgtEl>
                                        <p:attrNameLst>
                                          <p:attrName>ppt_w</p:attrName>
                                        </p:attrNameLst>
                                      </p:cBhvr>
                                      <p:tavLst>
                                        <p:tav tm="0">
                                          <p:val>
                                            <p:strVal val="#ppt_w*0.70"/>
                                          </p:val>
                                        </p:tav>
                                        <p:tav tm="100000">
                                          <p:val>
                                            <p:strVal val="#ppt_w"/>
                                          </p:val>
                                        </p:tav>
                                      </p:tavLst>
                                    </p:anim>
                                    <p:anim calcmode="lin" valueType="num">
                                      <p:cBhvr>
                                        <p:cTn id="28" dur="1000" fill="hold"/>
                                        <p:tgtEl>
                                          <p:spTgt spid="2049">
                                            <p:txEl>
                                              <p:pRg st="11" end="11"/>
                                            </p:txEl>
                                          </p:spTgt>
                                        </p:tgtEl>
                                        <p:attrNameLst>
                                          <p:attrName>ppt_h</p:attrName>
                                        </p:attrNameLst>
                                      </p:cBhvr>
                                      <p:tavLst>
                                        <p:tav tm="0">
                                          <p:val>
                                            <p:strVal val="#ppt_h"/>
                                          </p:val>
                                        </p:tav>
                                        <p:tav tm="100000">
                                          <p:val>
                                            <p:strVal val="#ppt_h"/>
                                          </p:val>
                                        </p:tav>
                                      </p:tavLst>
                                    </p:anim>
                                    <p:animEffect transition="in" filter="fade">
                                      <p:cBhvr>
                                        <p:cTn id="29" dur="1000"/>
                                        <p:tgtEl>
                                          <p:spTgt spid="2049">
                                            <p:txEl>
                                              <p:pRg st="11" end="11"/>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2049">
                                            <p:txEl>
                                              <p:pRg st="12" end="12"/>
                                            </p:txEl>
                                          </p:spTgt>
                                        </p:tgtEl>
                                        <p:attrNameLst>
                                          <p:attrName>style.visibility</p:attrName>
                                        </p:attrNameLst>
                                      </p:cBhvr>
                                      <p:to>
                                        <p:strVal val="visible"/>
                                      </p:to>
                                    </p:set>
                                    <p:anim calcmode="lin" valueType="num">
                                      <p:cBhvr>
                                        <p:cTn id="32" dur="1000" fill="hold"/>
                                        <p:tgtEl>
                                          <p:spTgt spid="2049">
                                            <p:txEl>
                                              <p:pRg st="12" end="12"/>
                                            </p:txEl>
                                          </p:spTgt>
                                        </p:tgtEl>
                                        <p:attrNameLst>
                                          <p:attrName>ppt_w</p:attrName>
                                        </p:attrNameLst>
                                      </p:cBhvr>
                                      <p:tavLst>
                                        <p:tav tm="0">
                                          <p:val>
                                            <p:strVal val="#ppt_w*0.70"/>
                                          </p:val>
                                        </p:tav>
                                        <p:tav tm="100000">
                                          <p:val>
                                            <p:strVal val="#ppt_w"/>
                                          </p:val>
                                        </p:tav>
                                      </p:tavLst>
                                    </p:anim>
                                    <p:anim calcmode="lin" valueType="num">
                                      <p:cBhvr>
                                        <p:cTn id="33" dur="1000" fill="hold"/>
                                        <p:tgtEl>
                                          <p:spTgt spid="2049">
                                            <p:txEl>
                                              <p:pRg st="12" end="12"/>
                                            </p:txEl>
                                          </p:spTgt>
                                        </p:tgtEl>
                                        <p:attrNameLst>
                                          <p:attrName>ppt_h</p:attrName>
                                        </p:attrNameLst>
                                      </p:cBhvr>
                                      <p:tavLst>
                                        <p:tav tm="0">
                                          <p:val>
                                            <p:strVal val="#ppt_h"/>
                                          </p:val>
                                        </p:tav>
                                        <p:tav tm="100000">
                                          <p:val>
                                            <p:strVal val="#ppt_h"/>
                                          </p:val>
                                        </p:tav>
                                      </p:tavLst>
                                    </p:anim>
                                    <p:animEffect transition="in" filter="fade">
                                      <p:cBhvr>
                                        <p:cTn id="34" dur="1000"/>
                                        <p:tgtEl>
                                          <p:spTgt spid="204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ChangeArrowheads="1"/>
          </p:cNvSpPr>
          <p:nvPr/>
        </p:nvSpPr>
        <p:spPr bwMode="auto">
          <a:xfrm>
            <a:off x="228600" y="381000"/>
            <a:ext cx="8686800" cy="6740525"/>
          </a:xfrm>
          <a:prstGeom prst="rect">
            <a:avLst/>
          </a:prstGeom>
          <a:noFill/>
          <a:ln w="9525">
            <a:noFill/>
            <a:miter lim="800000"/>
            <a:headEnd/>
            <a:tailEnd/>
          </a:ln>
          <a:effectLst/>
        </p:spPr>
        <p:txBody>
          <a:bodyPr anchor="ctr">
            <a:spAutoFit/>
          </a:bodyPr>
          <a:lstStyle/>
          <a:p>
            <a:pPr>
              <a:tabLst>
                <a:tab pos="1581150" algn="l"/>
              </a:tabLst>
            </a:pPr>
            <a:r>
              <a:rPr lang="en-US" sz="2400" b="1">
                <a:latin typeface="Comic Sans MS" pitchFamily="66" charset="0"/>
                <a:ea typeface="Calibri" pitchFamily="34" charset="0"/>
                <a:cs typeface="Times New Roman" pitchFamily="18" charset="0"/>
              </a:rPr>
              <a:t>How did the Early empire become so economically prosperous?</a:t>
            </a:r>
          </a:p>
          <a:p>
            <a:pPr>
              <a:tabLst>
                <a:tab pos="1581150" algn="l"/>
              </a:tabLst>
            </a:pPr>
            <a:r>
              <a:rPr lang="en-US" sz="2400" u="sng">
                <a:latin typeface="Comic Sans MS" pitchFamily="66" charset="0"/>
                <a:ea typeface="Calibri" pitchFamily="34" charset="0"/>
                <a:cs typeface="Times New Roman" pitchFamily="18" charset="0"/>
              </a:rPr>
              <a:t>The relative peace of the early Empire led to an increase in trade and prosperity. </a:t>
            </a:r>
          </a:p>
          <a:p>
            <a:pPr>
              <a:tabLst>
                <a:tab pos="1581150" algn="l"/>
              </a:tabLst>
            </a:pPr>
            <a:endParaRPr lang="en-US" sz="2400">
              <a:latin typeface="Comic Sans MS" pitchFamily="66" charset="0"/>
              <a:ea typeface="Calibri" pitchFamily="34" charset="0"/>
            </a:endParaRPr>
          </a:p>
          <a:p>
            <a:pPr eaLnBrk="0" hangingPunct="0">
              <a:tabLst>
                <a:tab pos="1581150" algn="l"/>
              </a:tabLst>
            </a:pPr>
            <a:r>
              <a:rPr lang="en-US" sz="2400" b="1">
                <a:latin typeface="Comic Sans MS" pitchFamily="66" charset="0"/>
                <a:ea typeface="Calibri" pitchFamily="34" charset="0"/>
                <a:cs typeface="Times New Roman" pitchFamily="18" charset="0"/>
              </a:rPr>
              <a:t>What was the occupation of most of the people?</a:t>
            </a:r>
            <a:endParaRPr lang="en-US" sz="2400" b="1">
              <a:latin typeface="Comic Sans MS" pitchFamily="66" charset="0"/>
            </a:endParaRPr>
          </a:p>
          <a:p>
            <a:pPr eaLnBrk="0" hangingPunct="0">
              <a:tabLst>
                <a:tab pos="1581150" algn="l"/>
              </a:tabLst>
            </a:pPr>
            <a:r>
              <a:rPr lang="en-US" sz="2400">
                <a:latin typeface="Comic Sans MS" pitchFamily="66" charset="0"/>
                <a:ea typeface="Calibri" pitchFamily="34" charset="0"/>
                <a:cs typeface="Calibri" pitchFamily="34" charset="0"/>
              </a:rPr>
              <a:t>Despite the good economy most people were still </a:t>
            </a:r>
            <a:r>
              <a:rPr lang="en-US" sz="2400" u="sng">
                <a:latin typeface="Comic Sans MS" pitchFamily="66" charset="0"/>
                <a:ea typeface="Calibri" pitchFamily="34" charset="0"/>
                <a:cs typeface="Calibri" pitchFamily="34" charset="0"/>
              </a:rPr>
              <a:t>farmers</a:t>
            </a:r>
          </a:p>
          <a:p>
            <a:pPr eaLnBrk="0" hangingPunct="0">
              <a:tabLst>
                <a:tab pos="1581150" algn="l"/>
              </a:tabLst>
            </a:pPr>
            <a:r>
              <a:rPr lang="en-US" sz="2400">
                <a:latin typeface="Comic Sans MS" pitchFamily="66" charset="0"/>
                <a:ea typeface="Calibri" pitchFamily="34" charset="0"/>
                <a:cs typeface="Calibri" pitchFamily="34" charset="0"/>
              </a:rPr>
              <a:t>Latifundia, or large plantation-style farms, were common</a:t>
            </a:r>
          </a:p>
          <a:p>
            <a:pPr eaLnBrk="0" hangingPunct="0">
              <a:tabLst>
                <a:tab pos="1581150" algn="l"/>
              </a:tabLst>
            </a:pPr>
            <a:endParaRPr lang="en-US" sz="2400">
              <a:latin typeface="Comic Sans MS" pitchFamily="66" charset="0"/>
              <a:ea typeface="Calibri" pitchFamily="34" charset="0"/>
              <a:cs typeface="Calibri" pitchFamily="34" charset="0"/>
            </a:endParaRPr>
          </a:p>
          <a:p>
            <a:pPr eaLnBrk="0" hangingPunct="0">
              <a:tabLst>
                <a:tab pos="1581150" algn="l"/>
              </a:tabLst>
            </a:pPr>
            <a:r>
              <a:rPr lang="en-US" sz="2400" b="1">
                <a:latin typeface="Comic Sans MS" pitchFamily="66" charset="0"/>
                <a:ea typeface="Calibri" pitchFamily="34" charset="0"/>
                <a:cs typeface="Calibri" pitchFamily="34" charset="0"/>
              </a:rPr>
              <a:t>Why were there so many urban unemployed?</a:t>
            </a:r>
          </a:p>
          <a:p>
            <a:pPr eaLnBrk="0" hangingPunct="0">
              <a:tabLst>
                <a:tab pos="1581150" algn="l"/>
              </a:tabLst>
            </a:pPr>
            <a:r>
              <a:rPr lang="en-US" sz="2400">
                <a:latin typeface="Comic Sans MS" pitchFamily="66" charset="0"/>
                <a:ea typeface="Calibri" pitchFamily="34" charset="0"/>
                <a:cs typeface="Calibri" pitchFamily="34" charset="0"/>
              </a:rPr>
              <a:t>The Latifundia were worked by slave labor. </a:t>
            </a:r>
          </a:p>
          <a:p>
            <a:pPr eaLnBrk="0" hangingPunct="0">
              <a:tabLst>
                <a:tab pos="1581150" algn="l"/>
              </a:tabLst>
            </a:pPr>
            <a:r>
              <a:rPr lang="en-US" sz="2400">
                <a:latin typeface="Comic Sans MS" pitchFamily="66" charset="0"/>
                <a:ea typeface="Calibri" pitchFamily="34" charset="0"/>
                <a:cs typeface="Calibri" pitchFamily="34" charset="0"/>
              </a:rPr>
              <a:t> </a:t>
            </a:r>
            <a:r>
              <a:rPr lang="en-US" sz="2400" u="sng">
                <a:latin typeface="Comic Sans MS" pitchFamily="66" charset="0"/>
                <a:ea typeface="Calibri" pitchFamily="34" charset="0"/>
                <a:cs typeface="Calibri" pitchFamily="34" charset="0"/>
              </a:rPr>
              <a:t>Small farmers couldn’t </a:t>
            </a:r>
          </a:p>
          <a:p>
            <a:pPr eaLnBrk="0" hangingPunct="0">
              <a:tabLst>
                <a:tab pos="1581150" algn="l"/>
              </a:tabLst>
            </a:pPr>
            <a:r>
              <a:rPr lang="en-US" sz="2400" u="sng">
                <a:latin typeface="Comic Sans MS" pitchFamily="66" charset="0"/>
                <a:ea typeface="Calibri" pitchFamily="34" charset="0"/>
                <a:cs typeface="Calibri" pitchFamily="34" charset="0"/>
              </a:rPr>
              <a:t>keep up and were put out of </a:t>
            </a:r>
          </a:p>
          <a:p>
            <a:pPr eaLnBrk="0" hangingPunct="0">
              <a:tabLst>
                <a:tab pos="1581150" algn="l"/>
              </a:tabLst>
            </a:pPr>
            <a:r>
              <a:rPr lang="en-US" sz="2400" u="sng">
                <a:latin typeface="Comic Sans MS" pitchFamily="66" charset="0"/>
                <a:ea typeface="Calibri" pitchFamily="34" charset="0"/>
                <a:cs typeface="Calibri" pitchFamily="34" charset="0"/>
              </a:rPr>
              <a:t>business.</a:t>
            </a:r>
          </a:p>
          <a:p>
            <a:pPr eaLnBrk="0" hangingPunct="0">
              <a:tabLst>
                <a:tab pos="1581150" algn="l"/>
              </a:tabLst>
            </a:pPr>
            <a:r>
              <a:rPr lang="en-US" sz="2400" u="sng">
                <a:latin typeface="Comic Sans MS" pitchFamily="66" charset="0"/>
                <a:ea typeface="Calibri" pitchFamily="34" charset="0"/>
                <a:cs typeface="Calibri" pitchFamily="34" charset="0"/>
              </a:rPr>
              <a:t>Soldiers were also losing their</a:t>
            </a:r>
          </a:p>
          <a:p>
            <a:pPr eaLnBrk="0" hangingPunct="0">
              <a:tabLst>
                <a:tab pos="1581150" algn="l"/>
              </a:tabLst>
            </a:pPr>
            <a:r>
              <a:rPr lang="en-US" sz="2400" u="sng">
                <a:latin typeface="Comic Sans MS" pitchFamily="66" charset="0"/>
                <a:ea typeface="Calibri" pitchFamily="34" charset="0"/>
                <a:cs typeface="Calibri" pitchFamily="34" charset="0"/>
              </a:rPr>
              <a:t> land while off at war. </a:t>
            </a:r>
          </a:p>
          <a:p>
            <a:pPr eaLnBrk="0" hangingPunct="0">
              <a:tabLst>
                <a:tab pos="1581150" algn="l"/>
              </a:tabLst>
            </a:pPr>
            <a:endParaRPr lang="en-US" sz="2400" b="1">
              <a:latin typeface="Comic Sans MS" pitchFamily="66" charset="0"/>
            </a:endParaRPr>
          </a:p>
          <a:p>
            <a:pPr eaLnBrk="0" hangingPunct="0">
              <a:tabLst>
                <a:tab pos="1581150" algn="l"/>
              </a:tabLst>
            </a:pPr>
            <a:endParaRPr lang="en-US" sz="2400">
              <a:latin typeface="Comic Sans MS" pitchFamily="66" charset="0"/>
            </a:endParaRPr>
          </a:p>
        </p:txBody>
      </p:sp>
      <p:pic>
        <p:nvPicPr>
          <p:cNvPr id="76803" name="Picture 3" descr="http://krusekronicle.typepad.com/kruse_kronicle/images/2007/05/14/villa_2.gif"/>
          <p:cNvPicPr>
            <a:picLocks noChangeAspect="1" noChangeArrowheads="1"/>
          </p:cNvPicPr>
          <p:nvPr/>
        </p:nvPicPr>
        <p:blipFill>
          <a:blip r:embed="rId2" cstate="print"/>
          <a:srcRect/>
          <a:stretch>
            <a:fillRect/>
          </a:stretch>
        </p:blipFill>
        <p:spPr bwMode="auto">
          <a:xfrm>
            <a:off x="5486400" y="4495800"/>
            <a:ext cx="3200400" cy="1984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6801">
                                            <p:txEl>
                                              <p:pRg st="0" end="0"/>
                                            </p:txEl>
                                          </p:spTgt>
                                        </p:tgtEl>
                                        <p:attrNameLst>
                                          <p:attrName>style.visibility</p:attrName>
                                        </p:attrNameLst>
                                      </p:cBhvr>
                                      <p:to>
                                        <p:strVal val="visible"/>
                                      </p:to>
                                    </p:set>
                                    <p:animEffect transition="in" filter="diamond(in)">
                                      <p:cBhvr>
                                        <p:cTn id="7" dur="2000"/>
                                        <p:tgtEl>
                                          <p:spTgt spid="7680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76801">
                                            <p:txEl>
                                              <p:pRg st="1" end="1"/>
                                            </p:txEl>
                                          </p:spTgt>
                                        </p:tgtEl>
                                        <p:attrNameLst>
                                          <p:attrName>style.visibility</p:attrName>
                                        </p:attrNameLst>
                                      </p:cBhvr>
                                      <p:to>
                                        <p:strVal val="visible"/>
                                      </p:to>
                                    </p:set>
                                    <p:animEffect transition="in" filter="diamond(in)">
                                      <p:cBhvr>
                                        <p:cTn id="10" dur="2000"/>
                                        <p:tgtEl>
                                          <p:spTgt spid="7680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6801">
                                            <p:txEl>
                                              <p:pRg st="3" end="3"/>
                                            </p:txEl>
                                          </p:spTgt>
                                        </p:tgtEl>
                                        <p:attrNameLst>
                                          <p:attrName>style.visibility</p:attrName>
                                        </p:attrNameLst>
                                      </p:cBhvr>
                                      <p:to>
                                        <p:strVal val="visible"/>
                                      </p:to>
                                    </p:set>
                                    <p:animEffect transition="in" filter="dissolve">
                                      <p:cBhvr>
                                        <p:cTn id="15" dur="500"/>
                                        <p:tgtEl>
                                          <p:spTgt spid="76801">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76801">
                                            <p:txEl>
                                              <p:pRg st="4" end="4"/>
                                            </p:txEl>
                                          </p:spTgt>
                                        </p:tgtEl>
                                        <p:attrNameLst>
                                          <p:attrName>style.visibility</p:attrName>
                                        </p:attrNameLst>
                                      </p:cBhvr>
                                      <p:to>
                                        <p:strVal val="visible"/>
                                      </p:to>
                                    </p:set>
                                    <p:animEffect transition="in" filter="dissolve">
                                      <p:cBhvr>
                                        <p:cTn id="18" dur="500"/>
                                        <p:tgtEl>
                                          <p:spTgt spid="76801">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76801">
                                            <p:txEl>
                                              <p:pRg st="5" end="5"/>
                                            </p:txEl>
                                          </p:spTgt>
                                        </p:tgtEl>
                                        <p:attrNameLst>
                                          <p:attrName>style.visibility</p:attrName>
                                        </p:attrNameLst>
                                      </p:cBhvr>
                                      <p:to>
                                        <p:strVal val="visible"/>
                                      </p:to>
                                    </p:set>
                                    <p:animEffect transition="in" filter="dissolve">
                                      <p:cBhvr>
                                        <p:cTn id="21" dur="500"/>
                                        <p:tgtEl>
                                          <p:spTgt spid="76801">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76801">
                                            <p:txEl>
                                              <p:pRg st="7" end="7"/>
                                            </p:txEl>
                                          </p:spTgt>
                                        </p:tgtEl>
                                        <p:attrNameLst>
                                          <p:attrName>style.visibility</p:attrName>
                                        </p:attrNameLst>
                                      </p:cBhvr>
                                      <p:to>
                                        <p:strVal val="visible"/>
                                      </p:to>
                                    </p:set>
                                    <p:animEffect transition="in" filter="diamond(in)">
                                      <p:cBhvr>
                                        <p:cTn id="26" dur="2000"/>
                                        <p:tgtEl>
                                          <p:spTgt spid="76801">
                                            <p:txEl>
                                              <p:pRg st="7" end="7"/>
                                            </p:txEl>
                                          </p:spTgt>
                                        </p:tgtEl>
                                      </p:cBhvr>
                                    </p:animEffect>
                                  </p:childTnLst>
                                </p:cTn>
                              </p:par>
                              <p:par>
                                <p:cTn id="27" presetID="8" presetClass="entr" presetSubtype="16" fill="hold" nodeType="withEffect">
                                  <p:stCondLst>
                                    <p:cond delay="0"/>
                                  </p:stCondLst>
                                  <p:childTnLst>
                                    <p:set>
                                      <p:cBhvr>
                                        <p:cTn id="28" dur="1" fill="hold">
                                          <p:stCondLst>
                                            <p:cond delay="0"/>
                                          </p:stCondLst>
                                        </p:cTn>
                                        <p:tgtEl>
                                          <p:spTgt spid="76801">
                                            <p:txEl>
                                              <p:pRg st="8" end="8"/>
                                            </p:txEl>
                                          </p:spTgt>
                                        </p:tgtEl>
                                        <p:attrNameLst>
                                          <p:attrName>style.visibility</p:attrName>
                                        </p:attrNameLst>
                                      </p:cBhvr>
                                      <p:to>
                                        <p:strVal val="visible"/>
                                      </p:to>
                                    </p:set>
                                    <p:animEffect transition="in" filter="diamond(in)">
                                      <p:cBhvr>
                                        <p:cTn id="29" dur="2000"/>
                                        <p:tgtEl>
                                          <p:spTgt spid="76801">
                                            <p:txEl>
                                              <p:pRg st="8" end="8"/>
                                            </p:txEl>
                                          </p:spTgt>
                                        </p:tgtEl>
                                      </p:cBhvr>
                                    </p:animEffect>
                                  </p:childTnLst>
                                </p:cTn>
                              </p:par>
                              <p:par>
                                <p:cTn id="30" presetID="8" presetClass="entr" presetSubtype="16" fill="hold" nodeType="withEffect">
                                  <p:stCondLst>
                                    <p:cond delay="0"/>
                                  </p:stCondLst>
                                  <p:childTnLst>
                                    <p:set>
                                      <p:cBhvr>
                                        <p:cTn id="31" dur="1" fill="hold">
                                          <p:stCondLst>
                                            <p:cond delay="0"/>
                                          </p:stCondLst>
                                        </p:cTn>
                                        <p:tgtEl>
                                          <p:spTgt spid="76801">
                                            <p:txEl>
                                              <p:pRg st="9" end="9"/>
                                            </p:txEl>
                                          </p:spTgt>
                                        </p:tgtEl>
                                        <p:attrNameLst>
                                          <p:attrName>style.visibility</p:attrName>
                                        </p:attrNameLst>
                                      </p:cBhvr>
                                      <p:to>
                                        <p:strVal val="visible"/>
                                      </p:to>
                                    </p:set>
                                    <p:animEffect transition="in" filter="diamond(in)">
                                      <p:cBhvr>
                                        <p:cTn id="32" dur="2000"/>
                                        <p:tgtEl>
                                          <p:spTgt spid="76801">
                                            <p:txEl>
                                              <p:pRg st="9" end="9"/>
                                            </p:txEl>
                                          </p:spTgt>
                                        </p:tgtEl>
                                      </p:cBhvr>
                                    </p:animEffect>
                                  </p:childTnLst>
                                </p:cTn>
                              </p:par>
                              <p:par>
                                <p:cTn id="33" presetID="8" presetClass="entr" presetSubtype="16" fill="hold" nodeType="withEffect">
                                  <p:stCondLst>
                                    <p:cond delay="0"/>
                                  </p:stCondLst>
                                  <p:childTnLst>
                                    <p:set>
                                      <p:cBhvr>
                                        <p:cTn id="34" dur="1" fill="hold">
                                          <p:stCondLst>
                                            <p:cond delay="0"/>
                                          </p:stCondLst>
                                        </p:cTn>
                                        <p:tgtEl>
                                          <p:spTgt spid="76801">
                                            <p:txEl>
                                              <p:pRg st="10" end="10"/>
                                            </p:txEl>
                                          </p:spTgt>
                                        </p:tgtEl>
                                        <p:attrNameLst>
                                          <p:attrName>style.visibility</p:attrName>
                                        </p:attrNameLst>
                                      </p:cBhvr>
                                      <p:to>
                                        <p:strVal val="visible"/>
                                      </p:to>
                                    </p:set>
                                    <p:animEffect transition="in" filter="diamond(in)">
                                      <p:cBhvr>
                                        <p:cTn id="35" dur="2000"/>
                                        <p:tgtEl>
                                          <p:spTgt spid="76801">
                                            <p:txEl>
                                              <p:pRg st="10" end="10"/>
                                            </p:txEl>
                                          </p:spTgt>
                                        </p:tgtEl>
                                      </p:cBhvr>
                                    </p:animEffect>
                                  </p:childTnLst>
                                </p:cTn>
                              </p:par>
                              <p:par>
                                <p:cTn id="36" presetID="8" presetClass="entr" presetSubtype="16" fill="hold" nodeType="withEffect">
                                  <p:stCondLst>
                                    <p:cond delay="0"/>
                                  </p:stCondLst>
                                  <p:childTnLst>
                                    <p:set>
                                      <p:cBhvr>
                                        <p:cTn id="37" dur="1" fill="hold">
                                          <p:stCondLst>
                                            <p:cond delay="0"/>
                                          </p:stCondLst>
                                        </p:cTn>
                                        <p:tgtEl>
                                          <p:spTgt spid="76801">
                                            <p:txEl>
                                              <p:pRg st="11" end="11"/>
                                            </p:txEl>
                                          </p:spTgt>
                                        </p:tgtEl>
                                        <p:attrNameLst>
                                          <p:attrName>style.visibility</p:attrName>
                                        </p:attrNameLst>
                                      </p:cBhvr>
                                      <p:to>
                                        <p:strVal val="visible"/>
                                      </p:to>
                                    </p:set>
                                    <p:animEffect transition="in" filter="diamond(in)">
                                      <p:cBhvr>
                                        <p:cTn id="38" dur="2000"/>
                                        <p:tgtEl>
                                          <p:spTgt spid="76801">
                                            <p:txEl>
                                              <p:pRg st="11" end="11"/>
                                            </p:txEl>
                                          </p:spTgt>
                                        </p:tgtEl>
                                      </p:cBhvr>
                                    </p:animEffect>
                                  </p:childTnLst>
                                </p:cTn>
                              </p:par>
                              <p:par>
                                <p:cTn id="39" presetID="8" presetClass="entr" presetSubtype="16" fill="hold" nodeType="withEffect">
                                  <p:stCondLst>
                                    <p:cond delay="0"/>
                                  </p:stCondLst>
                                  <p:childTnLst>
                                    <p:set>
                                      <p:cBhvr>
                                        <p:cTn id="40" dur="1" fill="hold">
                                          <p:stCondLst>
                                            <p:cond delay="0"/>
                                          </p:stCondLst>
                                        </p:cTn>
                                        <p:tgtEl>
                                          <p:spTgt spid="76801">
                                            <p:txEl>
                                              <p:pRg st="12" end="12"/>
                                            </p:txEl>
                                          </p:spTgt>
                                        </p:tgtEl>
                                        <p:attrNameLst>
                                          <p:attrName>style.visibility</p:attrName>
                                        </p:attrNameLst>
                                      </p:cBhvr>
                                      <p:to>
                                        <p:strVal val="visible"/>
                                      </p:to>
                                    </p:set>
                                    <p:animEffect transition="in" filter="diamond(in)">
                                      <p:cBhvr>
                                        <p:cTn id="41" dur="2000"/>
                                        <p:tgtEl>
                                          <p:spTgt spid="76801">
                                            <p:txEl>
                                              <p:pRg st="12" end="12"/>
                                            </p:txEl>
                                          </p:spTgt>
                                        </p:tgtEl>
                                      </p:cBhvr>
                                    </p:animEffect>
                                  </p:childTnLst>
                                </p:cTn>
                              </p:par>
                              <p:par>
                                <p:cTn id="42" presetID="8" presetClass="entr" presetSubtype="16" fill="hold" nodeType="withEffect">
                                  <p:stCondLst>
                                    <p:cond delay="0"/>
                                  </p:stCondLst>
                                  <p:childTnLst>
                                    <p:set>
                                      <p:cBhvr>
                                        <p:cTn id="43" dur="1" fill="hold">
                                          <p:stCondLst>
                                            <p:cond delay="0"/>
                                          </p:stCondLst>
                                        </p:cTn>
                                        <p:tgtEl>
                                          <p:spTgt spid="76801">
                                            <p:txEl>
                                              <p:pRg st="13" end="13"/>
                                            </p:txEl>
                                          </p:spTgt>
                                        </p:tgtEl>
                                        <p:attrNameLst>
                                          <p:attrName>style.visibility</p:attrName>
                                        </p:attrNameLst>
                                      </p:cBhvr>
                                      <p:to>
                                        <p:strVal val="visible"/>
                                      </p:to>
                                    </p:set>
                                    <p:animEffect transition="in" filter="diamond(in)">
                                      <p:cBhvr>
                                        <p:cTn id="44" dur="2000"/>
                                        <p:tgtEl>
                                          <p:spTgt spid="76801">
                                            <p:txEl>
                                              <p:pRg st="13" end="13"/>
                                            </p:txEl>
                                          </p:spTgt>
                                        </p:tgtEl>
                                      </p:cBhvr>
                                    </p:animEffect>
                                  </p:childTnLst>
                                </p:cTn>
                              </p:par>
                              <p:par>
                                <p:cTn id="45" presetID="53" presetClass="entr" presetSubtype="0" fill="hold" nodeType="withEffect">
                                  <p:stCondLst>
                                    <p:cond delay="0"/>
                                  </p:stCondLst>
                                  <p:childTnLst>
                                    <p:set>
                                      <p:cBhvr>
                                        <p:cTn id="46" dur="1" fill="hold">
                                          <p:stCondLst>
                                            <p:cond delay="0"/>
                                          </p:stCondLst>
                                        </p:cTn>
                                        <p:tgtEl>
                                          <p:spTgt spid="76803"/>
                                        </p:tgtEl>
                                        <p:attrNameLst>
                                          <p:attrName>style.visibility</p:attrName>
                                        </p:attrNameLst>
                                      </p:cBhvr>
                                      <p:to>
                                        <p:strVal val="visible"/>
                                      </p:to>
                                    </p:set>
                                    <p:anim calcmode="lin" valueType="num">
                                      <p:cBhvr>
                                        <p:cTn id="47" dur="500" fill="hold"/>
                                        <p:tgtEl>
                                          <p:spTgt spid="76803"/>
                                        </p:tgtEl>
                                        <p:attrNameLst>
                                          <p:attrName>ppt_w</p:attrName>
                                        </p:attrNameLst>
                                      </p:cBhvr>
                                      <p:tavLst>
                                        <p:tav tm="0">
                                          <p:val>
                                            <p:fltVal val="0"/>
                                          </p:val>
                                        </p:tav>
                                        <p:tav tm="100000">
                                          <p:val>
                                            <p:strVal val="#ppt_w"/>
                                          </p:val>
                                        </p:tav>
                                      </p:tavLst>
                                    </p:anim>
                                    <p:anim calcmode="lin" valueType="num">
                                      <p:cBhvr>
                                        <p:cTn id="48" dur="500" fill="hold"/>
                                        <p:tgtEl>
                                          <p:spTgt spid="76803"/>
                                        </p:tgtEl>
                                        <p:attrNameLst>
                                          <p:attrName>ppt_h</p:attrName>
                                        </p:attrNameLst>
                                      </p:cBhvr>
                                      <p:tavLst>
                                        <p:tav tm="0">
                                          <p:val>
                                            <p:fltVal val="0"/>
                                          </p:val>
                                        </p:tav>
                                        <p:tav tm="100000">
                                          <p:val>
                                            <p:strVal val="#ppt_h"/>
                                          </p:val>
                                        </p:tav>
                                      </p:tavLst>
                                    </p:anim>
                                    <p:animEffect transition="in" filter="fade">
                                      <p:cBhvr>
                                        <p:cTn id="49" dur="500"/>
                                        <p:tgtEl>
                                          <p:spTgt spid="76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04800" y="533400"/>
            <a:ext cx="8458200" cy="6370638"/>
          </a:xfrm>
          <a:prstGeom prst="rect">
            <a:avLst/>
          </a:prstGeom>
          <a:noFill/>
          <a:ln w="9525">
            <a:noFill/>
            <a:miter lim="800000"/>
            <a:headEnd/>
            <a:tailEnd/>
          </a:ln>
        </p:spPr>
        <p:txBody>
          <a:bodyPr>
            <a:spAutoFit/>
          </a:bodyPr>
          <a:lstStyle/>
          <a:p>
            <a:r>
              <a:rPr lang="en-US" sz="2400" b="1">
                <a:latin typeface="Comic Sans MS" pitchFamily="66" charset="0"/>
              </a:rPr>
              <a:t>Problems caused by Gap between Rich and Poor</a:t>
            </a:r>
          </a:p>
          <a:p>
            <a:endParaRPr lang="en-US" sz="2400">
              <a:latin typeface="Comic Sans MS" pitchFamily="66" charset="0"/>
            </a:endParaRPr>
          </a:p>
          <a:p>
            <a:r>
              <a:rPr lang="en-US" sz="2400">
                <a:latin typeface="Comic Sans MS" pitchFamily="66" charset="0"/>
              </a:rPr>
              <a:t>The population of Rome was never equally divided.  There were a small number of rich and a very large number of poor.  Many of these poor moved to urban areas (cities) in search of jobs and ended up forming a </a:t>
            </a:r>
            <a:r>
              <a:rPr lang="en-US" sz="2400" u="sng">
                <a:latin typeface="Comic Sans MS" pitchFamily="66" charset="0"/>
              </a:rPr>
              <a:t>large community of unemployed.  These people were in constant danger of causing a revolt. </a:t>
            </a:r>
          </a:p>
          <a:p>
            <a:endParaRPr lang="en-US" sz="2400" u="sng">
              <a:latin typeface="Comic Sans MS" pitchFamily="66" charset="0"/>
            </a:endParaRPr>
          </a:p>
          <a:p>
            <a:r>
              <a:rPr lang="en-US" sz="2400">
                <a:latin typeface="Comic Sans MS" pitchFamily="66" charset="0"/>
              </a:rPr>
              <a:t> </a:t>
            </a:r>
          </a:p>
          <a:p>
            <a:endParaRPr lang="en-US" sz="2400" b="1">
              <a:latin typeface="Comic Sans MS" pitchFamily="66" charset="0"/>
            </a:endParaRPr>
          </a:p>
          <a:p>
            <a:r>
              <a:rPr lang="en-US" sz="2400" b="1">
                <a:latin typeface="Comic Sans MS" pitchFamily="66" charset="0"/>
              </a:rPr>
              <a:t>Bread and circuses</a:t>
            </a:r>
          </a:p>
          <a:p>
            <a:endParaRPr lang="en-US" sz="2400" b="1">
              <a:latin typeface="Comic Sans MS" pitchFamily="66" charset="0"/>
            </a:endParaRPr>
          </a:p>
          <a:p>
            <a:r>
              <a:rPr lang="en-US" sz="2400">
                <a:latin typeface="Comic Sans MS" pitchFamily="66" charset="0"/>
              </a:rPr>
              <a:t>To keep the mob from revolting the Roman government provided them with </a:t>
            </a:r>
            <a:r>
              <a:rPr lang="en-US" sz="2400" u="sng">
                <a:latin typeface="Comic Sans MS" pitchFamily="66" charset="0"/>
              </a:rPr>
              <a:t>free food and entertainment. </a:t>
            </a:r>
          </a:p>
          <a:p>
            <a:endParaRPr lang="en-US" sz="2400" u="sng">
              <a:latin typeface="Comic Sans MS" pitchFamily="66" charset="0"/>
            </a:endParaRPr>
          </a:p>
          <a:p>
            <a:endParaRPr lang="en-US" sz="2400">
              <a:latin typeface="Comic Sans MS" pitchFamily="66" charset="0"/>
            </a:endParaRPr>
          </a:p>
        </p:txBody>
      </p:sp>
      <p:pic>
        <p:nvPicPr>
          <p:cNvPr id="1026" name="Picture 2" descr="http://karenswhimsy.com/public-domain-images/gladiators/images/gladiators-2.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715000" y="3425825"/>
            <a:ext cx="2324100" cy="1812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2000"/>
                                        <p:tgtEl>
                                          <p:spTgt spid="2">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diamond(in)">
                                      <p:cBhvr>
                                        <p:cTn id="10" dur="20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circle(in)">
                                      <p:cBhvr>
                                        <p:cTn id="15" dur="2000"/>
                                        <p:tgtEl>
                                          <p:spTgt spid="2">
                                            <p:txEl>
                                              <p:pRg st="6" end="6"/>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2">
                                            <p:txEl>
                                              <p:pRg st="8" end="8"/>
                                            </p:txEl>
                                          </p:spTgt>
                                        </p:tgtEl>
                                        <p:attrNameLst>
                                          <p:attrName>style.visibility</p:attrName>
                                        </p:attrNameLst>
                                      </p:cBhvr>
                                      <p:to>
                                        <p:strVal val="visible"/>
                                      </p:to>
                                    </p:set>
                                    <p:animEffect transition="in" filter="circle(in)">
                                      <p:cBhvr>
                                        <p:cTn id="18" dur="2000"/>
                                        <p:tgtEl>
                                          <p:spTgt spid="2">
                                            <p:txEl>
                                              <p:pRg st="8" end="8"/>
                                            </p:txEl>
                                          </p:spTgt>
                                        </p:tgtEl>
                                      </p:cBhvr>
                                    </p:animEffect>
                                  </p:childTnLst>
                                </p:cTn>
                              </p:par>
                              <p:par>
                                <p:cTn id="19" presetID="53"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500" fill="hold"/>
                                        <p:tgtEl>
                                          <p:spTgt spid="1026"/>
                                        </p:tgtEl>
                                        <p:attrNameLst>
                                          <p:attrName>ppt_w</p:attrName>
                                        </p:attrNameLst>
                                      </p:cBhvr>
                                      <p:tavLst>
                                        <p:tav tm="0">
                                          <p:val>
                                            <p:fltVal val="0"/>
                                          </p:val>
                                        </p:tav>
                                        <p:tav tm="100000">
                                          <p:val>
                                            <p:strVal val="#ppt_w"/>
                                          </p:val>
                                        </p:tav>
                                      </p:tavLst>
                                    </p:anim>
                                    <p:anim calcmode="lin" valueType="num">
                                      <p:cBhvr>
                                        <p:cTn id="22" dur="500" fill="hold"/>
                                        <p:tgtEl>
                                          <p:spTgt spid="1026"/>
                                        </p:tgtEl>
                                        <p:attrNameLst>
                                          <p:attrName>ppt_h</p:attrName>
                                        </p:attrNameLst>
                                      </p:cBhvr>
                                      <p:tavLst>
                                        <p:tav tm="0">
                                          <p:val>
                                            <p:fltVal val="0"/>
                                          </p:val>
                                        </p:tav>
                                        <p:tav tm="100000">
                                          <p:val>
                                            <p:strVal val="#ppt_h"/>
                                          </p:val>
                                        </p:tav>
                                      </p:tavLst>
                                    </p:anim>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4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latin typeface="Comic Sans MS" pitchFamily="66" charset="0"/>
            </a:endParaRPr>
          </a:p>
        </p:txBody>
      </p:sp>
      <p:pic>
        <p:nvPicPr>
          <p:cNvPr id="71683" name="Picture 4" descr="Image:Spartacus1.jpg">
            <a:hlinkClick r:id="rId2"/>
          </p:cNvPr>
          <p:cNvPicPr>
            <a:picLocks noChangeAspect="1" noChangeArrowheads="1"/>
          </p:cNvPicPr>
          <p:nvPr/>
        </p:nvPicPr>
        <p:blipFill>
          <a:blip r:embed="rId3" cstate="print"/>
          <a:srcRect/>
          <a:stretch>
            <a:fillRect/>
          </a:stretch>
        </p:blipFill>
        <p:spPr bwMode="auto">
          <a:xfrm>
            <a:off x="7467600" y="4038600"/>
            <a:ext cx="1285875" cy="1714500"/>
          </a:xfrm>
          <a:prstGeom prst="rect">
            <a:avLst/>
          </a:prstGeom>
          <a:noFill/>
          <a:ln w="9525">
            <a:noFill/>
            <a:miter lim="800000"/>
            <a:headEnd/>
            <a:tailEnd/>
          </a:ln>
        </p:spPr>
      </p:pic>
      <p:sp>
        <p:nvSpPr>
          <p:cNvPr id="84015" name="Rectangle 47"/>
          <p:cNvSpPr>
            <a:spLocks noChangeArrowheads="1"/>
          </p:cNvSpPr>
          <p:nvPr/>
        </p:nvSpPr>
        <p:spPr bwMode="auto">
          <a:xfrm>
            <a:off x="76200" y="413613"/>
            <a:ext cx="8915400" cy="5632311"/>
          </a:xfrm>
          <a:prstGeom prst="rect">
            <a:avLst/>
          </a:prstGeom>
          <a:noFill/>
          <a:ln w="9525">
            <a:noFill/>
            <a:miter lim="800000"/>
            <a:headEnd/>
            <a:tailEnd/>
          </a:ln>
          <a:effectLst/>
        </p:spPr>
        <p:txBody>
          <a:bodyPr anchor="ctr">
            <a:spAutoFit/>
          </a:bodyPr>
          <a:lstStyle/>
          <a:p>
            <a:pPr eaLnBrk="0" hangingPunct="0">
              <a:tabLst>
                <a:tab pos="1581150" algn="l"/>
              </a:tabLst>
            </a:pPr>
            <a:r>
              <a:rPr lang="en-US" sz="2400" b="1" dirty="0">
                <a:latin typeface="Comic Sans MS" pitchFamily="66" charset="0"/>
                <a:ea typeface="Calibri" pitchFamily="34" charset="0"/>
                <a:cs typeface="Times New Roman" pitchFamily="18" charset="0"/>
              </a:rPr>
              <a:t>Roman Art and Architecture</a:t>
            </a:r>
            <a:endParaRPr lang="en-US" sz="2400" dirty="0">
              <a:latin typeface="Comic Sans MS" pitchFamily="66" charset="0"/>
              <a:ea typeface="Calibri" pitchFamily="34" charset="0"/>
            </a:endParaRPr>
          </a:p>
          <a:p>
            <a:pPr eaLnBrk="0" hangingPunct="0">
              <a:tabLst>
                <a:tab pos="1581150" algn="l"/>
              </a:tabLst>
            </a:pPr>
            <a:r>
              <a:rPr lang="en-US" sz="2400" dirty="0">
                <a:latin typeface="Comic Sans MS" pitchFamily="66" charset="0"/>
                <a:ea typeface="Calibri" pitchFamily="34" charset="0"/>
                <a:cs typeface="Times New Roman" pitchFamily="18" charset="0"/>
              </a:rPr>
              <a:t>When did the Romans adopt many features of Greek art.</a:t>
            </a:r>
          </a:p>
          <a:p>
            <a:pPr eaLnBrk="0" hangingPunct="0">
              <a:tabLst>
                <a:tab pos="1581150" algn="l"/>
              </a:tabLst>
            </a:pPr>
            <a:r>
              <a:rPr lang="en-US" sz="2400" u="sng" dirty="0">
                <a:latin typeface="Comic Sans MS" pitchFamily="66" charset="0"/>
                <a:ea typeface="Calibri" pitchFamily="34" charset="0"/>
                <a:cs typeface="Times New Roman" pitchFamily="18" charset="0"/>
              </a:rPr>
              <a:t>During the third and second centuries the Romans began to adopt features of Greek art. </a:t>
            </a:r>
            <a:r>
              <a:rPr lang="en-US" sz="2400" dirty="0">
                <a:latin typeface="Comic Sans MS" pitchFamily="66" charset="0"/>
                <a:ea typeface="Calibri" pitchFamily="34" charset="0"/>
                <a:cs typeface="Times New Roman" pitchFamily="18" charset="0"/>
              </a:rPr>
              <a:t> </a:t>
            </a:r>
            <a:endParaRPr lang="en-US" sz="2400" dirty="0" smtClean="0">
              <a:latin typeface="Comic Sans MS" pitchFamily="66" charset="0"/>
              <a:ea typeface="Calibri" pitchFamily="34" charset="0"/>
              <a:cs typeface="Times New Roman" pitchFamily="18" charset="0"/>
            </a:endParaRPr>
          </a:p>
          <a:p>
            <a:pPr eaLnBrk="0" hangingPunct="0">
              <a:tabLst>
                <a:tab pos="1581150" algn="l"/>
              </a:tabLst>
            </a:pPr>
            <a:endParaRPr lang="en-US" sz="2400" dirty="0">
              <a:latin typeface="Comic Sans MS" pitchFamily="66" charset="0"/>
            </a:endParaRPr>
          </a:p>
          <a:p>
            <a:pPr eaLnBrk="0" hangingPunct="0">
              <a:tabLst>
                <a:tab pos="1581150" algn="l"/>
              </a:tabLst>
            </a:pPr>
            <a:r>
              <a:rPr lang="en-US" sz="2400" b="1" u="sng" dirty="0" smtClean="0">
                <a:latin typeface="Comic Sans MS" pitchFamily="66" charset="0"/>
                <a:ea typeface="Calibri" pitchFamily="34" charset="0"/>
                <a:cs typeface="Calibri" pitchFamily="34" charset="0"/>
              </a:rPr>
              <a:t>Mosaics</a:t>
            </a:r>
            <a:r>
              <a:rPr lang="en-US" sz="2400" dirty="0" smtClean="0">
                <a:latin typeface="Comic Sans MS" pitchFamily="66" charset="0"/>
                <a:ea typeface="Calibri" pitchFamily="34" charset="0"/>
                <a:cs typeface="Calibri" pitchFamily="34" charset="0"/>
              </a:rPr>
              <a:t>-pictures made from chips of colored glass or stone</a:t>
            </a:r>
            <a:endParaRPr lang="en-US" sz="2400" dirty="0">
              <a:latin typeface="Comic Sans MS" pitchFamily="66" charset="0"/>
              <a:ea typeface="Calibri" pitchFamily="34" charset="0"/>
              <a:cs typeface="Calibri" pitchFamily="34" charset="0"/>
            </a:endParaRPr>
          </a:p>
          <a:p>
            <a:pPr eaLnBrk="0" hangingPunct="0">
              <a:tabLst>
                <a:tab pos="1581150" algn="l"/>
              </a:tabLst>
            </a:pPr>
            <a:endParaRPr lang="en-US" sz="2400" dirty="0">
              <a:latin typeface="Comic Sans MS" pitchFamily="66" charset="0"/>
              <a:ea typeface="Calibri" pitchFamily="34" charset="0"/>
              <a:cs typeface="Calibri" pitchFamily="34" charset="0"/>
            </a:endParaRPr>
          </a:p>
          <a:p>
            <a:pPr eaLnBrk="0" hangingPunct="0">
              <a:tabLst>
                <a:tab pos="1581150" algn="l"/>
              </a:tabLst>
            </a:pPr>
            <a:r>
              <a:rPr lang="en-US" sz="2400" dirty="0">
                <a:latin typeface="Comic Sans MS" pitchFamily="66" charset="0"/>
                <a:ea typeface="Calibri" pitchFamily="34" charset="0"/>
                <a:cs typeface="Calibri" pitchFamily="34" charset="0"/>
              </a:rPr>
              <a:t>How did Roman sculpture contrast with Greek Sculpture?</a:t>
            </a:r>
            <a:endParaRPr lang="en-US" sz="2400" dirty="0">
              <a:latin typeface="Comic Sans MS" pitchFamily="66" charset="0"/>
            </a:endParaRPr>
          </a:p>
          <a:p>
            <a:pPr eaLnBrk="0" hangingPunct="0">
              <a:tabLst>
                <a:tab pos="1581150" algn="l"/>
              </a:tabLst>
            </a:pPr>
            <a:r>
              <a:rPr lang="en-US" sz="2400" u="sng" dirty="0">
                <a:latin typeface="Comic Sans MS" pitchFamily="66" charset="0"/>
                <a:ea typeface="Calibri" pitchFamily="34" charset="0"/>
                <a:cs typeface="Calibri" pitchFamily="34" charset="0"/>
              </a:rPr>
              <a:t>Greek art focused on perfection while Roman art focused on </a:t>
            </a:r>
            <a:r>
              <a:rPr lang="en-US" sz="2400" b="1" u="sng" dirty="0">
                <a:latin typeface="Comic Sans MS" pitchFamily="66" charset="0"/>
                <a:ea typeface="Calibri" pitchFamily="34" charset="0"/>
                <a:cs typeface="Calibri" pitchFamily="34" charset="0"/>
              </a:rPr>
              <a:t>realism</a:t>
            </a:r>
            <a:r>
              <a:rPr lang="en-US" sz="2400" u="sng" dirty="0">
                <a:latin typeface="Comic Sans MS" pitchFamily="66" charset="0"/>
                <a:ea typeface="Calibri" pitchFamily="34" charset="0"/>
                <a:cs typeface="Calibri" pitchFamily="34" charset="0"/>
              </a:rPr>
              <a:t>. </a:t>
            </a:r>
          </a:p>
          <a:p>
            <a:pPr eaLnBrk="0" hangingPunct="0">
              <a:tabLst>
                <a:tab pos="1581150" algn="l"/>
              </a:tabLst>
            </a:pPr>
            <a:endParaRPr lang="en-US" sz="2400" dirty="0">
              <a:latin typeface="Comic Sans MS" pitchFamily="66" charset="0"/>
              <a:ea typeface="Calibri" pitchFamily="34" charset="0"/>
              <a:cs typeface="Calibri" pitchFamily="34" charset="0"/>
            </a:endParaRPr>
          </a:p>
          <a:p>
            <a:pPr eaLnBrk="0" hangingPunct="0">
              <a:tabLst>
                <a:tab pos="1581150" algn="l"/>
              </a:tabLst>
            </a:pPr>
            <a:r>
              <a:rPr lang="en-US" sz="2400" u="sng" dirty="0" smtClean="0">
                <a:latin typeface="Comic Sans MS" pitchFamily="66" charset="0"/>
                <a:cs typeface="Times New Roman" pitchFamily="18" charset="0"/>
              </a:rPr>
              <a:t>The </a:t>
            </a:r>
            <a:r>
              <a:rPr lang="en-US" sz="2400" u="sng" dirty="0">
                <a:latin typeface="Comic Sans MS" pitchFamily="66" charset="0"/>
                <a:cs typeface="Times New Roman" pitchFamily="18" charset="0"/>
              </a:rPr>
              <a:t>Romans adopted the vault, arch and dome</a:t>
            </a:r>
          </a:p>
          <a:p>
            <a:pPr eaLnBrk="0" hangingPunct="0">
              <a:tabLst>
                <a:tab pos="1581150" algn="l"/>
              </a:tabLst>
            </a:pPr>
            <a:endParaRPr lang="en-US" sz="2400" dirty="0">
              <a:latin typeface="Comic Sans MS" pitchFamily="66" charset="0"/>
            </a:endParaRPr>
          </a:p>
          <a:p>
            <a:pPr eaLnBrk="0" hangingPunct="0">
              <a:tabLst>
                <a:tab pos="1581150" algn="l"/>
              </a:tabLst>
            </a:pPr>
            <a:endParaRPr lang="en-US" sz="2400" dirty="0">
              <a:latin typeface="Comic Sans MS" pitchFamily="66" charset="0"/>
            </a:endParaRPr>
          </a:p>
          <a:p>
            <a:pPr eaLnBrk="0" hangingPunct="0">
              <a:tabLst>
                <a:tab pos="1581150" algn="l"/>
              </a:tabLst>
            </a:pPr>
            <a:endParaRPr lang="en-US" sz="24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015">
                                            <p:txEl>
                                              <p:pRg st="0" end="0"/>
                                            </p:txEl>
                                          </p:spTgt>
                                        </p:tgtEl>
                                        <p:attrNameLst>
                                          <p:attrName>style.visibility</p:attrName>
                                        </p:attrNameLst>
                                      </p:cBhvr>
                                      <p:to>
                                        <p:strVal val="visible"/>
                                      </p:to>
                                    </p:set>
                                    <p:animEffect transition="in" filter="fade">
                                      <p:cBhvr>
                                        <p:cTn id="7" dur="500"/>
                                        <p:tgtEl>
                                          <p:spTgt spid="840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015">
                                            <p:txEl>
                                              <p:pRg st="1" end="1"/>
                                            </p:txEl>
                                          </p:spTgt>
                                        </p:tgtEl>
                                        <p:attrNameLst>
                                          <p:attrName>style.visibility</p:attrName>
                                        </p:attrNameLst>
                                      </p:cBhvr>
                                      <p:to>
                                        <p:strVal val="visible"/>
                                      </p:to>
                                    </p:set>
                                    <p:animEffect transition="in" filter="fade">
                                      <p:cBhvr>
                                        <p:cTn id="12" dur="500"/>
                                        <p:tgtEl>
                                          <p:spTgt spid="840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4015">
                                            <p:txEl>
                                              <p:pRg st="2" end="2"/>
                                            </p:txEl>
                                          </p:spTgt>
                                        </p:tgtEl>
                                        <p:attrNameLst>
                                          <p:attrName>style.visibility</p:attrName>
                                        </p:attrNameLst>
                                      </p:cBhvr>
                                      <p:to>
                                        <p:strVal val="visible"/>
                                      </p:to>
                                    </p:set>
                                    <p:animEffect transition="in" filter="fade">
                                      <p:cBhvr>
                                        <p:cTn id="17" dur="500"/>
                                        <p:tgtEl>
                                          <p:spTgt spid="840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015">
                                            <p:txEl>
                                              <p:pRg st="4" end="4"/>
                                            </p:txEl>
                                          </p:spTgt>
                                        </p:tgtEl>
                                        <p:attrNameLst>
                                          <p:attrName>style.visibility</p:attrName>
                                        </p:attrNameLst>
                                      </p:cBhvr>
                                      <p:to>
                                        <p:strVal val="visible"/>
                                      </p:to>
                                    </p:set>
                                    <p:animEffect transition="in" filter="fade">
                                      <p:cBhvr>
                                        <p:cTn id="22" dur="500"/>
                                        <p:tgtEl>
                                          <p:spTgt spid="8401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4015">
                                            <p:txEl>
                                              <p:pRg st="6" end="6"/>
                                            </p:txEl>
                                          </p:spTgt>
                                        </p:tgtEl>
                                        <p:attrNameLst>
                                          <p:attrName>style.visibility</p:attrName>
                                        </p:attrNameLst>
                                      </p:cBhvr>
                                      <p:to>
                                        <p:strVal val="visible"/>
                                      </p:to>
                                    </p:set>
                                    <p:animEffect transition="in" filter="fade">
                                      <p:cBhvr>
                                        <p:cTn id="27" dur="500"/>
                                        <p:tgtEl>
                                          <p:spTgt spid="8401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4015">
                                            <p:txEl>
                                              <p:pRg st="7" end="7"/>
                                            </p:txEl>
                                          </p:spTgt>
                                        </p:tgtEl>
                                        <p:attrNameLst>
                                          <p:attrName>style.visibility</p:attrName>
                                        </p:attrNameLst>
                                      </p:cBhvr>
                                      <p:to>
                                        <p:strVal val="visible"/>
                                      </p:to>
                                    </p:set>
                                    <p:animEffect transition="in" filter="fade">
                                      <p:cBhvr>
                                        <p:cTn id="32" dur="500"/>
                                        <p:tgtEl>
                                          <p:spTgt spid="8401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4015">
                                            <p:txEl>
                                              <p:pRg st="9" end="9"/>
                                            </p:txEl>
                                          </p:spTgt>
                                        </p:tgtEl>
                                        <p:attrNameLst>
                                          <p:attrName>style.visibility</p:attrName>
                                        </p:attrNameLst>
                                      </p:cBhvr>
                                      <p:to>
                                        <p:strVal val="visible"/>
                                      </p:to>
                                    </p:set>
                                    <p:animEffect transition="in" filter="fade">
                                      <p:cBhvr>
                                        <p:cTn id="37" dur="500"/>
                                        <p:tgtEl>
                                          <p:spTgt spid="840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1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228600" y="228600"/>
            <a:ext cx="8610600" cy="4770438"/>
          </a:xfrm>
          <a:prstGeom prst="rect">
            <a:avLst/>
          </a:prstGeom>
          <a:noFill/>
          <a:ln w="9525">
            <a:noFill/>
            <a:miter lim="800000"/>
            <a:headEnd/>
            <a:tailEnd/>
          </a:ln>
        </p:spPr>
        <p:txBody>
          <a:bodyPr>
            <a:spAutoFit/>
          </a:bodyPr>
          <a:lstStyle/>
          <a:p>
            <a:r>
              <a:rPr lang="en-US" sz="1600" b="1">
                <a:latin typeface="Comic Sans MS" pitchFamily="66" charset="0"/>
              </a:rPr>
              <a:t>k) citing the reasons for the decline and fall of the Western Roman Empire.</a:t>
            </a:r>
          </a:p>
          <a:p>
            <a:endParaRPr lang="en-US" sz="1600">
              <a:latin typeface="Comic Sans MS" pitchFamily="66" charset="0"/>
            </a:endParaRPr>
          </a:p>
          <a:p>
            <a:r>
              <a:rPr lang="en-US" sz="1600" b="1">
                <a:latin typeface="Comic Sans MS" pitchFamily="66" charset="0"/>
              </a:rPr>
              <a:t>Causes for the decline of the Western Roman Empire </a:t>
            </a:r>
          </a:p>
          <a:p>
            <a:r>
              <a:rPr lang="en-US" sz="1600">
                <a:latin typeface="Comic Sans MS" pitchFamily="66" charset="0"/>
              </a:rPr>
              <a:t>• Geographic size - difficulty of defense and administration </a:t>
            </a:r>
          </a:p>
          <a:p>
            <a:r>
              <a:rPr lang="en-US" sz="1600">
                <a:latin typeface="Comic Sans MS" pitchFamily="66" charset="0"/>
              </a:rPr>
              <a:t>• Economy - The cost of defense and devaluation of Roman currency </a:t>
            </a:r>
          </a:p>
          <a:p>
            <a:r>
              <a:rPr lang="en-US" sz="1600">
                <a:latin typeface="Comic Sans MS" pitchFamily="66" charset="0"/>
              </a:rPr>
              <a:t>• Military - Army membership starting to include non-Romans, resulting in decline of discipline </a:t>
            </a:r>
          </a:p>
          <a:p>
            <a:r>
              <a:rPr lang="en-US" sz="1600">
                <a:latin typeface="Comic Sans MS" pitchFamily="66" charset="0"/>
              </a:rPr>
              <a:t>• Moral decay - People’s loss of faith in Rome and the family </a:t>
            </a:r>
          </a:p>
          <a:p>
            <a:r>
              <a:rPr lang="en-US" sz="1600">
                <a:latin typeface="Comic Sans MS" pitchFamily="66" charset="0"/>
              </a:rPr>
              <a:t>• Political problems - Civil conflict and weak administration </a:t>
            </a:r>
          </a:p>
          <a:p>
            <a:r>
              <a:rPr lang="en-US" sz="1600">
                <a:latin typeface="Comic Sans MS" pitchFamily="66" charset="0"/>
              </a:rPr>
              <a:t>• Invasion - Attacks on borders </a:t>
            </a:r>
          </a:p>
          <a:p>
            <a:endParaRPr lang="en-US" sz="1600">
              <a:latin typeface="Comic Sans MS" pitchFamily="66" charset="0"/>
            </a:endParaRPr>
          </a:p>
          <a:p>
            <a:r>
              <a:rPr lang="en-US" sz="1600" b="1">
                <a:latin typeface="Comic Sans MS" pitchFamily="66" charset="0"/>
              </a:rPr>
              <a:t>Division of Roman Empire </a:t>
            </a:r>
          </a:p>
          <a:p>
            <a:endParaRPr lang="en-US" sz="1600">
              <a:latin typeface="Comic Sans MS" pitchFamily="66" charset="0"/>
            </a:endParaRPr>
          </a:p>
          <a:p>
            <a:r>
              <a:rPr lang="en-US" sz="1600">
                <a:latin typeface="Comic Sans MS" pitchFamily="66" charset="0"/>
              </a:rPr>
              <a:t>• Move of capital by Constantine from Rome to Byzantium, renaming it Constantinople </a:t>
            </a:r>
          </a:p>
          <a:p>
            <a:r>
              <a:rPr lang="en-US" sz="1600">
                <a:latin typeface="Comic Sans MS" pitchFamily="66" charset="0"/>
              </a:rPr>
              <a:t>• Survival of Western Roman Empire until 476 A.D. (C.E.), when it ceased to have a Roman Emperor </a:t>
            </a:r>
          </a:p>
          <a:p>
            <a:r>
              <a:rPr lang="en-US" sz="1600">
                <a:latin typeface="Comic Sans MS" pitchFamily="66" charset="0"/>
              </a:rPr>
              <a:t>• Eastern Roman Empire (Byzantine Empire) </a:t>
            </a:r>
          </a:p>
          <a:p>
            <a:r>
              <a:rPr lang="en-US" sz="1600">
                <a:latin typeface="Comic Sans MS" pitchFamily="66" charset="0"/>
              </a:rPr>
              <a:t>	</a:t>
            </a:r>
          </a:p>
          <a:p>
            <a:r>
              <a:rPr lang="en-US" sz="1600" b="1">
                <a:latin typeface="Comic Sans MS" pitchFamily="66" charset="0"/>
              </a:rPr>
              <a:t> </a:t>
            </a:r>
            <a:endParaRPr lang="en-US" sz="1600">
              <a:latin typeface="Comic Sans MS" pitchFamily="66"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rt:The arch supports a vertical load primarily by axial compression of its wedge-shaped voussoirs. As shown on the Roman arch, the first voussoir, or springer, rests on the impost, at the top of the abutment or pier. The haunch, rising from the impost to the crown (highest point), is defined by the inner curve, or intrados, and outer curve, or extrados. The Roman arch, with its semicircular intrados, has a rise exactly half the width of the span. Below it are shown examples of the curved arch (left) and the pointed arch (right). The stilted arch has vertical sides. A Moorish arch widens above the spring points. The trefoil arch's intrados has three indentations, or foils. A Gothic arch is a pointed arch usually having two haunches of equal radii of curvature. A Tudor arch has greater curvature near the springers than near the point. Each haunch of the ogee arch consists of a double curve."/>
          <p:cNvPicPr>
            <a:picLocks noChangeAspect="1" noChangeArrowheads="1"/>
          </p:cNvPicPr>
          <p:nvPr/>
        </p:nvPicPr>
        <p:blipFill>
          <a:blip r:embed="rId2" cstate="print">
            <a:clrChange>
              <a:clrFrom>
                <a:srgbClr val="FFFFFF"/>
              </a:clrFrom>
              <a:clrTo>
                <a:srgbClr val="FFFFFF">
                  <a:alpha val="0"/>
                </a:srgbClr>
              </a:clrTo>
            </a:clrChange>
          </a:blip>
          <a:srcRect r="37943"/>
          <a:stretch>
            <a:fillRect/>
          </a:stretch>
        </p:blipFill>
        <p:spPr bwMode="auto">
          <a:xfrm>
            <a:off x="228600" y="228600"/>
            <a:ext cx="4419600" cy="3543300"/>
          </a:xfrm>
          <a:prstGeom prst="rect">
            <a:avLst/>
          </a:prstGeom>
          <a:noFill/>
          <a:ln w="9525">
            <a:noFill/>
            <a:miter lim="800000"/>
            <a:headEnd/>
            <a:tailEnd/>
          </a:ln>
        </p:spPr>
      </p:pic>
      <p:pic>
        <p:nvPicPr>
          <p:cNvPr id="3" name="imgMain" descr="http://pro.corbis.com/images/CSM105246.jpg?size=67&amp;uid=%7b27fae40a-e96f-4636-b86b-5f017b27ef39%7d"/>
          <p:cNvPicPr>
            <a:picLocks noChangeAspect="1" noChangeArrowheads="1"/>
          </p:cNvPicPr>
          <p:nvPr/>
        </p:nvPicPr>
        <p:blipFill>
          <a:blip r:embed="rId3" r:link="rId4" cstate="print"/>
          <a:srcRect/>
          <a:stretch>
            <a:fillRect/>
          </a:stretch>
        </p:blipFill>
        <p:spPr bwMode="auto">
          <a:xfrm>
            <a:off x="5334000" y="304800"/>
            <a:ext cx="3352800" cy="2590800"/>
          </a:xfrm>
          <a:prstGeom prst="rect">
            <a:avLst/>
          </a:prstGeom>
          <a:noFill/>
          <a:ln w="9525">
            <a:noFill/>
            <a:miter lim="800000"/>
            <a:headEnd/>
            <a:tailEnd/>
          </a:ln>
        </p:spPr>
      </p:pic>
      <p:pic>
        <p:nvPicPr>
          <p:cNvPr id="6148" name="Picture 4" descr="http://z.about.com/d/goitaly/1/0/w/A/-/-/benevento-arch.jpg"/>
          <p:cNvPicPr>
            <a:picLocks noChangeAspect="1" noChangeArrowheads="1"/>
          </p:cNvPicPr>
          <p:nvPr/>
        </p:nvPicPr>
        <p:blipFill>
          <a:blip r:embed="rId5" cstate="print"/>
          <a:srcRect/>
          <a:stretch>
            <a:fillRect/>
          </a:stretch>
        </p:blipFill>
        <p:spPr bwMode="auto">
          <a:xfrm>
            <a:off x="5181600" y="3276600"/>
            <a:ext cx="3695700" cy="3259138"/>
          </a:xfrm>
          <a:prstGeom prst="rect">
            <a:avLst/>
          </a:prstGeom>
          <a:noFill/>
          <a:ln w="9525">
            <a:noFill/>
            <a:miter lim="800000"/>
            <a:headEnd/>
            <a:tailEnd/>
          </a:ln>
        </p:spPr>
      </p:pic>
      <p:pic>
        <p:nvPicPr>
          <p:cNvPr id="6150" name="Picture 6" descr="http://media-2.web.britannica.com/eb-media/85/102585-004-87DDCB4D.jpg"/>
          <p:cNvPicPr>
            <a:picLocks noChangeAspect="1" noChangeArrowheads="1"/>
          </p:cNvPicPr>
          <p:nvPr/>
        </p:nvPicPr>
        <p:blipFill>
          <a:blip r:embed="rId6" cstate="print"/>
          <a:srcRect/>
          <a:stretch>
            <a:fillRect/>
          </a:stretch>
        </p:blipFill>
        <p:spPr bwMode="auto">
          <a:xfrm>
            <a:off x="533400" y="3810000"/>
            <a:ext cx="4171950" cy="2722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strVal val="#ppt_w*0.70"/>
                                          </p:val>
                                        </p:tav>
                                        <p:tav tm="100000">
                                          <p:val>
                                            <p:strVal val="#ppt_w"/>
                                          </p:val>
                                        </p:tav>
                                      </p:tavLst>
                                    </p:anim>
                                    <p:anim calcmode="lin" valueType="num">
                                      <p:cBhvr>
                                        <p:cTn id="8" dur="1000" fill="hold"/>
                                        <p:tgtEl>
                                          <p:spTgt spid="6146"/>
                                        </p:tgtEl>
                                        <p:attrNameLst>
                                          <p:attrName>ppt_h</p:attrName>
                                        </p:attrNameLst>
                                      </p:cBhvr>
                                      <p:tavLst>
                                        <p:tav tm="0">
                                          <p:val>
                                            <p:strVal val="#ppt_h"/>
                                          </p:val>
                                        </p:tav>
                                        <p:tav tm="100000">
                                          <p:val>
                                            <p:strVal val="#ppt_h"/>
                                          </p:val>
                                        </p:tav>
                                      </p:tavLst>
                                    </p:anim>
                                    <p:animEffect transition="in" filter="fade">
                                      <p:cBhvr>
                                        <p:cTn id="9" dur="1000"/>
                                        <p:tgtEl>
                                          <p:spTgt spid="6146"/>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6150"/>
                                        </p:tgtEl>
                                        <p:attrNameLst>
                                          <p:attrName>style.visibility</p:attrName>
                                        </p:attrNameLst>
                                      </p:cBhvr>
                                      <p:to>
                                        <p:strVal val="visible"/>
                                      </p:to>
                                    </p:set>
                                    <p:anim calcmode="lin" valueType="num">
                                      <p:cBhvr>
                                        <p:cTn id="17" dur="1000" fill="hold"/>
                                        <p:tgtEl>
                                          <p:spTgt spid="6150"/>
                                        </p:tgtEl>
                                        <p:attrNameLst>
                                          <p:attrName>ppt_w</p:attrName>
                                        </p:attrNameLst>
                                      </p:cBhvr>
                                      <p:tavLst>
                                        <p:tav tm="0">
                                          <p:val>
                                            <p:strVal val="#ppt_w*0.70"/>
                                          </p:val>
                                        </p:tav>
                                        <p:tav tm="100000">
                                          <p:val>
                                            <p:strVal val="#ppt_w"/>
                                          </p:val>
                                        </p:tav>
                                      </p:tavLst>
                                    </p:anim>
                                    <p:anim calcmode="lin" valueType="num">
                                      <p:cBhvr>
                                        <p:cTn id="18" dur="1000" fill="hold"/>
                                        <p:tgtEl>
                                          <p:spTgt spid="6150"/>
                                        </p:tgtEl>
                                        <p:attrNameLst>
                                          <p:attrName>ppt_h</p:attrName>
                                        </p:attrNameLst>
                                      </p:cBhvr>
                                      <p:tavLst>
                                        <p:tav tm="0">
                                          <p:val>
                                            <p:strVal val="#ppt_h"/>
                                          </p:val>
                                        </p:tav>
                                        <p:tav tm="100000">
                                          <p:val>
                                            <p:strVal val="#ppt_h"/>
                                          </p:val>
                                        </p:tav>
                                      </p:tavLst>
                                    </p:anim>
                                    <p:animEffect transition="in" filter="fade">
                                      <p:cBhvr>
                                        <p:cTn id="19" dur="1000"/>
                                        <p:tgtEl>
                                          <p:spTgt spid="6150"/>
                                        </p:tgtEl>
                                      </p:cBhvr>
                                    </p:animEffect>
                                  </p:childTnLst>
                                </p:cTn>
                              </p:par>
                              <p:par>
                                <p:cTn id="20" presetID="55" presetClass="entr" presetSubtype="0" fill="hold" nodeType="withEffect">
                                  <p:stCondLst>
                                    <p:cond delay="0"/>
                                  </p:stCondLst>
                                  <p:childTnLst>
                                    <p:set>
                                      <p:cBhvr>
                                        <p:cTn id="21" dur="1" fill="hold">
                                          <p:stCondLst>
                                            <p:cond delay="0"/>
                                          </p:stCondLst>
                                        </p:cTn>
                                        <p:tgtEl>
                                          <p:spTgt spid="6148"/>
                                        </p:tgtEl>
                                        <p:attrNameLst>
                                          <p:attrName>style.visibility</p:attrName>
                                        </p:attrNameLst>
                                      </p:cBhvr>
                                      <p:to>
                                        <p:strVal val="visible"/>
                                      </p:to>
                                    </p:set>
                                    <p:anim calcmode="lin" valueType="num">
                                      <p:cBhvr>
                                        <p:cTn id="22" dur="1000" fill="hold"/>
                                        <p:tgtEl>
                                          <p:spTgt spid="6148"/>
                                        </p:tgtEl>
                                        <p:attrNameLst>
                                          <p:attrName>ppt_w</p:attrName>
                                        </p:attrNameLst>
                                      </p:cBhvr>
                                      <p:tavLst>
                                        <p:tav tm="0">
                                          <p:val>
                                            <p:strVal val="#ppt_w*0.70"/>
                                          </p:val>
                                        </p:tav>
                                        <p:tav tm="100000">
                                          <p:val>
                                            <p:strVal val="#ppt_w"/>
                                          </p:val>
                                        </p:tav>
                                      </p:tavLst>
                                    </p:anim>
                                    <p:anim calcmode="lin" valueType="num">
                                      <p:cBhvr>
                                        <p:cTn id="23" dur="1000" fill="hold"/>
                                        <p:tgtEl>
                                          <p:spTgt spid="6148"/>
                                        </p:tgtEl>
                                        <p:attrNameLst>
                                          <p:attrName>ppt_h</p:attrName>
                                        </p:attrNameLst>
                                      </p:cBhvr>
                                      <p:tavLst>
                                        <p:tav tm="0">
                                          <p:val>
                                            <p:strVal val="#ppt_h"/>
                                          </p:val>
                                        </p:tav>
                                        <p:tav tm="100000">
                                          <p:val>
                                            <p:strVal val="#ppt_h"/>
                                          </p:val>
                                        </p:tav>
                                      </p:tavLst>
                                    </p:anim>
                                    <p:animEffect transition="in" filter="fade">
                                      <p:cBhvr>
                                        <p:cTn id="24" dur="1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pro.corbis.com/images/MI001508.jpg?size=67&amp;uid=%7b9301d86c-608c-4598-aa89-8f54374a89eb%7d"/>
          <p:cNvPicPr>
            <a:picLocks noChangeAspect="1" noChangeArrowheads="1"/>
          </p:cNvPicPr>
          <p:nvPr/>
        </p:nvPicPr>
        <p:blipFill>
          <a:blip r:embed="rId2" cstate="print"/>
          <a:srcRect/>
          <a:stretch>
            <a:fillRect/>
          </a:stretch>
        </p:blipFill>
        <p:spPr bwMode="auto">
          <a:xfrm>
            <a:off x="533400" y="558800"/>
            <a:ext cx="3962400" cy="3937000"/>
          </a:xfrm>
          <a:prstGeom prst="rect">
            <a:avLst/>
          </a:prstGeom>
          <a:noFill/>
          <a:ln w="9525">
            <a:noFill/>
            <a:miter lim="800000"/>
            <a:headEnd/>
            <a:tailEnd/>
          </a:ln>
        </p:spPr>
      </p:pic>
      <p:pic>
        <p:nvPicPr>
          <p:cNvPr id="5124" name="Picture 4" descr="http://pro.corbis.com/images/MI001501.jpg?size=67&amp;uid=%7b75516412-3983-499a-9eca-e3f5fed53af1%7d"/>
          <p:cNvPicPr>
            <a:picLocks noChangeAspect="1" noChangeArrowheads="1"/>
          </p:cNvPicPr>
          <p:nvPr/>
        </p:nvPicPr>
        <p:blipFill>
          <a:blip r:embed="rId3" cstate="print"/>
          <a:srcRect/>
          <a:stretch>
            <a:fillRect/>
          </a:stretch>
        </p:blipFill>
        <p:spPr bwMode="auto">
          <a:xfrm>
            <a:off x="4762500" y="533400"/>
            <a:ext cx="3848100" cy="3946525"/>
          </a:xfrm>
          <a:prstGeom prst="rect">
            <a:avLst/>
          </a:prstGeom>
          <a:noFill/>
          <a:ln w="9525">
            <a:noFill/>
            <a:miter lim="800000"/>
            <a:headEnd/>
            <a:tailEnd/>
          </a:ln>
        </p:spPr>
      </p:pic>
      <p:pic>
        <p:nvPicPr>
          <p:cNvPr id="5126" name="Picture 6" descr="http://www2.siba.fi/~kkoskim/rooma/kuvat/376_001b.jpg"/>
          <p:cNvPicPr>
            <a:picLocks noChangeAspect="1" noChangeArrowheads="1"/>
          </p:cNvPicPr>
          <p:nvPr/>
        </p:nvPicPr>
        <p:blipFill>
          <a:blip r:embed="rId4" cstate="print"/>
          <a:srcRect/>
          <a:stretch>
            <a:fillRect/>
          </a:stretch>
        </p:blipFill>
        <p:spPr bwMode="auto">
          <a:xfrm>
            <a:off x="2781300" y="4114800"/>
            <a:ext cx="3733800" cy="24812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anim calcmode="lin" valueType="num">
                                      <p:cBhvr additive="base">
                                        <p:cTn id="11" dur="500" fill="hold"/>
                                        <p:tgtEl>
                                          <p:spTgt spid="5124"/>
                                        </p:tgtEl>
                                        <p:attrNameLst>
                                          <p:attrName>ppt_x</p:attrName>
                                        </p:attrNameLst>
                                      </p:cBhvr>
                                      <p:tavLst>
                                        <p:tav tm="0">
                                          <p:val>
                                            <p:strVal val="#ppt_x"/>
                                          </p:val>
                                        </p:tav>
                                        <p:tav tm="100000">
                                          <p:val>
                                            <p:strVal val="#ppt_x"/>
                                          </p:val>
                                        </p:tav>
                                      </p:tavLst>
                                    </p:anim>
                                    <p:anim calcmode="lin" valueType="num">
                                      <p:cBhvr additive="base">
                                        <p:cTn id="12" dur="500" fill="hold"/>
                                        <p:tgtEl>
                                          <p:spTgt spid="51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126"/>
                                        </p:tgtEl>
                                        <p:attrNameLst>
                                          <p:attrName>style.visibility</p:attrName>
                                        </p:attrNameLst>
                                      </p:cBhvr>
                                      <p:to>
                                        <p:strVal val="visible"/>
                                      </p:to>
                                    </p:set>
                                    <p:anim calcmode="lin" valueType="num">
                                      <p:cBhvr additive="base">
                                        <p:cTn id="15" dur="500" fill="hold"/>
                                        <p:tgtEl>
                                          <p:spTgt spid="5126"/>
                                        </p:tgtEl>
                                        <p:attrNameLst>
                                          <p:attrName>ppt_x</p:attrName>
                                        </p:attrNameLst>
                                      </p:cBhvr>
                                      <p:tavLst>
                                        <p:tav tm="0">
                                          <p:val>
                                            <p:strVal val="#ppt_x"/>
                                          </p:val>
                                        </p:tav>
                                        <p:tav tm="100000">
                                          <p:val>
                                            <p:strVal val="#ppt_x"/>
                                          </p:val>
                                        </p:tav>
                                      </p:tavLst>
                                    </p:anim>
                                    <p:anim calcmode="lin" valueType="num">
                                      <p:cBhvr additive="base">
                                        <p:cTn id="16"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pro.corbis.com/images/42-21126784.jpg?size=67&amp;uid=%7b0ee6c776-a7fe-44bb-84f7-9b8acbabc47d%7d"/>
          <p:cNvPicPr>
            <a:picLocks noChangeAspect="1" noChangeArrowheads="1"/>
          </p:cNvPicPr>
          <p:nvPr/>
        </p:nvPicPr>
        <p:blipFill>
          <a:blip r:embed="rId2" cstate="print"/>
          <a:srcRect/>
          <a:stretch>
            <a:fillRect/>
          </a:stretch>
        </p:blipFill>
        <p:spPr bwMode="auto">
          <a:xfrm>
            <a:off x="304800" y="762000"/>
            <a:ext cx="3454400" cy="5181600"/>
          </a:xfrm>
          <a:prstGeom prst="rect">
            <a:avLst/>
          </a:prstGeom>
          <a:noFill/>
          <a:ln w="9525">
            <a:noFill/>
            <a:miter lim="800000"/>
            <a:headEnd/>
            <a:tailEnd/>
          </a:ln>
        </p:spPr>
      </p:pic>
      <p:pic>
        <p:nvPicPr>
          <p:cNvPr id="4100" name="Picture 4" descr="http://h3art.files.wordpress.com/2007/06/roman_pantheon.jpg"/>
          <p:cNvPicPr>
            <a:picLocks noChangeAspect="1" noChangeArrowheads="1"/>
          </p:cNvPicPr>
          <p:nvPr/>
        </p:nvPicPr>
        <p:blipFill>
          <a:blip r:embed="rId3" cstate="print"/>
          <a:srcRect/>
          <a:stretch>
            <a:fillRect/>
          </a:stretch>
        </p:blipFill>
        <p:spPr bwMode="auto">
          <a:xfrm>
            <a:off x="4038600" y="304800"/>
            <a:ext cx="4819650" cy="3640138"/>
          </a:xfrm>
          <a:prstGeom prst="rect">
            <a:avLst/>
          </a:prstGeom>
          <a:noFill/>
          <a:ln w="9525">
            <a:noFill/>
            <a:miter lim="800000"/>
            <a:headEnd/>
            <a:tailEnd/>
          </a:ln>
        </p:spPr>
      </p:pic>
      <p:pic>
        <p:nvPicPr>
          <p:cNvPr id="4102" name="Picture 6" descr="http://www.cartage.org.lb/en/themes/Arts/Architec/AncientArchitectural/RomanArchitecture/Romanmonuments/AncientRomanPantheon/romepantheon.jpg"/>
          <p:cNvPicPr>
            <a:picLocks noChangeAspect="1" noChangeArrowheads="1"/>
          </p:cNvPicPr>
          <p:nvPr/>
        </p:nvPicPr>
        <p:blipFill>
          <a:blip r:embed="rId4" cstate="print"/>
          <a:srcRect/>
          <a:stretch>
            <a:fillRect/>
          </a:stretch>
        </p:blipFill>
        <p:spPr bwMode="auto">
          <a:xfrm>
            <a:off x="5410200" y="4114800"/>
            <a:ext cx="2381250"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par>
                                <p:cTn id="8" presetID="9" presetClass="entr" presetSubtype="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dissolve">
                                      <p:cBhvr>
                                        <p:cTn id="10" dur="500"/>
                                        <p:tgtEl>
                                          <p:spTgt spid="4100"/>
                                        </p:tgtEl>
                                      </p:cBhvr>
                                    </p:animEffect>
                                  </p:childTnLst>
                                </p:cTn>
                              </p:par>
                              <p:par>
                                <p:cTn id="11" presetID="9" presetClass="entr" presetSubtype="0" fill="hold" nodeType="with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dissolve">
                                      <p:cBhvr>
                                        <p:cTn id="13"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04800" y="457200"/>
            <a:ext cx="8153400" cy="2678113"/>
          </a:xfrm>
          <a:prstGeom prst="rect">
            <a:avLst/>
          </a:prstGeom>
          <a:noFill/>
          <a:ln w="9525">
            <a:noFill/>
            <a:miter lim="800000"/>
            <a:headEnd/>
            <a:tailEnd/>
          </a:ln>
        </p:spPr>
        <p:txBody>
          <a:bodyPr>
            <a:spAutoFit/>
          </a:bodyPr>
          <a:lstStyle/>
          <a:p>
            <a:r>
              <a:rPr lang="en-US" sz="2400" b="1">
                <a:latin typeface="Comic Sans MS" pitchFamily="66" charset="0"/>
              </a:rPr>
              <a:t>Concrete</a:t>
            </a:r>
          </a:p>
          <a:p>
            <a:r>
              <a:rPr lang="en-US" sz="2400" u="sng">
                <a:latin typeface="Comic Sans MS" pitchFamily="66" charset="0"/>
              </a:rPr>
              <a:t>The Romans advanced concrete</a:t>
            </a:r>
          </a:p>
          <a:p>
            <a:r>
              <a:rPr lang="en-US" sz="2400">
                <a:latin typeface="Comic Sans MS" pitchFamily="66" charset="0"/>
              </a:rPr>
              <a:t>They invented concrete that could be used under water</a:t>
            </a:r>
          </a:p>
          <a:p>
            <a:r>
              <a:rPr lang="en-US" sz="2400">
                <a:latin typeface="Comic Sans MS" pitchFamily="66" charset="0"/>
              </a:rPr>
              <a:t>The use of concrete allowed the Romans to </a:t>
            </a:r>
            <a:r>
              <a:rPr lang="en-US" sz="2400" u="sng">
                <a:latin typeface="Comic Sans MS" pitchFamily="66" charset="0"/>
              </a:rPr>
              <a:t>build very quickly and on a larger scale than if they used stone.</a:t>
            </a:r>
          </a:p>
          <a:p>
            <a:endParaRPr lang="en-US" sz="2400">
              <a:latin typeface="Comic Sans MS" pitchFamily="66" charset="0"/>
            </a:endParaRPr>
          </a:p>
          <a:p>
            <a:endParaRPr lang="en-US" sz="2400">
              <a:latin typeface="Comic Sans MS" pitchFamily="66" charset="0"/>
            </a:endParaRPr>
          </a:p>
        </p:txBody>
      </p:sp>
      <p:pic>
        <p:nvPicPr>
          <p:cNvPr id="5122" name="Picture 2" descr="http://upload.wikimedia.org/wikipedia/commons/4/41/Ancient_Roman_concrete_vault.jpg"/>
          <p:cNvPicPr>
            <a:picLocks noChangeAspect="1" noChangeArrowheads="1"/>
          </p:cNvPicPr>
          <p:nvPr/>
        </p:nvPicPr>
        <p:blipFill>
          <a:blip r:embed="rId2" cstate="print"/>
          <a:srcRect/>
          <a:stretch>
            <a:fillRect/>
          </a:stretch>
        </p:blipFill>
        <p:spPr bwMode="auto">
          <a:xfrm>
            <a:off x="2362200" y="2819400"/>
            <a:ext cx="4265613" cy="32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ile:Kolosseumbannen.jpg">
            <a:hlinkClick r:id="rId2"/>
          </p:cNvPr>
          <p:cNvPicPr>
            <a:picLocks noChangeAspect="1" noChangeArrowheads="1"/>
          </p:cNvPicPr>
          <p:nvPr/>
        </p:nvPicPr>
        <p:blipFill>
          <a:blip r:embed="rId3" cstate="print"/>
          <a:srcRect/>
          <a:stretch>
            <a:fillRect/>
          </a:stretch>
        </p:blipFill>
        <p:spPr bwMode="auto">
          <a:xfrm>
            <a:off x="4648200" y="3789363"/>
            <a:ext cx="4419600" cy="2916237"/>
          </a:xfrm>
          <a:prstGeom prst="rect">
            <a:avLst/>
          </a:prstGeom>
          <a:noFill/>
          <a:ln w="9525">
            <a:noFill/>
            <a:miter lim="800000"/>
            <a:headEnd/>
            <a:tailEnd/>
          </a:ln>
        </p:spPr>
      </p:pic>
      <p:sp>
        <p:nvSpPr>
          <p:cNvPr id="2" name="TextBox 1"/>
          <p:cNvSpPr txBox="1">
            <a:spLocks noChangeArrowheads="1"/>
          </p:cNvSpPr>
          <p:nvPr/>
        </p:nvSpPr>
        <p:spPr bwMode="auto">
          <a:xfrm>
            <a:off x="228600" y="304800"/>
            <a:ext cx="2808288" cy="830263"/>
          </a:xfrm>
          <a:prstGeom prst="rect">
            <a:avLst/>
          </a:prstGeom>
          <a:noFill/>
          <a:ln w="9525">
            <a:noFill/>
            <a:miter lim="800000"/>
            <a:headEnd/>
            <a:tailEnd/>
          </a:ln>
        </p:spPr>
        <p:txBody>
          <a:bodyPr wrap="none">
            <a:spAutoFit/>
          </a:bodyPr>
          <a:lstStyle/>
          <a:p>
            <a:r>
              <a:rPr lang="en-US" sz="2400">
                <a:latin typeface="Comic Sans MS" pitchFamily="66" charset="0"/>
              </a:rPr>
              <a:t>Roman Monuments</a:t>
            </a:r>
          </a:p>
          <a:p>
            <a:endParaRPr lang="en-US" sz="2400">
              <a:latin typeface="Comic Sans MS" pitchFamily="66" charset="0"/>
            </a:endParaRPr>
          </a:p>
        </p:txBody>
      </p:sp>
      <p:pic>
        <p:nvPicPr>
          <p:cNvPr id="4098" name="Picture 2" descr="File:Colosseum in Rome, Italy - April 2007.jpg">
            <a:hlinkClick r:id="rId4"/>
          </p:cNvPr>
          <p:cNvPicPr>
            <a:picLocks noChangeAspect="1" noChangeArrowheads="1"/>
          </p:cNvPicPr>
          <p:nvPr/>
        </p:nvPicPr>
        <p:blipFill>
          <a:blip r:embed="rId5" cstate="print"/>
          <a:srcRect/>
          <a:stretch>
            <a:fillRect/>
          </a:stretch>
        </p:blipFill>
        <p:spPr bwMode="auto">
          <a:xfrm>
            <a:off x="152400" y="838200"/>
            <a:ext cx="5334000" cy="3133725"/>
          </a:xfrm>
          <a:prstGeom prst="rect">
            <a:avLst/>
          </a:prstGeom>
          <a:noFill/>
          <a:ln w="9525">
            <a:noFill/>
            <a:miter lim="800000"/>
            <a:headEnd/>
            <a:tailEnd/>
          </a:ln>
        </p:spPr>
      </p:pic>
      <p:sp>
        <p:nvSpPr>
          <p:cNvPr id="4" name="Rectangle 3"/>
          <p:cNvSpPr/>
          <p:nvPr/>
        </p:nvSpPr>
        <p:spPr>
          <a:xfrm>
            <a:off x="5486400" y="1896070"/>
            <a:ext cx="3613490" cy="954107"/>
          </a:xfrm>
          <a:prstGeom prst="rect">
            <a:avLst/>
          </a:prstGeom>
          <a:noFill/>
        </p:spPr>
        <p:txBody>
          <a:bodyPr wrap="none">
            <a:spAutoFit/>
          </a:bodyPr>
          <a:lstStyle/>
          <a:p>
            <a:pPr algn="ctr" fontAlgn="auto">
              <a:spcBef>
                <a:spcPts val="0"/>
              </a:spcBef>
              <a:spcAft>
                <a:spcPts val="0"/>
              </a:spcAft>
              <a:defRPr/>
            </a:pPr>
            <a:r>
              <a:rPr lang="en-US" sz="5600" b="1" dirty="0">
                <a:ln w="28575"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cs typeface="+mn-cs"/>
              </a:rPr>
              <a:t>Colosseum</a:t>
            </a:r>
          </a:p>
        </p:txBody>
      </p:sp>
      <p:sp>
        <p:nvSpPr>
          <p:cNvPr id="6" name="TextBox 5"/>
          <p:cNvSpPr txBox="1">
            <a:spLocks noChangeArrowheads="1"/>
          </p:cNvSpPr>
          <p:nvPr/>
        </p:nvSpPr>
        <p:spPr bwMode="auto">
          <a:xfrm>
            <a:off x="76200" y="4103688"/>
            <a:ext cx="4572000" cy="2462212"/>
          </a:xfrm>
          <a:prstGeom prst="rect">
            <a:avLst/>
          </a:prstGeom>
          <a:noFill/>
          <a:ln w="9525">
            <a:noFill/>
            <a:miter lim="800000"/>
            <a:headEnd/>
            <a:tailEnd/>
          </a:ln>
        </p:spPr>
        <p:txBody>
          <a:bodyPr>
            <a:spAutoFit/>
          </a:bodyPr>
          <a:lstStyle/>
          <a:p>
            <a:r>
              <a:rPr lang="en-US" sz="2200">
                <a:latin typeface="Comic Sans MS" pitchFamily="66" charset="0"/>
              </a:rPr>
              <a:t>-Finished in 80AD</a:t>
            </a:r>
            <a:r>
              <a:rPr lang="en-US" sz="2200" u="sng">
                <a:latin typeface="Comic Sans MS" pitchFamily="66" charset="0"/>
              </a:rPr>
              <a:t>, could seat 50,000 people.</a:t>
            </a:r>
          </a:p>
          <a:p>
            <a:r>
              <a:rPr lang="en-US" sz="2200">
                <a:latin typeface="Comic Sans MS" pitchFamily="66" charset="0"/>
              </a:rPr>
              <a:t>-Fighting area was 272 ft by 157 ft </a:t>
            </a:r>
          </a:p>
          <a:p>
            <a:r>
              <a:rPr lang="en-US" sz="2200">
                <a:latin typeface="Comic Sans MS" pitchFamily="66" charset="0"/>
              </a:rPr>
              <a:t>-</a:t>
            </a:r>
            <a:r>
              <a:rPr lang="en-US" sz="2200" u="sng">
                <a:latin typeface="Comic Sans MS" pitchFamily="66" charset="0"/>
              </a:rPr>
              <a:t>Gladiator battles, naval battles, and the execution of criminals were held in the Colosseum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dissolve">
                                      <p:cBhvr>
                                        <p:cTn id="10" dur="500"/>
                                        <p:tgtEl>
                                          <p:spTgt spid="4098"/>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dissolve">
                                      <p:cBhvr>
                                        <p:cTn id="16" dur="5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 calcmode="lin" valueType="num">
                                      <p:cBhvr>
                                        <p:cTn id="28"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29"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30" dur="10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 calcmode="lin" valueType="num">
                                      <p:cBhvr>
                                        <p:cTn id="35"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36"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37"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Colloseum-hypogeum-detail.jpg">
            <a:hlinkClick r:id="rId2"/>
          </p:cNvPr>
          <p:cNvPicPr>
            <a:picLocks noChangeAspect="1" noChangeArrowheads="1"/>
          </p:cNvPicPr>
          <p:nvPr/>
        </p:nvPicPr>
        <p:blipFill>
          <a:blip r:embed="rId3" cstate="print"/>
          <a:srcRect/>
          <a:stretch>
            <a:fillRect/>
          </a:stretch>
        </p:blipFill>
        <p:spPr bwMode="auto">
          <a:xfrm>
            <a:off x="381000" y="304800"/>
            <a:ext cx="6400800" cy="4329113"/>
          </a:xfrm>
          <a:prstGeom prst="rect">
            <a:avLst/>
          </a:prstGeom>
          <a:noFill/>
          <a:ln w="9525">
            <a:noFill/>
            <a:miter lim="800000"/>
            <a:headEnd/>
            <a:tailEnd/>
          </a:ln>
        </p:spPr>
      </p:pic>
      <p:sp>
        <p:nvSpPr>
          <p:cNvPr id="3" name="TextBox 2"/>
          <p:cNvSpPr txBox="1">
            <a:spLocks noChangeArrowheads="1"/>
          </p:cNvSpPr>
          <p:nvPr/>
        </p:nvSpPr>
        <p:spPr bwMode="auto">
          <a:xfrm>
            <a:off x="457200" y="4876800"/>
            <a:ext cx="7924800" cy="1570038"/>
          </a:xfrm>
          <a:prstGeom prst="rect">
            <a:avLst/>
          </a:prstGeom>
          <a:noFill/>
          <a:ln w="9525">
            <a:noFill/>
            <a:miter lim="800000"/>
            <a:headEnd/>
            <a:tailEnd/>
          </a:ln>
        </p:spPr>
        <p:txBody>
          <a:bodyPr>
            <a:spAutoFit/>
          </a:bodyPr>
          <a:lstStyle/>
          <a:p>
            <a:r>
              <a:rPr lang="en-US" sz="2400" b="1">
                <a:latin typeface="Comic Sans MS" pitchFamily="66" charset="0"/>
              </a:rPr>
              <a:t>Hypogeum</a:t>
            </a:r>
          </a:p>
          <a:p>
            <a:r>
              <a:rPr lang="en-US" sz="2400">
                <a:latin typeface="Comic Sans MS" pitchFamily="66" charset="0"/>
              </a:rPr>
              <a:t>Area below the Colosseum where the participants would wait to take their place in the Colosseum performances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File:Pont du gard.jpg">
            <a:hlinkClick r:id="rId2"/>
          </p:cNvPr>
          <p:cNvPicPr>
            <a:picLocks noChangeAspect="1" noChangeArrowheads="1"/>
          </p:cNvPicPr>
          <p:nvPr/>
        </p:nvPicPr>
        <p:blipFill>
          <a:blip r:embed="rId3" cstate="print"/>
          <a:srcRect/>
          <a:stretch>
            <a:fillRect/>
          </a:stretch>
        </p:blipFill>
        <p:spPr bwMode="auto">
          <a:xfrm>
            <a:off x="152400" y="2914650"/>
            <a:ext cx="4953000" cy="3714750"/>
          </a:xfrm>
          <a:prstGeom prst="rect">
            <a:avLst/>
          </a:prstGeom>
          <a:noFill/>
          <a:ln w="9525">
            <a:noFill/>
            <a:miter lim="800000"/>
            <a:headEnd/>
            <a:tailEnd/>
          </a:ln>
        </p:spPr>
      </p:pic>
      <p:pic>
        <p:nvPicPr>
          <p:cNvPr id="88068" name="Picture 4" descr="File:Roman aqueduct Tarragona.jpg">
            <a:hlinkClick r:id="rId4"/>
          </p:cNvPr>
          <p:cNvPicPr>
            <a:picLocks noChangeAspect="1" noChangeArrowheads="1"/>
          </p:cNvPicPr>
          <p:nvPr/>
        </p:nvPicPr>
        <p:blipFill>
          <a:blip r:embed="rId5" cstate="print"/>
          <a:srcRect/>
          <a:stretch>
            <a:fillRect/>
          </a:stretch>
        </p:blipFill>
        <p:spPr bwMode="auto">
          <a:xfrm>
            <a:off x="4191000" y="152400"/>
            <a:ext cx="4800600" cy="3071813"/>
          </a:xfrm>
          <a:prstGeom prst="rect">
            <a:avLst/>
          </a:prstGeom>
          <a:noFill/>
          <a:ln w="9525">
            <a:noFill/>
            <a:miter lim="800000"/>
            <a:headEnd/>
            <a:tailEnd/>
          </a:ln>
        </p:spPr>
      </p:pic>
      <p:sp>
        <p:nvSpPr>
          <p:cNvPr id="4" name="Rectangle 3"/>
          <p:cNvSpPr/>
          <p:nvPr/>
        </p:nvSpPr>
        <p:spPr>
          <a:xfrm>
            <a:off x="0" y="1066800"/>
            <a:ext cx="4161717"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Aqueduct</a:t>
            </a:r>
          </a:p>
        </p:txBody>
      </p:sp>
      <p:sp>
        <p:nvSpPr>
          <p:cNvPr id="5" name="TextBox 4"/>
          <p:cNvSpPr txBox="1">
            <a:spLocks noChangeArrowheads="1"/>
          </p:cNvSpPr>
          <p:nvPr/>
        </p:nvSpPr>
        <p:spPr bwMode="auto">
          <a:xfrm>
            <a:off x="5257800" y="3352800"/>
            <a:ext cx="3657600" cy="3232150"/>
          </a:xfrm>
          <a:prstGeom prst="rect">
            <a:avLst/>
          </a:prstGeom>
          <a:noFill/>
          <a:ln w="9525">
            <a:noFill/>
            <a:miter lim="800000"/>
            <a:headEnd/>
            <a:tailEnd/>
          </a:ln>
        </p:spPr>
        <p:txBody>
          <a:bodyPr>
            <a:spAutoFit/>
          </a:bodyPr>
          <a:lstStyle/>
          <a:p>
            <a:r>
              <a:rPr lang="en-US" sz="2400" u="sng">
                <a:latin typeface="Comic Sans MS" pitchFamily="66" charset="0"/>
              </a:rPr>
              <a:t>Aqueducts carried water into Roman cities</a:t>
            </a:r>
          </a:p>
          <a:p>
            <a:endParaRPr lang="en-US" sz="2400">
              <a:latin typeface="Comic Sans MS" pitchFamily="66" charset="0"/>
            </a:endParaRPr>
          </a:p>
          <a:p>
            <a:r>
              <a:rPr lang="en-US" sz="2400">
                <a:latin typeface="Comic Sans MS" pitchFamily="66" charset="0"/>
              </a:rPr>
              <a:t>The water flowed from the highlands at a gradual angle into Roman cities.</a:t>
            </a:r>
          </a:p>
          <a:p>
            <a:endParaRPr lang="en-US">
              <a:latin typeface="Comic Sans MS" pitchFamily="66" charset="0"/>
            </a:endParaRPr>
          </a:p>
          <a:p>
            <a:endParaRPr lang="en-US">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88068"/>
                                        </p:tgtEl>
                                        <p:attrNameLst>
                                          <p:attrName>style.visibility</p:attrName>
                                        </p:attrNameLst>
                                      </p:cBhvr>
                                      <p:to>
                                        <p:strVal val="visible"/>
                                      </p:to>
                                    </p:set>
                                    <p:animEffect transition="in" filter="circle(in)">
                                      <p:cBhvr>
                                        <p:cTn id="10" dur="2000"/>
                                        <p:tgtEl>
                                          <p:spTgt spid="88068"/>
                                        </p:tgtEl>
                                      </p:cBhvr>
                                    </p:animEffect>
                                  </p:childTnLst>
                                </p:cTn>
                              </p:par>
                              <p:par>
                                <p:cTn id="11" presetID="6" presetClass="entr" presetSubtype="16" fill="hold" nodeType="withEffect">
                                  <p:stCondLst>
                                    <p:cond delay="0"/>
                                  </p:stCondLst>
                                  <p:childTnLst>
                                    <p:set>
                                      <p:cBhvr>
                                        <p:cTn id="12" dur="1" fill="hold">
                                          <p:stCondLst>
                                            <p:cond delay="0"/>
                                          </p:stCondLst>
                                        </p:cTn>
                                        <p:tgtEl>
                                          <p:spTgt spid="88066"/>
                                        </p:tgtEl>
                                        <p:attrNameLst>
                                          <p:attrName>style.visibility</p:attrName>
                                        </p:attrNameLst>
                                      </p:cBhvr>
                                      <p:to>
                                        <p:strVal val="visible"/>
                                      </p:to>
                                    </p:set>
                                    <p:animEffect transition="in" filter="circle(in)">
                                      <p:cBhvr>
                                        <p:cTn id="13" dur="2000"/>
                                        <p:tgtEl>
                                          <p:spTgt spid="88066"/>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p:cTn id="18"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p:cTn id="25"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6"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7"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File:Forum Romanum Rom.jpg">
            <a:hlinkClick r:id="rId2"/>
          </p:cNvPr>
          <p:cNvPicPr>
            <a:picLocks noChangeAspect="1" noChangeArrowheads="1"/>
          </p:cNvPicPr>
          <p:nvPr/>
        </p:nvPicPr>
        <p:blipFill>
          <a:blip r:embed="rId3" cstate="print"/>
          <a:srcRect/>
          <a:stretch>
            <a:fillRect/>
          </a:stretch>
        </p:blipFill>
        <p:spPr bwMode="auto">
          <a:xfrm>
            <a:off x="544513" y="2743200"/>
            <a:ext cx="8066087" cy="3962400"/>
          </a:xfrm>
          <a:prstGeom prst="rect">
            <a:avLst/>
          </a:prstGeom>
          <a:noFill/>
          <a:ln w="9525">
            <a:noFill/>
            <a:miter lim="800000"/>
            <a:headEnd/>
            <a:tailEnd/>
          </a:ln>
        </p:spPr>
      </p:pic>
      <p:sp>
        <p:nvSpPr>
          <p:cNvPr id="3" name="Rectangle 2"/>
          <p:cNvSpPr/>
          <p:nvPr/>
        </p:nvSpPr>
        <p:spPr>
          <a:xfrm>
            <a:off x="152400" y="152400"/>
            <a:ext cx="4594528" cy="923330"/>
          </a:xfrm>
          <a:prstGeom prst="rect">
            <a:avLst/>
          </a:prstGeom>
          <a:noFill/>
        </p:spPr>
        <p:txBody>
          <a:bodyPr wrap="none">
            <a:spAutoFit/>
          </a:bodyPr>
          <a:lstStyle/>
          <a:p>
            <a:pPr algn="ctr" fontAlgn="auto">
              <a:spcBef>
                <a:spcPts val="0"/>
              </a:spcBef>
              <a:spcAft>
                <a:spcPts val="0"/>
              </a:spcAft>
              <a:defRPr/>
            </a:pPr>
            <a:r>
              <a:rPr lang="en-US" sz="5400" b="1" dirty="0">
                <a:ln w="31550" cmpd="sng">
                  <a:solidFill>
                    <a:srgbClr val="002060"/>
                  </a:solidFill>
                  <a:prstDash val="solid"/>
                </a:ln>
                <a:solidFill>
                  <a:srgbClr val="FFFFFF"/>
                </a:solidFill>
                <a:effectLst>
                  <a:outerShdw blurRad="41275" dist="12700" dir="12000000" algn="tl" rotWithShape="0">
                    <a:srgbClr val="000000">
                      <a:alpha val="40000"/>
                    </a:srgbClr>
                  </a:outerShdw>
                </a:effectLst>
                <a:latin typeface="+mn-lt"/>
                <a:cs typeface="+mn-cs"/>
              </a:rPr>
              <a:t>Roman Forum</a:t>
            </a:r>
          </a:p>
        </p:txBody>
      </p:sp>
      <p:sp>
        <p:nvSpPr>
          <p:cNvPr id="4" name="TextBox 3"/>
          <p:cNvSpPr txBox="1">
            <a:spLocks noChangeArrowheads="1"/>
          </p:cNvSpPr>
          <p:nvPr/>
        </p:nvSpPr>
        <p:spPr bwMode="auto">
          <a:xfrm>
            <a:off x="457200" y="1066800"/>
            <a:ext cx="8153400" cy="1570038"/>
          </a:xfrm>
          <a:prstGeom prst="rect">
            <a:avLst/>
          </a:prstGeom>
          <a:noFill/>
          <a:ln w="9525">
            <a:noFill/>
            <a:miter lim="800000"/>
            <a:headEnd/>
            <a:tailEnd/>
          </a:ln>
        </p:spPr>
        <p:txBody>
          <a:bodyPr>
            <a:spAutoFit/>
          </a:bodyPr>
          <a:lstStyle/>
          <a:p>
            <a:r>
              <a:rPr lang="en-US" sz="2400" u="sng">
                <a:latin typeface="Comic Sans MS" pitchFamily="66" charset="0"/>
              </a:rPr>
              <a:t>The Forum was the heart of any Roman City</a:t>
            </a:r>
          </a:p>
          <a:p>
            <a:endParaRPr lang="en-US" sz="2400">
              <a:latin typeface="Comic Sans MS" pitchFamily="66" charset="0"/>
            </a:endParaRPr>
          </a:p>
          <a:p>
            <a:r>
              <a:rPr lang="en-US" sz="2400">
                <a:latin typeface="Comic Sans MS" pitchFamily="66" charset="0"/>
              </a:rPr>
              <a:t>It was the </a:t>
            </a:r>
            <a:r>
              <a:rPr lang="en-US" sz="2400" u="sng">
                <a:latin typeface="Comic Sans MS" pitchFamily="66" charset="0"/>
              </a:rPr>
              <a:t>central marketplace </a:t>
            </a:r>
            <a:r>
              <a:rPr lang="en-US" sz="2400">
                <a:latin typeface="Comic Sans MS" pitchFamily="66" charset="0"/>
              </a:rPr>
              <a:t>and public meeting place for the Roman people.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87042"/>
                                        </p:tgtEl>
                                        <p:attrNameLst>
                                          <p:attrName>style.visibility</p:attrName>
                                        </p:attrNameLst>
                                      </p:cBhvr>
                                      <p:to>
                                        <p:strVal val="visible"/>
                                      </p:to>
                                    </p:set>
                                    <p:animEffect transition="in" filter="dissolve">
                                      <p:cBhvr>
                                        <p:cTn id="10" dur="500"/>
                                        <p:tgtEl>
                                          <p:spTgt spid="8704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amond(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Roman Pantheon (Il Pantheon), Internal overview (Pantheon)">
            <a:hlinkClick r:id="rId2" tooltip="Zoom in"/>
          </p:cNvPr>
          <p:cNvPicPr>
            <a:picLocks noChangeAspect="1" noChangeArrowheads="1"/>
          </p:cNvPicPr>
          <p:nvPr/>
        </p:nvPicPr>
        <p:blipFill>
          <a:blip r:embed="rId3" cstate="print"/>
          <a:srcRect/>
          <a:stretch>
            <a:fillRect/>
          </a:stretch>
        </p:blipFill>
        <p:spPr bwMode="auto">
          <a:xfrm>
            <a:off x="76200" y="76200"/>
            <a:ext cx="4068763" cy="2971800"/>
          </a:xfrm>
          <a:prstGeom prst="rect">
            <a:avLst/>
          </a:prstGeom>
          <a:noFill/>
          <a:ln w="9525">
            <a:noFill/>
            <a:miter lim="800000"/>
            <a:headEnd/>
            <a:tailEnd/>
          </a:ln>
        </p:spPr>
      </p:pic>
      <p:pic>
        <p:nvPicPr>
          <p:cNvPr id="86018" name="Picture 2" descr="File:Pantheon rome 2005may.jpg">
            <a:hlinkClick r:id="rId4"/>
          </p:cNvPr>
          <p:cNvPicPr>
            <a:picLocks noChangeAspect="1" noChangeArrowheads="1"/>
          </p:cNvPicPr>
          <p:nvPr/>
        </p:nvPicPr>
        <p:blipFill>
          <a:blip r:embed="rId5" cstate="print"/>
          <a:srcRect/>
          <a:stretch>
            <a:fillRect/>
          </a:stretch>
        </p:blipFill>
        <p:spPr bwMode="auto">
          <a:xfrm>
            <a:off x="3810000" y="2838450"/>
            <a:ext cx="5257800" cy="3943350"/>
          </a:xfrm>
          <a:prstGeom prst="rect">
            <a:avLst/>
          </a:prstGeom>
          <a:noFill/>
          <a:ln w="9525">
            <a:noFill/>
            <a:miter lim="800000"/>
            <a:headEnd/>
            <a:tailEnd/>
          </a:ln>
        </p:spPr>
      </p:pic>
      <p:sp>
        <p:nvSpPr>
          <p:cNvPr id="4" name="Rectangle 3"/>
          <p:cNvSpPr/>
          <p:nvPr/>
        </p:nvSpPr>
        <p:spPr>
          <a:xfrm>
            <a:off x="4343400" y="685800"/>
            <a:ext cx="4567277" cy="1323439"/>
          </a:xfrm>
          <a:prstGeom prst="rect">
            <a:avLst/>
          </a:prstGeom>
          <a:noFill/>
        </p:spPr>
        <p:txBody>
          <a:bodyPr wrap="none">
            <a:spAutoFit/>
          </a:bodyPr>
          <a:lstStyle/>
          <a:p>
            <a:pPr algn="ctr" fontAlgn="auto">
              <a:spcBef>
                <a:spcPts val="0"/>
              </a:spcBef>
              <a:spcAft>
                <a:spcPts val="0"/>
              </a:spcAft>
              <a:defRPr/>
            </a:pPr>
            <a:r>
              <a:rPr lang="en-US" sz="8000" b="1" dirty="0">
                <a:ln w="28575" cmpd="sng">
                  <a:solidFill>
                    <a:srgbClr val="21212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cs typeface="+mn-cs"/>
              </a:rPr>
              <a:t>Pantheon</a:t>
            </a:r>
          </a:p>
        </p:txBody>
      </p:sp>
      <p:sp>
        <p:nvSpPr>
          <p:cNvPr id="5" name="TextBox 4"/>
          <p:cNvSpPr txBox="1">
            <a:spLocks noChangeArrowheads="1"/>
          </p:cNvSpPr>
          <p:nvPr/>
        </p:nvSpPr>
        <p:spPr bwMode="auto">
          <a:xfrm>
            <a:off x="0" y="3635375"/>
            <a:ext cx="3810000" cy="2308225"/>
          </a:xfrm>
          <a:prstGeom prst="rect">
            <a:avLst/>
          </a:prstGeom>
          <a:noFill/>
          <a:ln w="9525">
            <a:noFill/>
            <a:miter lim="800000"/>
            <a:headEnd/>
            <a:tailEnd/>
          </a:ln>
        </p:spPr>
        <p:txBody>
          <a:bodyPr>
            <a:spAutoFit/>
          </a:bodyPr>
          <a:lstStyle/>
          <a:p>
            <a:r>
              <a:rPr lang="en-US" sz="2400" u="sng">
                <a:latin typeface="Comic Sans MS" pitchFamily="66" charset="0"/>
              </a:rPr>
              <a:t>Built by the Emperor Hadrian as a temple dedicated to all of the Roman Gods</a:t>
            </a:r>
            <a:r>
              <a:rPr lang="en-US" sz="2400">
                <a:latin typeface="Comic Sans MS" pitchFamily="66" charset="0"/>
              </a:rPr>
              <a:t>.</a:t>
            </a:r>
          </a:p>
          <a:p>
            <a:endParaRPr lang="en-US" sz="2400">
              <a:latin typeface="Comic Sans MS" pitchFamily="66" charset="0"/>
            </a:endParaRPr>
          </a:p>
          <a:p>
            <a:r>
              <a:rPr lang="en-US" sz="2400">
                <a:latin typeface="Comic Sans MS" pitchFamily="66" charset="0"/>
              </a:rPr>
              <a:t>Finished around 126 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dissolve">
                                      <p:cBhvr>
                                        <p:cTn id="7" dur="500"/>
                                        <p:tgtEl>
                                          <p:spTgt spid="86020"/>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86018"/>
                                        </p:tgtEl>
                                        <p:attrNameLst>
                                          <p:attrName>style.visibility</p:attrName>
                                        </p:attrNameLst>
                                      </p:cBhvr>
                                      <p:to>
                                        <p:strVal val="visible"/>
                                      </p:to>
                                    </p:set>
                                    <p:animEffect transition="in" filter="dissolve">
                                      <p:cBhvr>
                                        <p:cTn id="13" dur="500"/>
                                        <p:tgtEl>
                                          <p:spTgt spid="8601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File:DesgodetzPantheon.jpg">
            <a:hlinkClick r:id="rId2"/>
          </p:cNvPr>
          <p:cNvPicPr>
            <a:picLocks noChangeAspect="1" noChangeArrowheads="1"/>
          </p:cNvPicPr>
          <p:nvPr/>
        </p:nvPicPr>
        <p:blipFill>
          <a:blip r:embed="rId3" cstate="print"/>
          <a:srcRect/>
          <a:stretch>
            <a:fillRect/>
          </a:stretch>
        </p:blipFill>
        <p:spPr bwMode="auto">
          <a:xfrm>
            <a:off x="228600" y="228600"/>
            <a:ext cx="3846513" cy="3429000"/>
          </a:xfrm>
          <a:prstGeom prst="rect">
            <a:avLst/>
          </a:prstGeom>
          <a:noFill/>
          <a:ln w="9525">
            <a:noFill/>
            <a:miter lim="800000"/>
            <a:headEnd/>
            <a:tailEnd/>
          </a:ln>
        </p:spPr>
      </p:pic>
      <p:pic>
        <p:nvPicPr>
          <p:cNvPr id="90116" name="Picture 4" descr="Roman Pantheon (Il Pantheon), Oculus (Pantheon)">
            <a:hlinkClick r:id="rId4" tooltip="Zoom in"/>
          </p:cNvPr>
          <p:cNvPicPr>
            <a:picLocks noChangeAspect="1" noChangeArrowheads="1"/>
          </p:cNvPicPr>
          <p:nvPr/>
        </p:nvPicPr>
        <p:blipFill>
          <a:blip r:embed="rId5" cstate="print"/>
          <a:srcRect/>
          <a:stretch>
            <a:fillRect/>
          </a:stretch>
        </p:blipFill>
        <p:spPr bwMode="auto">
          <a:xfrm>
            <a:off x="4103688" y="3048000"/>
            <a:ext cx="4811712" cy="3514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diamond(in)">
                                      <p:cBhvr>
                                        <p:cTn id="7" dur="2000"/>
                                        <p:tgtEl>
                                          <p:spTgt spid="90114"/>
                                        </p:tgtEl>
                                      </p:cBhvr>
                                    </p:animEffect>
                                  </p:childTnLst>
                                </p:cTn>
                              </p:par>
                              <p:par>
                                <p:cTn id="8" presetID="8" presetClass="entr" presetSubtype="16" fill="hold" nodeType="withEffect">
                                  <p:stCondLst>
                                    <p:cond delay="0"/>
                                  </p:stCondLst>
                                  <p:childTnLst>
                                    <p:set>
                                      <p:cBhvr>
                                        <p:cTn id="9" dur="1" fill="hold">
                                          <p:stCondLst>
                                            <p:cond delay="0"/>
                                          </p:stCondLst>
                                        </p:cTn>
                                        <p:tgtEl>
                                          <p:spTgt spid="90116"/>
                                        </p:tgtEl>
                                        <p:attrNameLst>
                                          <p:attrName>style.visibility</p:attrName>
                                        </p:attrNameLst>
                                      </p:cBhvr>
                                      <p:to>
                                        <p:strVal val="visible"/>
                                      </p:to>
                                    </p:set>
                                    <p:animEffect transition="in" filter="diamond(in)">
                                      <p:cBhvr>
                                        <p:cTn id="10" dur="2000"/>
                                        <p:tgtEl>
                                          <p:spTgt spid="9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0600" y="1600200"/>
            <a:ext cx="7248525" cy="32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anim calcmode="lin" valueType="num">
                                      <p:cBhvr>
                                        <p:cTn id="7" dur="1000" fill="hold"/>
                                        <p:tgtEl>
                                          <p:spTgt spid="2049"/>
                                        </p:tgtEl>
                                        <p:attrNameLst>
                                          <p:attrName>ppt_w</p:attrName>
                                        </p:attrNameLst>
                                      </p:cBhvr>
                                      <p:tavLst>
                                        <p:tav tm="0">
                                          <p:val>
                                            <p:strVal val="#ppt_w*0.70"/>
                                          </p:val>
                                        </p:tav>
                                        <p:tav tm="100000">
                                          <p:val>
                                            <p:strVal val="#ppt_w"/>
                                          </p:val>
                                        </p:tav>
                                      </p:tavLst>
                                    </p:anim>
                                    <p:anim calcmode="lin" valueType="num">
                                      <p:cBhvr>
                                        <p:cTn id="8" dur="1000" fill="hold"/>
                                        <p:tgtEl>
                                          <p:spTgt spid="2049"/>
                                        </p:tgtEl>
                                        <p:attrNameLst>
                                          <p:attrName>ppt_h</p:attrName>
                                        </p:attrNameLst>
                                      </p:cBhvr>
                                      <p:tavLst>
                                        <p:tav tm="0">
                                          <p:val>
                                            <p:strVal val="#ppt_h"/>
                                          </p:val>
                                        </p:tav>
                                        <p:tav tm="100000">
                                          <p:val>
                                            <p:strVal val="#ppt_h"/>
                                          </p:val>
                                        </p:tav>
                                      </p:tavLst>
                                    </p:anim>
                                    <p:animEffect transition="in" filter="fade">
                                      <p:cBhvr>
                                        <p:cTn id="9" dur="10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upload.wikimedia.org/wikipedia/commons/8/8c/PompeiiStreet.jpg"/>
          <p:cNvPicPr>
            <a:picLocks noChangeAspect="1" noChangeArrowheads="1"/>
          </p:cNvPicPr>
          <p:nvPr/>
        </p:nvPicPr>
        <p:blipFill>
          <a:blip r:embed="rId2" cstate="print"/>
          <a:srcRect/>
          <a:stretch>
            <a:fillRect/>
          </a:stretch>
        </p:blipFill>
        <p:spPr bwMode="auto">
          <a:xfrm>
            <a:off x="228600" y="762000"/>
            <a:ext cx="4038600" cy="5410200"/>
          </a:xfrm>
          <a:prstGeom prst="rect">
            <a:avLst/>
          </a:prstGeom>
          <a:noFill/>
          <a:ln w="9525">
            <a:noFill/>
            <a:miter lim="800000"/>
            <a:headEnd/>
            <a:tailEnd/>
          </a:ln>
        </p:spPr>
      </p:pic>
      <p:sp>
        <p:nvSpPr>
          <p:cNvPr id="3" name="Rectangle 2"/>
          <p:cNvSpPr/>
          <p:nvPr/>
        </p:nvSpPr>
        <p:spPr>
          <a:xfrm>
            <a:off x="4419600" y="381000"/>
            <a:ext cx="4514377" cy="923330"/>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5400" b="1" dirty="0">
                <a:ln w="50800"/>
                <a:solidFill>
                  <a:srgbClr val="212121"/>
                </a:solidFill>
                <a:latin typeface="+mn-lt"/>
                <a:cs typeface="+mn-cs"/>
              </a:rPr>
              <a:t>Roman Roads</a:t>
            </a:r>
          </a:p>
        </p:txBody>
      </p:sp>
      <p:sp>
        <p:nvSpPr>
          <p:cNvPr id="5" name="TextBox 4"/>
          <p:cNvSpPr txBox="1">
            <a:spLocks noChangeArrowheads="1"/>
          </p:cNvSpPr>
          <p:nvPr/>
        </p:nvSpPr>
        <p:spPr bwMode="auto">
          <a:xfrm>
            <a:off x="4495800" y="1371600"/>
            <a:ext cx="4343400" cy="5262563"/>
          </a:xfrm>
          <a:prstGeom prst="rect">
            <a:avLst/>
          </a:prstGeom>
          <a:noFill/>
          <a:ln w="9525">
            <a:noFill/>
            <a:miter lim="800000"/>
            <a:headEnd/>
            <a:tailEnd/>
          </a:ln>
        </p:spPr>
        <p:txBody>
          <a:bodyPr>
            <a:spAutoFit/>
          </a:bodyPr>
          <a:lstStyle/>
          <a:p>
            <a:r>
              <a:rPr lang="en-US" sz="2400" u="sng">
                <a:latin typeface="Comic Sans MS" pitchFamily="66" charset="0"/>
              </a:rPr>
              <a:t>The Romans built thousands of miles of roads to connect their large empire.</a:t>
            </a:r>
          </a:p>
          <a:p>
            <a:endParaRPr lang="en-US" sz="2400">
              <a:latin typeface="Comic Sans MS" pitchFamily="66" charset="0"/>
            </a:endParaRPr>
          </a:p>
          <a:p>
            <a:r>
              <a:rPr lang="en-US" sz="2400">
                <a:latin typeface="Comic Sans MS" pitchFamily="66" charset="0"/>
              </a:rPr>
              <a:t>This allowed for the </a:t>
            </a:r>
            <a:r>
              <a:rPr lang="en-US" sz="2400" u="sng">
                <a:latin typeface="Comic Sans MS" pitchFamily="66" charset="0"/>
              </a:rPr>
              <a:t>quick movement of people and goods </a:t>
            </a:r>
            <a:r>
              <a:rPr lang="en-US" sz="2400">
                <a:latin typeface="Comic Sans MS" pitchFamily="66" charset="0"/>
              </a:rPr>
              <a:t>throughout the empire.</a:t>
            </a:r>
          </a:p>
          <a:p>
            <a:endParaRPr lang="en-US" sz="2400">
              <a:latin typeface="Comic Sans MS" pitchFamily="66" charset="0"/>
            </a:endParaRPr>
          </a:p>
          <a:p>
            <a:r>
              <a:rPr lang="en-US" sz="2400">
                <a:latin typeface="Comic Sans MS" pitchFamily="66" charset="0"/>
              </a:rPr>
              <a:t>They were </a:t>
            </a:r>
            <a:r>
              <a:rPr lang="en-US" sz="2400" u="sng">
                <a:latin typeface="Comic Sans MS" pitchFamily="66" charset="0"/>
              </a:rPr>
              <a:t>paved with stone and had a drainage system </a:t>
            </a:r>
            <a:r>
              <a:rPr lang="en-US" sz="2400">
                <a:latin typeface="Comic Sans MS" pitchFamily="66" charset="0"/>
              </a:rPr>
              <a:t>which made them highly advanced.  Some are still in use today.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9090"/>
                                        </p:tgtEl>
                                        <p:attrNameLst>
                                          <p:attrName>style.visibility</p:attrName>
                                        </p:attrNameLst>
                                      </p:cBhvr>
                                      <p:to>
                                        <p:strVal val="visible"/>
                                      </p:to>
                                    </p:set>
                                    <p:animEffect transition="in" filter="diamond(in)">
                                      <p:cBhvr>
                                        <p:cTn id="7" dur="2000"/>
                                        <p:tgtEl>
                                          <p:spTgt spid="89090"/>
                                        </p:tgtEl>
                                      </p:cBhvr>
                                    </p:animEffect>
                                  </p:childTnLst>
                                </p:cTn>
                              </p:par>
                              <p:par>
                                <p:cTn id="8" presetID="8"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dissolv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dissolv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dissolve">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File:Tiberius-Brücke.JPG">
            <a:hlinkClick r:id="rId2"/>
          </p:cNvPr>
          <p:cNvPicPr>
            <a:picLocks noChangeAspect="1" noChangeArrowheads="1"/>
          </p:cNvPicPr>
          <p:nvPr/>
        </p:nvPicPr>
        <p:blipFill>
          <a:blip r:embed="rId3" cstate="print"/>
          <a:srcRect/>
          <a:stretch>
            <a:fillRect/>
          </a:stretch>
        </p:blipFill>
        <p:spPr bwMode="auto">
          <a:xfrm>
            <a:off x="1057275" y="2057400"/>
            <a:ext cx="7096125" cy="4648200"/>
          </a:xfrm>
          <a:prstGeom prst="rect">
            <a:avLst/>
          </a:prstGeom>
          <a:noFill/>
          <a:ln w="9525">
            <a:noFill/>
            <a:miter lim="800000"/>
            <a:headEnd/>
            <a:tailEnd/>
          </a:ln>
        </p:spPr>
      </p:pic>
      <p:sp>
        <p:nvSpPr>
          <p:cNvPr id="3" name="Rectangle 2"/>
          <p:cNvSpPr/>
          <p:nvPr/>
        </p:nvSpPr>
        <p:spPr>
          <a:xfrm>
            <a:off x="-228600" y="197584"/>
            <a:ext cx="2971800" cy="1631216"/>
          </a:xfrm>
          <a:prstGeom prst="rect">
            <a:avLst/>
          </a:prstGeom>
          <a:noFill/>
        </p:spPr>
        <p:txBody>
          <a:bodyPr>
            <a:spAutoFit/>
          </a:bodyPr>
          <a:lstStyle/>
          <a:p>
            <a:pPr algn="ctr" fontAlgn="auto">
              <a:spcBef>
                <a:spcPts val="0"/>
              </a:spcBef>
              <a:spcAft>
                <a:spcPts val="0"/>
              </a:spcAft>
              <a:defRPr/>
            </a:pPr>
            <a:r>
              <a:rPr lang="en-US" sz="5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Roman Bridges</a:t>
            </a:r>
          </a:p>
        </p:txBody>
      </p:sp>
      <p:sp>
        <p:nvSpPr>
          <p:cNvPr id="4" name="TextBox 3"/>
          <p:cNvSpPr txBox="1">
            <a:spLocks noChangeArrowheads="1"/>
          </p:cNvSpPr>
          <p:nvPr/>
        </p:nvSpPr>
        <p:spPr bwMode="auto">
          <a:xfrm>
            <a:off x="2667000" y="76200"/>
            <a:ext cx="6400800" cy="1784350"/>
          </a:xfrm>
          <a:prstGeom prst="rect">
            <a:avLst/>
          </a:prstGeom>
          <a:noFill/>
          <a:ln w="9525">
            <a:noFill/>
            <a:miter lim="800000"/>
            <a:headEnd/>
            <a:tailEnd/>
          </a:ln>
        </p:spPr>
        <p:txBody>
          <a:bodyPr>
            <a:spAutoFit/>
          </a:bodyPr>
          <a:lstStyle/>
          <a:p>
            <a:r>
              <a:rPr lang="en-US" sz="2200">
                <a:latin typeface="Comic Sans MS" pitchFamily="66" charset="0"/>
              </a:rPr>
              <a:t>The </a:t>
            </a:r>
            <a:r>
              <a:rPr lang="en-US" sz="2200" u="sng">
                <a:latin typeface="Comic Sans MS" pitchFamily="66" charset="0"/>
              </a:rPr>
              <a:t>use of the arch allowed the Romans to span large areas with a minimum of building material.</a:t>
            </a:r>
          </a:p>
          <a:p>
            <a:endParaRPr lang="en-US" sz="2200">
              <a:latin typeface="Comic Sans MS" pitchFamily="66" charset="0"/>
            </a:endParaRPr>
          </a:p>
          <a:p>
            <a:r>
              <a:rPr lang="en-US" sz="2200" u="sng">
                <a:latin typeface="Comic Sans MS" pitchFamily="66" charset="0"/>
              </a:rPr>
              <a:t>Bridges were a part of the Roman Road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84994"/>
                                        </p:tgtEl>
                                        <p:attrNameLst>
                                          <p:attrName>style.visibility</p:attrName>
                                        </p:attrNameLst>
                                      </p:cBhvr>
                                      <p:to>
                                        <p:strVal val="visible"/>
                                      </p:to>
                                    </p:set>
                                    <p:animEffect transition="in" filter="dissolve">
                                      <p:cBhvr>
                                        <p:cTn id="10" dur="500"/>
                                        <p:tgtEl>
                                          <p:spTgt spid="8499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checkerboard(across)">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checkerboard(across)">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File:Hadrians Wall map.png">
            <a:hlinkClick r:id="rId2"/>
          </p:cNvPr>
          <p:cNvPicPr>
            <a:picLocks noChangeAspect="1" noChangeArrowheads="1"/>
          </p:cNvPicPr>
          <p:nvPr/>
        </p:nvPicPr>
        <p:blipFill>
          <a:blip r:embed="rId3" cstate="print"/>
          <a:srcRect/>
          <a:stretch>
            <a:fillRect/>
          </a:stretch>
        </p:blipFill>
        <p:spPr bwMode="auto">
          <a:xfrm>
            <a:off x="5791200" y="2709863"/>
            <a:ext cx="3276600" cy="4071937"/>
          </a:xfrm>
          <a:prstGeom prst="rect">
            <a:avLst/>
          </a:prstGeom>
          <a:noFill/>
          <a:ln w="9525">
            <a:noFill/>
            <a:miter lim="800000"/>
            <a:headEnd/>
            <a:tailEnd/>
          </a:ln>
        </p:spPr>
      </p:pic>
      <p:sp>
        <p:nvSpPr>
          <p:cNvPr id="3" name="Rectangle 2"/>
          <p:cNvSpPr/>
          <p:nvPr/>
        </p:nvSpPr>
        <p:spPr>
          <a:xfrm>
            <a:off x="0" y="0"/>
            <a:ext cx="5059398"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Hadrian’s Wall</a:t>
            </a:r>
          </a:p>
        </p:txBody>
      </p:sp>
      <p:pic>
        <p:nvPicPr>
          <p:cNvPr id="93188" name="Picture 4" descr="http://www.english-heritage.org.uk/upload/img_400/hw_bankseastturret_01.jpg"/>
          <p:cNvPicPr>
            <a:picLocks noChangeAspect="1" noChangeArrowheads="1"/>
          </p:cNvPicPr>
          <p:nvPr/>
        </p:nvPicPr>
        <p:blipFill>
          <a:blip r:embed="rId4" cstate="print"/>
          <a:srcRect/>
          <a:stretch>
            <a:fillRect/>
          </a:stretch>
        </p:blipFill>
        <p:spPr bwMode="auto">
          <a:xfrm>
            <a:off x="7239000" y="76200"/>
            <a:ext cx="1828800" cy="2527300"/>
          </a:xfrm>
          <a:prstGeom prst="rect">
            <a:avLst/>
          </a:prstGeom>
          <a:noFill/>
          <a:ln w="9525">
            <a:noFill/>
            <a:miter lim="800000"/>
            <a:headEnd/>
            <a:tailEnd/>
          </a:ln>
        </p:spPr>
      </p:pic>
      <p:pic>
        <p:nvPicPr>
          <p:cNvPr id="93190" name="Picture 6" descr="Housesteads Roman Fort (Hadrian's Wall)"/>
          <p:cNvPicPr>
            <a:picLocks noChangeAspect="1" noChangeArrowheads="1"/>
          </p:cNvPicPr>
          <p:nvPr/>
        </p:nvPicPr>
        <p:blipFill>
          <a:blip r:embed="rId5" cstate="print"/>
          <a:srcRect/>
          <a:stretch>
            <a:fillRect/>
          </a:stretch>
        </p:blipFill>
        <p:spPr bwMode="auto">
          <a:xfrm>
            <a:off x="685800" y="2590800"/>
            <a:ext cx="3962400" cy="3984625"/>
          </a:xfrm>
          <a:prstGeom prst="rect">
            <a:avLst/>
          </a:prstGeom>
          <a:noFill/>
          <a:ln w="9525">
            <a:noFill/>
            <a:miter lim="800000"/>
            <a:headEnd/>
            <a:tailEnd/>
          </a:ln>
        </p:spPr>
      </p:pic>
      <p:sp>
        <p:nvSpPr>
          <p:cNvPr id="6" name="TextBox 5"/>
          <p:cNvSpPr txBox="1">
            <a:spLocks noChangeArrowheads="1"/>
          </p:cNvSpPr>
          <p:nvPr/>
        </p:nvSpPr>
        <p:spPr bwMode="auto">
          <a:xfrm>
            <a:off x="228600" y="838200"/>
            <a:ext cx="6781800" cy="1570038"/>
          </a:xfrm>
          <a:prstGeom prst="rect">
            <a:avLst/>
          </a:prstGeom>
          <a:noFill/>
          <a:ln w="9525">
            <a:noFill/>
            <a:miter lim="800000"/>
            <a:headEnd/>
            <a:tailEnd/>
          </a:ln>
        </p:spPr>
        <p:txBody>
          <a:bodyPr>
            <a:spAutoFit/>
          </a:bodyPr>
          <a:lstStyle/>
          <a:p>
            <a:r>
              <a:rPr lang="en-US" sz="2400" u="sng">
                <a:latin typeface="Comic Sans MS" pitchFamily="66" charset="0"/>
              </a:rPr>
              <a:t>Built by the Emperor Hadrian to form a solid northern border of the Empire and keep out barbarians tribes from northern Britain (England)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93190"/>
                                        </p:tgtEl>
                                        <p:attrNameLst>
                                          <p:attrName>style.visibility</p:attrName>
                                        </p:attrNameLst>
                                      </p:cBhvr>
                                      <p:to>
                                        <p:strVal val="visible"/>
                                      </p:to>
                                    </p:set>
                                    <p:animEffect transition="in" filter="dissolve">
                                      <p:cBhvr>
                                        <p:cTn id="10" dur="500"/>
                                        <p:tgtEl>
                                          <p:spTgt spid="93190"/>
                                        </p:tgtEl>
                                      </p:cBhvr>
                                    </p:animEffect>
                                  </p:childTnLst>
                                </p:cTn>
                              </p:par>
                              <p:par>
                                <p:cTn id="11" presetID="9" presetClass="entr" presetSubtype="0" fill="hold" nodeType="withEffect">
                                  <p:stCondLst>
                                    <p:cond delay="0"/>
                                  </p:stCondLst>
                                  <p:childTnLst>
                                    <p:set>
                                      <p:cBhvr>
                                        <p:cTn id="12" dur="1" fill="hold">
                                          <p:stCondLst>
                                            <p:cond delay="0"/>
                                          </p:stCondLst>
                                        </p:cTn>
                                        <p:tgtEl>
                                          <p:spTgt spid="93188"/>
                                        </p:tgtEl>
                                        <p:attrNameLst>
                                          <p:attrName>style.visibility</p:attrName>
                                        </p:attrNameLst>
                                      </p:cBhvr>
                                      <p:to>
                                        <p:strVal val="visible"/>
                                      </p:to>
                                    </p:set>
                                    <p:animEffect transition="in" filter="dissolve">
                                      <p:cBhvr>
                                        <p:cTn id="13" dur="500"/>
                                        <p:tgtEl>
                                          <p:spTgt spid="93188"/>
                                        </p:tgtEl>
                                      </p:cBhvr>
                                    </p:animEffect>
                                  </p:childTnLst>
                                </p:cTn>
                              </p:par>
                              <p:par>
                                <p:cTn id="14" presetID="9" presetClass="entr" presetSubtype="0" fill="hold" nodeType="withEffect">
                                  <p:stCondLst>
                                    <p:cond delay="0"/>
                                  </p:stCondLst>
                                  <p:childTnLst>
                                    <p:set>
                                      <p:cBhvr>
                                        <p:cTn id="15" dur="1" fill="hold">
                                          <p:stCondLst>
                                            <p:cond delay="0"/>
                                          </p:stCondLst>
                                        </p:cTn>
                                        <p:tgtEl>
                                          <p:spTgt spid="93186"/>
                                        </p:tgtEl>
                                        <p:attrNameLst>
                                          <p:attrName>style.visibility</p:attrName>
                                        </p:attrNameLst>
                                      </p:cBhvr>
                                      <p:to>
                                        <p:strVal val="visible"/>
                                      </p:to>
                                    </p:set>
                                    <p:animEffect transition="in" filter="dissolve">
                                      <p:cBhvr>
                                        <p:cTn id="16" dur="500"/>
                                        <p:tgtEl>
                                          <p:spTgt spid="93186"/>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amond(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5995552" cy="923330"/>
          </a:xfrm>
          <a:prstGeom prst="rect">
            <a:avLst/>
          </a:prstGeom>
          <a:noFill/>
        </p:spPr>
        <p:txBody>
          <a:bodyPr wrap="none">
            <a:spAutoFit/>
          </a:bodyPr>
          <a:lstStyle/>
          <a:p>
            <a:pPr algn="ctr" fontAlgn="auto">
              <a:spcBef>
                <a:spcPts val="0"/>
              </a:spcBef>
              <a:spcAft>
                <a:spcPts val="0"/>
              </a:spcAft>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rPr>
              <a:t>Roman Literature</a:t>
            </a:r>
          </a:p>
        </p:txBody>
      </p:sp>
      <p:sp>
        <p:nvSpPr>
          <p:cNvPr id="3" name="TextBox 2"/>
          <p:cNvSpPr txBox="1">
            <a:spLocks noChangeArrowheads="1"/>
          </p:cNvSpPr>
          <p:nvPr/>
        </p:nvSpPr>
        <p:spPr bwMode="auto">
          <a:xfrm>
            <a:off x="381000" y="838200"/>
            <a:ext cx="8534400" cy="5170488"/>
          </a:xfrm>
          <a:prstGeom prst="rect">
            <a:avLst/>
          </a:prstGeom>
          <a:noFill/>
          <a:ln w="9525">
            <a:noFill/>
            <a:miter lim="800000"/>
            <a:headEnd/>
            <a:tailEnd/>
          </a:ln>
        </p:spPr>
        <p:txBody>
          <a:bodyPr>
            <a:spAutoFit/>
          </a:bodyPr>
          <a:lstStyle/>
          <a:p>
            <a:r>
              <a:rPr lang="en-US" sz="2200" b="1" u="sng">
                <a:latin typeface="Comic Sans MS" pitchFamily="66" charset="0"/>
              </a:rPr>
              <a:t>Virgil</a:t>
            </a:r>
            <a:r>
              <a:rPr lang="en-US" sz="2200" u="sng">
                <a:latin typeface="Comic Sans MS" pitchFamily="66" charset="0"/>
              </a:rPr>
              <a:t>: Roman Poet, wrote the </a:t>
            </a:r>
            <a:r>
              <a:rPr lang="en-US" sz="2200" i="1" u="sng">
                <a:latin typeface="Comic Sans MS" pitchFamily="66" charset="0"/>
              </a:rPr>
              <a:t>Aeneid</a:t>
            </a:r>
          </a:p>
          <a:p>
            <a:r>
              <a:rPr lang="en-US" sz="2200">
                <a:latin typeface="Comic Sans MS" pitchFamily="66" charset="0"/>
              </a:rPr>
              <a:t>In the </a:t>
            </a:r>
            <a:r>
              <a:rPr lang="en-US" sz="2200" i="1">
                <a:latin typeface="Comic Sans MS" pitchFamily="66" charset="0"/>
              </a:rPr>
              <a:t>Aeneid</a:t>
            </a:r>
            <a:r>
              <a:rPr lang="en-US" sz="2200">
                <a:latin typeface="Comic Sans MS" pitchFamily="66" charset="0"/>
              </a:rPr>
              <a:t>, Aeneas portrays the ideal Roman with duty, piety, and faithfulness.  He claimed that Aeneas was one of the founders of Rome.</a:t>
            </a:r>
          </a:p>
          <a:p>
            <a:endParaRPr lang="en-US" sz="2200">
              <a:latin typeface="Comic Sans MS" pitchFamily="66" charset="0"/>
            </a:endParaRPr>
          </a:p>
          <a:p>
            <a:r>
              <a:rPr lang="en-US" sz="2200" b="1">
                <a:latin typeface="Comic Sans MS" pitchFamily="66" charset="0"/>
              </a:rPr>
              <a:t>Horace</a:t>
            </a:r>
            <a:r>
              <a:rPr lang="en-US" sz="2200">
                <a:latin typeface="Comic Sans MS" pitchFamily="66" charset="0"/>
              </a:rPr>
              <a:t>: </a:t>
            </a:r>
            <a:r>
              <a:rPr lang="en-US" sz="2200" u="sng">
                <a:latin typeface="Comic Sans MS" pitchFamily="66" charset="0"/>
              </a:rPr>
              <a:t>Another Roman poet</a:t>
            </a:r>
            <a:r>
              <a:rPr lang="en-US" sz="2200">
                <a:latin typeface="Comic Sans MS" pitchFamily="66" charset="0"/>
              </a:rPr>
              <a:t>, wrote the </a:t>
            </a:r>
            <a:r>
              <a:rPr lang="en-US" sz="2200" i="1" u="sng">
                <a:latin typeface="Comic Sans MS" pitchFamily="66" charset="0"/>
              </a:rPr>
              <a:t>Satires</a:t>
            </a:r>
            <a:r>
              <a:rPr lang="en-US" sz="2200">
                <a:latin typeface="Comic Sans MS" pitchFamily="66" charset="0"/>
              </a:rPr>
              <a:t>, where he poked fun at the  weaknesses of people. </a:t>
            </a:r>
          </a:p>
          <a:p>
            <a:endParaRPr lang="en-US" sz="2200">
              <a:latin typeface="Comic Sans MS" pitchFamily="66" charset="0"/>
            </a:endParaRPr>
          </a:p>
          <a:p>
            <a:r>
              <a:rPr lang="en-US" sz="2200" b="1">
                <a:latin typeface="Comic Sans MS" pitchFamily="66" charset="0"/>
              </a:rPr>
              <a:t>Livy</a:t>
            </a:r>
            <a:r>
              <a:rPr lang="en-US" sz="2200">
                <a:latin typeface="Comic Sans MS" pitchFamily="66" charset="0"/>
              </a:rPr>
              <a:t>: </a:t>
            </a:r>
            <a:r>
              <a:rPr lang="en-US" sz="2200" u="sng">
                <a:latin typeface="Comic Sans MS" pitchFamily="66" charset="0"/>
              </a:rPr>
              <a:t>Roman Historian Wrote </a:t>
            </a:r>
            <a:r>
              <a:rPr lang="en-US" sz="2200" i="1" u="sng">
                <a:latin typeface="Comic Sans MS" pitchFamily="66" charset="0"/>
              </a:rPr>
              <a:t>The History of Rome </a:t>
            </a:r>
            <a:r>
              <a:rPr lang="en-US" sz="2200">
                <a:latin typeface="Comic Sans MS" pitchFamily="66" charset="0"/>
              </a:rPr>
              <a:t>which</a:t>
            </a:r>
          </a:p>
          <a:p>
            <a:r>
              <a:rPr lang="en-US" sz="2200">
                <a:latin typeface="Comic Sans MS" pitchFamily="66" charset="0"/>
              </a:rPr>
              <a:t> portrayed Roman Greatness. His histories were biased </a:t>
            </a:r>
          </a:p>
          <a:p>
            <a:r>
              <a:rPr lang="en-US" sz="2200">
                <a:latin typeface="Comic Sans MS" pitchFamily="66" charset="0"/>
              </a:rPr>
              <a:t>towards Rome. </a:t>
            </a:r>
          </a:p>
          <a:p>
            <a:endParaRPr lang="en-US" sz="2200" b="1">
              <a:latin typeface="Comic Sans MS" pitchFamily="66" charset="0"/>
            </a:endParaRPr>
          </a:p>
          <a:p>
            <a:r>
              <a:rPr lang="en-US" sz="2200" b="1">
                <a:latin typeface="Comic Sans MS" pitchFamily="66" charset="0"/>
              </a:rPr>
              <a:t>Science and Math</a:t>
            </a:r>
          </a:p>
          <a:p>
            <a:r>
              <a:rPr lang="en-US" sz="2200">
                <a:latin typeface="Comic Sans MS" pitchFamily="66" charset="0"/>
              </a:rPr>
              <a:t>The Roman </a:t>
            </a:r>
            <a:r>
              <a:rPr lang="en-US" sz="2200" u="sng">
                <a:latin typeface="Comic Sans MS" pitchFamily="66" charset="0"/>
              </a:rPr>
              <a:t>Scientist </a:t>
            </a:r>
            <a:r>
              <a:rPr lang="en-US" sz="2200" b="1" u="sng">
                <a:latin typeface="Comic Sans MS" pitchFamily="66" charset="0"/>
              </a:rPr>
              <a:t>Ptolemy</a:t>
            </a:r>
            <a:r>
              <a:rPr lang="en-US" sz="2200" u="sng">
                <a:latin typeface="Comic Sans MS" pitchFamily="66" charset="0"/>
              </a:rPr>
              <a:t> proposed that the Earth was the center of the universe, a Geocentric View</a:t>
            </a:r>
            <a:r>
              <a:rPr lang="en-US" sz="2200">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dissolv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dissolv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6019800" cy="83099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The Roman Family</a:t>
            </a:r>
          </a:p>
        </p:txBody>
      </p:sp>
      <p:sp>
        <p:nvSpPr>
          <p:cNvPr id="3" name="TextBox 2"/>
          <p:cNvSpPr txBox="1">
            <a:spLocks noChangeArrowheads="1"/>
          </p:cNvSpPr>
          <p:nvPr/>
        </p:nvSpPr>
        <p:spPr bwMode="auto">
          <a:xfrm>
            <a:off x="381000" y="838200"/>
            <a:ext cx="6019800" cy="5632450"/>
          </a:xfrm>
          <a:prstGeom prst="rect">
            <a:avLst/>
          </a:prstGeom>
          <a:noFill/>
          <a:ln w="9525">
            <a:noFill/>
            <a:miter lim="800000"/>
            <a:headEnd/>
            <a:tailEnd/>
          </a:ln>
        </p:spPr>
        <p:txBody>
          <a:bodyPr>
            <a:spAutoFit/>
          </a:bodyPr>
          <a:lstStyle/>
          <a:p>
            <a:r>
              <a:rPr lang="en-US" sz="2400" b="1">
                <a:latin typeface="Comic Sans MS" pitchFamily="66" charset="0"/>
              </a:rPr>
              <a:t>Paterfamilias</a:t>
            </a:r>
            <a:r>
              <a:rPr lang="en-US" sz="2400">
                <a:latin typeface="Comic Sans MS" pitchFamily="66" charset="0"/>
              </a:rPr>
              <a:t>: </a:t>
            </a:r>
            <a:r>
              <a:rPr lang="en-US" sz="2400" u="sng">
                <a:latin typeface="Comic Sans MS" pitchFamily="66" charset="0"/>
              </a:rPr>
              <a:t>The male head of the Roman household</a:t>
            </a:r>
            <a:r>
              <a:rPr lang="en-US" sz="2400">
                <a:latin typeface="Comic Sans MS" pitchFamily="66" charset="0"/>
              </a:rPr>
              <a:t>.  The father was the master of the family.  </a:t>
            </a:r>
            <a:r>
              <a:rPr lang="en-US" sz="2400" u="sng">
                <a:latin typeface="Comic Sans MS" pitchFamily="66" charset="0"/>
              </a:rPr>
              <a:t>He made all decisions about his wife and children.  </a:t>
            </a:r>
          </a:p>
          <a:p>
            <a:endParaRPr lang="en-US" sz="2400">
              <a:latin typeface="Comic Sans MS" pitchFamily="66" charset="0"/>
            </a:endParaRPr>
          </a:p>
          <a:p>
            <a:r>
              <a:rPr lang="en-US" sz="2400">
                <a:latin typeface="Comic Sans MS" pitchFamily="66" charset="0"/>
              </a:rPr>
              <a:t>A father could sell his children into slavery or prostitution if the family needed money.</a:t>
            </a:r>
          </a:p>
          <a:p>
            <a:endParaRPr lang="en-US" sz="2400">
              <a:latin typeface="Comic Sans MS" pitchFamily="66" charset="0"/>
            </a:endParaRPr>
          </a:p>
          <a:p>
            <a:r>
              <a:rPr lang="en-US" sz="2400">
                <a:latin typeface="Comic Sans MS" pitchFamily="66" charset="0"/>
              </a:rPr>
              <a:t>“Under the laws of the Twelve Tables, the </a:t>
            </a:r>
            <a:r>
              <a:rPr lang="en-US" sz="2400" i="1">
                <a:latin typeface="Comic Sans MS" pitchFamily="66" charset="0"/>
              </a:rPr>
              <a:t>pater familias</a:t>
            </a:r>
            <a:r>
              <a:rPr lang="en-US" sz="2400">
                <a:latin typeface="Comic Sans MS" pitchFamily="66" charset="0"/>
              </a:rPr>
              <a:t> had </a:t>
            </a:r>
            <a:r>
              <a:rPr lang="en-US" sz="2400" i="1">
                <a:latin typeface="Comic Sans MS" pitchFamily="66" charset="0"/>
              </a:rPr>
              <a:t>vitae necisque potestas</a:t>
            </a:r>
            <a:r>
              <a:rPr lang="en-US" sz="2400">
                <a:latin typeface="Comic Sans MS" pitchFamily="66" charset="0"/>
              </a:rPr>
              <a:t> - the "power of life and death" - over his children, his wife (in some cases), and his slaves, all of whom were said to be </a:t>
            </a:r>
            <a:r>
              <a:rPr lang="en-US" sz="2400" i="1">
                <a:latin typeface="Comic Sans MS" pitchFamily="66" charset="0"/>
              </a:rPr>
              <a:t>sub manu</a:t>
            </a:r>
            <a:r>
              <a:rPr lang="en-US" sz="2400">
                <a:latin typeface="Comic Sans MS" pitchFamily="66" charset="0"/>
              </a:rPr>
              <a:t>, ‘under his hand’. “</a:t>
            </a:r>
          </a:p>
        </p:txBody>
      </p:sp>
      <p:pic>
        <p:nvPicPr>
          <p:cNvPr id="91138" name="Picture 2" descr="http://www.the-romans.co.uk/gallery3/bigimages/07.marriage.jpg"/>
          <p:cNvPicPr>
            <a:picLocks noChangeAspect="1" noChangeArrowheads="1"/>
          </p:cNvPicPr>
          <p:nvPr/>
        </p:nvPicPr>
        <p:blipFill>
          <a:blip r:embed="rId2" cstate="print"/>
          <a:srcRect/>
          <a:stretch>
            <a:fillRect/>
          </a:stretch>
        </p:blipFill>
        <p:spPr bwMode="auto">
          <a:xfrm>
            <a:off x="6248400" y="1727200"/>
            <a:ext cx="2667000" cy="322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91138"/>
                                        </p:tgtEl>
                                        <p:attrNameLst>
                                          <p:attrName>style.visibility</p:attrName>
                                        </p:attrNameLst>
                                      </p:cBhvr>
                                      <p:to>
                                        <p:strVal val="visible"/>
                                      </p:to>
                                    </p:set>
                                    <p:animEffect transition="in" filter="dissolve">
                                      <p:cBhvr>
                                        <p:cTn id="10" dur="500"/>
                                        <p:tgtEl>
                                          <p:spTgt spid="9113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564" y="191869"/>
            <a:ext cx="3905236"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Roman Education</a:t>
            </a:r>
          </a:p>
        </p:txBody>
      </p:sp>
      <p:sp>
        <p:nvSpPr>
          <p:cNvPr id="3" name="TextBox 2"/>
          <p:cNvSpPr txBox="1">
            <a:spLocks noChangeArrowheads="1"/>
          </p:cNvSpPr>
          <p:nvPr/>
        </p:nvSpPr>
        <p:spPr bwMode="auto">
          <a:xfrm>
            <a:off x="381000" y="914400"/>
            <a:ext cx="8077200" cy="5632450"/>
          </a:xfrm>
          <a:prstGeom prst="rect">
            <a:avLst/>
          </a:prstGeom>
          <a:noFill/>
          <a:ln w="9525">
            <a:noFill/>
            <a:miter lim="800000"/>
            <a:headEnd/>
            <a:tailEnd/>
          </a:ln>
        </p:spPr>
        <p:txBody>
          <a:bodyPr>
            <a:spAutoFit/>
          </a:bodyPr>
          <a:lstStyle/>
          <a:p>
            <a:r>
              <a:rPr lang="en-US" sz="2400" u="sng">
                <a:latin typeface="Comic Sans MS" pitchFamily="66" charset="0"/>
              </a:rPr>
              <a:t>The Paterfamilias was responsible </a:t>
            </a:r>
          </a:p>
          <a:p>
            <a:r>
              <a:rPr lang="en-US" sz="2400" u="sng">
                <a:latin typeface="Comic Sans MS" pitchFamily="66" charset="0"/>
              </a:rPr>
              <a:t>for the education of his sons</a:t>
            </a:r>
            <a:r>
              <a:rPr lang="en-US" sz="2400">
                <a:latin typeface="Comic Sans MS" pitchFamily="66" charset="0"/>
              </a:rPr>
              <a:t>.</a:t>
            </a:r>
          </a:p>
          <a:p>
            <a:r>
              <a:rPr lang="en-US" sz="2400" u="sng">
                <a:latin typeface="Comic Sans MS" pitchFamily="66" charset="0"/>
              </a:rPr>
              <a:t>The Romans usually hired tutors </a:t>
            </a:r>
          </a:p>
          <a:p>
            <a:r>
              <a:rPr lang="en-US" sz="2400" u="sng">
                <a:latin typeface="Comic Sans MS" pitchFamily="66" charset="0"/>
              </a:rPr>
              <a:t>(frequently Greek slaves) to teach their sons or the boys would be sent to school.</a:t>
            </a:r>
          </a:p>
          <a:p>
            <a:endParaRPr lang="en-US" sz="2400">
              <a:latin typeface="Comic Sans MS" pitchFamily="66" charset="0"/>
            </a:endParaRPr>
          </a:p>
          <a:p>
            <a:r>
              <a:rPr lang="en-US" sz="2400">
                <a:latin typeface="Comic Sans MS" pitchFamily="66" charset="0"/>
              </a:rPr>
              <a:t>Boys learned reading, writing, moral lessons, law, physical training, military techniques, and Roman values.</a:t>
            </a:r>
          </a:p>
          <a:p>
            <a:endParaRPr lang="en-US" sz="2400">
              <a:latin typeface="Comic Sans MS" pitchFamily="66" charset="0"/>
            </a:endParaRPr>
          </a:p>
          <a:p>
            <a:r>
              <a:rPr lang="en-US" sz="2400" u="sng">
                <a:latin typeface="Comic Sans MS" pitchFamily="66" charset="0"/>
              </a:rPr>
              <a:t>Girls usually stayed at home.  Some learned the basics of reading and writing, but girls were mostly trained in household matters. </a:t>
            </a:r>
          </a:p>
          <a:p>
            <a:endParaRPr lang="en-US" sz="2400">
              <a:latin typeface="Comic Sans MS" pitchFamily="66" charset="0"/>
            </a:endParaRPr>
          </a:p>
          <a:p>
            <a:r>
              <a:rPr lang="en-US" sz="2400">
                <a:latin typeface="Comic Sans MS" pitchFamily="66" charset="0"/>
              </a:rPr>
              <a:t>Girls may go to primary school, but didn’t usually go to secondary school as they were married at a young age. </a:t>
            </a:r>
          </a:p>
        </p:txBody>
      </p:sp>
      <p:pic>
        <p:nvPicPr>
          <p:cNvPr id="97282" name="Picture 2" descr="http://www.crystalinks.com/romanschool.jpg"/>
          <p:cNvPicPr>
            <a:picLocks noChangeAspect="1" noChangeArrowheads="1"/>
          </p:cNvPicPr>
          <p:nvPr/>
        </p:nvPicPr>
        <p:blipFill>
          <a:blip r:embed="rId2" cstate="print"/>
          <a:srcRect/>
          <a:stretch>
            <a:fillRect/>
          </a:stretch>
        </p:blipFill>
        <p:spPr bwMode="auto">
          <a:xfrm>
            <a:off x="5791200" y="152400"/>
            <a:ext cx="3124200" cy="1825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nodeType="withEffect">
                                  <p:stCondLst>
                                    <p:cond delay="0"/>
                                  </p:stCondLst>
                                  <p:childTnLst>
                                    <p:set>
                                      <p:cBhvr>
                                        <p:cTn id="9" dur="1" fill="hold">
                                          <p:stCondLst>
                                            <p:cond delay="0"/>
                                          </p:stCondLst>
                                        </p:cTn>
                                        <p:tgtEl>
                                          <p:spTgt spid="97282"/>
                                        </p:tgtEl>
                                        <p:attrNameLst>
                                          <p:attrName>style.visibility</p:attrName>
                                        </p:attrNameLst>
                                      </p:cBhvr>
                                      <p:to>
                                        <p:strVal val="visible"/>
                                      </p:to>
                                    </p:set>
                                    <p:animEffect transition="in" filter="diamond(in)">
                                      <p:cBhvr>
                                        <p:cTn id="10" dur="2000"/>
                                        <p:tgtEl>
                                          <p:spTgt spid="9728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dissolv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dissolv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dissolv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dissolv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dissolve">
                                      <p:cBhvr>
                                        <p:cTn id="4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www.hadrians.com/images/graphics/rome/emperors/roman_man_in_toga_illustration.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216775" y="1219200"/>
            <a:ext cx="1774825" cy="3276600"/>
          </a:xfrm>
          <a:prstGeom prst="rect">
            <a:avLst/>
          </a:prstGeom>
          <a:noFill/>
          <a:ln w="9525">
            <a:noFill/>
            <a:miter lim="800000"/>
            <a:headEnd/>
            <a:tailEnd/>
          </a:ln>
        </p:spPr>
      </p:pic>
      <p:sp>
        <p:nvSpPr>
          <p:cNvPr id="89091" name="TextBox 2"/>
          <p:cNvSpPr txBox="1">
            <a:spLocks noChangeArrowheads="1"/>
          </p:cNvSpPr>
          <p:nvPr/>
        </p:nvSpPr>
        <p:spPr bwMode="auto">
          <a:xfrm>
            <a:off x="228600" y="685800"/>
            <a:ext cx="8763000" cy="5262563"/>
          </a:xfrm>
          <a:prstGeom prst="rect">
            <a:avLst/>
          </a:prstGeom>
          <a:noFill/>
          <a:ln w="9525">
            <a:noFill/>
            <a:miter lim="800000"/>
            <a:headEnd/>
            <a:tailEnd/>
          </a:ln>
        </p:spPr>
        <p:txBody>
          <a:bodyPr>
            <a:spAutoFit/>
          </a:bodyPr>
          <a:lstStyle/>
          <a:p>
            <a:r>
              <a:rPr lang="en-US" sz="2400" u="sng">
                <a:latin typeface="Comic Sans MS" pitchFamily="66" charset="0"/>
              </a:rPr>
              <a:t>Roman boys were considered a man at the age of 16.</a:t>
            </a:r>
          </a:p>
          <a:p>
            <a:r>
              <a:rPr lang="en-US" sz="2400">
                <a:latin typeface="Comic Sans MS" pitchFamily="66" charset="0"/>
              </a:rPr>
              <a:t>At that time they would exchange the purple toga </a:t>
            </a:r>
          </a:p>
          <a:p>
            <a:r>
              <a:rPr lang="en-US" sz="2400">
                <a:latin typeface="Comic Sans MS" pitchFamily="66" charset="0"/>
              </a:rPr>
              <a:t>of their youth for the white one of an adult.</a:t>
            </a:r>
          </a:p>
          <a:p>
            <a:endParaRPr lang="en-US" sz="2400">
              <a:latin typeface="Comic Sans MS" pitchFamily="66" charset="0"/>
            </a:endParaRPr>
          </a:p>
          <a:p>
            <a:r>
              <a:rPr lang="en-US" sz="2400">
                <a:latin typeface="Comic Sans MS" pitchFamily="66" charset="0"/>
              </a:rPr>
              <a:t>The Romans did not have a high opinion of women.</a:t>
            </a:r>
          </a:p>
          <a:p>
            <a:endParaRPr lang="en-US" sz="2400">
              <a:latin typeface="Comic Sans MS" pitchFamily="66" charset="0"/>
            </a:endParaRPr>
          </a:p>
          <a:p>
            <a:r>
              <a:rPr lang="en-US" sz="2400" u="sng">
                <a:latin typeface="Comic Sans MS" pitchFamily="66" charset="0"/>
              </a:rPr>
              <a:t>Women had to have male guardians at all times</a:t>
            </a:r>
          </a:p>
          <a:p>
            <a:r>
              <a:rPr lang="en-US" sz="2400" u="sng">
                <a:latin typeface="Comic Sans MS" pitchFamily="66" charset="0"/>
              </a:rPr>
              <a:t> and, early in the republic, they could not divorce</a:t>
            </a:r>
            <a:r>
              <a:rPr lang="en-US" sz="2400">
                <a:latin typeface="Comic Sans MS" pitchFamily="66" charset="0"/>
              </a:rPr>
              <a:t>.</a:t>
            </a:r>
          </a:p>
          <a:p>
            <a:endParaRPr lang="en-US" sz="2400">
              <a:latin typeface="Comic Sans MS" pitchFamily="66" charset="0"/>
            </a:endParaRPr>
          </a:p>
          <a:p>
            <a:r>
              <a:rPr lang="en-US" sz="2400" u="sng">
                <a:latin typeface="Comic Sans MS" pitchFamily="66" charset="0"/>
              </a:rPr>
              <a:t>Women were married very young, around 12-14 </a:t>
            </a:r>
          </a:p>
          <a:p>
            <a:r>
              <a:rPr lang="en-US" sz="2400" u="sng">
                <a:latin typeface="Comic Sans MS" pitchFamily="66" charset="0"/>
              </a:rPr>
              <a:t>years old.</a:t>
            </a:r>
          </a:p>
          <a:p>
            <a:endParaRPr lang="en-US" sz="2400">
              <a:latin typeface="Comic Sans MS" pitchFamily="66" charset="0"/>
            </a:endParaRPr>
          </a:p>
          <a:p>
            <a:r>
              <a:rPr lang="en-US" sz="2400">
                <a:latin typeface="Comic Sans MS" pitchFamily="66" charset="0"/>
              </a:rPr>
              <a:t>Later, in the Roman Empire, women gained the right to file for divorce</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28600" y="381000"/>
            <a:ext cx="8458200" cy="6002338"/>
          </a:xfrm>
          <a:prstGeom prst="rect">
            <a:avLst/>
          </a:prstGeom>
          <a:noFill/>
          <a:ln w="9525">
            <a:noFill/>
            <a:miter lim="800000"/>
            <a:headEnd/>
            <a:tailEnd/>
          </a:ln>
        </p:spPr>
        <p:txBody>
          <a:bodyPr>
            <a:spAutoFit/>
          </a:bodyPr>
          <a:lstStyle/>
          <a:p>
            <a:r>
              <a:rPr lang="en-US" sz="2400" b="1">
                <a:latin typeface="Comic Sans MS" pitchFamily="66" charset="0"/>
              </a:rPr>
              <a:t>Changing Roles:</a:t>
            </a:r>
          </a:p>
          <a:p>
            <a:endParaRPr lang="en-US" sz="2400">
              <a:latin typeface="Comic Sans MS" pitchFamily="66" charset="0"/>
            </a:endParaRPr>
          </a:p>
          <a:p>
            <a:r>
              <a:rPr lang="en-US" sz="2400" u="sng">
                <a:latin typeface="Comic Sans MS" pitchFamily="66" charset="0"/>
              </a:rPr>
              <a:t>By the second century AD,</a:t>
            </a:r>
          </a:p>
          <a:p>
            <a:r>
              <a:rPr lang="en-US" sz="2400" u="sng">
                <a:latin typeface="Comic Sans MS" pitchFamily="66" charset="0"/>
              </a:rPr>
              <a:t>Roman women and children</a:t>
            </a:r>
          </a:p>
          <a:p>
            <a:r>
              <a:rPr lang="en-US" sz="2400" u="sng">
                <a:latin typeface="Comic Sans MS" pitchFamily="66" charset="0"/>
              </a:rPr>
              <a:t> gained some rights.</a:t>
            </a:r>
          </a:p>
          <a:p>
            <a:endParaRPr lang="en-US" sz="2400">
              <a:latin typeface="Comic Sans MS" pitchFamily="66" charset="0"/>
            </a:endParaRPr>
          </a:p>
          <a:p>
            <a:r>
              <a:rPr lang="en-US" sz="2400">
                <a:latin typeface="Comic Sans MS" pitchFamily="66" charset="0"/>
              </a:rPr>
              <a:t>Fathers could not longer sell</a:t>
            </a:r>
          </a:p>
          <a:p>
            <a:r>
              <a:rPr lang="en-US" sz="2400">
                <a:latin typeface="Comic Sans MS" pitchFamily="66" charset="0"/>
              </a:rPr>
              <a:t> children into slavery</a:t>
            </a:r>
          </a:p>
          <a:p>
            <a:endParaRPr lang="en-US" sz="2400">
              <a:latin typeface="Comic Sans MS" pitchFamily="66" charset="0"/>
            </a:endParaRPr>
          </a:p>
          <a:p>
            <a:r>
              <a:rPr lang="en-US" sz="2400" u="sng">
                <a:latin typeface="Comic Sans MS" pitchFamily="66" charset="0"/>
              </a:rPr>
              <a:t>Women earned the right to own, inherit, and sell property.</a:t>
            </a:r>
          </a:p>
          <a:p>
            <a:endParaRPr lang="en-US" sz="2400">
              <a:latin typeface="Comic Sans MS" pitchFamily="66" charset="0"/>
            </a:endParaRPr>
          </a:p>
          <a:p>
            <a:r>
              <a:rPr lang="en-US" sz="2400">
                <a:latin typeface="Comic Sans MS" pitchFamily="66" charset="0"/>
              </a:rPr>
              <a:t>Upper-Class women were now free to go out in public, although they could not vote, they gained some political influence through the influence they had upon their husbands. </a:t>
            </a:r>
          </a:p>
        </p:txBody>
      </p:sp>
      <p:pic>
        <p:nvPicPr>
          <p:cNvPr id="95234" name="Picture 2" descr="http://100falcons.files.wordpress.com/2008/10/roman-women_faces.jpg"/>
          <p:cNvPicPr>
            <a:picLocks noChangeAspect="1" noChangeArrowheads="1"/>
          </p:cNvPicPr>
          <p:nvPr/>
        </p:nvPicPr>
        <p:blipFill>
          <a:blip r:embed="rId2" cstate="print"/>
          <a:srcRect/>
          <a:stretch>
            <a:fillRect/>
          </a:stretch>
        </p:blipFill>
        <p:spPr bwMode="auto">
          <a:xfrm>
            <a:off x="5029200" y="295275"/>
            <a:ext cx="3810000" cy="2600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amond(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amond(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amond(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amond(in)">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amond(in)">
                                      <p:cBhvr>
                                        <p:cTn id="32" dur="20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diamond(in)">
                                      <p:cBhvr>
                                        <p:cTn id="37" dur="20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diamond(in)">
                                      <p:cBhvr>
                                        <p:cTn id="42" dur="2000"/>
                                        <p:tgtEl>
                                          <p:spTgt spid="3">
                                            <p:txEl>
                                              <p:pRg st="11" end="11"/>
                                            </p:txEl>
                                          </p:spTgt>
                                        </p:tgtEl>
                                      </p:cBhvr>
                                    </p:animEffect>
                                  </p:childTnLst>
                                </p:cTn>
                              </p:par>
                              <p:par>
                                <p:cTn id="43" presetID="8" presetClass="entr" presetSubtype="16" fill="hold" nodeType="withEffect">
                                  <p:stCondLst>
                                    <p:cond delay="0"/>
                                  </p:stCondLst>
                                  <p:childTnLst>
                                    <p:set>
                                      <p:cBhvr>
                                        <p:cTn id="44" dur="1" fill="hold">
                                          <p:stCondLst>
                                            <p:cond delay="0"/>
                                          </p:stCondLst>
                                        </p:cTn>
                                        <p:tgtEl>
                                          <p:spTgt spid="95234"/>
                                        </p:tgtEl>
                                        <p:attrNameLst>
                                          <p:attrName>style.visibility</p:attrName>
                                        </p:attrNameLst>
                                      </p:cBhvr>
                                      <p:to>
                                        <p:strVal val="visible"/>
                                      </p:to>
                                    </p:set>
                                    <p:animEffect transition="in" filter="diamond(in)">
                                      <p:cBhvr>
                                        <p:cTn id="45" dur="2000"/>
                                        <p:tgtEl>
                                          <p:spTgt spid="95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058" y="76200"/>
            <a:ext cx="2680542"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Slavery</a:t>
            </a:r>
          </a:p>
        </p:txBody>
      </p:sp>
      <p:sp>
        <p:nvSpPr>
          <p:cNvPr id="3" name="TextBox 2"/>
          <p:cNvSpPr txBox="1">
            <a:spLocks noChangeArrowheads="1"/>
          </p:cNvSpPr>
          <p:nvPr/>
        </p:nvSpPr>
        <p:spPr bwMode="auto">
          <a:xfrm>
            <a:off x="228600" y="1066800"/>
            <a:ext cx="8458200" cy="5508625"/>
          </a:xfrm>
          <a:prstGeom prst="rect">
            <a:avLst/>
          </a:prstGeom>
          <a:noFill/>
          <a:ln w="9525">
            <a:noFill/>
            <a:miter lim="800000"/>
            <a:headEnd/>
            <a:tailEnd/>
          </a:ln>
        </p:spPr>
        <p:txBody>
          <a:bodyPr>
            <a:spAutoFit/>
          </a:bodyPr>
          <a:lstStyle/>
          <a:p>
            <a:r>
              <a:rPr lang="en-US" sz="2200" u="sng">
                <a:latin typeface="Comic Sans MS" pitchFamily="66" charset="0"/>
              </a:rPr>
              <a:t>Slavery was common in the Roman world.  </a:t>
            </a:r>
          </a:p>
          <a:p>
            <a:r>
              <a:rPr lang="en-US" sz="2200" u="sng">
                <a:latin typeface="Comic Sans MS" pitchFamily="66" charset="0"/>
              </a:rPr>
              <a:t>As the empire expanded more and more  slaves </a:t>
            </a:r>
          </a:p>
          <a:p>
            <a:r>
              <a:rPr lang="en-US" sz="2200" u="sng">
                <a:latin typeface="Comic Sans MS" pitchFamily="66" charset="0"/>
              </a:rPr>
              <a:t>were brought into the empire.</a:t>
            </a:r>
          </a:p>
          <a:p>
            <a:endParaRPr lang="en-US" sz="2200">
              <a:latin typeface="Comic Sans MS" pitchFamily="66" charset="0"/>
            </a:endParaRPr>
          </a:p>
          <a:p>
            <a:r>
              <a:rPr lang="en-US" sz="2200">
                <a:latin typeface="Comic Sans MS" pitchFamily="66" charset="0"/>
              </a:rPr>
              <a:t>Greek, educated, slaves were used as </a:t>
            </a:r>
            <a:r>
              <a:rPr lang="en-US" sz="2200" u="sng">
                <a:latin typeface="Comic Sans MS" pitchFamily="66" charset="0"/>
              </a:rPr>
              <a:t>tutors, doctors, musicians, and artists.</a:t>
            </a:r>
          </a:p>
          <a:p>
            <a:endParaRPr lang="en-US" sz="2200">
              <a:latin typeface="Comic Sans MS" pitchFamily="66" charset="0"/>
            </a:endParaRPr>
          </a:p>
          <a:p>
            <a:r>
              <a:rPr lang="en-US" sz="2200">
                <a:latin typeface="Comic Sans MS" pitchFamily="66" charset="0"/>
              </a:rPr>
              <a:t>Other slaves were used for </a:t>
            </a:r>
            <a:r>
              <a:rPr lang="en-US" sz="2200" u="sng">
                <a:latin typeface="Comic Sans MS" pitchFamily="66" charset="0"/>
              </a:rPr>
              <a:t>labor, agriculture, and as domestic servants.</a:t>
            </a:r>
          </a:p>
          <a:p>
            <a:endParaRPr lang="en-US" sz="2200">
              <a:latin typeface="Comic Sans MS" pitchFamily="66" charset="0"/>
            </a:endParaRPr>
          </a:p>
          <a:p>
            <a:r>
              <a:rPr lang="en-US" sz="2200" u="sng">
                <a:latin typeface="Comic Sans MS" pitchFamily="66" charset="0"/>
              </a:rPr>
              <a:t>Domestic slaves were treated fairly well, but slaves that worked on farms and on construction were treated poorly and many died. </a:t>
            </a:r>
          </a:p>
          <a:p>
            <a:endParaRPr lang="en-US" sz="2200">
              <a:latin typeface="Comic Sans MS" pitchFamily="66" charset="0"/>
            </a:endParaRPr>
          </a:p>
          <a:p>
            <a:r>
              <a:rPr lang="en-US" sz="2200">
                <a:latin typeface="Comic Sans MS" pitchFamily="66" charset="0"/>
              </a:rPr>
              <a:t>One slave owner commented that it was cheaper to buy a new slave and replace a dead one than to take care of them. </a:t>
            </a:r>
          </a:p>
        </p:txBody>
      </p:sp>
      <p:pic>
        <p:nvPicPr>
          <p:cNvPr id="94210" name="Picture 2" descr="http://www.themediadrome.com/Images/words/roman_slave_boy.gif"/>
          <p:cNvPicPr>
            <a:picLocks noChangeAspect="1" noChangeArrowheads="1"/>
          </p:cNvPicPr>
          <p:nvPr/>
        </p:nvPicPr>
        <p:blipFill>
          <a:blip r:embed="rId2" cstate="print"/>
          <a:srcRect/>
          <a:stretch>
            <a:fillRect/>
          </a:stretch>
        </p:blipFill>
        <p:spPr bwMode="auto">
          <a:xfrm>
            <a:off x="7239000" y="304800"/>
            <a:ext cx="1581150" cy="2065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94210"/>
                                        </p:tgtEl>
                                        <p:attrNameLst>
                                          <p:attrName>style.visibility</p:attrName>
                                        </p:attrNameLst>
                                      </p:cBhvr>
                                      <p:to>
                                        <p:strVal val="visible"/>
                                      </p:to>
                                    </p:set>
                                    <p:animEffect transition="in" filter="dissolve">
                                      <p:cBhvr>
                                        <p:cTn id="10" dur="500"/>
                                        <p:tgtEl>
                                          <p:spTgt spid="942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dissolv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dissolv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dissolv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dissolve">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dissolve">
                                      <p:cBhvr>
                                        <p:cTn id="4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5243" y="143470"/>
            <a:ext cx="6792244"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reepy" pitchFamily="82" charset="0"/>
                <a:cs typeface="+mn-cs"/>
              </a:rPr>
              <a:t>        Slave </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reepy" pitchFamily="82" charset="0"/>
                <a:cs typeface="+mn-cs"/>
              </a:rPr>
              <a:t>Revolts</a:t>
            </a:r>
          </a:p>
        </p:txBody>
      </p:sp>
      <p:sp>
        <p:nvSpPr>
          <p:cNvPr id="3" name="TextBox 2"/>
          <p:cNvSpPr txBox="1">
            <a:spLocks noChangeArrowheads="1"/>
          </p:cNvSpPr>
          <p:nvPr/>
        </p:nvSpPr>
        <p:spPr bwMode="auto">
          <a:xfrm>
            <a:off x="304800" y="1219200"/>
            <a:ext cx="5867400" cy="5262563"/>
          </a:xfrm>
          <a:prstGeom prst="rect">
            <a:avLst/>
          </a:prstGeom>
          <a:noFill/>
          <a:ln w="9525">
            <a:noFill/>
            <a:miter lim="800000"/>
            <a:headEnd/>
            <a:tailEnd/>
          </a:ln>
        </p:spPr>
        <p:txBody>
          <a:bodyPr>
            <a:spAutoFit/>
          </a:bodyPr>
          <a:lstStyle/>
          <a:p>
            <a:r>
              <a:rPr lang="en-US" sz="2400" u="sng">
                <a:latin typeface="Comic Sans MS" pitchFamily="66" charset="0"/>
              </a:rPr>
              <a:t>The mistreatment of slaves led to slave revolts</a:t>
            </a:r>
          </a:p>
          <a:p>
            <a:endParaRPr lang="en-US" sz="2400">
              <a:latin typeface="Comic Sans MS" pitchFamily="66" charset="0"/>
            </a:endParaRPr>
          </a:p>
          <a:p>
            <a:r>
              <a:rPr lang="en-US" sz="2400" u="sng">
                <a:latin typeface="Comic Sans MS" pitchFamily="66" charset="0"/>
              </a:rPr>
              <a:t>The most famous revolt was led by a Gladiator Slave called Spartacus</a:t>
            </a:r>
          </a:p>
          <a:p>
            <a:endParaRPr lang="en-US" sz="2400">
              <a:latin typeface="Comic Sans MS" pitchFamily="66" charset="0"/>
            </a:endParaRPr>
          </a:p>
          <a:p>
            <a:r>
              <a:rPr lang="en-US" sz="2400">
                <a:latin typeface="Comic Sans MS" pitchFamily="66" charset="0"/>
              </a:rPr>
              <a:t>In 73 BC Spartacus led a revolt which managed to defeat several Roman legions and eventually included thousands of slaves.</a:t>
            </a:r>
          </a:p>
          <a:p>
            <a:endParaRPr lang="en-US" sz="2400">
              <a:latin typeface="Comic Sans MS" pitchFamily="66" charset="0"/>
            </a:endParaRPr>
          </a:p>
          <a:p>
            <a:r>
              <a:rPr lang="en-US" sz="2400">
                <a:latin typeface="Comic Sans MS" pitchFamily="66" charset="0"/>
              </a:rPr>
              <a:t>Finally defeated by the Romans in 71 BC </a:t>
            </a:r>
            <a:r>
              <a:rPr lang="en-US" sz="2400" u="sng">
                <a:latin typeface="Comic Sans MS" pitchFamily="66" charset="0"/>
              </a:rPr>
              <a:t>Spartacus and 6,000 of his followers were crucified along the roads of Rome</a:t>
            </a:r>
            <a:r>
              <a:rPr lang="en-US" sz="2400">
                <a:latin typeface="Comic Sans MS" pitchFamily="66" charset="0"/>
              </a:rPr>
              <a:t>. </a:t>
            </a:r>
          </a:p>
        </p:txBody>
      </p:sp>
      <p:pic>
        <p:nvPicPr>
          <p:cNvPr id="100354" name="Picture 2" descr="http://www.heritage-history.com/books/church/lucius/zpage042.gif"/>
          <p:cNvPicPr>
            <a:picLocks noChangeAspect="1" noChangeArrowheads="1"/>
          </p:cNvPicPr>
          <p:nvPr/>
        </p:nvPicPr>
        <p:blipFill>
          <a:blip r:embed="rId2" cstate="print"/>
          <a:srcRect/>
          <a:stretch>
            <a:fillRect/>
          </a:stretch>
        </p:blipFill>
        <p:spPr bwMode="auto">
          <a:xfrm>
            <a:off x="6345238" y="381000"/>
            <a:ext cx="2560637" cy="3962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00354"/>
                                        </p:tgtEl>
                                        <p:attrNameLst>
                                          <p:attrName>style.visibility</p:attrName>
                                        </p:attrNameLst>
                                      </p:cBhvr>
                                      <p:to>
                                        <p:strVal val="visible"/>
                                      </p:to>
                                    </p:set>
                                    <p:animEffect transition="in" filter="dissolve">
                                      <p:cBhvr>
                                        <p:cTn id="10" dur="500"/>
                                        <p:tgtEl>
                                          <p:spTgt spid="10035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dissolv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52400" y="176213"/>
            <a:ext cx="4445000" cy="6681787"/>
          </a:xfrm>
          <a:prstGeom prst="rect">
            <a:avLst/>
          </a:prstGeom>
          <a:noFill/>
          <a:ln w="9525">
            <a:noFill/>
            <a:miter lim="800000"/>
            <a:headEnd/>
            <a:tailEnd/>
          </a:ln>
        </p:spPr>
      </p:pic>
      <p:sp>
        <p:nvSpPr>
          <p:cNvPr id="8" name="Rectangle 7"/>
          <p:cNvSpPr/>
          <p:nvPr/>
        </p:nvSpPr>
        <p:spPr>
          <a:xfrm rot="2405147">
            <a:off x="1559915" y="2811664"/>
            <a:ext cx="2004075" cy="369332"/>
          </a:xfrm>
          <a:prstGeom prst="rect">
            <a:avLst/>
          </a:prstGeom>
          <a:noFill/>
        </p:spPr>
        <p:txBody>
          <a:bodyPr wrap="none">
            <a:prstTxWarp prst="textChevronInverted">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b="1" dirty="0">
                <a:ln w="11430">
                  <a:solidFill>
                    <a:schemeClr val="tx1"/>
                  </a:solidFill>
                </a:ln>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2700000" scaled="1"/>
                  <a:tileRect/>
                </a:gradFill>
                <a:effectLst>
                  <a:outerShdw blurRad="50800" dist="39000" dir="5460000" algn="tl">
                    <a:srgbClr val="000000">
                      <a:alpha val="38000"/>
                    </a:srgbClr>
                  </a:outerShdw>
                </a:effectLst>
                <a:latin typeface="Comic Sans MS" pitchFamily="66" charset="0"/>
                <a:cs typeface="+mn-cs"/>
              </a:rPr>
              <a:t>Apennine Mtns. </a:t>
            </a:r>
          </a:p>
        </p:txBody>
      </p:sp>
      <p:sp>
        <p:nvSpPr>
          <p:cNvPr id="17" name="TextBox 16"/>
          <p:cNvSpPr txBox="1"/>
          <p:nvPr/>
        </p:nvSpPr>
        <p:spPr>
          <a:xfrm rot="2070984">
            <a:off x="1546780" y="2947561"/>
            <a:ext cx="779381" cy="369332"/>
          </a:xfrm>
          <a:prstGeom prst="rect">
            <a:avLst/>
          </a:prstGeom>
          <a:noFill/>
        </p:spPr>
        <p:txBody>
          <a:bodyPr>
            <a:spAutoFit/>
          </a:bodyPr>
          <a:lstStyle/>
          <a:p>
            <a:pPr fontAlgn="auto">
              <a:spcBef>
                <a:spcPts val="0"/>
              </a:spcBef>
              <a:spcAft>
                <a:spcPts val="0"/>
              </a:spcAft>
              <a:defRPr/>
            </a:pPr>
            <a:r>
              <a:rPr lang="en-US" dirty="0">
                <a:effectLst>
                  <a:glow rad="63500">
                    <a:schemeClr val="accent1">
                      <a:satMod val="175000"/>
                      <a:alpha val="40000"/>
                    </a:schemeClr>
                  </a:glow>
                </a:effectLst>
                <a:latin typeface="Comic Sans MS" pitchFamily="66" charset="0"/>
                <a:cs typeface="+mn-cs"/>
              </a:rPr>
              <a:t>Tiber</a:t>
            </a:r>
          </a:p>
        </p:txBody>
      </p:sp>
      <p:sp>
        <p:nvSpPr>
          <p:cNvPr id="18" name="TextBox 17"/>
          <p:cNvSpPr txBox="1">
            <a:spLocks noChangeArrowheads="1"/>
          </p:cNvSpPr>
          <p:nvPr/>
        </p:nvSpPr>
        <p:spPr bwMode="auto">
          <a:xfrm>
            <a:off x="2133600" y="3352800"/>
            <a:ext cx="757238" cy="369888"/>
          </a:xfrm>
          <a:prstGeom prst="rect">
            <a:avLst/>
          </a:prstGeom>
          <a:noFill/>
          <a:ln w="9525">
            <a:noFill/>
            <a:miter lim="800000"/>
            <a:headEnd/>
            <a:tailEnd/>
          </a:ln>
        </p:spPr>
        <p:txBody>
          <a:bodyPr wrap="none">
            <a:spAutoFit/>
          </a:bodyPr>
          <a:lstStyle/>
          <a:p>
            <a:r>
              <a:rPr lang="en-US">
                <a:latin typeface="Comic Sans MS" pitchFamily="66" charset="0"/>
              </a:rPr>
              <a:t>Rome</a:t>
            </a:r>
          </a:p>
        </p:txBody>
      </p:sp>
      <p:sp>
        <p:nvSpPr>
          <p:cNvPr id="5" name="TextBox 4"/>
          <p:cNvSpPr txBox="1"/>
          <p:nvPr/>
        </p:nvSpPr>
        <p:spPr>
          <a:xfrm>
            <a:off x="4572000" y="228600"/>
            <a:ext cx="4495800" cy="6186488"/>
          </a:xfrm>
          <a:prstGeom prst="rect">
            <a:avLst/>
          </a:prstGeom>
          <a:noFill/>
        </p:spPr>
        <p:txBody>
          <a:bodyPr>
            <a:spAutoFit/>
          </a:bodyPr>
          <a:lstStyle/>
          <a:p>
            <a:r>
              <a:rPr lang="en-US" sz="2200" b="1">
                <a:effectLst>
                  <a:outerShdw blurRad="38100" dist="38100" dir="2700000" algn="tl">
                    <a:srgbClr val="C0C0C0"/>
                  </a:outerShdw>
                </a:effectLst>
                <a:latin typeface="Comic Sans MS" pitchFamily="66" charset="0"/>
              </a:rPr>
              <a:t>Land and People of Italy</a:t>
            </a:r>
          </a:p>
          <a:p>
            <a:endParaRPr lang="en-US" sz="2200">
              <a:latin typeface="Comic Sans MS" pitchFamily="66" charset="0"/>
            </a:endParaRPr>
          </a:p>
          <a:p>
            <a:r>
              <a:rPr lang="en-US" sz="2200" b="1">
                <a:latin typeface="Comic Sans MS" pitchFamily="66" charset="0"/>
              </a:rPr>
              <a:t>Peninsula: </a:t>
            </a:r>
            <a:r>
              <a:rPr lang="en-US" sz="2200" u="sng">
                <a:latin typeface="Comic Sans MS" pitchFamily="66" charset="0"/>
              </a:rPr>
              <a:t>750 miles long and only about 120 miles wide. </a:t>
            </a:r>
          </a:p>
          <a:p>
            <a:endParaRPr lang="en-US" sz="2200" u="sng">
              <a:latin typeface="Comic Sans MS" pitchFamily="66" charset="0"/>
            </a:endParaRPr>
          </a:p>
          <a:p>
            <a:r>
              <a:rPr lang="en-US" sz="2200" b="1">
                <a:latin typeface="Comic Sans MS" pitchFamily="66" charset="0"/>
                <a:ea typeface="Times New Roman" pitchFamily="18" charset="0"/>
              </a:rPr>
              <a:t>Apennine Mountains: </a:t>
            </a:r>
            <a:r>
              <a:rPr lang="en-US" sz="2200" u="sng">
                <a:latin typeface="Comic Sans MS" pitchFamily="66" charset="0"/>
                <a:ea typeface="Times New Roman" pitchFamily="18" charset="0"/>
              </a:rPr>
              <a:t>Backbone of Italy.</a:t>
            </a:r>
          </a:p>
          <a:p>
            <a:endParaRPr lang="en-US" sz="2200" b="1"/>
          </a:p>
          <a:p>
            <a:pPr eaLnBrk="0" hangingPunct="0"/>
            <a:r>
              <a:rPr lang="en-US" sz="2200" b="1">
                <a:latin typeface="Comic Sans MS" pitchFamily="66" charset="0"/>
                <a:cs typeface="Times New Roman" pitchFamily="18" charset="0"/>
              </a:rPr>
              <a:t>Rome</a:t>
            </a:r>
            <a:r>
              <a:rPr lang="en-US" sz="2200">
                <a:latin typeface="Comic Sans MS" pitchFamily="66" charset="0"/>
                <a:cs typeface="Times New Roman" pitchFamily="18" charset="0"/>
              </a:rPr>
              <a:t>: </a:t>
            </a:r>
            <a:r>
              <a:rPr lang="en-US" sz="2200" u="sng">
                <a:latin typeface="Comic Sans MS" pitchFamily="66" charset="0"/>
                <a:cs typeface="Times New Roman" pitchFamily="18" charset="0"/>
              </a:rPr>
              <a:t>on Tiber River, center of Italy. </a:t>
            </a:r>
          </a:p>
          <a:p>
            <a:pPr eaLnBrk="0" hangingPunct="0"/>
            <a:endParaRPr lang="en-US" sz="2200" u="sng"/>
          </a:p>
          <a:p>
            <a:pPr eaLnBrk="0" hangingPunct="0"/>
            <a:r>
              <a:rPr lang="en-US" sz="2200" b="1">
                <a:latin typeface="Comic Sans MS" pitchFamily="66" charset="0"/>
                <a:cs typeface="Times New Roman" pitchFamily="18" charset="0"/>
              </a:rPr>
              <a:t>Tiber River</a:t>
            </a:r>
          </a:p>
          <a:p>
            <a:pPr eaLnBrk="0" hangingPunct="0"/>
            <a:endParaRPr lang="en-US" sz="2200" b="1"/>
          </a:p>
          <a:p>
            <a:pPr eaLnBrk="0" hangingPunct="0"/>
            <a:r>
              <a:rPr lang="en-US" sz="2200" b="1">
                <a:latin typeface="Comic Sans MS" pitchFamily="66" charset="0"/>
                <a:cs typeface="Times New Roman" pitchFamily="18" charset="0"/>
              </a:rPr>
              <a:t>Po River</a:t>
            </a:r>
            <a:r>
              <a:rPr lang="en-US" sz="2200" u="sng">
                <a:latin typeface="Comic Sans MS" pitchFamily="66" charset="0"/>
                <a:cs typeface="Times New Roman" pitchFamily="18" charset="0"/>
              </a:rPr>
              <a:t>: Fertile River valley in north. </a:t>
            </a:r>
          </a:p>
          <a:p>
            <a:pPr eaLnBrk="0" hangingPunct="0"/>
            <a:endParaRPr lang="en-US" sz="2200" u="sng"/>
          </a:p>
          <a:p>
            <a:pPr eaLnBrk="0" hangingPunct="0"/>
            <a:r>
              <a:rPr lang="en-US" sz="2200" b="1">
                <a:latin typeface="Comic Sans MS" pitchFamily="66" charset="0"/>
                <a:cs typeface="Times New Roman" pitchFamily="18" charset="0"/>
              </a:rPr>
              <a:t>Latium</a:t>
            </a:r>
            <a:r>
              <a:rPr lang="en-US" sz="2200">
                <a:latin typeface="Comic Sans MS" pitchFamily="66" charset="0"/>
                <a:cs typeface="Times New Roman" pitchFamily="18" charset="0"/>
              </a:rPr>
              <a:t>: </a:t>
            </a:r>
            <a:r>
              <a:rPr lang="en-US" sz="2200" u="sng">
                <a:latin typeface="Comic Sans MS" pitchFamily="66" charset="0"/>
                <a:cs typeface="Times New Roman" pitchFamily="18" charset="0"/>
              </a:rPr>
              <a:t>Plain where Rome was established. </a:t>
            </a:r>
          </a:p>
        </p:txBody>
      </p:sp>
      <p:sp>
        <p:nvSpPr>
          <p:cNvPr id="16" name="TextBox 15"/>
          <p:cNvSpPr txBox="1"/>
          <p:nvPr/>
        </p:nvSpPr>
        <p:spPr>
          <a:xfrm rot="635770">
            <a:off x="939377" y="1846314"/>
            <a:ext cx="1053494" cy="369332"/>
          </a:xfrm>
          <a:prstGeom prst="rect">
            <a:avLst/>
          </a:prstGeom>
          <a:noFill/>
        </p:spPr>
        <p:txBody>
          <a:bodyPr wrap="none">
            <a:spAutoFit/>
          </a:bodyPr>
          <a:lstStyle/>
          <a:p>
            <a:pPr fontAlgn="auto">
              <a:spcBef>
                <a:spcPts val="0"/>
              </a:spcBef>
              <a:spcAft>
                <a:spcPts val="0"/>
              </a:spcAft>
              <a:defRPr/>
            </a:pPr>
            <a:r>
              <a:rPr lang="en-US" dirty="0">
                <a:effectLst>
                  <a:glow rad="63500">
                    <a:schemeClr val="accent1">
                      <a:satMod val="175000"/>
                      <a:alpha val="40000"/>
                    </a:schemeClr>
                  </a:glow>
                </a:effectLst>
                <a:latin typeface="Comic Sans MS" pitchFamily="66" charset="0"/>
                <a:cs typeface="+mn-cs"/>
              </a:rPr>
              <a:t>Po River</a:t>
            </a:r>
          </a:p>
        </p:txBody>
      </p:sp>
      <p:sp>
        <p:nvSpPr>
          <p:cNvPr id="19" name="TextBox 18"/>
          <p:cNvSpPr txBox="1">
            <a:spLocks noChangeArrowheads="1"/>
          </p:cNvSpPr>
          <p:nvPr/>
        </p:nvSpPr>
        <p:spPr bwMode="auto">
          <a:xfrm rot="1662163">
            <a:off x="2514600" y="2857500"/>
            <a:ext cx="1701800" cy="400050"/>
          </a:xfrm>
          <a:prstGeom prst="rect">
            <a:avLst/>
          </a:prstGeom>
          <a:noFill/>
          <a:ln w="9525">
            <a:noFill/>
            <a:miter lim="800000"/>
            <a:headEnd/>
            <a:tailEnd/>
          </a:ln>
        </p:spPr>
        <p:txBody>
          <a:bodyPr wrap="none">
            <a:spAutoFit/>
          </a:bodyPr>
          <a:lstStyle/>
          <a:p>
            <a:r>
              <a:rPr lang="en-US" sz="2000">
                <a:latin typeface="Comic Sans MS" pitchFamily="66" charset="0"/>
              </a:rPr>
              <a:t>Adriatic Sea</a:t>
            </a:r>
          </a:p>
        </p:txBody>
      </p:sp>
      <p:sp>
        <p:nvSpPr>
          <p:cNvPr id="21" name="TextBox 20"/>
          <p:cNvSpPr txBox="1">
            <a:spLocks noChangeArrowheads="1"/>
          </p:cNvSpPr>
          <p:nvPr/>
        </p:nvSpPr>
        <p:spPr bwMode="auto">
          <a:xfrm>
            <a:off x="3646488" y="4840288"/>
            <a:ext cx="925512" cy="646112"/>
          </a:xfrm>
          <a:prstGeom prst="rect">
            <a:avLst/>
          </a:prstGeom>
          <a:noFill/>
          <a:ln w="9525">
            <a:noFill/>
            <a:miter lim="800000"/>
            <a:headEnd/>
            <a:tailEnd/>
          </a:ln>
        </p:spPr>
        <p:txBody>
          <a:bodyPr wrap="none">
            <a:spAutoFit/>
          </a:bodyPr>
          <a:lstStyle/>
          <a:p>
            <a:pPr algn="ctr"/>
            <a:r>
              <a:rPr lang="en-US">
                <a:latin typeface="Comic Sans MS" pitchFamily="66" charset="0"/>
              </a:rPr>
              <a:t>Ionian </a:t>
            </a:r>
          </a:p>
          <a:p>
            <a:pPr algn="ctr"/>
            <a:r>
              <a:rPr lang="en-US">
                <a:latin typeface="Comic Sans MS" pitchFamily="66" charset="0"/>
              </a:rPr>
              <a:t>Sea</a:t>
            </a:r>
          </a:p>
        </p:txBody>
      </p:sp>
      <p:sp>
        <p:nvSpPr>
          <p:cNvPr id="22" name="TextBox 21"/>
          <p:cNvSpPr txBox="1">
            <a:spLocks noChangeArrowheads="1"/>
          </p:cNvSpPr>
          <p:nvPr/>
        </p:nvSpPr>
        <p:spPr bwMode="auto">
          <a:xfrm>
            <a:off x="1447800" y="4191000"/>
            <a:ext cx="1500188" cy="708025"/>
          </a:xfrm>
          <a:prstGeom prst="rect">
            <a:avLst/>
          </a:prstGeom>
          <a:noFill/>
          <a:ln w="9525">
            <a:noFill/>
            <a:miter lim="800000"/>
            <a:headEnd/>
            <a:tailEnd/>
          </a:ln>
        </p:spPr>
        <p:txBody>
          <a:bodyPr wrap="none">
            <a:spAutoFit/>
          </a:bodyPr>
          <a:lstStyle/>
          <a:p>
            <a:pPr algn="ctr"/>
            <a:r>
              <a:rPr lang="en-US" sz="2000">
                <a:latin typeface="Comic Sans MS" pitchFamily="66" charset="0"/>
              </a:rPr>
              <a:t>Tyrrhenian</a:t>
            </a:r>
          </a:p>
          <a:p>
            <a:pPr algn="ctr"/>
            <a:r>
              <a:rPr lang="en-US" sz="2000">
                <a:latin typeface="Comic Sans MS" pitchFamily="66" charset="0"/>
              </a:rPr>
              <a:t>Sea</a:t>
            </a:r>
          </a:p>
        </p:txBody>
      </p:sp>
      <p:sp>
        <p:nvSpPr>
          <p:cNvPr id="23" name="TextBox 22"/>
          <p:cNvSpPr txBox="1">
            <a:spLocks noChangeArrowheads="1"/>
          </p:cNvSpPr>
          <p:nvPr/>
        </p:nvSpPr>
        <p:spPr bwMode="auto">
          <a:xfrm>
            <a:off x="2438400" y="5257800"/>
            <a:ext cx="774700" cy="369888"/>
          </a:xfrm>
          <a:prstGeom prst="rect">
            <a:avLst/>
          </a:prstGeom>
          <a:noFill/>
          <a:ln w="9525">
            <a:noFill/>
            <a:miter lim="800000"/>
            <a:headEnd/>
            <a:tailEnd/>
          </a:ln>
        </p:spPr>
        <p:txBody>
          <a:bodyPr wrap="none">
            <a:spAutoFit/>
          </a:bodyPr>
          <a:lstStyle/>
          <a:p>
            <a:r>
              <a:rPr lang="en-US">
                <a:latin typeface="Comic Sans MS" pitchFamily="66" charset="0"/>
              </a:rPr>
              <a:t>Sicily</a:t>
            </a:r>
          </a:p>
        </p:txBody>
      </p:sp>
      <p:sp>
        <p:nvSpPr>
          <p:cNvPr id="24" name="TextBox 23"/>
          <p:cNvSpPr txBox="1"/>
          <p:nvPr/>
        </p:nvSpPr>
        <p:spPr>
          <a:xfrm>
            <a:off x="1066800" y="914400"/>
            <a:ext cx="1295400" cy="707886"/>
          </a:xfrm>
          <a:prstGeom prst="rect">
            <a:avLst/>
          </a:prstGeom>
          <a:noFill/>
        </p:spPr>
        <p:txBody>
          <a:bodyPr>
            <a:spAutoFit/>
            <a:scene3d>
              <a:camera prst="orthographicFront"/>
              <a:lightRig rig="threePt" dir="t"/>
            </a:scene3d>
            <a:sp3d extrusionH="57150">
              <a:bevelT w="38100" h="38100"/>
            </a:sp3d>
          </a:bodyPr>
          <a:lstStyle/>
          <a:p>
            <a:pPr fontAlgn="auto">
              <a:spcBef>
                <a:spcPts val="0"/>
              </a:spcBef>
              <a:spcAft>
                <a:spcPts val="0"/>
              </a:spcAft>
              <a:defRPr/>
            </a:pPr>
            <a:r>
              <a:rPr lang="en-US" sz="4000" dirty="0">
                <a:ln w="18415" cmpd="sng">
                  <a:solidFill>
                    <a:srgbClr val="FFFFFF"/>
                  </a:solidFill>
                  <a:prstDash val="solid"/>
                </a:ln>
                <a:solidFill>
                  <a:schemeClr val="bg2">
                    <a:lumMod val="25000"/>
                  </a:schemeClr>
                </a:solidFill>
                <a:effectLst>
                  <a:outerShdw blurRad="63500" dir="3600000" algn="tl" rotWithShape="0">
                    <a:srgbClr val="000000">
                      <a:alpha val="70000"/>
                    </a:srgbClr>
                  </a:outerShdw>
                </a:effectLst>
                <a:latin typeface="+mn-lt"/>
                <a:cs typeface="+mn-cs"/>
              </a:rPr>
              <a:t>Alps</a:t>
            </a:r>
          </a:p>
        </p:txBody>
      </p:sp>
      <p:sp>
        <p:nvSpPr>
          <p:cNvPr id="25" name="Oval 24"/>
          <p:cNvSpPr>
            <a:spLocks noChangeAspect="1"/>
          </p:cNvSpPr>
          <p:nvPr/>
        </p:nvSpPr>
        <p:spPr>
          <a:xfrm flipH="1">
            <a:off x="1143000" y="5638800"/>
            <a:ext cx="106363" cy="106363"/>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endParaRPr>
          </a:p>
        </p:txBody>
      </p:sp>
      <p:sp>
        <p:nvSpPr>
          <p:cNvPr id="26" name="TextBox 25"/>
          <p:cNvSpPr txBox="1">
            <a:spLocks noChangeArrowheads="1"/>
          </p:cNvSpPr>
          <p:nvPr/>
        </p:nvSpPr>
        <p:spPr bwMode="auto">
          <a:xfrm>
            <a:off x="762000" y="5638800"/>
            <a:ext cx="1162050" cy="369888"/>
          </a:xfrm>
          <a:prstGeom prst="rect">
            <a:avLst/>
          </a:prstGeom>
          <a:noFill/>
          <a:ln w="9525">
            <a:noFill/>
            <a:miter lim="800000"/>
            <a:headEnd/>
            <a:tailEnd/>
          </a:ln>
        </p:spPr>
        <p:txBody>
          <a:bodyPr wrap="none">
            <a:spAutoFit/>
          </a:bodyPr>
          <a:lstStyle/>
          <a:p>
            <a:r>
              <a:rPr lang="en-US">
                <a:latin typeface="Comic Sans MS" pitchFamily="66" charset="0"/>
              </a:rPr>
              <a:t>Carthage</a:t>
            </a:r>
          </a:p>
        </p:txBody>
      </p:sp>
      <p:sp>
        <p:nvSpPr>
          <p:cNvPr id="27" name="TextBox 26"/>
          <p:cNvSpPr txBox="1">
            <a:spLocks noChangeArrowheads="1"/>
          </p:cNvSpPr>
          <p:nvPr/>
        </p:nvSpPr>
        <p:spPr bwMode="auto">
          <a:xfrm>
            <a:off x="228600" y="6172200"/>
            <a:ext cx="892175" cy="369888"/>
          </a:xfrm>
          <a:prstGeom prst="rect">
            <a:avLst/>
          </a:prstGeom>
          <a:noFill/>
          <a:ln w="9525">
            <a:noFill/>
            <a:miter lim="800000"/>
            <a:headEnd/>
            <a:tailEnd/>
          </a:ln>
        </p:spPr>
        <p:txBody>
          <a:bodyPr wrap="none">
            <a:spAutoFit/>
          </a:bodyPr>
          <a:lstStyle/>
          <a:p>
            <a:r>
              <a:rPr lang="en-US" b="1">
                <a:latin typeface="Comic Sans MS" pitchFamily="66" charset="0"/>
              </a:rPr>
              <a:t>Africa</a:t>
            </a:r>
          </a:p>
        </p:txBody>
      </p:sp>
      <p:sp>
        <p:nvSpPr>
          <p:cNvPr id="28" name="TextBox 27"/>
          <p:cNvSpPr txBox="1">
            <a:spLocks noChangeArrowheads="1"/>
          </p:cNvSpPr>
          <p:nvPr/>
        </p:nvSpPr>
        <p:spPr bwMode="auto">
          <a:xfrm rot="3897845">
            <a:off x="313532" y="4115594"/>
            <a:ext cx="1077912" cy="368300"/>
          </a:xfrm>
          <a:prstGeom prst="rect">
            <a:avLst/>
          </a:prstGeom>
          <a:noFill/>
          <a:ln w="9525">
            <a:noFill/>
            <a:miter lim="800000"/>
            <a:headEnd/>
            <a:tailEnd/>
          </a:ln>
        </p:spPr>
        <p:txBody>
          <a:bodyPr wrap="none">
            <a:spAutoFit/>
          </a:bodyPr>
          <a:lstStyle/>
          <a:p>
            <a:r>
              <a:rPr lang="en-US">
                <a:latin typeface="Comic Sans MS" pitchFamily="66" charset="0"/>
              </a:rPr>
              <a:t>Sardinia</a:t>
            </a:r>
          </a:p>
        </p:txBody>
      </p:sp>
      <p:sp>
        <p:nvSpPr>
          <p:cNvPr id="29" name="TextBox 28"/>
          <p:cNvSpPr txBox="1">
            <a:spLocks noChangeArrowheads="1"/>
          </p:cNvSpPr>
          <p:nvPr/>
        </p:nvSpPr>
        <p:spPr bwMode="auto">
          <a:xfrm rot="3176995">
            <a:off x="457201" y="3200400"/>
            <a:ext cx="969962" cy="369887"/>
          </a:xfrm>
          <a:prstGeom prst="rect">
            <a:avLst/>
          </a:prstGeom>
          <a:noFill/>
          <a:ln w="9525">
            <a:noFill/>
            <a:miter lim="800000"/>
            <a:headEnd/>
            <a:tailEnd/>
          </a:ln>
        </p:spPr>
        <p:txBody>
          <a:bodyPr wrap="none">
            <a:spAutoFit/>
          </a:bodyPr>
          <a:lstStyle/>
          <a:p>
            <a:r>
              <a:rPr lang="en-US">
                <a:latin typeface="Comic Sans MS" pitchFamily="66" charset="0"/>
              </a:rPr>
              <a:t>Corsica</a:t>
            </a:r>
          </a:p>
        </p:txBody>
      </p:sp>
      <p:sp>
        <p:nvSpPr>
          <p:cNvPr id="30" name="TextBox 29"/>
          <p:cNvSpPr txBox="1">
            <a:spLocks noChangeArrowheads="1"/>
          </p:cNvSpPr>
          <p:nvPr/>
        </p:nvSpPr>
        <p:spPr bwMode="auto">
          <a:xfrm>
            <a:off x="1854200" y="5867400"/>
            <a:ext cx="1955800" cy="708025"/>
          </a:xfrm>
          <a:prstGeom prst="rect">
            <a:avLst/>
          </a:prstGeom>
          <a:noFill/>
          <a:ln w="9525">
            <a:noFill/>
            <a:miter lim="800000"/>
            <a:headEnd/>
            <a:tailEnd/>
          </a:ln>
        </p:spPr>
        <p:txBody>
          <a:bodyPr wrap="none">
            <a:spAutoFit/>
          </a:bodyPr>
          <a:lstStyle/>
          <a:p>
            <a:pPr algn="ctr"/>
            <a:r>
              <a:rPr lang="en-US" sz="2000">
                <a:latin typeface="Comic Sans MS" pitchFamily="66" charset="0"/>
              </a:rPr>
              <a:t>Mediterranean</a:t>
            </a:r>
          </a:p>
          <a:p>
            <a:pPr algn="ctr"/>
            <a:r>
              <a:rPr lang="en-US" sz="2000">
                <a:latin typeface="Comic Sans MS" pitchFamily="66" charset="0"/>
              </a:rPr>
              <a:t>Sea</a:t>
            </a:r>
          </a:p>
        </p:txBody>
      </p:sp>
      <p:sp>
        <p:nvSpPr>
          <p:cNvPr id="15" name="Oval 14"/>
          <p:cNvSpPr/>
          <p:nvPr/>
        </p:nvSpPr>
        <p:spPr>
          <a:xfrm>
            <a:off x="2133600" y="3429000"/>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amond(out)">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 calcmode="lin" valueType="num">
                                      <p:cBhvr>
                                        <p:cTn id="26"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5">
                                            <p:txEl>
                                              <p:pRg st="4" end="4"/>
                                            </p:txEl>
                                          </p:spTgt>
                                        </p:tgtEl>
                                      </p:cBhvr>
                                    </p:animEffect>
                                  </p:childTnLst>
                                </p:cTn>
                              </p:par>
                              <p:par>
                                <p:cTn id="29" presetID="53"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 calcmode="lin" valueType="num">
                                      <p:cBhvr>
                                        <p:cTn id="38" dur="1000" fill="hold"/>
                                        <p:tgtEl>
                                          <p:spTgt spid="5">
                                            <p:txEl>
                                              <p:pRg st="6" end="6"/>
                                            </p:txEl>
                                          </p:spTgt>
                                        </p:tgtEl>
                                        <p:attrNameLst>
                                          <p:attrName>ppt_w</p:attrName>
                                        </p:attrNameLst>
                                      </p:cBhvr>
                                      <p:tavLst>
                                        <p:tav tm="0">
                                          <p:val>
                                            <p:strVal val="#ppt_w*0.70"/>
                                          </p:val>
                                        </p:tav>
                                        <p:tav tm="100000">
                                          <p:val>
                                            <p:strVal val="#ppt_w"/>
                                          </p:val>
                                        </p:tav>
                                      </p:tavLst>
                                    </p:anim>
                                    <p:anim calcmode="lin" valueType="num">
                                      <p:cBhvr>
                                        <p:cTn id="39"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40" dur="1000"/>
                                        <p:tgtEl>
                                          <p:spTgt spid="5">
                                            <p:txEl>
                                              <p:pRg st="6" end="6"/>
                                            </p:txEl>
                                          </p:spTgt>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strVal val="#ppt_w*0.70"/>
                                          </p:val>
                                        </p:tav>
                                        <p:tav tm="100000">
                                          <p:val>
                                            <p:strVal val="#ppt_w"/>
                                          </p:val>
                                        </p:tav>
                                      </p:tavLst>
                                    </p:anim>
                                    <p:anim calcmode="lin" valueType="num">
                                      <p:cBhvr>
                                        <p:cTn id="44" dur="1000" fill="hold"/>
                                        <p:tgtEl>
                                          <p:spTgt spid="18"/>
                                        </p:tgtEl>
                                        <p:attrNameLst>
                                          <p:attrName>ppt_h</p:attrName>
                                        </p:attrNameLst>
                                      </p:cBhvr>
                                      <p:tavLst>
                                        <p:tav tm="0">
                                          <p:val>
                                            <p:strVal val="#ppt_h"/>
                                          </p:val>
                                        </p:tav>
                                        <p:tav tm="100000">
                                          <p:val>
                                            <p:strVal val="#ppt_h"/>
                                          </p:val>
                                        </p:tav>
                                      </p:tavLst>
                                    </p:anim>
                                    <p:animEffect transition="in" filter="fade">
                                      <p:cBhvr>
                                        <p:cTn id="45" dur="1000"/>
                                        <p:tgtEl>
                                          <p:spTgt spid="18"/>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strVal val="#ppt_w*0.70"/>
                                          </p:val>
                                        </p:tav>
                                        <p:tav tm="100000">
                                          <p:val>
                                            <p:strVal val="#ppt_w"/>
                                          </p:val>
                                        </p:tav>
                                      </p:tavLst>
                                    </p:anim>
                                    <p:anim calcmode="lin" valueType="num">
                                      <p:cBhvr>
                                        <p:cTn id="49" dur="1000" fill="hold"/>
                                        <p:tgtEl>
                                          <p:spTgt spid="15"/>
                                        </p:tgtEl>
                                        <p:attrNameLst>
                                          <p:attrName>ppt_h</p:attrName>
                                        </p:attrNameLst>
                                      </p:cBhvr>
                                      <p:tavLst>
                                        <p:tav tm="0">
                                          <p:val>
                                            <p:strVal val="#ppt_h"/>
                                          </p:val>
                                        </p:tav>
                                        <p:tav tm="100000">
                                          <p:val>
                                            <p:strVal val="#ppt_h"/>
                                          </p:val>
                                        </p:tav>
                                      </p:tavLst>
                                    </p:anim>
                                    <p:animEffect transition="in" filter="fade">
                                      <p:cBhvr>
                                        <p:cTn id="50" dur="1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p:cTn id="55" dur="1000" fill="hold"/>
                                        <p:tgtEl>
                                          <p:spTgt spid="5">
                                            <p:txEl>
                                              <p:pRg st="8" end="8"/>
                                            </p:txEl>
                                          </p:spTgt>
                                        </p:tgtEl>
                                        <p:attrNameLst>
                                          <p:attrName>ppt_w</p:attrName>
                                        </p:attrNameLst>
                                      </p:cBhvr>
                                      <p:tavLst>
                                        <p:tav tm="0">
                                          <p:val>
                                            <p:strVal val="#ppt_w*0.70"/>
                                          </p:val>
                                        </p:tav>
                                        <p:tav tm="100000">
                                          <p:val>
                                            <p:strVal val="#ppt_w"/>
                                          </p:val>
                                        </p:tav>
                                      </p:tavLst>
                                    </p:anim>
                                    <p:anim calcmode="lin" valueType="num">
                                      <p:cBhvr>
                                        <p:cTn id="56"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57" dur="1000"/>
                                        <p:tgtEl>
                                          <p:spTgt spid="5">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1000" fill="hold"/>
                                        <p:tgtEl>
                                          <p:spTgt spid="17"/>
                                        </p:tgtEl>
                                        <p:attrNameLst>
                                          <p:attrName>ppt_w</p:attrName>
                                        </p:attrNameLst>
                                      </p:cBhvr>
                                      <p:tavLst>
                                        <p:tav tm="0">
                                          <p:val>
                                            <p:strVal val="#ppt_w*0.70"/>
                                          </p:val>
                                        </p:tav>
                                        <p:tav tm="100000">
                                          <p:val>
                                            <p:strVal val="#ppt_w"/>
                                          </p:val>
                                        </p:tav>
                                      </p:tavLst>
                                    </p:anim>
                                    <p:anim calcmode="lin" valueType="num">
                                      <p:cBhvr>
                                        <p:cTn id="63" dur="1000" fill="hold"/>
                                        <p:tgtEl>
                                          <p:spTgt spid="17"/>
                                        </p:tgtEl>
                                        <p:attrNameLst>
                                          <p:attrName>ppt_h</p:attrName>
                                        </p:attrNameLst>
                                      </p:cBhvr>
                                      <p:tavLst>
                                        <p:tav tm="0">
                                          <p:val>
                                            <p:strVal val="#ppt_h"/>
                                          </p:val>
                                        </p:tav>
                                        <p:tav tm="100000">
                                          <p:val>
                                            <p:strVal val="#ppt_h"/>
                                          </p:val>
                                        </p:tav>
                                      </p:tavLst>
                                    </p:anim>
                                    <p:animEffect transition="in" filter="fade">
                                      <p:cBhvr>
                                        <p:cTn id="64" dur="10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55" presetClass="entr" presetSubtype="0" fill="hold" nodeType="clickEffect">
                                  <p:stCondLst>
                                    <p:cond delay="0"/>
                                  </p:stCondLst>
                                  <p:childTnLst>
                                    <p:set>
                                      <p:cBhvr>
                                        <p:cTn id="68" dur="1" fill="hold">
                                          <p:stCondLst>
                                            <p:cond delay="0"/>
                                          </p:stCondLst>
                                        </p:cTn>
                                        <p:tgtEl>
                                          <p:spTgt spid="5">
                                            <p:txEl>
                                              <p:pRg st="10" end="10"/>
                                            </p:txEl>
                                          </p:spTgt>
                                        </p:tgtEl>
                                        <p:attrNameLst>
                                          <p:attrName>style.visibility</p:attrName>
                                        </p:attrNameLst>
                                      </p:cBhvr>
                                      <p:to>
                                        <p:strVal val="visible"/>
                                      </p:to>
                                    </p:set>
                                    <p:anim calcmode="lin" valueType="num">
                                      <p:cBhvr>
                                        <p:cTn id="69" dur="1000" fill="hold"/>
                                        <p:tgtEl>
                                          <p:spTgt spid="5">
                                            <p:txEl>
                                              <p:pRg st="10" end="10"/>
                                            </p:txEl>
                                          </p:spTgt>
                                        </p:tgtEl>
                                        <p:attrNameLst>
                                          <p:attrName>ppt_w</p:attrName>
                                        </p:attrNameLst>
                                      </p:cBhvr>
                                      <p:tavLst>
                                        <p:tav tm="0">
                                          <p:val>
                                            <p:strVal val="#ppt_w*0.70"/>
                                          </p:val>
                                        </p:tav>
                                        <p:tav tm="100000">
                                          <p:val>
                                            <p:strVal val="#ppt_w"/>
                                          </p:val>
                                        </p:tav>
                                      </p:tavLst>
                                    </p:anim>
                                    <p:anim calcmode="lin" valueType="num">
                                      <p:cBhvr>
                                        <p:cTn id="70" dur="1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71" dur="1000"/>
                                        <p:tgtEl>
                                          <p:spTgt spid="5">
                                            <p:txEl>
                                              <p:pRg st="10" end="10"/>
                                            </p:txEl>
                                          </p:spTgt>
                                        </p:tgtEl>
                                      </p:cBhvr>
                                    </p:animEffect>
                                  </p:childTnLst>
                                </p:cTn>
                              </p:par>
                              <p:par>
                                <p:cTn id="72" presetID="55"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strVal val="#ppt_w*0.70"/>
                                          </p:val>
                                        </p:tav>
                                        <p:tav tm="100000">
                                          <p:val>
                                            <p:strVal val="#ppt_w"/>
                                          </p:val>
                                        </p:tav>
                                      </p:tavLst>
                                    </p:anim>
                                    <p:anim calcmode="lin" valueType="num">
                                      <p:cBhvr>
                                        <p:cTn id="75" dur="1000" fill="hold"/>
                                        <p:tgtEl>
                                          <p:spTgt spid="16"/>
                                        </p:tgtEl>
                                        <p:attrNameLst>
                                          <p:attrName>ppt_h</p:attrName>
                                        </p:attrNameLst>
                                      </p:cBhvr>
                                      <p:tavLst>
                                        <p:tav tm="0">
                                          <p:val>
                                            <p:strVal val="#ppt_h"/>
                                          </p:val>
                                        </p:tav>
                                        <p:tav tm="100000">
                                          <p:val>
                                            <p:strVal val="#ppt_h"/>
                                          </p:val>
                                        </p:tav>
                                      </p:tavLst>
                                    </p:anim>
                                    <p:animEffect transition="in" filter="fade">
                                      <p:cBhvr>
                                        <p:cTn id="76" dur="10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nodeType="clickEffect">
                                  <p:stCondLst>
                                    <p:cond delay="0"/>
                                  </p:stCondLst>
                                  <p:childTnLst>
                                    <p:set>
                                      <p:cBhvr>
                                        <p:cTn id="80" dur="1" fill="hold">
                                          <p:stCondLst>
                                            <p:cond delay="0"/>
                                          </p:stCondLst>
                                        </p:cTn>
                                        <p:tgtEl>
                                          <p:spTgt spid="5">
                                            <p:txEl>
                                              <p:pRg st="12" end="12"/>
                                            </p:txEl>
                                          </p:spTgt>
                                        </p:tgtEl>
                                        <p:attrNameLst>
                                          <p:attrName>style.visibility</p:attrName>
                                        </p:attrNameLst>
                                      </p:cBhvr>
                                      <p:to>
                                        <p:strVal val="visible"/>
                                      </p:to>
                                    </p:set>
                                    <p:anim calcmode="lin" valueType="num">
                                      <p:cBhvr>
                                        <p:cTn id="81" dur="1000" fill="hold"/>
                                        <p:tgtEl>
                                          <p:spTgt spid="5">
                                            <p:txEl>
                                              <p:pRg st="12" end="12"/>
                                            </p:txEl>
                                          </p:spTgt>
                                        </p:tgtEl>
                                        <p:attrNameLst>
                                          <p:attrName>ppt_w</p:attrName>
                                        </p:attrNameLst>
                                      </p:cBhvr>
                                      <p:tavLst>
                                        <p:tav tm="0">
                                          <p:val>
                                            <p:strVal val="#ppt_w*0.70"/>
                                          </p:val>
                                        </p:tav>
                                        <p:tav tm="100000">
                                          <p:val>
                                            <p:strVal val="#ppt_w"/>
                                          </p:val>
                                        </p:tav>
                                      </p:tavLst>
                                    </p:anim>
                                    <p:anim calcmode="lin" valueType="num">
                                      <p:cBhvr>
                                        <p:cTn id="82" dur="1000" fill="hold"/>
                                        <p:tgtEl>
                                          <p:spTgt spid="5">
                                            <p:txEl>
                                              <p:pRg st="12" end="12"/>
                                            </p:txEl>
                                          </p:spTgt>
                                        </p:tgtEl>
                                        <p:attrNameLst>
                                          <p:attrName>ppt_h</p:attrName>
                                        </p:attrNameLst>
                                      </p:cBhvr>
                                      <p:tavLst>
                                        <p:tav tm="0">
                                          <p:val>
                                            <p:strVal val="#ppt_h"/>
                                          </p:val>
                                        </p:tav>
                                        <p:tav tm="100000">
                                          <p:val>
                                            <p:strVal val="#ppt_h"/>
                                          </p:val>
                                        </p:tav>
                                      </p:tavLst>
                                    </p:anim>
                                    <p:animEffect transition="in" filter="fade">
                                      <p:cBhvr>
                                        <p:cTn id="83" dur="1000"/>
                                        <p:tgtEl>
                                          <p:spTgt spid="5">
                                            <p:txEl>
                                              <p:pRg st="12" end="1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nodeType="click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p:cTn id="88" dur="1000" fill="hold"/>
                                        <p:tgtEl>
                                          <p:spTgt spid="24"/>
                                        </p:tgtEl>
                                        <p:attrNameLst>
                                          <p:attrName>ppt_w</p:attrName>
                                        </p:attrNameLst>
                                      </p:cBhvr>
                                      <p:tavLst>
                                        <p:tav tm="0">
                                          <p:val>
                                            <p:strVal val="#ppt_w*0.70"/>
                                          </p:val>
                                        </p:tav>
                                        <p:tav tm="100000">
                                          <p:val>
                                            <p:strVal val="#ppt_w"/>
                                          </p:val>
                                        </p:tav>
                                      </p:tavLst>
                                    </p:anim>
                                    <p:anim calcmode="lin" valueType="num">
                                      <p:cBhvr>
                                        <p:cTn id="89" dur="1000" fill="hold"/>
                                        <p:tgtEl>
                                          <p:spTgt spid="24"/>
                                        </p:tgtEl>
                                        <p:attrNameLst>
                                          <p:attrName>ppt_h</p:attrName>
                                        </p:attrNameLst>
                                      </p:cBhvr>
                                      <p:tavLst>
                                        <p:tav tm="0">
                                          <p:val>
                                            <p:strVal val="#ppt_h"/>
                                          </p:val>
                                        </p:tav>
                                        <p:tav tm="100000">
                                          <p:val>
                                            <p:strVal val="#ppt_h"/>
                                          </p:val>
                                        </p:tav>
                                      </p:tavLst>
                                    </p:anim>
                                    <p:animEffect transition="in" filter="fade">
                                      <p:cBhvr>
                                        <p:cTn id="90" dur="1000"/>
                                        <p:tgtEl>
                                          <p:spTgt spid="24"/>
                                        </p:tgtEl>
                                      </p:cBhvr>
                                    </p:animEffect>
                                  </p:childTnLst>
                                </p:cTn>
                              </p:par>
                            </p:childTnLst>
                          </p:cTn>
                        </p:par>
                      </p:childTnLst>
                    </p:cTn>
                  </p:par>
                  <p:par>
                    <p:cTn id="91" fill="hold">
                      <p:stCondLst>
                        <p:cond delay="indefinite"/>
                      </p:stCondLst>
                      <p:childTnLst>
                        <p:par>
                          <p:cTn id="92" fill="hold">
                            <p:stCondLst>
                              <p:cond delay="0"/>
                            </p:stCondLst>
                            <p:childTnLst>
                              <p:par>
                                <p:cTn id="93" presetID="55" presetClass="entr" presetSubtype="0"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1000" fill="hold"/>
                                        <p:tgtEl>
                                          <p:spTgt spid="19"/>
                                        </p:tgtEl>
                                        <p:attrNameLst>
                                          <p:attrName>ppt_w</p:attrName>
                                        </p:attrNameLst>
                                      </p:cBhvr>
                                      <p:tavLst>
                                        <p:tav tm="0">
                                          <p:val>
                                            <p:strVal val="#ppt_w*0.70"/>
                                          </p:val>
                                        </p:tav>
                                        <p:tav tm="100000">
                                          <p:val>
                                            <p:strVal val="#ppt_w"/>
                                          </p:val>
                                        </p:tav>
                                      </p:tavLst>
                                    </p:anim>
                                    <p:anim calcmode="lin" valueType="num">
                                      <p:cBhvr>
                                        <p:cTn id="96" dur="1000" fill="hold"/>
                                        <p:tgtEl>
                                          <p:spTgt spid="19"/>
                                        </p:tgtEl>
                                        <p:attrNameLst>
                                          <p:attrName>ppt_h</p:attrName>
                                        </p:attrNameLst>
                                      </p:cBhvr>
                                      <p:tavLst>
                                        <p:tav tm="0">
                                          <p:val>
                                            <p:strVal val="#ppt_h"/>
                                          </p:val>
                                        </p:tav>
                                        <p:tav tm="100000">
                                          <p:val>
                                            <p:strVal val="#ppt_h"/>
                                          </p:val>
                                        </p:tav>
                                      </p:tavLst>
                                    </p:anim>
                                    <p:animEffect transition="in" filter="fade">
                                      <p:cBhvr>
                                        <p:cTn id="97" dur="10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55"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 calcmode="lin" valueType="num">
                                      <p:cBhvr>
                                        <p:cTn id="102" dur="1000" fill="hold"/>
                                        <p:tgtEl>
                                          <p:spTgt spid="21"/>
                                        </p:tgtEl>
                                        <p:attrNameLst>
                                          <p:attrName>ppt_w</p:attrName>
                                        </p:attrNameLst>
                                      </p:cBhvr>
                                      <p:tavLst>
                                        <p:tav tm="0">
                                          <p:val>
                                            <p:strVal val="#ppt_w*0.70"/>
                                          </p:val>
                                        </p:tav>
                                        <p:tav tm="100000">
                                          <p:val>
                                            <p:strVal val="#ppt_w"/>
                                          </p:val>
                                        </p:tav>
                                      </p:tavLst>
                                    </p:anim>
                                    <p:anim calcmode="lin" valueType="num">
                                      <p:cBhvr>
                                        <p:cTn id="103" dur="1000" fill="hold"/>
                                        <p:tgtEl>
                                          <p:spTgt spid="21"/>
                                        </p:tgtEl>
                                        <p:attrNameLst>
                                          <p:attrName>ppt_h</p:attrName>
                                        </p:attrNameLst>
                                      </p:cBhvr>
                                      <p:tavLst>
                                        <p:tav tm="0">
                                          <p:val>
                                            <p:strVal val="#ppt_h"/>
                                          </p:val>
                                        </p:tav>
                                        <p:tav tm="100000">
                                          <p:val>
                                            <p:strVal val="#ppt_h"/>
                                          </p:val>
                                        </p:tav>
                                      </p:tavLst>
                                    </p:anim>
                                    <p:animEffect transition="in" filter="fade">
                                      <p:cBhvr>
                                        <p:cTn id="104" dur="1000"/>
                                        <p:tgtEl>
                                          <p:spTgt spid="21"/>
                                        </p:tgtEl>
                                      </p:cBhvr>
                                    </p:animEffect>
                                  </p:childTnLst>
                                </p:cTn>
                              </p:par>
                            </p:childTnLst>
                          </p:cTn>
                        </p:par>
                      </p:childTnLst>
                    </p:cTn>
                  </p:par>
                  <p:par>
                    <p:cTn id="105" fill="hold">
                      <p:stCondLst>
                        <p:cond delay="indefinite"/>
                      </p:stCondLst>
                      <p:childTnLst>
                        <p:par>
                          <p:cTn id="106" fill="hold">
                            <p:stCondLst>
                              <p:cond delay="0"/>
                            </p:stCondLst>
                            <p:childTnLst>
                              <p:par>
                                <p:cTn id="107" presetID="55" presetClass="entr" presetSubtype="0" fill="hold" grpId="0" nodeType="clickEffect">
                                  <p:stCondLst>
                                    <p:cond delay="0"/>
                                  </p:stCondLst>
                                  <p:childTnLst>
                                    <p:set>
                                      <p:cBhvr>
                                        <p:cTn id="108" dur="1" fill="hold">
                                          <p:stCondLst>
                                            <p:cond delay="0"/>
                                          </p:stCondLst>
                                        </p:cTn>
                                        <p:tgtEl>
                                          <p:spTgt spid="22"/>
                                        </p:tgtEl>
                                        <p:attrNameLst>
                                          <p:attrName>style.visibility</p:attrName>
                                        </p:attrNameLst>
                                      </p:cBhvr>
                                      <p:to>
                                        <p:strVal val="visible"/>
                                      </p:to>
                                    </p:set>
                                    <p:anim calcmode="lin" valueType="num">
                                      <p:cBhvr>
                                        <p:cTn id="109" dur="1000" fill="hold"/>
                                        <p:tgtEl>
                                          <p:spTgt spid="22"/>
                                        </p:tgtEl>
                                        <p:attrNameLst>
                                          <p:attrName>ppt_w</p:attrName>
                                        </p:attrNameLst>
                                      </p:cBhvr>
                                      <p:tavLst>
                                        <p:tav tm="0">
                                          <p:val>
                                            <p:strVal val="#ppt_w*0.70"/>
                                          </p:val>
                                        </p:tav>
                                        <p:tav tm="100000">
                                          <p:val>
                                            <p:strVal val="#ppt_w"/>
                                          </p:val>
                                        </p:tav>
                                      </p:tavLst>
                                    </p:anim>
                                    <p:anim calcmode="lin" valueType="num">
                                      <p:cBhvr>
                                        <p:cTn id="110" dur="1000" fill="hold"/>
                                        <p:tgtEl>
                                          <p:spTgt spid="22"/>
                                        </p:tgtEl>
                                        <p:attrNameLst>
                                          <p:attrName>ppt_h</p:attrName>
                                        </p:attrNameLst>
                                      </p:cBhvr>
                                      <p:tavLst>
                                        <p:tav tm="0">
                                          <p:val>
                                            <p:strVal val="#ppt_h"/>
                                          </p:val>
                                        </p:tav>
                                        <p:tav tm="100000">
                                          <p:val>
                                            <p:strVal val="#ppt_h"/>
                                          </p:val>
                                        </p:tav>
                                      </p:tavLst>
                                    </p:anim>
                                    <p:animEffect transition="in" filter="fade">
                                      <p:cBhvr>
                                        <p:cTn id="111" dur="1000"/>
                                        <p:tgtEl>
                                          <p:spTgt spid="22"/>
                                        </p:tgtEl>
                                      </p:cBhvr>
                                    </p:animEffect>
                                  </p:childTnLst>
                                </p:cTn>
                              </p:par>
                            </p:childTnLst>
                          </p:cTn>
                        </p:par>
                      </p:childTnLst>
                    </p:cTn>
                  </p:par>
                  <p:par>
                    <p:cTn id="112" fill="hold">
                      <p:stCondLst>
                        <p:cond delay="indefinite"/>
                      </p:stCondLst>
                      <p:childTnLst>
                        <p:par>
                          <p:cTn id="113" fill="hold">
                            <p:stCondLst>
                              <p:cond delay="0"/>
                            </p:stCondLst>
                            <p:childTnLst>
                              <p:par>
                                <p:cTn id="114" presetID="55" presetClass="entr" presetSubtype="0" fill="hold" grpId="0" nodeType="clickEffect">
                                  <p:stCondLst>
                                    <p:cond delay="0"/>
                                  </p:stCondLst>
                                  <p:childTnLst>
                                    <p:set>
                                      <p:cBhvr>
                                        <p:cTn id="115" dur="1" fill="hold">
                                          <p:stCondLst>
                                            <p:cond delay="0"/>
                                          </p:stCondLst>
                                        </p:cTn>
                                        <p:tgtEl>
                                          <p:spTgt spid="30"/>
                                        </p:tgtEl>
                                        <p:attrNameLst>
                                          <p:attrName>style.visibility</p:attrName>
                                        </p:attrNameLst>
                                      </p:cBhvr>
                                      <p:to>
                                        <p:strVal val="visible"/>
                                      </p:to>
                                    </p:set>
                                    <p:anim calcmode="lin" valueType="num">
                                      <p:cBhvr>
                                        <p:cTn id="116" dur="1000" fill="hold"/>
                                        <p:tgtEl>
                                          <p:spTgt spid="30"/>
                                        </p:tgtEl>
                                        <p:attrNameLst>
                                          <p:attrName>ppt_w</p:attrName>
                                        </p:attrNameLst>
                                      </p:cBhvr>
                                      <p:tavLst>
                                        <p:tav tm="0">
                                          <p:val>
                                            <p:strVal val="#ppt_w*0.70"/>
                                          </p:val>
                                        </p:tav>
                                        <p:tav tm="100000">
                                          <p:val>
                                            <p:strVal val="#ppt_w"/>
                                          </p:val>
                                        </p:tav>
                                      </p:tavLst>
                                    </p:anim>
                                    <p:anim calcmode="lin" valueType="num">
                                      <p:cBhvr>
                                        <p:cTn id="117" dur="1000" fill="hold"/>
                                        <p:tgtEl>
                                          <p:spTgt spid="30"/>
                                        </p:tgtEl>
                                        <p:attrNameLst>
                                          <p:attrName>ppt_h</p:attrName>
                                        </p:attrNameLst>
                                      </p:cBhvr>
                                      <p:tavLst>
                                        <p:tav tm="0">
                                          <p:val>
                                            <p:strVal val="#ppt_h"/>
                                          </p:val>
                                        </p:tav>
                                        <p:tav tm="100000">
                                          <p:val>
                                            <p:strVal val="#ppt_h"/>
                                          </p:val>
                                        </p:tav>
                                      </p:tavLst>
                                    </p:anim>
                                    <p:animEffect transition="in" filter="fade">
                                      <p:cBhvr>
                                        <p:cTn id="118" dur="1000"/>
                                        <p:tgtEl>
                                          <p:spTgt spid="30"/>
                                        </p:tgtEl>
                                      </p:cBhvr>
                                    </p:animEffect>
                                  </p:childTnLst>
                                </p:cTn>
                              </p:par>
                            </p:childTnLst>
                          </p:cTn>
                        </p:par>
                      </p:childTnLst>
                    </p:cTn>
                  </p:par>
                  <p:par>
                    <p:cTn id="119" fill="hold">
                      <p:stCondLst>
                        <p:cond delay="indefinite"/>
                      </p:stCondLst>
                      <p:childTnLst>
                        <p:par>
                          <p:cTn id="120" fill="hold">
                            <p:stCondLst>
                              <p:cond delay="0"/>
                            </p:stCondLst>
                            <p:childTnLst>
                              <p:par>
                                <p:cTn id="121" presetID="55" presetClass="entr" presetSubtype="0" fill="hold" grpId="0" nodeType="clickEffect">
                                  <p:stCondLst>
                                    <p:cond delay="0"/>
                                  </p:stCondLst>
                                  <p:childTnLst>
                                    <p:set>
                                      <p:cBhvr>
                                        <p:cTn id="122" dur="1" fill="hold">
                                          <p:stCondLst>
                                            <p:cond delay="0"/>
                                          </p:stCondLst>
                                        </p:cTn>
                                        <p:tgtEl>
                                          <p:spTgt spid="23"/>
                                        </p:tgtEl>
                                        <p:attrNameLst>
                                          <p:attrName>style.visibility</p:attrName>
                                        </p:attrNameLst>
                                      </p:cBhvr>
                                      <p:to>
                                        <p:strVal val="visible"/>
                                      </p:to>
                                    </p:set>
                                    <p:anim calcmode="lin" valueType="num">
                                      <p:cBhvr>
                                        <p:cTn id="123" dur="1000" fill="hold"/>
                                        <p:tgtEl>
                                          <p:spTgt spid="23"/>
                                        </p:tgtEl>
                                        <p:attrNameLst>
                                          <p:attrName>ppt_w</p:attrName>
                                        </p:attrNameLst>
                                      </p:cBhvr>
                                      <p:tavLst>
                                        <p:tav tm="0">
                                          <p:val>
                                            <p:strVal val="#ppt_w*0.70"/>
                                          </p:val>
                                        </p:tav>
                                        <p:tav tm="100000">
                                          <p:val>
                                            <p:strVal val="#ppt_w"/>
                                          </p:val>
                                        </p:tav>
                                      </p:tavLst>
                                    </p:anim>
                                    <p:anim calcmode="lin" valueType="num">
                                      <p:cBhvr>
                                        <p:cTn id="124" dur="1000" fill="hold"/>
                                        <p:tgtEl>
                                          <p:spTgt spid="23"/>
                                        </p:tgtEl>
                                        <p:attrNameLst>
                                          <p:attrName>ppt_h</p:attrName>
                                        </p:attrNameLst>
                                      </p:cBhvr>
                                      <p:tavLst>
                                        <p:tav tm="0">
                                          <p:val>
                                            <p:strVal val="#ppt_h"/>
                                          </p:val>
                                        </p:tav>
                                        <p:tav tm="100000">
                                          <p:val>
                                            <p:strVal val="#ppt_h"/>
                                          </p:val>
                                        </p:tav>
                                      </p:tavLst>
                                    </p:anim>
                                    <p:animEffect transition="in" filter="fade">
                                      <p:cBhvr>
                                        <p:cTn id="125" dur="1000"/>
                                        <p:tgtEl>
                                          <p:spTgt spid="23"/>
                                        </p:tgtEl>
                                      </p:cBhvr>
                                    </p:animEffect>
                                  </p:childTnLst>
                                </p:cTn>
                              </p:par>
                            </p:childTnLst>
                          </p:cTn>
                        </p:par>
                      </p:childTnLst>
                    </p:cTn>
                  </p:par>
                  <p:par>
                    <p:cTn id="126" fill="hold">
                      <p:stCondLst>
                        <p:cond delay="indefinite"/>
                      </p:stCondLst>
                      <p:childTnLst>
                        <p:par>
                          <p:cTn id="127" fill="hold">
                            <p:stCondLst>
                              <p:cond delay="0"/>
                            </p:stCondLst>
                            <p:childTnLst>
                              <p:par>
                                <p:cTn id="128" presetID="55" presetClass="entr" presetSubtype="0" fill="hold" grpId="0" nodeType="clickEffect">
                                  <p:stCondLst>
                                    <p:cond delay="0"/>
                                  </p:stCondLst>
                                  <p:childTnLst>
                                    <p:set>
                                      <p:cBhvr>
                                        <p:cTn id="129" dur="1" fill="hold">
                                          <p:stCondLst>
                                            <p:cond delay="0"/>
                                          </p:stCondLst>
                                        </p:cTn>
                                        <p:tgtEl>
                                          <p:spTgt spid="29"/>
                                        </p:tgtEl>
                                        <p:attrNameLst>
                                          <p:attrName>style.visibility</p:attrName>
                                        </p:attrNameLst>
                                      </p:cBhvr>
                                      <p:to>
                                        <p:strVal val="visible"/>
                                      </p:to>
                                    </p:set>
                                    <p:anim calcmode="lin" valueType="num">
                                      <p:cBhvr>
                                        <p:cTn id="130" dur="1000" fill="hold"/>
                                        <p:tgtEl>
                                          <p:spTgt spid="29"/>
                                        </p:tgtEl>
                                        <p:attrNameLst>
                                          <p:attrName>ppt_w</p:attrName>
                                        </p:attrNameLst>
                                      </p:cBhvr>
                                      <p:tavLst>
                                        <p:tav tm="0">
                                          <p:val>
                                            <p:strVal val="#ppt_w*0.70"/>
                                          </p:val>
                                        </p:tav>
                                        <p:tav tm="100000">
                                          <p:val>
                                            <p:strVal val="#ppt_w"/>
                                          </p:val>
                                        </p:tav>
                                      </p:tavLst>
                                    </p:anim>
                                    <p:anim calcmode="lin" valueType="num">
                                      <p:cBhvr>
                                        <p:cTn id="131" dur="1000" fill="hold"/>
                                        <p:tgtEl>
                                          <p:spTgt spid="29"/>
                                        </p:tgtEl>
                                        <p:attrNameLst>
                                          <p:attrName>ppt_h</p:attrName>
                                        </p:attrNameLst>
                                      </p:cBhvr>
                                      <p:tavLst>
                                        <p:tav tm="0">
                                          <p:val>
                                            <p:strVal val="#ppt_h"/>
                                          </p:val>
                                        </p:tav>
                                        <p:tav tm="100000">
                                          <p:val>
                                            <p:strVal val="#ppt_h"/>
                                          </p:val>
                                        </p:tav>
                                      </p:tavLst>
                                    </p:anim>
                                    <p:animEffect transition="in" filter="fade">
                                      <p:cBhvr>
                                        <p:cTn id="132" dur="1000"/>
                                        <p:tgtEl>
                                          <p:spTgt spid="29"/>
                                        </p:tgtEl>
                                      </p:cBhvr>
                                    </p:animEffect>
                                  </p:childTnLst>
                                </p:cTn>
                              </p:par>
                            </p:childTnLst>
                          </p:cTn>
                        </p:par>
                      </p:childTnLst>
                    </p:cTn>
                  </p:par>
                  <p:par>
                    <p:cTn id="133" fill="hold">
                      <p:stCondLst>
                        <p:cond delay="indefinite"/>
                      </p:stCondLst>
                      <p:childTnLst>
                        <p:par>
                          <p:cTn id="134" fill="hold">
                            <p:stCondLst>
                              <p:cond delay="0"/>
                            </p:stCondLst>
                            <p:childTnLst>
                              <p:par>
                                <p:cTn id="135" presetID="55" presetClass="entr" presetSubtype="0" fill="hold" grpId="0" nodeType="clickEffect">
                                  <p:stCondLst>
                                    <p:cond delay="0"/>
                                  </p:stCondLst>
                                  <p:childTnLst>
                                    <p:set>
                                      <p:cBhvr>
                                        <p:cTn id="136" dur="1" fill="hold">
                                          <p:stCondLst>
                                            <p:cond delay="0"/>
                                          </p:stCondLst>
                                        </p:cTn>
                                        <p:tgtEl>
                                          <p:spTgt spid="28"/>
                                        </p:tgtEl>
                                        <p:attrNameLst>
                                          <p:attrName>style.visibility</p:attrName>
                                        </p:attrNameLst>
                                      </p:cBhvr>
                                      <p:to>
                                        <p:strVal val="visible"/>
                                      </p:to>
                                    </p:set>
                                    <p:anim calcmode="lin" valueType="num">
                                      <p:cBhvr>
                                        <p:cTn id="137" dur="1000" fill="hold"/>
                                        <p:tgtEl>
                                          <p:spTgt spid="28"/>
                                        </p:tgtEl>
                                        <p:attrNameLst>
                                          <p:attrName>ppt_w</p:attrName>
                                        </p:attrNameLst>
                                      </p:cBhvr>
                                      <p:tavLst>
                                        <p:tav tm="0">
                                          <p:val>
                                            <p:strVal val="#ppt_w*0.70"/>
                                          </p:val>
                                        </p:tav>
                                        <p:tav tm="100000">
                                          <p:val>
                                            <p:strVal val="#ppt_w"/>
                                          </p:val>
                                        </p:tav>
                                      </p:tavLst>
                                    </p:anim>
                                    <p:anim calcmode="lin" valueType="num">
                                      <p:cBhvr>
                                        <p:cTn id="138" dur="1000" fill="hold"/>
                                        <p:tgtEl>
                                          <p:spTgt spid="28"/>
                                        </p:tgtEl>
                                        <p:attrNameLst>
                                          <p:attrName>ppt_h</p:attrName>
                                        </p:attrNameLst>
                                      </p:cBhvr>
                                      <p:tavLst>
                                        <p:tav tm="0">
                                          <p:val>
                                            <p:strVal val="#ppt_h"/>
                                          </p:val>
                                        </p:tav>
                                        <p:tav tm="100000">
                                          <p:val>
                                            <p:strVal val="#ppt_h"/>
                                          </p:val>
                                        </p:tav>
                                      </p:tavLst>
                                    </p:anim>
                                    <p:animEffect transition="in" filter="fade">
                                      <p:cBhvr>
                                        <p:cTn id="139" dur="1000"/>
                                        <p:tgtEl>
                                          <p:spTgt spid="28"/>
                                        </p:tgtEl>
                                      </p:cBhvr>
                                    </p:animEffect>
                                  </p:childTnLst>
                                </p:cTn>
                              </p:par>
                            </p:childTnLst>
                          </p:cTn>
                        </p:par>
                      </p:childTnLst>
                    </p:cTn>
                  </p:par>
                  <p:par>
                    <p:cTn id="140" fill="hold">
                      <p:stCondLst>
                        <p:cond delay="indefinite"/>
                      </p:stCondLst>
                      <p:childTnLst>
                        <p:par>
                          <p:cTn id="141" fill="hold">
                            <p:stCondLst>
                              <p:cond delay="0"/>
                            </p:stCondLst>
                            <p:childTnLst>
                              <p:par>
                                <p:cTn id="142" presetID="55" presetClass="entr" presetSubtype="0" fill="hold" grpId="0" nodeType="clickEffect">
                                  <p:stCondLst>
                                    <p:cond delay="0"/>
                                  </p:stCondLst>
                                  <p:childTnLst>
                                    <p:set>
                                      <p:cBhvr>
                                        <p:cTn id="143" dur="1" fill="hold">
                                          <p:stCondLst>
                                            <p:cond delay="0"/>
                                          </p:stCondLst>
                                        </p:cTn>
                                        <p:tgtEl>
                                          <p:spTgt spid="27"/>
                                        </p:tgtEl>
                                        <p:attrNameLst>
                                          <p:attrName>style.visibility</p:attrName>
                                        </p:attrNameLst>
                                      </p:cBhvr>
                                      <p:to>
                                        <p:strVal val="visible"/>
                                      </p:to>
                                    </p:set>
                                    <p:anim calcmode="lin" valueType="num">
                                      <p:cBhvr>
                                        <p:cTn id="144" dur="1000" fill="hold"/>
                                        <p:tgtEl>
                                          <p:spTgt spid="27"/>
                                        </p:tgtEl>
                                        <p:attrNameLst>
                                          <p:attrName>ppt_w</p:attrName>
                                        </p:attrNameLst>
                                      </p:cBhvr>
                                      <p:tavLst>
                                        <p:tav tm="0">
                                          <p:val>
                                            <p:strVal val="#ppt_w*0.70"/>
                                          </p:val>
                                        </p:tav>
                                        <p:tav tm="100000">
                                          <p:val>
                                            <p:strVal val="#ppt_w"/>
                                          </p:val>
                                        </p:tav>
                                      </p:tavLst>
                                    </p:anim>
                                    <p:anim calcmode="lin" valueType="num">
                                      <p:cBhvr>
                                        <p:cTn id="145" dur="1000" fill="hold"/>
                                        <p:tgtEl>
                                          <p:spTgt spid="27"/>
                                        </p:tgtEl>
                                        <p:attrNameLst>
                                          <p:attrName>ppt_h</p:attrName>
                                        </p:attrNameLst>
                                      </p:cBhvr>
                                      <p:tavLst>
                                        <p:tav tm="0">
                                          <p:val>
                                            <p:strVal val="#ppt_h"/>
                                          </p:val>
                                        </p:tav>
                                        <p:tav tm="100000">
                                          <p:val>
                                            <p:strVal val="#ppt_h"/>
                                          </p:val>
                                        </p:tav>
                                      </p:tavLst>
                                    </p:anim>
                                    <p:animEffect transition="in" filter="fade">
                                      <p:cBhvr>
                                        <p:cTn id="146" dur="1000"/>
                                        <p:tgtEl>
                                          <p:spTgt spid="27"/>
                                        </p:tgtEl>
                                      </p:cBhvr>
                                    </p:animEffect>
                                  </p:childTnLst>
                                </p:cTn>
                              </p:par>
                            </p:childTnLst>
                          </p:cTn>
                        </p:par>
                      </p:childTnLst>
                    </p:cTn>
                  </p:par>
                  <p:par>
                    <p:cTn id="147" fill="hold">
                      <p:stCondLst>
                        <p:cond delay="indefinite"/>
                      </p:stCondLst>
                      <p:childTnLst>
                        <p:par>
                          <p:cTn id="148" fill="hold">
                            <p:stCondLst>
                              <p:cond delay="0"/>
                            </p:stCondLst>
                            <p:childTnLst>
                              <p:par>
                                <p:cTn id="149" presetID="55" presetClass="entr" presetSubtype="0" fill="hold" grpId="0" nodeType="clickEffect">
                                  <p:stCondLst>
                                    <p:cond delay="0"/>
                                  </p:stCondLst>
                                  <p:childTnLst>
                                    <p:set>
                                      <p:cBhvr>
                                        <p:cTn id="150" dur="1" fill="hold">
                                          <p:stCondLst>
                                            <p:cond delay="0"/>
                                          </p:stCondLst>
                                        </p:cTn>
                                        <p:tgtEl>
                                          <p:spTgt spid="26"/>
                                        </p:tgtEl>
                                        <p:attrNameLst>
                                          <p:attrName>style.visibility</p:attrName>
                                        </p:attrNameLst>
                                      </p:cBhvr>
                                      <p:to>
                                        <p:strVal val="visible"/>
                                      </p:to>
                                    </p:set>
                                    <p:anim calcmode="lin" valueType="num">
                                      <p:cBhvr>
                                        <p:cTn id="151" dur="1000" fill="hold"/>
                                        <p:tgtEl>
                                          <p:spTgt spid="26"/>
                                        </p:tgtEl>
                                        <p:attrNameLst>
                                          <p:attrName>ppt_w</p:attrName>
                                        </p:attrNameLst>
                                      </p:cBhvr>
                                      <p:tavLst>
                                        <p:tav tm="0">
                                          <p:val>
                                            <p:strVal val="#ppt_w*0.70"/>
                                          </p:val>
                                        </p:tav>
                                        <p:tav tm="100000">
                                          <p:val>
                                            <p:strVal val="#ppt_w"/>
                                          </p:val>
                                        </p:tav>
                                      </p:tavLst>
                                    </p:anim>
                                    <p:anim calcmode="lin" valueType="num">
                                      <p:cBhvr>
                                        <p:cTn id="152" dur="1000" fill="hold"/>
                                        <p:tgtEl>
                                          <p:spTgt spid="26"/>
                                        </p:tgtEl>
                                        <p:attrNameLst>
                                          <p:attrName>ppt_h</p:attrName>
                                        </p:attrNameLst>
                                      </p:cBhvr>
                                      <p:tavLst>
                                        <p:tav tm="0">
                                          <p:val>
                                            <p:strVal val="#ppt_h"/>
                                          </p:val>
                                        </p:tav>
                                        <p:tav tm="100000">
                                          <p:val>
                                            <p:strVal val="#ppt_h"/>
                                          </p:val>
                                        </p:tav>
                                      </p:tavLst>
                                    </p:anim>
                                    <p:animEffect transition="in" filter="fade">
                                      <p:cBhvr>
                                        <p:cTn id="153" dur="1000"/>
                                        <p:tgtEl>
                                          <p:spTgt spid="26"/>
                                        </p:tgtEl>
                                      </p:cBhvr>
                                    </p:animEffect>
                                  </p:childTnLst>
                                </p:cTn>
                              </p:par>
                              <p:par>
                                <p:cTn id="154" presetID="55" presetClass="entr" presetSubtype="0" fill="hold" grpId="0" nodeType="withEffect">
                                  <p:stCondLst>
                                    <p:cond delay="0"/>
                                  </p:stCondLst>
                                  <p:childTnLst>
                                    <p:set>
                                      <p:cBhvr>
                                        <p:cTn id="155" dur="1" fill="hold">
                                          <p:stCondLst>
                                            <p:cond delay="0"/>
                                          </p:stCondLst>
                                        </p:cTn>
                                        <p:tgtEl>
                                          <p:spTgt spid="25"/>
                                        </p:tgtEl>
                                        <p:attrNameLst>
                                          <p:attrName>style.visibility</p:attrName>
                                        </p:attrNameLst>
                                      </p:cBhvr>
                                      <p:to>
                                        <p:strVal val="visible"/>
                                      </p:to>
                                    </p:set>
                                    <p:anim calcmode="lin" valueType="num">
                                      <p:cBhvr>
                                        <p:cTn id="156" dur="1000" fill="hold"/>
                                        <p:tgtEl>
                                          <p:spTgt spid="25"/>
                                        </p:tgtEl>
                                        <p:attrNameLst>
                                          <p:attrName>ppt_w</p:attrName>
                                        </p:attrNameLst>
                                      </p:cBhvr>
                                      <p:tavLst>
                                        <p:tav tm="0">
                                          <p:val>
                                            <p:strVal val="#ppt_w*0.70"/>
                                          </p:val>
                                        </p:tav>
                                        <p:tav tm="100000">
                                          <p:val>
                                            <p:strVal val="#ppt_w"/>
                                          </p:val>
                                        </p:tav>
                                      </p:tavLst>
                                    </p:anim>
                                    <p:anim calcmode="lin" valueType="num">
                                      <p:cBhvr>
                                        <p:cTn id="157" dur="1000" fill="hold"/>
                                        <p:tgtEl>
                                          <p:spTgt spid="25"/>
                                        </p:tgtEl>
                                        <p:attrNameLst>
                                          <p:attrName>ppt_h</p:attrName>
                                        </p:attrNameLst>
                                      </p:cBhvr>
                                      <p:tavLst>
                                        <p:tav tm="0">
                                          <p:val>
                                            <p:strVal val="#ppt_h"/>
                                          </p:val>
                                        </p:tav>
                                        <p:tav tm="100000">
                                          <p:val>
                                            <p:strVal val="#ppt_h"/>
                                          </p:val>
                                        </p:tav>
                                      </p:tavLst>
                                    </p:anim>
                                    <p:animEffect transition="in" filter="fade">
                                      <p:cBhvr>
                                        <p:cTn id="15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p:bldP spid="23" grpId="0"/>
      <p:bldP spid="25" grpId="0" animBg="1"/>
      <p:bldP spid="26" grpId="0"/>
      <p:bldP spid="27" grpId="0"/>
      <p:bldP spid="28" grpId="0"/>
      <p:bldP spid="29" grpId="0"/>
      <p:bldP spid="30" grpId="0"/>
      <p:bldP spid="1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933" y="130314"/>
            <a:ext cx="6484467"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Daily life in Roman Cities</a:t>
            </a:r>
          </a:p>
        </p:txBody>
      </p:sp>
      <p:sp>
        <p:nvSpPr>
          <p:cNvPr id="3" name="TextBox 2"/>
          <p:cNvSpPr txBox="1">
            <a:spLocks noChangeArrowheads="1"/>
          </p:cNvSpPr>
          <p:nvPr/>
        </p:nvSpPr>
        <p:spPr bwMode="auto">
          <a:xfrm>
            <a:off x="152400" y="838200"/>
            <a:ext cx="7315200" cy="5848350"/>
          </a:xfrm>
          <a:prstGeom prst="rect">
            <a:avLst/>
          </a:prstGeom>
          <a:noFill/>
          <a:ln w="9525">
            <a:noFill/>
            <a:miter lim="800000"/>
            <a:headEnd/>
            <a:tailEnd/>
          </a:ln>
        </p:spPr>
        <p:txBody>
          <a:bodyPr>
            <a:spAutoFit/>
          </a:bodyPr>
          <a:lstStyle/>
          <a:p>
            <a:r>
              <a:rPr lang="en-US" sz="2200">
                <a:latin typeface="Comic Sans MS" pitchFamily="66" charset="0"/>
              </a:rPr>
              <a:t>Cities were the heart of the Roman Empire</a:t>
            </a:r>
          </a:p>
          <a:p>
            <a:endParaRPr lang="en-US" sz="2200">
              <a:latin typeface="Comic Sans MS" pitchFamily="66" charset="0"/>
            </a:endParaRPr>
          </a:p>
          <a:p>
            <a:r>
              <a:rPr lang="en-US" sz="2200" u="sng">
                <a:latin typeface="Comic Sans MS" pitchFamily="66" charset="0"/>
              </a:rPr>
              <a:t>Cities were very crowded.  There was heavy traffic and congestion.</a:t>
            </a:r>
          </a:p>
          <a:p>
            <a:r>
              <a:rPr lang="en-US" sz="2200" u="sng">
                <a:latin typeface="Comic Sans MS" pitchFamily="66" charset="0"/>
              </a:rPr>
              <a:t>There was a lot of unemployment and crime was a problem.</a:t>
            </a:r>
          </a:p>
          <a:p>
            <a:endParaRPr lang="en-US" sz="2200">
              <a:latin typeface="Comic Sans MS" pitchFamily="66" charset="0"/>
            </a:endParaRPr>
          </a:p>
          <a:p>
            <a:r>
              <a:rPr lang="en-US" sz="2200">
                <a:latin typeface="Comic Sans MS" pitchFamily="66" charset="0"/>
              </a:rPr>
              <a:t>Fire was a constant danger as </a:t>
            </a:r>
          </a:p>
          <a:p>
            <a:r>
              <a:rPr lang="en-US" sz="2200">
                <a:latin typeface="Comic Sans MS" pitchFamily="66" charset="0"/>
              </a:rPr>
              <a:t>many building were made of </a:t>
            </a:r>
          </a:p>
          <a:p>
            <a:r>
              <a:rPr lang="en-US" sz="2200">
                <a:latin typeface="Comic Sans MS" pitchFamily="66" charset="0"/>
              </a:rPr>
              <a:t>wood and were very close </a:t>
            </a:r>
          </a:p>
          <a:p>
            <a:r>
              <a:rPr lang="en-US" sz="2200">
                <a:latin typeface="Comic Sans MS" pitchFamily="66" charset="0"/>
              </a:rPr>
              <a:t>together.</a:t>
            </a:r>
          </a:p>
          <a:p>
            <a:endParaRPr lang="en-US" sz="2200" u="sng">
              <a:latin typeface="Comic Sans MS" pitchFamily="66" charset="0"/>
            </a:endParaRPr>
          </a:p>
          <a:p>
            <a:r>
              <a:rPr lang="en-US" sz="2200" u="sng">
                <a:latin typeface="Comic Sans MS" pitchFamily="66" charset="0"/>
              </a:rPr>
              <a:t>There was a huge gap between</a:t>
            </a:r>
          </a:p>
          <a:p>
            <a:r>
              <a:rPr lang="en-US" sz="2200" u="sng">
                <a:latin typeface="Comic Sans MS" pitchFamily="66" charset="0"/>
              </a:rPr>
              <a:t> rich and poor</a:t>
            </a:r>
            <a:r>
              <a:rPr lang="en-US" sz="2200">
                <a:latin typeface="Comic Sans MS" pitchFamily="66" charset="0"/>
              </a:rPr>
              <a:t>.  The rich would live</a:t>
            </a:r>
          </a:p>
          <a:p>
            <a:r>
              <a:rPr lang="en-US" sz="2200">
                <a:latin typeface="Comic Sans MS" pitchFamily="66" charset="0"/>
              </a:rPr>
              <a:t> in lush villas while the poor </a:t>
            </a:r>
          </a:p>
          <a:p>
            <a:r>
              <a:rPr lang="en-US" sz="2200">
                <a:latin typeface="Comic Sans MS" pitchFamily="66" charset="0"/>
              </a:rPr>
              <a:t>would live in crowded apartments</a:t>
            </a:r>
          </a:p>
          <a:p>
            <a:r>
              <a:rPr lang="en-US" sz="2200">
                <a:latin typeface="Comic Sans MS" pitchFamily="66" charset="0"/>
              </a:rPr>
              <a:t> called </a:t>
            </a:r>
            <a:r>
              <a:rPr lang="en-US" sz="2200" b="1" i="1" u="sng">
                <a:latin typeface="Comic Sans MS" pitchFamily="66" charset="0"/>
              </a:rPr>
              <a:t>insulae</a:t>
            </a:r>
            <a:r>
              <a:rPr lang="en-US" sz="2200">
                <a:latin typeface="Comic Sans MS" pitchFamily="66" charset="0"/>
              </a:rPr>
              <a:t>.</a:t>
            </a:r>
          </a:p>
        </p:txBody>
      </p:sp>
      <p:pic>
        <p:nvPicPr>
          <p:cNvPr id="99330" name="Picture 2" descr="http://www.lsg.musin.de/geschichte/geschichte/isb/Museum/insula.jpg"/>
          <p:cNvPicPr>
            <a:picLocks noChangeAspect="1" noChangeArrowheads="1"/>
          </p:cNvPicPr>
          <p:nvPr/>
        </p:nvPicPr>
        <p:blipFill>
          <a:blip r:embed="rId2" cstate="print"/>
          <a:srcRect/>
          <a:stretch>
            <a:fillRect/>
          </a:stretch>
        </p:blipFill>
        <p:spPr bwMode="auto">
          <a:xfrm>
            <a:off x="4918075" y="3532188"/>
            <a:ext cx="3997325" cy="30210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99330"/>
                                        </p:tgtEl>
                                        <p:attrNameLst>
                                          <p:attrName>style.visibility</p:attrName>
                                        </p:attrNameLst>
                                      </p:cBhvr>
                                      <p:to>
                                        <p:strVal val="visible"/>
                                      </p:to>
                                    </p:set>
                                    <p:animEffect transition="in" filter="dissolve">
                                      <p:cBhvr>
                                        <p:cTn id="10" dur="500"/>
                                        <p:tgtEl>
                                          <p:spTgt spid="9933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dissolv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dissolv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dissolv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dissolve">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dissolve">
                                      <p:cBhvr>
                                        <p:cTn id="50" dur="500"/>
                                        <p:tgtEl>
                                          <p:spTgt spid="3">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dissolve">
                                      <p:cBhvr>
                                        <p:cTn id="55" dur="500"/>
                                        <p:tgtEl>
                                          <p:spTgt spid="3">
                                            <p:txEl>
                                              <p:pRg st="11" end="1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
                                            <p:txEl>
                                              <p:pRg st="12" end="12"/>
                                            </p:txEl>
                                          </p:spTgt>
                                        </p:tgtEl>
                                        <p:attrNameLst>
                                          <p:attrName>style.visibility</p:attrName>
                                        </p:attrNameLst>
                                      </p:cBhvr>
                                      <p:to>
                                        <p:strVal val="visible"/>
                                      </p:to>
                                    </p:set>
                                    <p:animEffect transition="in" filter="dissolve">
                                      <p:cBhvr>
                                        <p:cTn id="60" dur="500"/>
                                        <p:tgtEl>
                                          <p:spTgt spid="3">
                                            <p:txEl>
                                              <p:pRg st="12" end="1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animEffect transition="in" filter="dissolve">
                                      <p:cBhvr>
                                        <p:cTn id="65" dur="500"/>
                                        <p:tgtEl>
                                          <p:spTgt spid="3">
                                            <p:txEl>
                                              <p:pRg st="13" end="1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
                                            <p:txEl>
                                              <p:pRg st="14" end="14"/>
                                            </p:txEl>
                                          </p:spTgt>
                                        </p:tgtEl>
                                        <p:attrNameLst>
                                          <p:attrName>style.visibility</p:attrName>
                                        </p:attrNameLst>
                                      </p:cBhvr>
                                      <p:to>
                                        <p:strVal val="visible"/>
                                      </p:to>
                                    </p:set>
                                    <p:animEffect transition="in" filter="dissolve">
                                      <p:cBhvr>
                                        <p:cTn id="70"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4988866" cy="923330"/>
          </a:xfrm>
          <a:prstGeom prst="rect">
            <a:avLst/>
          </a:prstGeom>
          <a:noFill/>
        </p:spPr>
        <p:txBody>
          <a:bodyPr wrap="none">
            <a:spAutoFit/>
          </a:bodyPr>
          <a:lstStyle/>
          <a:p>
            <a:pPr algn="ctr" fontAlgn="auto">
              <a:spcBef>
                <a:spcPts val="0"/>
              </a:spcBef>
              <a:spcAft>
                <a:spcPts val="0"/>
              </a:spcAft>
              <a:defRPr/>
            </a:pPr>
            <a:r>
              <a:rPr lang="en-US" sz="5400" b="1" dirty="0">
                <a:ln w="1905"/>
                <a:solidFill>
                  <a:srgbClr val="FF0000"/>
                </a:solidFill>
                <a:effectLst>
                  <a:innerShdw blurRad="69850" dist="43180" dir="5400000">
                    <a:srgbClr val="000000">
                      <a:alpha val="65000"/>
                    </a:srgbClr>
                  </a:innerShdw>
                </a:effectLst>
                <a:latin typeface="+mn-lt"/>
                <a:cs typeface="+mn-cs"/>
              </a:rPr>
              <a:t>Fire of 64 AD</a:t>
            </a:r>
          </a:p>
        </p:txBody>
      </p:sp>
      <p:sp>
        <p:nvSpPr>
          <p:cNvPr id="3" name="TextBox 2"/>
          <p:cNvSpPr txBox="1">
            <a:spLocks noChangeArrowheads="1"/>
          </p:cNvSpPr>
          <p:nvPr/>
        </p:nvSpPr>
        <p:spPr bwMode="auto">
          <a:xfrm>
            <a:off x="304800" y="1066800"/>
            <a:ext cx="5029200" cy="5262563"/>
          </a:xfrm>
          <a:prstGeom prst="rect">
            <a:avLst/>
          </a:prstGeom>
          <a:noFill/>
          <a:ln w="9525">
            <a:noFill/>
            <a:miter lim="800000"/>
            <a:headEnd/>
            <a:tailEnd/>
          </a:ln>
        </p:spPr>
        <p:txBody>
          <a:bodyPr>
            <a:spAutoFit/>
          </a:bodyPr>
          <a:lstStyle/>
          <a:p>
            <a:r>
              <a:rPr lang="en-US" sz="2400" u="sng">
                <a:latin typeface="Comic Sans MS" pitchFamily="66" charset="0"/>
              </a:rPr>
              <a:t>In 64 AD/CE a devastating fire swept through Rome.</a:t>
            </a:r>
          </a:p>
          <a:p>
            <a:endParaRPr lang="en-US" sz="2400">
              <a:latin typeface="Comic Sans MS" pitchFamily="66" charset="0"/>
            </a:endParaRPr>
          </a:p>
          <a:p>
            <a:r>
              <a:rPr lang="en-US" sz="2400">
                <a:latin typeface="Comic Sans MS" pitchFamily="66" charset="0"/>
              </a:rPr>
              <a:t>It destroyed large part of the city.</a:t>
            </a:r>
          </a:p>
          <a:p>
            <a:endParaRPr lang="en-US" sz="2400">
              <a:latin typeface="Comic Sans MS" pitchFamily="66" charset="0"/>
            </a:endParaRPr>
          </a:p>
          <a:p>
            <a:r>
              <a:rPr lang="en-US" sz="2400" u="sng">
                <a:latin typeface="Comic Sans MS" pitchFamily="66" charset="0"/>
              </a:rPr>
              <a:t>The Emperor Nero is the person many people blame for the disaster</a:t>
            </a:r>
            <a:r>
              <a:rPr lang="en-US" sz="2400">
                <a:latin typeface="Comic Sans MS" pitchFamily="66" charset="0"/>
              </a:rPr>
              <a:t>.</a:t>
            </a:r>
          </a:p>
          <a:p>
            <a:endParaRPr lang="en-US" sz="2400">
              <a:latin typeface="Comic Sans MS" pitchFamily="66" charset="0"/>
            </a:endParaRPr>
          </a:p>
          <a:p>
            <a:r>
              <a:rPr lang="en-US" sz="2400">
                <a:latin typeface="Comic Sans MS" pitchFamily="66" charset="0"/>
              </a:rPr>
              <a:t>He blamed the fire on the Christians and had many of them assassinated after the fire by burning them to death.</a:t>
            </a:r>
          </a:p>
        </p:txBody>
      </p:sp>
      <p:pic>
        <p:nvPicPr>
          <p:cNvPr id="98306" name="Picture 2" descr="http://bp0.blogger.com/_7nrfCI68y78/RhEBYlWbgvI/AAAAAAAAAEY/mXFHYGekV9U/s320/great+fire+of+rome.bmp"/>
          <p:cNvPicPr>
            <a:picLocks noChangeAspect="1" noChangeArrowheads="1"/>
          </p:cNvPicPr>
          <p:nvPr/>
        </p:nvPicPr>
        <p:blipFill>
          <a:blip r:embed="rId2" cstate="print"/>
          <a:srcRect/>
          <a:stretch>
            <a:fillRect/>
          </a:stretch>
        </p:blipFill>
        <p:spPr bwMode="auto">
          <a:xfrm>
            <a:off x="5353050" y="381000"/>
            <a:ext cx="3524250" cy="2819400"/>
          </a:xfrm>
          <a:prstGeom prst="rect">
            <a:avLst/>
          </a:prstGeom>
          <a:noFill/>
          <a:ln w="9525">
            <a:noFill/>
            <a:miter lim="800000"/>
            <a:headEnd/>
            <a:tailEnd/>
          </a:ln>
        </p:spPr>
      </p:pic>
      <p:pic>
        <p:nvPicPr>
          <p:cNvPr id="98308" name="Picture 4" descr="http://pro.corbis.com/images/DEC514-04.jpg?size=67&amp;uid=%7BB8E73ADD-942F-4FA5-905A-1EC9B802CCBC%7D"/>
          <p:cNvPicPr>
            <a:picLocks noChangeAspect="1" noChangeArrowheads="1"/>
          </p:cNvPicPr>
          <p:nvPr/>
        </p:nvPicPr>
        <p:blipFill>
          <a:blip r:embed="rId3" cstate="print"/>
          <a:srcRect/>
          <a:stretch>
            <a:fillRect/>
          </a:stretch>
        </p:blipFill>
        <p:spPr bwMode="auto">
          <a:xfrm>
            <a:off x="5334000" y="3733800"/>
            <a:ext cx="3511550" cy="2667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98306"/>
                                        </p:tgtEl>
                                        <p:attrNameLst>
                                          <p:attrName>style.visibility</p:attrName>
                                        </p:attrNameLst>
                                      </p:cBhvr>
                                      <p:to>
                                        <p:strVal val="visible"/>
                                      </p:to>
                                    </p:set>
                                    <p:animEffect transition="in" filter="dissolve">
                                      <p:cBhvr>
                                        <p:cTn id="10" dur="500"/>
                                        <p:tgtEl>
                                          <p:spTgt spid="98306"/>
                                        </p:tgtEl>
                                      </p:cBhvr>
                                    </p:animEffect>
                                  </p:childTnLst>
                                </p:cTn>
                              </p:par>
                              <p:par>
                                <p:cTn id="11" presetID="9" presetClass="entr" presetSubtype="0" fill="hold" nodeType="withEffect">
                                  <p:stCondLst>
                                    <p:cond delay="0"/>
                                  </p:stCondLst>
                                  <p:childTnLst>
                                    <p:set>
                                      <p:cBhvr>
                                        <p:cTn id="12" dur="1" fill="hold">
                                          <p:stCondLst>
                                            <p:cond delay="0"/>
                                          </p:stCondLst>
                                        </p:cTn>
                                        <p:tgtEl>
                                          <p:spTgt spid="98308"/>
                                        </p:tgtEl>
                                        <p:attrNameLst>
                                          <p:attrName>style.visibility</p:attrName>
                                        </p:attrNameLst>
                                      </p:cBhvr>
                                      <p:to>
                                        <p:strVal val="visible"/>
                                      </p:to>
                                    </p:set>
                                    <p:animEffect transition="in" filter="dissolve">
                                      <p:cBhvr>
                                        <p:cTn id="13" dur="500"/>
                                        <p:tgtEl>
                                          <p:spTgt spid="9830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ssolv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dissolv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dissolv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dissolv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389617"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Public Programs</a:t>
            </a:r>
          </a:p>
        </p:txBody>
      </p:sp>
      <p:sp>
        <p:nvSpPr>
          <p:cNvPr id="95235" name="TextBox 2"/>
          <p:cNvSpPr txBox="1">
            <a:spLocks noChangeArrowheads="1"/>
          </p:cNvSpPr>
          <p:nvPr/>
        </p:nvSpPr>
        <p:spPr bwMode="auto">
          <a:xfrm>
            <a:off x="228600" y="1066800"/>
            <a:ext cx="8610600" cy="5754688"/>
          </a:xfrm>
          <a:prstGeom prst="rect">
            <a:avLst/>
          </a:prstGeom>
          <a:noFill/>
          <a:ln w="9525">
            <a:noFill/>
            <a:miter lim="800000"/>
            <a:headEnd/>
            <a:tailEnd/>
          </a:ln>
        </p:spPr>
        <p:txBody>
          <a:bodyPr>
            <a:spAutoFit/>
          </a:bodyPr>
          <a:lstStyle/>
          <a:p>
            <a:r>
              <a:rPr lang="en-US" sz="2300" u="sng">
                <a:latin typeface="Comic Sans MS" pitchFamily="66" charset="0"/>
              </a:rPr>
              <a:t>Unemployment and unrest was a major problem in Roman cities</a:t>
            </a:r>
          </a:p>
          <a:p>
            <a:endParaRPr lang="en-US" sz="2300">
              <a:latin typeface="Comic Sans MS" pitchFamily="66" charset="0"/>
            </a:endParaRPr>
          </a:p>
          <a:p>
            <a:r>
              <a:rPr lang="en-US" sz="2300" u="sng">
                <a:latin typeface="Comic Sans MS" pitchFamily="66" charset="0"/>
              </a:rPr>
              <a:t>To keep the people happy there were many public programs.  The Romans gave the people free food and entertainment.</a:t>
            </a:r>
          </a:p>
          <a:p>
            <a:r>
              <a:rPr lang="en-US" sz="2300" u="sng">
                <a:latin typeface="Comic Sans MS" pitchFamily="66" charset="0"/>
              </a:rPr>
              <a:t>This was called </a:t>
            </a:r>
          </a:p>
          <a:p>
            <a:r>
              <a:rPr lang="en-US" sz="2300" u="sng">
                <a:latin typeface="Comic Sans MS" pitchFamily="66" charset="0"/>
              </a:rPr>
              <a:t>Bread and Circuses</a:t>
            </a:r>
          </a:p>
          <a:p>
            <a:endParaRPr lang="en-US" sz="2300">
              <a:latin typeface="Comic Sans MS" pitchFamily="66" charset="0"/>
            </a:endParaRPr>
          </a:p>
          <a:p>
            <a:r>
              <a:rPr lang="en-US" sz="2300">
                <a:latin typeface="Comic Sans MS" pitchFamily="66" charset="0"/>
              </a:rPr>
              <a:t>People received free </a:t>
            </a:r>
          </a:p>
          <a:p>
            <a:r>
              <a:rPr lang="en-US" sz="2300">
                <a:latin typeface="Comic Sans MS" pitchFamily="66" charset="0"/>
              </a:rPr>
              <a:t>tickets to the Colosseum </a:t>
            </a:r>
          </a:p>
          <a:p>
            <a:r>
              <a:rPr lang="en-US" sz="2300">
                <a:latin typeface="Comic Sans MS" pitchFamily="66" charset="0"/>
              </a:rPr>
              <a:t>to watch gladiator</a:t>
            </a:r>
          </a:p>
          <a:p>
            <a:r>
              <a:rPr lang="en-US" sz="2300">
                <a:latin typeface="Comic Sans MS" pitchFamily="66" charset="0"/>
              </a:rPr>
              <a:t> battles and to the </a:t>
            </a:r>
          </a:p>
          <a:p>
            <a:r>
              <a:rPr lang="en-US" sz="2300" u="sng">
                <a:latin typeface="Comic Sans MS" pitchFamily="66" charset="0"/>
              </a:rPr>
              <a:t>Circus Maximus to </a:t>
            </a:r>
          </a:p>
          <a:p>
            <a:r>
              <a:rPr lang="en-US" sz="2300" u="sng">
                <a:latin typeface="Comic Sans MS" pitchFamily="66" charset="0"/>
              </a:rPr>
              <a:t>watch Chariot Racing.</a:t>
            </a:r>
          </a:p>
          <a:p>
            <a:endParaRPr lang="en-US" sz="2300">
              <a:latin typeface="Comic Sans MS" pitchFamily="66" charset="0"/>
            </a:endParaRPr>
          </a:p>
          <a:p>
            <a:endParaRPr lang="en-US" sz="2300">
              <a:latin typeface="Comic Sans MS" pitchFamily="66" charset="0"/>
            </a:endParaRPr>
          </a:p>
        </p:txBody>
      </p:sp>
      <p:pic>
        <p:nvPicPr>
          <p:cNvPr id="95236" name="Picture 1"/>
          <p:cNvPicPr>
            <a:picLocks noChangeAspect="1" noChangeArrowheads="1"/>
          </p:cNvPicPr>
          <p:nvPr/>
        </p:nvPicPr>
        <p:blipFill>
          <a:blip r:embed="rId2" cstate="print"/>
          <a:srcRect/>
          <a:stretch>
            <a:fillRect/>
          </a:stretch>
        </p:blipFill>
        <p:spPr bwMode="auto">
          <a:xfrm>
            <a:off x="3962400" y="3124200"/>
            <a:ext cx="48006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525" y="191869"/>
            <a:ext cx="7449475" cy="646331"/>
          </a:xfrm>
          <a:prstGeom prst="rect">
            <a:avLst/>
          </a:prstGeom>
          <a:noFill/>
        </p:spPr>
        <p:txBody>
          <a:bodyPr wrap="none">
            <a:spAutoFit/>
          </a:bodyPr>
          <a:lstStyle/>
          <a:p>
            <a:pPr algn="ctr" fontAlgn="auto">
              <a:spcBef>
                <a:spcPts val="0"/>
              </a:spcBef>
              <a:spcAft>
                <a:spcPts val="0"/>
              </a:spcAft>
              <a:defRPr/>
            </a:pPr>
            <a:r>
              <a:rPr lang="en-US" sz="3600" b="1" dirty="0">
                <a:ln w="19050"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101600">
                    <a:srgbClr val="FF0000">
                      <a:alpha val="60000"/>
                    </a:srgbClr>
                  </a:glow>
                </a:effectLst>
                <a:latin typeface="+mn-lt"/>
                <a:cs typeface="+mn-cs"/>
              </a:rPr>
              <a:t>The Development of Christianity</a:t>
            </a:r>
          </a:p>
        </p:txBody>
      </p:sp>
      <p:sp>
        <p:nvSpPr>
          <p:cNvPr id="4" name="TextBox 3"/>
          <p:cNvSpPr txBox="1">
            <a:spLocks noChangeArrowheads="1"/>
          </p:cNvSpPr>
          <p:nvPr/>
        </p:nvSpPr>
        <p:spPr bwMode="auto">
          <a:xfrm>
            <a:off x="381000" y="1219200"/>
            <a:ext cx="8305800" cy="5262563"/>
          </a:xfrm>
          <a:prstGeom prst="rect">
            <a:avLst/>
          </a:prstGeom>
          <a:noFill/>
          <a:ln w="9525">
            <a:noFill/>
            <a:miter lim="800000"/>
            <a:headEnd/>
            <a:tailEnd/>
          </a:ln>
        </p:spPr>
        <p:txBody>
          <a:bodyPr>
            <a:spAutoFit/>
          </a:bodyPr>
          <a:lstStyle/>
          <a:p>
            <a:r>
              <a:rPr lang="en-US" sz="2100" b="1">
                <a:latin typeface="Comic Sans MS" pitchFamily="66" charset="0"/>
              </a:rPr>
              <a:t>Roman Mythology</a:t>
            </a:r>
          </a:p>
          <a:p>
            <a:r>
              <a:rPr lang="en-US" sz="2100">
                <a:latin typeface="Comic Sans MS" pitchFamily="66" charset="0"/>
              </a:rPr>
              <a:t>Religion for the Romans was a lot like it was for the Greeks.  Religion was a part of their every day life. </a:t>
            </a:r>
          </a:p>
          <a:p>
            <a:endParaRPr lang="en-US" sz="2100">
              <a:latin typeface="Comic Sans MS" pitchFamily="66" charset="0"/>
            </a:endParaRPr>
          </a:p>
          <a:p>
            <a:r>
              <a:rPr lang="en-US" sz="2100" b="1">
                <a:latin typeface="Comic Sans MS" pitchFamily="66" charset="0"/>
              </a:rPr>
              <a:t>Roman Name		Function		   Greek Name</a:t>
            </a:r>
          </a:p>
          <a:p>
            <a:r>
              <a:rPr lang="en-US" sz="2100" u="sng">
                <a:latin typeface="Comic Sans MS" pitchFamily="66" charset="0"/>
              </a:rPr>
              <a:t>Mars</a:t>
            </a:r>
            <a:r>
              <a:rPr lang="en-US" sz="2100">
                <a:latin typeface="Comic Sans MS" pitchFamily="66" charset="0"/>
              </a:rPr>
              <a:t>			</a:t>
            </a:r>
            <a:r>
              <a:rPr lang="en-US" sz="2100" u="sng">
                <a:latin typeface="Comic Sans MS" pitchFamily="66" charset="0"/>
              </a:rPr>
              <a:t>God of War</a:t>
            </a:r>
            <a:r>
              <a:rPr lang="en-US" sz="2100">
                <a:latin typeface="Comic Sans MS" pitchFamily="66" charset="0"/>
              </a:rPr>
              <a:t>		    </a:t>
            </a:r>
            <a:r>
              <a:rPr lang="en-US" sz="2100" u="sng">
                <a:latin typeface="Comic Sans MS" pitchFamily="66" charset="0"/>
              </a:rPr>
              <a:t>Ares</a:t>
            </a:r>
          </a:p>
          <a:p>
            <a:r>
              <a:rPr lang="en-US" sz="2100" u="sng">
                <a:latin typeface="Comic Sans MS" pitchFamily="66" charset="0"/>
              </a:rPr>
              <a:t>Jupiter</a:t>
            </a:r>
            <a:r>
              <a:rPr lang="en-US" sz="2100">
                <a:latin typeface="Comic Sans MS" pitchFamily="66" charset="0"/>
              </a:rPr>
              <a:t>		</a:t>
            </a:r>
            <a:r>
              <a:rPr lang="en-US" sz="2100" u="sng">
                <a:latin typeface="Comic Sans MS" pitchFamily="66" charset="0"/>
              </a:rPr>
              <a:t>Chief god/King</a:t>
            </a:r>
            <a:r>
              <a:rPr lang="en-US" sz="2100">
                <a:latin typeface="Comic Sans MS" pitchFamily="66" charset="0"/>
              </a:rPr>
              <a:t>               </a:t>
            </a:r>
            <a:r>
              <a:rPr lang="en-US" sz="2100" u="sng">
                <a:latin typeface="Comic Sans MS" pitchFamily="66" charset="0"/>
              </a:rPr>
              <a:t>Zeus</a:t>
            </a:r>
          </a:p>
          <a:p>
            <a:r>
              <a:rPr lang="en-US" sz="2100" u="sng">
                <a:latin typeface="Comic Sans MS" pitchFamily="66" charset="0"/>
              </a:rPr>
              <a:t>Juno</a:t>
            </a:r>
            <a:r>
              <a:rPr lang="en-US" sz="2100">
                <a:latin typeface="Comic Sans MS" pitchFamily="66" charset="0"/>
              </a:rPr>
              <a:t>			</a:t>
            </a:r>
            <a:r>
              <a:rPr lang="en-US" sz="2100" u="sng">
                <a:latin typeface="Comic Sans MS" pitchFamily="66" charset="0"/>
              </a:rPr>
              <a:t>Queen of gods</a:t>
            </a:r>
            <a:r>
              <a:rPr lang="en-US" sz="2100">
                <a:latin typeface="Comic Sans MS" pitchFamily="66" charset="0"/>
              </a:rPr>
              <a:t>		    </a:t>
            </a:r>
            <a:r>
              <a:rPr lang="en-US" sz="2100" u="sng">
                <a:latin typeface="Comic Sans MS" pitchFamily="66" charset="0"/>
              </a:rPr>
              <a:t>Hera</a:t>
            </a:r>
          </a:p>
          <a:p>
            <a:r>
              <a:rPr lang="en-US" sz="2100" u="sng">
                <a:latin typeface="Comic Sans MS" pitchFamily="66" charset="0"/>
              </a:rPr>
              <a:t>Venus</a:t>
            </a:r>
            <a:r>
              <a:rPr lang="en-US" sz="2100">
                <a:latin typeface="Comic Sans MS" pitchFamily="66" charset="0"/>
              </a:rPr>
              <a:t>			</a:t>
            </a:r>
            <a:r>
              <a:rPr lang="en-US" sz="2100" u="sng">
                <a:latin typeface="Comic Sans MS" pitchFamily="66" charset="0"/>
              </a:rPr>
              <a:t>Love and Beauty</a:t>
            </a:r>
            <a:r>
              <a:rPr lang="en-US" sz="2100">
                <a:latin typeface="Comic Sans MS" pitchFamily="66" charset="0"/>
              </a:rPr>
              <a:t>	    </a:t>
            </a:r>
            <a:r>
              <a:rPr lang="en-US" sz="2100" u="sng">
                <a:latin typeface="Comic Sans MS" pitchFamily="66" charset="0"/>
              </a:rPr>
              <a:t>Aphrodite</a:t>
            </a:r>
          </a:p>
          <a:p>
            <a:r>
              <a:rPr lang="en-US" sz="2100" u="sng">
                <a:latin typeface="Comic Sans MS" pitchFamily="66" charset="0"/>
              </a:rPr>
              <a:t>Minerva</a:t>
            </a:r>
            <a:r>
              <a:rPr lang="en-US" sz="2100">
                <a:latin typeface="Comic Sans MS" pitchFamily="66" charset="0"/>
              </a:rPr>
              <a:t>		</a:t>
            </a:r>
            <a:r>
              <a:rPr lang="en-US" sz="2100" u="sng">
                <a:latin typeface="Comic Sans MS" pitchFamily="66" charset="0"/>
              </a:rPr>
              <a:t>Wisdom</a:t>
            </a:r>
            <a:r>
              <a:rPr lang="en-US" sz="2100">
                <a:latin typeface="Comic Sans MS" pitchFamily="66" charset="0"/>
              </a:rPr>
              <a:t>		    </a:t>
            </a:r>
            <a:r>
              <a:rPr lang="en-US" sz="2100" u="sng">
                <a:latin typeface="Comic Sans MS" pitchFamily="66" charset="0"/>
              </a:rPr>
              <a:t>Athena</a:t>
            </a:r>
          </a:p>
          <a:p>
            <a:r>
              <a:rPr lang="en-US" sz="2100" u="sng">
                <a:latin typeface="Comic Sans MS" pitchFamily="66" charset="0"/>
              </a:rPr>
              <a:t>Mercury</a:t>
            </a:r>
            <a:r>
              <a:rPr lang="en-US" sz="2100">
                <a:latin typeface="Comic Sans MS" pitchFamily="66" charset="0"/>
              </a:rPr>
              <a:t>		</a:t>
            </a:r>
            <a:r>
              <a:rPr lang="en-US" sz="2100" u="sng">
                <a:latin typeface="Comic Sans MS" pitchFamily="66" charset="0"/>
              </a:rPr>
              <a:t>Messenger</a:t>
            </a:r>
            <a:r>
              <a:rPr lang="en-US" sz="2100">
                <a:latin typeface="Comic Sans MS" pitchFamily="66" charset="0"/>
              </a:rPr>
              <a:t>		    </a:t>
            </a:r>
            <a:r>
              <a:rPr lang="en-US" sz="2100" u="sng">
                <a:latin typeface="Comic Sans MS" pitchFamily="66" charset="0"/>
              </a:rPr>
              <a:t>Hermes</a:t>
            </a:r>
          </a:p>
          <a:p>
            <a:r>
              <a:rPr lang="en-US" sz="2100" u="sng">
                <a:latin typeface="Comic Sans MS" pitchFamily="66" charset="0"/>
              </a:rPr>
              <a:t>Pluto</a:t>
            </a:r>
            <a:r>
              <a:rPr lang="en-US" sz="2100">
                <a:latin typeface="Comic Sans MS" pitchFamily="66" charset="0"/>
              </a:rPr>
              <a:t>			</a:t>
            </a:r>
            <a:r>
              <a:rPr lang="en-US" sz="2100" u="sng">
                <a:latin typeface="Comic Sans MS" pitchFamily="66" charset="0"/>
              </a:rPr>
              <a:t>Underworld</a:t>
            </a:r>
            <a:r>
              <a:rPr lang="en-US" sz="2100">
                <a:latin typeface="Comic Sans MS" pitchFamily="66" charset="0"/>
              </a:rPr>
              <a:t>		    </a:t>
            </a:r>
            <a:r>
              <a:rPr lang="en-US" sz="2100" u="sng">
                <a:latin typeface="Comic Sans MS" pitchFamily="66" charset="0"/>
              </a:rPr>
              <a:t>Hades</a:t>
            </a:r>
          </a:p>
          <a:p>
            <a:r>
              <a:rPr lang="en-US" sz="2100" u="sng">
                <a:latin typeface="Comic Sans MS" pitchFamily="66" charset="0"/>
              </a:rPr>
              <a:t>Neptune</a:t>
            </a:r>
            <a:r>
              <a:rPr lang="en-US" sz="2100">
                <a:latin typeface="Comic Sans MS" pitchFamily="66" charset="0"/>
              </a:rPr>
              <a:t>		</a:t>
            </a:r>
            <a:r>
              <a:rPr lang="en-US" sz="2100" u="sng">
                <a:latin typeface="Comic Sans MS" pitchFamily="66" charset="0"/>
              </a:rPr>
              <a:t>Sea</a:t>
            </a:r>
            <a:r>
              <a:rPr lang="en-US" sz="2100">
                <a:latin typeface="Comic Sans MS" pitchFamily="66" charset="0"/>
              </a:rPr>
              <a:t>			    </a:t>
            </a:r>
            <a:r>
              <a:rPr lang="en-US" sz="2100" u="sng">
                <a:latin typeface="Comic Sans MS" pitchFamily="66" charset="0"/>
              </a:rPr>
              <a:t>Poseidon</a:t>
            </a:r>
          </a:p>
          <a:p>
            <a:r>
              <a:rPr lang="en-US" sz="2100" u="sng">
                <a:latin typeface="Comic Sans MS" pitchFamily="66" charset="0"/>
              </a:rPr>
              <a:t>Vulcan</a:t>
            </a:r>
            <a:r>
              <a:rPr lang="en-US" sz="2100">
                <a:latin typeface="Comic Sans MS" pitchFamily="66" charset="0"/>
              </a:rPr>
              <a:t>		   	</a:t>
            </a:r>
            <a:r>
              <a:rPr lang="en-US" u="sng">
                <a:latin typeface="Comic Sans MS" pitchFamily="66" charset="0"/>
              </a:rPr>
              <a:t>Blacksmith, god of fire</a:t>
            </a:r>
            <a:r>
              <a:rPr lang="en-US">
                <a:latin typeface="Comic Sans MS" pitchFamily="66" charset="0"/>
              </a:rPr>
              <a:t>         </a:t>
            </a:r>
            <a:r>
              <a:rPr lang="en-US" sz="2100" u="sng">
                <a:latin typeface="Comic Sans MS" pitchFamily="66" charset="0"/>
              </a:rPr>
              <a:t>Hephaestus</a:t>
            </a:r>
          </a:p>
          <a:p>
            <a:endParaRPr lang="en-US" sz="2100">
              <a:latin typeface="Comic Sans MS" pitchFamily="66" charset="0"/>
            </a:endParaRPr>
          </a:p>
          <a:p>
            <a:endParaRPr lang="en-US" sz="210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additive="base">
                                        <p:cTn id="24"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 calcmode="lin" valueType="num">
                                      <p:cBhvr additive="base">
                                        <p:cTn id="30"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 calcmode="lin" valueType="num">
                                      <p:cBhvr additive="base">
                                        <p:cTn id="36"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 calcmode="lin" valueType="num">
                                      <p:cBhvr additive="base">
                                        <p:cTn id="42"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4">
                                            <p:txEl>
                                              <p:pRg st="7" end="7"/>
                                            </p:txEl>
                                          </p:spTgt>
                                        </p:tgtEl>
                                        <p:attrNameLst>
                                          <p:attrName>style.visibility</p:attrName>
                                        </p:attrNameLst>
                                      </p:cBhvr>
                                      <p:to>
                                        <p:strVal val="visible"/>
                                      </p:to>
                                    </p:set>
                                    <p:anim calcmode="lin" valueType="num">
                                      <p:cBhvr additive="base">
                                        <p:cTn id="48"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4">
                                            <p:txEl>
                                              <p:pRg st="8" end="8"/>
                                            </p:txEl>
                                          </p:spTgt>
                                        </p:tgtEl>
                                        <p:attrNameLst>
                                          <p:attrName>style.visibility</p:attrName>
                                        </p:attrNameLst>
                                      </p:cBhvr>
                                      <p:to>
                                        <p:strVal val="visible"/>
                                      </p:to>
                                    </p:set>
                                    <p:anim calcmode="lin" valueType="num">
                                      <p:cBhvr additive="base">
                                        <p:cTn id="54"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4">
                                            <p:txEl>
                                              <p:pRg st="9" end="9"/>
                                            </p:txEl>
                                          </p:spTgt>
                                        </p:tgtEl>
                                        <p:attrNameLst>
                                          <p:attrName>style.visibility</p:attrName>
                                        </p:attrNameLst>
                                      </p:cBhvr>
                                      <p:to>
                                        <p:strVal val="visible"/>
                                      </p:to>
                                    </p:set>
                                    <p:anim calcmode="lin" valueType="num">
                                      <p:cBhvr additive="base">
                                        <p:cTn id="60" dur="500" fill="hold"/>
                                        <p:tgtEl>
                                          <p:spTgt spid="4">
                                            <p:txEl>
                                              <p:pRg st="9" end="9"/>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4">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4">
                                            <p:txEl>
                                              <p:pRg st="10" end="10"/>
                                            </p:txEl>
                                          </p:spTgt>
                                        </p:tgtEl>
                                        <p:attrNameLst>
                                          <p:attrName>style.visibility</p:attrName>
                                        </p:attrNameLst>
                                      </p:cBhvr>
                                      <p:to>
                                        <p:strVal val="visible"/>
                                      </p:to>
                                    </p:set>
                                    <p:anim calcmode="lin" valueType="num">
                                      <p:cBhvr additive="base">
                                        <p:cTn id="66" dur="500" fill="hold"/>
                                        <p:tgtEl>
                                          <p:spTgt spid="4">
                                            <p:txEl>
                                              <p:pRg st="10" end="10"/>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4">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4">
                                            <p:txEl>
                                              <p:pRg st="11" end="11"/>
                                            </p:txEl>
                                          </p:spTgt>
                                        </p:tgtEl>
                                        <p:attrNameLst>
                                          <p:attrName>style.visibility</p:attrName>
                                        </p:attrNameLst>
                                      </p:cBhvr>
                                      <p:to>
                                        <p:strVal val="visible"/>
                                      </p:to>
                                    </p:set>
                                    <p:anim calcmode="lin" valueType="num">
                                      <p:cBhvr additive="base">
                                        <p:cTn id="72" dur="500" fill="hold"/>
                                        <p:tgtEl>
                                          <p:spTgt spid="4">
                                            <p:txEl>
                                              <p:pRg st="11" end="11"/>
                                            </p:txEl>
                                          </p:spTgt>
                                        </p:tgtEl>
                                        <p:attrNameLst>
                                          <p:attrName>ppt_x</p:attrName>
                                        </p:attrNameLst>
                                      </p:cBhvr>
                                      <p:tavLst>
                                        <p:tav tm="0">
                                          <p:val>
                                            <p:strVal val="0-#ppt_w/2"/>
                                          </p:val>
                                        </p:tav>
                                        <p:tav tm="100000">
                                          <p:val>
                                            <p:strVal val="#ppt_x"/>
                                          </p:val>
                                        </p:tav>
                                      </p:tavLst>
                                    </p:anim>
                                    <p:anim calcmode="lin" valueType="num">
                                      <p:cBhvr additive="base">
                                        <p:cTn id="73" dur="500" fill="hold"/>
                                        <p:tgtEl>
                                          <p:spTgt spid="4">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4">
                                            <p:txEl>
                                              <p:pRg st="12" end="12"/>
                                            </p:txEl>
                                          </p:spTgt>
                                        </p:tgtEl>
                                        <p:attrNameLst>
                                          <p:attrName>style.visibility</p:attrName>
                                        </p:attrNameLst>
                                      </p:cBhvr>
                                      <p:to>
                                        <p:strVal val="visible"/>
                                      </p:to>
                                    </p:set>
                                    <p:anim calcmode="lin" valueType="num">
                                      <p:cBhvr additive="base">
                                        <p:cTn id="78" dur="500" fill="hold"/>
                                        <p:tgtEl>
                                          <p:spTgt spid="4">
                                            <p:txEl>
                                              <p:pRg st="12" end="12"/>
                                            </p:tx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4">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457200" y="304800"/>
            <a:ext cx="8001000" cy="6002338"/>
          </a:xfrm>
          <a:prstGeom prst="rect">
            <a:avLst/>
          </a:prstGeom>
          <a:noFill/>
          <a:ln w="9525">
            <a:noFill/>
            <a:miter lim="800000"/>
            <a:headEnd/>
            <a:tailEnd/>
          </a:ln>
        </p:spPr>
        <p:txBody>
          <a:bodyPr>
            <a:spAutoFit/>
          </a:bodyPr>
          <a:lstStyle/>
          <a:p>
            <a:r>
              <a:rPr lang="en-US" sz="2400" u="sng">
                <a:latin typeface="Comic Sans MS" pitchFamily="66" charset="0"/>
              </a:rPr>
              <a:t>The Romans believed that they would become closer to their gods through the practice of rituals and sacrifices.</a:t>
            </a:r>
          </a:p>
          <a:p>
            <a:endParaRPr lang="en-US" sz="2400">
              <a:latin typeface="Comic Sans MS" pitchFamily="66" charset="0"/>
            </a:endParaRPr>
          </a:p>
          <a:p>
            <a:endParaRPr lang="en-US" sz="2400">
              <a:latin typeface="Comic Sans MS" pitchFamily="66" charset="0"/>
            </a:endParaRPr>
          </a:p>
          <a:p>
            <a:r>
              <a:rPr lang="en-US" sz="2400">
                <a:latin typeface="Comic Sans MS" pitchFamily="66" charset="0"/>
              </a:rPr>
              <a:t>The Romans viewed their gods and goddess much like the Greeks had done.  </a:t>
            </a:r>
            <a:r>
              <a:rPr lang="en-US" sz="2400" u="sng">
                <a:latin typeface="Comic Sans MS" pitchFamily="66" charset="0"/>
              </a:rPr>
              <a:t>Gods and goddesses were a part of their everyday life.  They had human characteristics. </a:t>
            </a:r>
          </a:p>
          <a:p>
            <a:endParaRPr lang="en-US" sz="2400">
              <a:latin typeface="Comic Sans MS" pitchFamily="66" charset="0"/>
            </a:endParaRPr>
          </a:p>
          <a:p>
            <a:r>
              <a:rPr lang="en-US" sz="2400">
                <a:latin typeface="Comic Sans MS" pitchFamily="66" charset="0"/>
              </a:rPr>
              <a:t>The Romans felt that the gods and goddesses needed to be kept happy so that they would have a prosperous life. </a:t>
            </a:r>
          </a:p>
          <a:p>
            <a:endParaRPr lang="en-US" sz="2400">
              <a:latin typeface="Comic Sans MS" pitchFamily="66" charset="0"/>
            </a:endParaRPr>
          </a:p>
          <a:p>
            <a:r>
              <a:rPr lang="en-US" sz="2400" u="sng">
                <a:latin typeface="Comic Sans MS" pitchFamily="66" charset="0"/>
              </a:rPr>
              <a:t>The Romans were fairly tolerant of other religions so far as they were not interfering with Roman religion.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dissolv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dissolv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dissolve">
                                      <p:cBhvr>
                                        <p:cTn id="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482865"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Jewish Background</a:t>
            </a:r>
          </a:p>
        </p:txBody>
      </p:sp>
      <p:sp>
        <p:nvSpPr>
          <p:cNvPr id="3" name="TextBox 2"/>
          <p:cNvSpPr txBox="1">
            <a:spLocks noChangeArrowheads="1"/>
          </p:cNvSpPr>
          <p:nvPr/>
        </p:nvSpPr>
        <p:spPr bwMode="auto">
          <a:xfrm>
            <a:off x="76200" y="1066800"/>
            <a:ext cx="8915400" cy="5402263"/>
          </a:xfrm>
          <a:prstGeom prst="rect">
            <a:avLst/>
          </a:prstGeom>
          <a:noFill/>
          <a:ln w="9525">
            <a:noFill/>
            <a:miter lim="800000"/>
            <a:headEnd/>
            <a:tailEnd/>
          </a:ln>
        </p:spPr>
        <p:txBody>
          <a:bodyPr>
            <a:spAutoFit/>
          </a:bodyPr>
          <a:lstStyle/>
          <a:p>
            <a:r>
              <a:rPr lang="en-US" sz="2300">
                <a:latin typeface="Comic Sans MS" pitchFamily="66" charset="0"/>
              </a:rPr>
              <a:t>The Jews had been a part of the Roman Empire for a long time</a:t>
            </a:r>
          </a:p>
          <a:p>
            <a:endParaRPr lang="en-US" sz="2300" u="sng">
              <a:latin typeface="Comic Sans MS" pitchFamily="66" charset="0"/>
            </a:endParaRPr>
          </a:p>
          <a:p>
            <a:r>
              <a:rPr lang="en-US" sz="2300" u="sng">
                <a:latin typeface="Comic Sans MS" pitchFamily="66" charset="0"/>
              </a:rPr>
              <a:t>Judea became of province of Rome in 6 AD</a:t>
            </a:r>
          </a:p>
          <a:p>
            <a:r>
              <a:rPr lang="en-US" sz="2300" u="sng">
                <a:latin typeface="Comic Sans MS" pitchFamily="66" charset="0"/>
              </a:rPr>
              <a:t>The region was placed under the rule of a Roman official called a </a:t>
            </a:r>
            <a:r>
              <a:rPr lang="en-US" sz="2300" b="1" u="sng">
                <a:latin typeface="Comic Sans MS" pitchFamily="66" charset="0"/>
              </a:rPr>
              <a:t>Procurator</a:t>
            </a:r>
          </a:p>
          <a:p>
            <a:endParaRPr lang="en-US" sz="2300">
              <a:latin typeface="Comic Sans MS" pitchFamily="66" charset="0"/>
            </a:endParaRPr>
          </a:p>
          <a:p>
            <a:r>
              <a:rPr lang="en-US" sz="2300">
                <a:latin typeface="Comic Sans MS" pitchFamily="66" charset="0"/>
              </a:rPr>
              <a:t>Jewish leaders varied in their opinion of Rome</a:t>
            </a:r>
          </a:p>
          <a:p>
            <a:r>
              <a:rPr lang="en-US" sz="2300">
                <a:latin typeface="Comic Sans MS" pitchFamily="66" charset="0"/>
              </a:rPr>
              <a:t>The Priests, or </a:t>
            </a:r>
            <a:r>
              <a:rPr lang="en-US" sz="2300" b="1" u="sng">
                <a:latin typeface="Comic Sans MS" pitchFamily="66" charset="0"/>
              </a:rPr>
              <a:t>Sadducees</a:t>
            </a:r>
            <a:r>
              <a:rPr lang="en-US" sz="2300" u="sng">
                <a:latin typeface="Comic Sans MS" pitchFamily="66" charset="0"/>
              </a:rPr>
              <a:t>, favored Cooperation with Rome</a:t>
            </a:r>
          </a:p>
          <a:p>
            <a:r>
              <a:rPr lang="en-US" sz="2300" b="1">
                <a:latin typeface="Comic Sans MS" pitchFamily="66" charset="0"/>
              </a:rPr>
              <a:t>Pharisees</a:t>
            </a:r>
            <a:r>
              <a:rPr lang="en-US" sz="2300">
                <a:latin typeface="Comic Sans MS" pitchFamily="66" charset="0"/>
              </a:rPr>
              <a:t>, or scholars, wanted to stick to </a:t>
            </a:r>
            <a:r>
              <a:rPr lang="en-US" sz="2300" u="sng">
                <a:latin typeface="Comic Sans MS" pitchFamily="66" charset="0"/>
              </a:rPr>
              <a:t>strict obedience to Jewish Law</a:t>
            </a:r>
          </a:p>
          <a:p>
            <a:r>
              <a:rPr lang="en-US" sz="2300" b="1">
                <a:latin typeface="Comic Sans MS" pitchFamily="66" charset="0"/>
              </a:rPr>
              <a:t>Essenes</a:t>
            </a:r>
            <a:r>
              <a:rPr lang="en-US" sz="2300">
                <a:latin typeface="Comic Sans MS" pitchFamily="66" charset="0"/>
              </a:rPr>
              <a:t>, wanted to </a:t>
            </a:r>
            <a:r>
              <a:rPr lang="en-US" sz="2300" u="sng">
                <a:latin typeface="Comic Sans MS" pitchFamily="66" charset="0"/>
              </a:rPr>
              <a:t>be hermits and live apart from Roman Society</a:t>
            </a:r>
          </a:p>
          <a:p>
            <a:r>
              <a:rPr lang="en-US" sz="2300" b="1">
                <a:latin typeface="Comic Sans MS" pitchFamily="66" charset="0"/>
              </a:rPr>
              <a:t>Zealots</a:t>
            </a:r>
            <a:r>
              <a:rPr lang="en-US" sz="2300">
                <a:latin typeface="Comic Sans MS" pitchFamily="66" charset="0"/>
              </a:rPr>
              <a:t>, </a:t>
            </a:r>
            <a:r>
              <a:rPr lang="en-US" sz="2300" u="sng">
                <a:latin typeface="Comic Sans MS" pitchFamily="66" charset="0"/>
              </a:rPr>
              <a:t>wanted to revolt and overthrow Rome</a:t>
            </a:r>
            <a:r>
              <a:rPr lang="en-US" sz="2300">
                <a:latin typeface="Comic Sans MS" pitchFamily="66" charset="0"/>
              </a:rPr>
              <a:t>.</a:t>
            </a:r>
          </a:p>
          <a:p>
            <a:endParaRPr lang="en-US" sz="2300">
              <a:latin typeface="Comic Sans MS" pitchFamily="66" charset="0"/>
            </a:endParaRPr>
          </a:p>
          <a:p>
            <a:r>
              <a:rPr lang="en-US" sz="2300">
                <a:latin typeface="Comic Sans MS" pitchFamily="66" charset="0"/>
              </a:rPr>
              <a:t>The Jews eventually revolted and were put down in 70 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dissolv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dissolv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dissolve">
                                      <p:cBhvr>
                                        <p:cTn id="4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ationalgeographic.com/lostgospel/_images/_timeline/09_01.jpg"/>
          <p:cNvPicPr>
            <a:picLocks noChangeAspect="1" noChangeArrowheads="1"/>
          </p:cNvPicPr>
          <p:nvPr/>
        </p:nvPicPr>
        <p:blipFill>
          <a:blip r:embed="rId2" cstate="print"/>
          <a:srcRect/>
          <a:stretch>
            <a:fillRect/>
          </a:stretch>
        </p:blipFill>
        <p:spPr bwMode="auto">
          <a:xfrm>
            <a:off x="6858000" y="152400"/>
            <a:ext cx="2133600" cy="2087563"/>
          </a:xfrm>
          <a:prstGeom prst="rect">
            <a:avLst/>
          </a:prstGeom>
          <a:noFill/>
          <a:ln w="9525">
            <a:noFill/>
            <a:miter lim="800000"/>
            <a:headEnd/>
            <a:tailEnd/>
          </a:ln>
        </p:spPr>
      </p:pic>
      <p:sp>
        <p:nvSpPr>
          <p:cNvPr id="4" name="Rectangle 3"/>
          <p:cNvSpPr/>
          <p:nvPr/>
        </p:nvSpPr>
        <p:spPr>
          <a:xfrm>
            <a:off x="64549" y="76200"/>
            <a:ext cx="4126451"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Christianity</a:t>
            </a:r>
          </a:p>
        </p:txBody>
      </p:sp>
      <p:sp>
        <p:nvSpPr>
          <p:cNvPr id="5" name="TextBox 4"/>
          <p:cNvSpPr txBox="1">
            <a:spLocks noChangeArrowheads="1"/>
          </p:cNvSpPr>
          <p:nvPr/>
        </p:nvSpPr>
        <p:spPr bwMode="auto">
          <a:xfrm>
            <a:off x="381000" y="1143000"/>
            <a:ext cx="8382000" cy="4894263"/>
          </a:xfrm>
          <a:prstGeom prst="rect">
            <a:avLst/>
          </a:prstGeom>
          <a:noFill/>
          <a:ln w="9525">
            <a:noFill/>
            <a:miter lim="800000"/>
            <a:headEnd/>
            <a:tailEnd/>
          </a:ln>
        </p:spPr>
        <p:txBody>
          <a:bodyPr>
            <a:spAutoFit/>
          </a:bodyPr>
          <a:lstStyle/>
          <a:p>
            <a:r>
              <a:rPr lang="en-US" sz="2600">
                <a:latin typeface="Comic Sans MS" pitchFamily="66" charset="0"/>
              </a:rPr>
              <a:t>The religion of </a:t>
            </a:r>
            <a:r>
              <a:rPr lang="en-US" sz="2600" u="sng">
                <a:latin typeface="Comic Sans MS" pitchFamily="66" charset="0"/>
              </a:rPr>
              <a:t>Christianity emerged</a:t>
            </a:r>
          </a:p>
          <a:p>
            <a:r>
              <a:rPr lang="en-US" sz="2600" u="sng">
                <a:latin typeface="Comic Sans MS" pitchFamily="66" charset="0"/>
              </a:rPr>
              <a:t> during the early Roman Empire. </a:t>
            </a:r>
          </a:p>
          <a:p>
            <a:endParaRPr lang="en-US" sz="2600">
              <a:latin typeface="Comic Sans MS" pitchFamily="66" charset="0"/>
            </a:endParaRPr>
          </a:p>
          <a:p>
            <a:r>
              <a:rPr lang="en-US" sz="2600">
                <a:latin typeface="Comic Sans MS" pitchFamily="66" charset="0"/>
              </a:rPr>
              <a:t>Not much is known about the early life of </a:t>
            </a:r>
          </a:p>
          <a:p>
            <a:r>
              <a:rPr lang="en-US" sz="2600">
                <a:latin typeface="Comic Sans MS" pitchFamily="66" charset="0"/>
              </a:rPr>
              <a:t>Jesus.</a:t>
            </a:r>
          </a:p>
          <a:p>
            <a:endParaRPr lang="en-US" sz="2600">
              <a:latin typeface="Comic Sans MS" pitchFamily="66" charset="0"/>
            </a:endParaRPr>
          </a:p>
          <a:p>
            <a:r>
              <a:rPr lang="en-US" sz="2600">
                <a:latin typeface="Comic Sans MS" pitchFamily="66" charset="0"/>
              </a:rPr>
              <a:t>It is thought that he </a:t>
            </a:r>
            <a:r>
              <a:rPr lang="en-US" sz="2600" u="sng">
                <a:latin typeface="Comic Sans MS" pitchFamily="66" charset="0"/>
              </a:rPr>
              <a:t>began to teach about the age of 30.</a:t>
            </a:r>
          </a:p>
          <a:p>
            <a:endParaRPr lang="en-US" sz="2600">
              <a:latin typeface="Comic Sans MS" pitchFamily="66" charset="0"/>
            </a:endParaRPr>
          </a:p>
          <a:p>
            <a:r>
              <a:rPr lang="en-US" sz="2600">
                <a:latin typeface="Comic Sans MS" pitchFamily="66" charset="0"/>
              </a:rPr>
              <a:t>The </a:t>
            </a:r>
            <a:r>
              <a:rPr lang="en-US" sz="2600" u="sng">
                <a:latin typeface="Comic Sans MS" pitchFamily="66" charset="0"/>
              </a:rPr>
              <a:t>teachings of Jesus </a:t>
            </a:r>
            <a:r>
              <a:rPr lang="en-US" sz="2600">
                <a:latin typeface="Comic Sans MS" pitchFamily="66" charset="0"/>
              </a:rPr>
              <a:t>led to the </a:t>
            </a:r>
            <a:r>
              <a:rPr lang="en-US" sz="2600" u="sng">
                <a:latin typeface="Comic Sans MS" pitchFamily="66" charset="0"/>
              </a:rPr>
              <a:t>foundation of a new religion</a:t>
            </a:r>
            <a:r>
              <a:rPr lang="en-US" sz="2600">
                <a:latin typeface="Comic Sans MS" pitchFamily="66" charset="0"/>
              </a:rPr>
              <a:t> which was separate from its Jewish origins.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dissolv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23"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p:cTn id="29"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30"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p:cTn id="36"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37"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38" dur="1000"/>
                                        <p:tgtEl>
                                          <p:spTgt spid="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p:cTn id="43" dur="1000" fill="hold"/>
                                        <p:tgtEl>
                                          <p:spTgt spid="5">
                                            <p:txEl>
                                              <p:pRg st="6" end="6"/>
                                            </p:txEl>
                                          </p:spTgt>
                                        </p:tgtEl>
                                        <p:attrNameLst>
                                          <p:attrName>ppt_w</p:attrName>
                                        </p:attrNameLst>
                                      </p:cBhvr>
                                      <p:tavLst>
                                        <p:tav tm="0">
                                          <p:val>
                                            <p:strVal val="#ppt_w*0.70"/>
                                          </p:val>
                                        </p:tav>
                                        <p:tav tm="100000">
                                          <p:val>
                                            <p:strVal val="#ppt_w"/>
                                          </p:val>
                                        </p:tav>
                                      </p:tavLst>
                                    </p:anim>
                                    <p:anim calcmode="lin" valueType="num">
                                      <p:cBhvr>
                                        <p:cTn id="44"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45" dur="1000"/>
                                        <p:tgtEl>
                                          <p:spTgt spid="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5">
                                            <p:txEl>
                                              <p:pRg st="8" end="8"/>
                                            </p:txEl>
                                          </p:spTgt>
                                        </p:tgtEl>
                                        <p:attrNameLst>
                                          <p:attrName>style.visibility</p:attrName>
                                        </p:attrNameLst>
                                      </p:cBhvr>
                                      <p:to>
                                        <p:strVal val="visible"/>
                                      </p:to>
                                    </p:set>
                                    <p:anim calcmode="lin" valueType="num">
                                      <p:cBhvr>
                                        <p:cTn id="50" dur="1000" fill="hold"/>
                                        <p:tgtEl>
                                          <p:spTgt spid="5">
                                            <p:txEl>
                                              <p:pRg st="8" end="8"/>
                                            </p:txEl>
                                          </p:spTgt>
                                        </p:tgtEl>
                                        <p:attrNameLst>
                                          <p:attrName>ppt_w</p:attrName>
                                        </p:attrNameLst>
                                      </p:cBhvr>
                                      <p:tavLst>
                                        <p:tav tm="0">
                                          <p:val>
                                            <p:strVal val="#ppt_w*0.70"/>
                                          </p:val>
                                        </p:tav>
                                        <p:tav tm="100000">
                                          <p:val>
                                            <p:strVal val="#ppt_w"/>
                                          </p:val>
                                        </p:tav>
                                      </p:tavLst>
                                    </p:anim>
                                    <p:anim calcmode="lin" valueType="num">
                                      <p:cBhvr>
                                        <p:cTn id="51"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52"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0"/>
            <a:ext cx="8915400" cy="6740525"/>
          </a:xfrm>
          <a:prstGeom prst="rect">
            <a:avLst/>
          </a:prstGeom>
          <a:noFill/>
          <a:ln w="9525">
            <a:noFill/>
            <a:miter lim="800000"/>
            <a:headEnd/>
            <a:tailEnd/>
          </a:ln>
        </p:spPr>
        <p:txBody>
          <a:bodyPr anchor="ctr">
            <a:spAutoFit/>
          </a:bodyPr>
          <a:lstStyle/>
          <a:p>
            <a:pPr>
              <a:tabLst>
                <a:tab pos="1581150" algn="l"/>
              </a:tabLst>
            </a:pPr>
            <a:r>
              <a:rPr lang="en-US" sz="2400" b="1">
                <a:latin typeface="Comic Sans MS" pitchFamily="66" charset="0"/>
                <a:ea typeface="Calibri" pitchFamily="34" charset="0"/>
                <a:cs typeface="Times New Roman" pitchFamily="18" charset="0"/>
              </a:rPr>
              <a:t>Concept of God</a:t>
            </a:r>
            <a:r>
              <a:rPr lang="en-US" sz="2400">
                <a:latin typeface="Comic Sans MS" pitchFamily="66" charset="0"/>
                <a:ea typeface="Calibri" pitchFamily="34" charset="0"/>
                <a:cs typeface="Times New Roman" pitchFamily="18" charset="0"/>
              </a:rPr>
              <a:t>: The </a:t>
            </a:r>
            <a:r>
              <a:rPr lang="en-US" sz="2400" u="sng">
                <a:latin typeface="Comic Sans MS" pitchFamily="66" charset="0"/>
                <a:ea typeface="Calibri" pitchFamily="34" charset="0"/>
                <a:cs typeface="Times New Roman" pitchFamily="18" charset="0"/>
              </a:rPr>
              <a:t>Christian concept of God is that God is all knowing</a:t>
            </a:r>
            <a:r>
              <a:rPr lang="en-US" sz="2400">
                <a:latin typeface="Comic Sans MS" pitchFamily="66" charset="0"/>
                <a:ea typeface="Calibri" pitchFamily="34" charset="0"/>
                <a:cs typeface="Times New Roman" pitchFamily="18" charset="0"/>
              </a:rPr>
              <a:t> (Omniscient) and </a:t>
            </a:r>
            <a:r>
              <a:rPr lang="en-US" sz="2400" u="sng">
                <a:latin typeface="Comic Sans MS" pitchFamily="66" charset="0"/>
                <a:ea typeface="Calibri" pitchFamily="34" charset="0"/>
                <a:cs typeface="Times New Roman" pitchFamily="18" charset="0"/>
              </a:rPr>
              <a:t>all-powerful</a:t>
            </a:r>
            <a:r>
              <a:rPr lang="en-US" sz="2400">
                <a:latin typeface="Comic Sans MS" pitchFamily="66" charset="0"/>
                <a:ea typeface="Calibri" pitchFamily="34" charset="0"/>
                <a:cs typeface="Times New Roman" pitchFamily="18" charset="0"/>
              </a:rPr>
              <a:t> (Omnipotent)</a:t>
            </a:r>
          </a:p>
          <a:p>
            <a:pPr>
              <a:tabLst>
                <a:tab pos="1581150" algn="l"/>
              </a:tabLst>
            </a:pPr>
            <a:endParaRPr lang="en-US" sz="2400">
              <a:latin typeface="Comic Sans MS" pitchFamily="66" charset="0"/>
              <a:ea typeface="Calibri" pitchFamily="34" charset="0"/>
            </a:endParaRPr>
          </a:p>
          <a:p>
            <a:pPr eaLnBrk="0" hangingPunct="0">
              <a:tabLst>
                <a:tab pos="1581150" algn="l"/>
              </a:tabLst>
            </a:pPr>
            <a:r>
              <a:rPr lang="en-US" sz="2400" b="1">
                <a:latin typeface="Comic Sans MS" pitchFamily="66" charset="0"/>
                <a:ea typeface="Calibri" pitchFamily="34" charset="0"/>
                <a:cs typeface="Times New Roman" pitchFamily="18" charset="0"/>
              </a:rPr>
              <a:t>Holy Book</a:t>
            </a:r>
            <a:r>
              <a:rPr lang="en-US" sz="2400">
                <a:latin typeface="Comic Sans MS" pitchFamily="66" charset="0"/>
                <a:ea typeface="Calibri" pitchFamily="34" charset="0"/>
                <a:cs typeface="Times New Roman" pitchFamily="18" charset="0"/>
              </a:rPr>
              <a:t>: The Holy Book of Christianity is the </a:t>
            </a:r>
            <a:r>
              <a:rPr lang="en-US" sz="2400" i="1" u="sng">
                <a:latin typeface="Comic Sans MS" pitchFamily="66" charset="0"/>
                <a:ea typeface="Calibri" pitchFamily="34" charset="0"/>
                <a:cs typeface="Times New Roman" pitchFamily="18" charset="0"/>
              </a:rPr>
              <a:t>Holy Bible</a:t>
            </a:r>
          </a:p>
          <a:p>
            <a:pPr eaLnBrk="0" hangingPunct="0">
              <a:tabLst>
                <a:tab pos="1581150" algn="l"/>
              </a:tabLst>
            </a:pPr>
            <a:r>
              <a:rPr lang="en-US" sz="2400" u="sng">
                <a:latin typeface="Comic Sans MS" pitchFamily="66" charset="0"/>
                <a:cs typeface="Times New Roman" pitchFamily="18" charset="0"/>
              </a:rPr>
              <a:t>The four books of the Bible that tell the story of the life of Jesus are the </a:t>
            </a:r>
            <a:r>
              <a:rPr lang="en-US" sz="2400" i="1" u="sng">
                <a:latin typeface="Comic Sans MS" pitchFamily="66" charset="0"/>
                <a:cs typeface="Times New Roman" pitchFamily="18" charset="0"/>
              </a:rPr>
              <a:t>Gospels</a:t>
            </a:r>
          </a:p>
          <a:p>
            <a:pPr eaLnBrk="0" hangingPunct="0">
              <a:tabLst>
                <a:tab pos="1581150" algn="l"/>
              </a:tabLst>
            </a:pPr>
            <a:endParaRPr lang="en-US" sz="2400" i="1">
              <a:latin typeface="Comic Sans MS" pitchFamily="66" charset="0"/>
              <a:cs typeface="Times New Roman" pitchFamily="18" charset="0"/>
            </a:endParaRPr>
          </a:p>
          <a:p>
            <a:pPr eaLnBrk="0" hangingPunct="0">
              <a:tabLst>
                <a:tab pos="1581150" algn="l"/>
              </a:tabLst>
            </a:pPr>
            <a:r>
              <a:rPr lang="en-US" sz="2400" u="sng">
                <a:latin typeface="Comic Sans MS" pitchFamily="66" charset="0"/>
                <a:cs typeface="Times New Roman" pitchFamily="18" charset="0"/>
              </a:rPr>
              <a:t>The make-up of the Bible was decided at the Council of Nicea.</a:t>
            </a:r>
            <a:r>
              <a:rPr lang="en-US" sz="2400">
                <a:latin typeface="Comic Sans MS" pitchFamily="66" charset="0"/>
                <a:cs typeface="Times New Roman" pitchFamily="18" charset="0"/>
              </a:rPr>
              <a:t>  This was a council called by the Roman Emperor Constantine where decisions were made regarding the canonical, or accepted, gospels and the idea of the nature of Christ was also decided. </a:t>
            </a:r>
          </a:p>
          <a:p>
            <a:pPr eaLnBrk="0" hangingPunct="0">
              <a:tabLst>
                <a:tab pos="1581150" algn="l"/>
              </a:tabLst>
            </a:pPr>
            <a:endParaRPr lang="en-US" sz="2400">
              <a:latin typeface="Comic Sans MS" pitchFamily="66" charset="0"/>
              <a:cs typeface="Times New Roman" pitchFamily="18" charset="0"/>
            </a:endParaRPr>
          </a:p>
          <a:p>
            <a:pPr eaLnBrk="0" hangingPunct="0">
              <a:tabLst>
                <a:tab pos="1581150" algn="l"/>
              </a:tabLst>
            </a:pPr>
            <a:r>
              <a:rPr lang="en-US" sz="2400">
                <a:latin typeface="Comic Sans MS" pitchFamily="66" charset="0"/>
                <a:cs typeface="Times New Roman" pitchFamily="18" charset="0"/>
              </a:rPr>
              <a:t>In 313 AD/CE </a:t>
            </a:r>
            <a:r>
              <a:rPr lang="en-US" sz="2400" u="sng">
                <a:latin typeface="Comic Sans MS" pitchFamily="66" charset="0"/>
                <a:cs typeface="Times New Roman" pitchFamily="18" charset="0"/>
              </a:rPr>
              <a:t>Constantine passed the </a:t>
            </a:r>
          </a:p>
          <a:p>
            <a:pPr eaLnBrk="0" hangingPunct="0">
              <a:tabLst>
                <a:tab pos="1581150" algn="l"/>
              </a:tabLst>
            </a:pPr>
            <a:r>
              <a:rPr lang="en-US" sz="2400" u="sng">
                <a:latin typeface="Comic Sans MS" pitchFamily="66" charset="0"/>
                <a:cs typeface="Times New Roman" pitchFamily="18" charset="0"/>
              </a:rPr>
              <a:t>Edict of Milan which granted tolerance </a:t>
            </a:r>
          </a:p>
          <a:p>
            <a:pPr eaLnBrk="0" hangingPunct="0">
              <a:tabLst>
                <a:tab pos="1581150" algn="l"/>
              </a:tabLst>
            </a:pPr>
            <a:r>
              <a:rPr lang="en-US" sz="2400" u="sng">
                <a:latin typeface="Comic Sans MS" pitchFamily="66" charset="0"/>
                <a:cs typeface="Times New Roman" pitchFamily="18" charset="0"/>
              </a:rPr>
              <a:t>to all religions within the Roman Empir</a:t>
            </a:r>
            <a:r>
              <a:rPr lang="en-US" sz="2400">
                <a:latin typeface="Comic Sans MS" pitchFamily="66" charset="0"/>
                <a:cs typeface="Times New Roman" pitchFamily="18" charset="0"/>
              </a:rPr>
              <a:t>e. </a:t>
            </a:r>
          </a:p>
          <a:p>
            <a:pPr eaLnBrk="0" hangingPunct="0">
              <a:tabLst>
                <a:tab pos="1581150" algn="l"/>
              </a:tabLst>
            </a:pPr>
            <a:endParaRPr lang="en-US" sz="2400">
              <a:latin typeface="Comic Sans MS" pitchFamily="66" charset="0"/>
              <a:cs typeface="Times New Roman" pitchFamily="18" charset="0"/>
            </a:endParaRPr>
          </a:p>
          <a:p>
            <a:pPr eaLnBrk="0" hangingPunct="0">
              <a:tabLst>
                <a:tab pos="1581150" algn="l"/>
              </a:tabLst>
            </a:pPr>
            <a:endParaRPr lang="en-US" sz="2400">
              <a:latin typeface="Comic Sans MS" pitchFamily="66" charset="0"/>
            </a:endParaRPr>
          </a:p>
        </p:txBody>
      </p:sp>
      <p:pic>
        <p:nvPicPr>
          <p:cNvPr id="2051" name="Picture 3" descr="http://www.sandrashaw.com/images/AH1L25Con1.jpg"/>
          <p:cNvPicPr>
            <a:picLocks noChangeAspect="1" noChangeArrowheads="1"/>
          </p:cNvPicPr>
          <p:nvPr/>
        </p:nvPicPr>
        <p:blipFill>
          <a:blip r:embed="rId2" cstate="print"/>
          <a:srcRect/>
          <a:stretch>
            <a:fillRect/>
          </a:stretch>
        </p:blipFill>
        <p:spPr bwMode="auto">
          <a:xfrm>
            <a:off x="7391400" y="4343400"/>
            <a:ext cx="1381125" cy="2251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9">
                                            <p:txEl>
                                              <p:pRg st="0" end="0"/>
                                            </p:txEl>
                                          </p:spTgt>
                                        </p:tgtEl>
                                        <p:attrNameLst>
                                          <p:attrName>style.visibility</p:attrName>
                                        </p:attrNameLst>
                                      </p:cBhvr>
                                      <p:to>
                                        <p:strVal val="visible"/>
                                      </p:to>
                                    </p:set>
                                    <p:animEffect transition="in" filter="dissolve">
                                      <p:cBhvr>
                                        <p:cTn id="7" dur="500"/>
                                        <p:tgtEl>
                                          <p:spTgt spid="20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9">
                                            <p:txEl>
                                              <p:pRg st="2" end="2"/>
                                            </p:txEl>
                                          </p:spTgt>
                                        </p:tgtEl>
                                        <p:attrNameLst>
                                          <p:attrName>style.visibility</p:attrName>
                                        </p:attrNameLst>
                                      </p:cBhvr>
                                      <p:to>
                                        <p:strVal val="visible"/>
                                      </p:to>
                                    </p:set>
                                    <p:animEffect transition="in" filter="dissolve">
                                      <p:cBhvr>
                                        <p:cTn id="12" dur="500"/>
                                        <p:tgtEl>
                                          <p:spTgt spid="204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49">
                                            <p:txEl>
                                              <p:pRg st="3" end="3"/>
                                            </p:txEl>
                                          </p:spTgt>
                                        </p:tgtEl>
                                        <p:attrNameLst>
                                          <p:attrName>style.visibility</p:attrName>
                                        </p:attrNameLst>
                                      </p:cBhvr>
                                      <p:to>
                                        <p:strVal val="visible"/>
                                      </p:to>
                                    </p:set>
                                    <p:animEffect transition="in" filter="dissolve">
                                      <p:cBhvr>
                                        <p:cTn id="17" dur="500"/>
                                        <p:tgtEl>
                                          <p:spTgt spid="204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49">
                                            <p:txEl>
                                              <p:pRg st="5" end="5"/>
                                            </p:txEl>
                                          </p:spTgt>
                                        </p:tgtEl>
                                        <p:attrNameLst>
                                          <p:attrName>style.visibility</p:attrName>
                                        </p:attrNameLst>
                                      </p:cBhvr>
                                      <p:to>
                                        <p:strVal val="visible"/>
                                      </p:to>
                                    </p:set>
                                    <p:animEffect transition="in" filter="dissolve">
                                      <p:cBhvr>
                                        <p:cTn id="22" dur="500"/>
                                        <p:tgtEl>
                                          <p:spTgt spid="204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49">
                                            <p:txEl>
                                              <p:pRg st="7" end="7"/>
                                            </p:txEl>
                                          </p:spTgt>
                                        </p:tgtEl>
                                        <p:attrNameLst>
                                          <p:attrName>style.visibility</p:attrName>
                                        </p:attrNameLst>
                                      </p:cBhvr>
                                      <p:to>
                                        <p:strVal val="visible"/>
                                      </p:to>
                                    </p:set>
                                    <p:animEffect transition="in" filter="dissolve">
                                      <p:cBhvr>
                                        <p:cTn id="27" dur="500"/>
                                        <p:tgtEl>
                                          <p:spTgt spid="2049">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049">
                                            <p:txEl>
                                              <p:pRg st="8" end="8"/>
                                            </p:txEl>
                                          </p:spTgt>
                                        </p:tgtEl>
                                        <p:attrNameLst>
                                          <p:attrName>style.visibility</p:attrName>
                                        </p:attrNameLst>
                                      </p:cBhvr>
                                      <p:to>
                                        <p:strVal val="visible"/>
                                      </p:to>
                                    </p:set>
                                    <p:animEffect transition="in" filter="dissolve">
                                      <p:cBhvr>
                                        <p:cTn id="32" dur="500"/>
                                        <p:tgtEl>
                                          <p:spTgt spid="2049">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049">
                                            <p:txEl>
                                              <p:pRg st="9" end="9"/>
                                            </p:txEl>
                                          </p:spTgt>
                                        </p:tgtEl>
                                        <p:attrNameLst>
                                          <p:attrName>style.visibility</p:attrName>
                                        </p:attrNameLst>
                                      </p:cBhvr>
                                      <p:to>
                                        <p:strVal val="visible"/>
                                      </p:to>
                                    </p:set>
                                    <p:animEffect transition="in" filter="dissolve">
                                      <p:cBhvr>
                                        <p:cTn id="37" dur="500"/>
                                        <p:tgtEl>
                                          <p:spTgt spid="2049">
                                            <p:txEl>
                                              <p:pRg st="9" end="9"/>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2051"/>
                                        </p:tgtEl>
                                        <p:attrNameLst>
                                          <p:attrName>style.visibility</p:attrName>
                                        </p:attrNameLst>
                                      </p:cBhvr>
                                      <p:to>
                                        <p:strVal val="visible"/>
                                      </p:to>
                                    </p:set>
                                    <p:animEffect transition="in" filter="dissolve">
                                      <p:cBhvr>
                                        <p:cTn id="40"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2066591"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Jesus</a:t>
            </a:r>
          </a:p>
        </p:txBody>
      </p:sp>
      <p:sp>
        <p:nvSpPr>
          <p:cNvPr id="4" name="TextBox 3"/>
          <p:cNvSpPr txBox="1">
            <a:spLocks noChangeArrowheads="1"/>
          </p:cNvSpPr>
          <p:nvPr/>
        </p:nvSpPr>
        <p:spPr bwMode="auto">
          <a:xfrm>
            <a:off x="228600" y="1219200"/>
            <a:ext cx="8686800" cy="4894263"/>
          </a:xfrm>
          <a:prstGeom prst="rect">
            <a:avLst/>
          </a:prstGeom>
          <a:noFill/>
          <a:ln w="9525">
            <a:noFill/>
            <a:miter lim="800000"/>
            <a:headEnd/>
            <a:tailEnd/>
          </a:ln>
        </p:spPr>
        <p:txBody>
          <a:bodyPr>
            <a:spAutoFit/>
          </a:bodyPr>
          <a:lstStyle/>
          <a:p>
            <a:r>
              <a:rPr lang="en-US" sz="2400" u="sng">
                <a:latin typeface="Comic Sans MS" pitchFamily="66" charset="0"/>
              </a:rPr>
              <a:t>Very little is known about the early life of Jesus</a:t>
            </a:r>
            <a:r>
              <a:rPr lang="en-US" sz="2400">
                <a:latin typeface="Comic Sans MS" pitchFamily="66" charset="0"/>
              </a:rPr>
              <a:t>, there are stories of his birth in the Gospels and a few stories of his youth</a:t>
            </a:r>
          </a:p>
          <a:p>
            <a:endParaRPr lang="en-US" sz="2400">
              <a:latin typeface="Comic Sans MS" pitchFamily="66" charset="0"/>
            </a:endParaRPr>
          </a:p>
          <a:p>
            <a:r>
              <a:rPr lang="en-US" sz="2400">
                <a:latin typeface="Comic Sans MS" pitchFamily="66" charset="0"/>
              </a:rPr>
              <a:t>According to the Gospels, Jesus began to teach around the age of 30.  He taught for about three years before he was executed as a criminal by the Roman Empire.</a:t>
            </a:r>
          </a:p>
          <a:p>
            <a:endParaRPr lang="en-US" sz="2400">
              <a:latin typeface="Comic Sans MS" pitchFamily="66" charset="0"/>
            </a:endParaRPr>
          </a:p>
          <a:p>
            <a:r>
              <a:rPr lang="en-US" sz="2400" u="sng">
                <a:latin typeface="Comic Sans MS" pitchFamily="66" charset="0"/>
              </a:rPr>
              <a:t>Jesus taught the idea of a </a:t>
            </a:r>
            <a:r>
              <a:rPr lang="en-US" sz="2400" b="1" u="sng">
                <a:latin typeface="Comic Sans MS" pitchFamily="66" charset="0"/>
              </a:rPr>
              <a:t>New Covenant</a:t>
            </a:r>
            <a:r>
              <a:rPr lang="en-US" sz="2400" u="sng">
                <a:latin typeface="Comic Sans MS" pitchFamily="66" charset="0"/>
              </a:rPr>
              <a:t>, a new religion based on moral ideals as opposed to the laws of Judaism.</a:t>
            </a:r>
          </a:p>
          <a:p>
            <a:endParaRPr lang="en-US" sz="2400">
              <a:latin typeface="Comic Sans MS" pitchFamily="66" charset="0"/>
            </a:endParaRPr>
          </a:p>
          <a:p>
            <a:r>
              <a:rPr lang="en-US" sz="2400">
                <a:latin typeface="Comic Sans MS" pitchFamily="66" charset="0"/>
              </a:rPr>
              <a:t>The </a:t>
            </a:r>
            <a:r>
              <a:rPr lang="en-US" sz="2400" u="sng">
                <a:latin typeface="Comic Sans MS" pitchFamily="66" charset="0"/>
              </a:rPr>
              <a:t>new symbol of the covenant was baptism </a:t>
            </a:r>
            <a:r>
              <a:rPr lang="en-US" sz="2400">
                <a:latin typeface="Comic Sans MS" pitchFamily="66" charset="0"/>
              </a:rPr>
              <a:t>as opposed to circumcision which was the Jewish symbol of the covenant.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diamond(in)">
                                      <p:cBhvr>
                                        <p:cTn id="10" dur="2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amond(in)">
                                      <p:cBhvr>
                                        <p:cTn id="15" dur="20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diamond(in)">
                                      <p:cBhvr>
                                        <p:cTn id="20" dur="20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diamond(in)">
                                      <p:cBhvr>
                                        <p:cTn id="25"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04800" y="228600"/>
            <a:ext cx="8534400" cy="6370638"/>
          </a:xfrm>
          <a:prstGeom prst="rect">
            <a:avLst/>
          </a:prstGeom>
          <a:noFill/>
          <a:ln w="9525">
            <a:noFill/>
            <a:miter lim="800000"/>
            <a:headEnd/>
            <a:tailEnd/>
          </a:ln>
        </p:spPr>
        <p:txBody>
          <a:bodyPr>
            <a:spAutoFit/>
          </a:bodyPr>
          <a:lstStyle/>
          <a:p>
            <a:r>
              <a:rPr lang="en-US" sz="2400" b="1" u="sng">
                <a:latin typeface="Comic Sans MS" pitchFamily="66" charset="0"/>
              </a:rPr>
              <a:t>The Passion </a:t>
            </a:r>
            <a:r>
              <a:rPr lang="en-US" sz="2400" u="sng">
                <a:latin typeface="Comic Sans MS" pitchFamily="66" charset="0"/>
              </a:rPr>
              <a:t>refers to the Holy Week.  </a:t>
            </a:r>
          </a:p>
          <a:p>
            <a:r>
              <a:rPr lang="en-US" sz="2400" u="sng">
                <a:latin typeface="Comic Sans MS" pitchFamily="66" charset="0"/>
              </a:rPr>
              <a:t>The week of Jesus’ entry into the city of </a:t>
            </a:r>
          </a:p>
          <a:p>
            <a:r>
              <a:rPr lang="en-US" sz="2400" u="sng">
                <a:latin typeface="Comic Sans MS" pitchFamily="66" charset="0"/>
              </a:rPr>
              <a:t>Jerusalem</a:t>
            </a:r>
            <a:r>
              <a:rPr lang="en-US" sz="2400">
                <a:latin typeface="Comic Sans MS" pitchFamily="66" charset="0"/>
              </a:rPr>
              <a:t>.  It includes the trial and </a:t>
            </a:r>
          </a:p>
          <a:p>
            <a:r>
              <a:rPr lang="en-US" sz="2400">
                <a:latin typeface="Comic Sans MS" pitchFamily="66" charset="0"/>
              </a:rPr>
              <a:t>execution of Jesus by the Romans.</a:t>
            </a:r>
          </a:p>
          <a:p>
            <a:endParaRPr lang="en-US" sz="2400">
              <a:latin typeface="Comic Sans MS" pitchFamily="66" charset="0"/>
            </a:endParaRPr>
          </a:p>
          <a:p>
            <a:r>
              <a:rPr lang="en-US" sz="2400">
                <a:latin typeface="Comic Sans MS" pitchFamily="66" charset="0"/>
              </a:rPr>
              <a:t>Jesus was </a:t>
            </a:r>
            <a:r>
              <a:rPr lang="en-US" sz="2400" u="sng">
                <a:latin typeface="Comic Sans MS" pitchFamily="66" charset="0"/>
              </a:rPr>
              <a:t>crucified by the Romans</a:t>
            </a:r>
            <a:r>
              <a:rPr lang="en-US" sz="2400">
                <a:latin typeface="Comic Sans MS" pitchFamily="66" charset="0"/>
              </a:rPr>
              <a:t>, a common</a:t>
            </a:r>
          </a:p>
          <a:p>
            <a:r>
              <a:rPr lang="en-US" sz="2400">
                <a:latin typeface="Comic Sans MS" pitchFamily="66" charset="0"/>
              </a:rPr>
              <a:t>means of execution at the time for the Romans.</a:t>
            </a:r>
          </a:p>
          <a:p>
            <a:endParaRPr lang="en-US" sz="2400">
              <a:latin typeface="Comic Sans MS" pitchFamily="66" charset="0"/>
            </a:endParaRPr>
          </a:p>
          <a:p>
            <a:r>
              <a:rPr lang="en-US" sz="2400" u="sng">
                <a:latin typeface="Comic Sans MS" pitchFamily="66" charset="0"/>
              </a:rPr>
              <a:t>Christians believe that after three days that Jesus was resurrected</a:t>
            </a:r>
            <a:r>
              <a:rPr lang="en-US" sz="2400">
                <a:latin typeface="Comic Sans MS" pitchFamily="66" charset="0"/>
              </a:rPr>
              <a:t>, or arose from the dead.</a:t>
            </a:r>
          </a:p>
          <a:p>
            <a:endParaRPr lang="en-US" sz="2400">
              <a:latin typeface="Comic Sans MS" pitchFamily="66" charset="0"/>
            </a:endParaRPr>
          </a:p>
          <a:p>
            <a:r>
              <a:rPr lang="en-US" sz="2400">
                <a:latin typeface="Comic Sans MS" pitchFamily="66" charset="0"/>
              </a:rPr>
              <a:t>The </a:t>
            </a:r>
            <a:r>
              <a:rPr lang="en-US" sz="2400" u="sng">
                <a:latin typeface="Comic Sans MS" pitchFamily="66" charset="0"/>
              </a:rPr>
              <a:t>Christian holiday of </a:t>
            </a:r>
            <a:r>
              <a:rPr lang="en-US" sz="2400" b="1" u="sng">
                <a:latin typeface="Comic Sans MS" pitchFamily="66" charset="0"/>
              </a:rPr>
              <a:t>Easter</a:t>
            </a:r>
            <a:r>
              <a:rPr lang="en-US" sz="2400" u="sng">
                <a:latin typeface="Comic Sans MS" pitchFamily="66" charset="0"/>
              </a:rPr>
              <a:t> is based on their belief in this event.</a:t>
            </a:r>
          </a:p>
          <a:p>
            <a:endParaRPr lang="en-US" sz="2400">
              <a:latin typeface="Comic Sans MS" pitchFamily="66" charset="0"/>
            </a:endParaRPr>
          </a:p>
          <a:p>
            <a:r>
              <a:rPr lang="en-US" sz="2400">
                <a:latin typeface="Comic Sans MS" pitchFamily="66" charset="0"/>
              </a:rPr>
              <a:t>The </a:t>
            </a:r>
            <a:r>
              <a:rPr lang="en-US" sz="2400" u="sng">
                <a:latin typeface="Comic Sans MS" pitchFamily="66" charset="0"/>
              </a:rPr>
              <a:t>two principal holidays </a:t>
            </a:r>
            <a:r>
              <a:rPr lang="en-US" sz="2400">
                <a:latin typeface="Comic Sans MS" pitchFamily="66" charset="0"/>
              </a:rPr>
              <a:t>of Christianity are </a:t>
            </a:r>
            <a:r>
              <a:rPr lang="en-US" sz="2400" b="1" u="sng">
                <a:latin typeface="Comic Sans MS" pitchFamily="66" charset="0"/>
              </a:rPr>
              <a:t>Christmas</a:t>
            </a:r>
            <a:r>
              <a:rPr lang="en-US" sz="2400">
                <a:latin typeface="Comic Sans MS" pitchFamily="66" charset="0"/>
              </a:rPr>
              <a:t> which celebrates the birth of Jesus and </a:t>
            </a:r>
            <a:r>
              <a:rPr lang="en-US" sz="2400" b="1" u="sng">
                <a:latin typeface="Comic Sans MS" pitchFamily="66" charset="0"/>
              </a:rPr>
              <a:t>Easter</a:t>
            </a:r>
            <a:r>
              <a:rPr lang="en-US" sz="2400">
                <a:latin typeface="Comic Sans MS" pitchFamily="66" charset="0"/>
              </a:rPr>
              <a:t> which celebrates the resurrection of Jesus.</a:t>
            </a:r>
          </a:p>
        </p:txBody>
      </p:sp>
      <p:pic>
        <p:nvPicPr>
          <p:cNvPr id="111618" name="Picture 2" descr="http://www.ephraimbrown.com/spiritual%20Images/Jesus%20crucifixion.jpg"/>
          <p:cNvPicPr>
            <a:picLocks noChangeAspect="1" noChangeArrowheads="1"/>
          </p:cNvPicPr>
          <p:nvPr/>
        </p:nvPicPr>
        <p:blipFill>
          <a:blip r:embed="rId2" cstate="print"/>
          <a:srcRect/>
          <a:stretch>
            <a:fillRect/>
          </a:stretch>
        </p:blipFill>
        <p:spPr bwMode="auto">
          <a:xfrm>
            <a:off x="7267575" y="152400"/>
            <a:ext cx="1724025" cy="2381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dissolv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dissolv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dissolve">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
                                            <p:txEl>
                                              <p:pRg st="10" end="10"/>
                                            </p:txEl>
                                          </p:spTgt>
                                        </p:tgtEl>
                                        <p:attrNameLst>
                                          <p:attrName>style.visibility</p:attrName>
                                        </p:attrNameLst>
                                      </p:cBhvr>
                                      <p:to>
                                        <p:strVal val="visible"/>
                                      </p:to>
                                    </p:set>
                                    <p:animEffect transition="in" filter="dissolve">
                                      <p:cBhvr>
                                        <p:cTn id="42" dur="500"/>
                                        <p:tgtEl>
                                          <p:spTgt spid="2">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animEffect transition="in" filter="dissolve">
                                      <p:cBhvr>
                                        <p:cTn id="47" dur="500"/>
                                        <p:tgtEl>
                                          <p:spTgt spid="2">
                                            <p:txEl>
                                              <p:pRg st="12" end="12"/>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111618"/>
                                        </p:tgtEl>
                                        <p:attrNameLst>
                                          <p:attrName>style.visibility</p:attrName>
                                        </p:attrNameLst>
                                      </p:cBhvr>
                                      <p:to>
                                        <p:strVal val="visible"/>
                                      </p:to>
                                    </p:set>
                                    <p:animEffect transition="in" filter="dissolve">
                                      <p:cBhvr>
                                        <p:cTn id="50"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9084</TotalTime>
  <Words>8263</Words>
  <Application>Microsoft Office PowerPoint</Application>
  <PresentationFormat>On-screen Show (4:3)</PresentationFormat>
  <Paragraphs>1116</Paragraphs>
  <Slides>118</Slides>
  <Notes>1</Notes>
  <HiddenSlides>0</HiddenSlides>
  <MMClips>1</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Cara Walton</dc:creator>
  <cp:lastModifiedBy>Windows User</cp:lastModifiedBy>
  <cp:revision>418</cp:revision>
  <dcterms:created xsi:type="dcterms:W3CDTF">2007-03-11T16:20:10Z</dcterms:created>
  <dcterms:modified xsi:type="dcterms:W3CDTF">2013-10-10T19:38:42Z</dcterms:modified>
</cp:coreProperties>
</file>