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3" r:id="rId4"/>
    <p:sldId id="269" r:id="rId5"/>
    <p:sldId id="272" r:id="rId6"/>
    <p:sldId id="273" r:id="rId7"/>
    <p:sldId id="258" r:id="rId8"/>
    <p:sldId id="271" r:id="rId9"/>
    <p:sldId id="259" r:id="rId10"/>
    <p:sldId id="267" r:id="rId11"/>
    <p:sldId id="264" r:id="rId12"/>
    <p:sldId id="268" r:id="rId13"/>
    <p:sldId id="260" r:id="rId14"/>
    <p:sldId id="261" r:id="rId15"/>
    <p:sldId id="265" r:id="rId16"/>
    <p:sldId id="262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72814" autoAdjust="0"/>
  </p:normalViewPr>
  <p:slideViewPr>
    <p:cSldViewPr>
      <p:cViewPr>
        <p:scale>
          <a:sx n="71" d="100"/>
          <a:sy n="71" d="100"/>
        </p:scale>
        <p:origin x="-18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ECE662-33E6-4973-8394-F833ABDCF4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34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C70694-9FD0-448D-8E9F-C06B031AB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0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8B8F6-4773-4346-AD30-DAD97E538163}" type="slidenum">
              <a:rPr lang="en-US"/>
              <a:pPr/>
              <a:t>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CAA5D-EC37-48A6-A9C1-440C1E9BBA29}" type="slidenum">
              <a:rPr lang="en-US"/>
              <a:pPr/>
              <a:t>12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F1854-1CA8-495B-8D42-740B26F92FE5}" type="slidenum">
              <a:rPr lang="en-US"/>
              <a:pPr/>
              <a:t>13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1D5C1-F38A-43C1-82CD-710FC1BDA677}" type="slidenum">
              <a:rPr lang="en-US"/>
              <a:pPr/>
              <a:t>14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ECD7C-82CF-42C4-9C18-F7ED1F081FD0}" type="slidenum">
              <a:rPr lang="en-US"/>
              <a:pPr/>
              <a:t>15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CEBF3-4D44-4FFD-96BE-BC474B25DBE0}" type="slidenum">
              <a:rPr lang="en-US"/>
              <a:pPr/>
              <a:t>16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AA04A-F31E-448A-A260-5F31457983B8}" type="slidenum">
              <a:rPr lang="en-US"/>
              <a:pPr/>
              <a:t>17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7EC0E-1EAE-45FA-A977-C3B50E2953D0}" type="slidenum">
              <a:rPr lang="en-US"/>
              <a:pPr/>
              <a:t>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65E5D-F284-4EEA-B5B4-B6B10AC8E11D}" type="slidenum">
              <a:rPr lang="en-US"/>
              <a:pPr/>
              <a:t>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567C2-EF08-4E2A-A30F-B946C326CAA2}" type="slidenum">
              <a:rPr lang="en-US"/>
              <a:pPr/>
              <a:t>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3E211-708A-438C-96AB-5B05A9867C32}" type="slidenum">
              <a:rPr lang="en-US"/>
              <a:pPr/>
              <a:t>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52DDE-6659-4D96-B0A8-BA69C9C87B75}" type="slidenum">
              <a:rPr lang="en-US"/>
              <a:pPr/>
              <a:t>8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09149-85EF-4EF3-AA2E-725A75AB31EB}" type="slidenum">
              <a:rPr lang="en-US"/>
              <a:pPr/>
              <a:t>9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46B77-30B1-4C48-94E4-23A45835CED4}" type="slidenum">
              <a:rPr lang="en-US"/>
              <a:pPr/>
              <a:t>10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EC860-9903-4E64-AA78-E8820A2173BE}" type="slidenum">
              <a:rPr lang="en-US"/>
              <a:pPr/>
              <a:t>11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D3F67-19B7-4D49-B732-95F9EFCA6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1258E-9298-4413-A570-8C978BEF5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3E3BE-CBB1-466F-B141-31C81F028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5CE564-CFA5-4E7B-8F1A-AE935037D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33F7-7441-4055-B7C2-53F1AE8FA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A5008-3457-476D-8E46-F43AE8D47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4C6F2-63BF-49C4-8763-55E4B80AC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3482F-6D5A-4E23-A6F1-6FE525BB3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F1605-CBE1-4E75-A69F-57AEF7779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12502-955B-4573-87B9-55B7ECB5B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A4A09-ECC0-499C-A5DA-45948B267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43D63-2A19-4427-AEEC-EC61F2CC2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0C46B1-3F6A-4204-83C4-DA7CB5659BF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Russian Revolution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November Revolution 1917</a:t>
            </a:r>
          </a:p>
        </p:txBody>
      </p:sp>
      <p:pic>
        <p:nvPicPr>
          <p:cNvPr id="26629" name="Picture 5" descr="bolshevik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752600"/>
            <a:ext cx="6629400" cy="477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November Revolution 1917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Civil War breaks out – Reds vs. Whites</a:t>
            </a:r>
          </a:p>
          <a:p>
            <a:pPr>
              <a:lnSpc>
                <a:spcPct val="90000"/>
              </a:lnSpc>
            </a:pPr>
            <a:r>
              <a:rPr lang="en-US"/>
              <a:t>Bolsheviks prevail through shear brutality – even when out numbered.</a:t>
            </a:r>
          </a:p>
          <a:p>
            <a:pPr>
              <a:lnSpc>
                <a:spcPct val="90000"/>
              </a:lnSpc>
            </a:pPr>
            <a:r>
              <a:rPr lang="en-US"/>
              <a:t>Vladimir Lenin leads the revolution based upon his own interpretations of the writings of Karl Marx</a:t>
            </a:r>
          </a:p>
          <a:p>
            <a:pPr>
              <a:lnSpc>
                <a:spcPct val="90000"/>
              </a:lnSpc>
            </a:pPr>
            <a:r>
              <a:rPr lang="en-US"/>
              <a:t>Lenin signs Treaty of Brest-Litvosk with Germany to get out of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November Revolution 1917</a:t>
            </a:r>
          </a:p>
        </p:txBody>
      </p:sp>
      <p:pic>
        <p:nvPicPr>
          <p:cNvPr id="27653" name="Picture 5" descr="russiancivilwarma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010" t="2734" r="2020"/>
          <a:stretch>
            <a:fillRect/>
          </a:stretch>
        </p:blipFill>
        <p:spPr>
          <a:xfrm>
            <a:off x="914400" y="1597025"/>
            <a:ext cx="7543800" cy="5124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Marxism	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n-US"/>
              <a:t>Believed humanity was changing, Industrialization was to blame.  Horrified by working conditions.</a:t>
            </a:r>
          </a:p>
          <a:p>
            <a:r>
              <a:rPr lang="en-US"/>
              <a:t>Capitalists were getting richer than workers creating a significant gap between the two</a:t>
            </a:r>
          </a:p>
          <a:p>
            <a:r>
              <a:rPr lang="en-US"/>
              <a:t>Believed one of the following would happen:</a:t>
            </a:r>
          </a:p>
          <a:p>
            <a:pPr lvl="1"/>
            <a:r>
              <a:rPr lang="en-US"/>
              <a:t>Rich must distribute wealth</a:t>
            </a:r>
          </a:p>
          <a:p>
            <a:pPr lvl="1"/>
            <a:r>
              <a:rPr lang="en-US"/>
              <a:t>A worker led violent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Leninism	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038600" cy="4648200"/>
          </a:xfrm>
        </p:spPr>
        <p:txBody>
          <a:bodyPr/>
          <a:lstStyle/>
          <a:p>
            <a:r>
              <a:rPr lang="en-US" sz="2800"/>
              <a:t>Lenin fascinated by industrialization, wanted to bring that to Russia</a:t>
            </a:r>
          </a:p>
          <a:p>
            <a:r>
              <a:rPr lang="en-US" sz="2800"/>
              <a:t>Differed from Marx in his belief that the world wide communist revolution had to be led by a power elite forcing it forward – not just the common man.</a:t>
            </a:r>
          </a:p>
        </p:txBody>
      </p:sp>
      <p:pic>
        <p:nvPicPr>
          <p:cNvPr id="11272" name="Picture 8" descr="Vladimir Len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209800"/>
            <a:ext cx="3810000" cy="3589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Leninism	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105400" cy="4648200"/>
          </a:xfrm>
        </p:spPr>
        <p:txBody>
          <a:bodyPr/>
          <a:lstStyle/>
          <a:p>
            <a:r>
              <a:rPr lang="en-US" sz="2800"/>
              <a:t>Communist Party was the only party allowed.</a:t>
            </a:r>
          </a:p>
          <a:p>
            <a:r>
              <a:rPr lang="en-US" sz="2800"/>
              <a:t>The use of force and terror through the secret police (Cheka) was necessary and good for the cause</a:t>
            </a:r>
          </a:p>
          <a:p>
            <a:r>
              <a:rPr lang="en-US" sz="2800"/>
              <a:t>Used slogans, include “Bread, Land, Peace and All Power to the Soviets.”</a:t>
            </a:r>
          </a:p>
        </p:txBody>
      </p:sp>
      <p:pic>
        <p:nvPicPr>
          <p:cNvPr id="20488" name="Picture 8" descr="len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981200"/>
            <a:ext cx="26828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Lenin’s Death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038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Died in January 1924.</a:t>
            </a:r>
          </a:p>
          <a:p>
            <a:pPr>
              <a:lnSpc>
                <a:spcPct val="90000"/>
              </a:lnSpc>
            </a:pPr>
            <a:r>
              <a:rPr lang="en-US" sz="2800"/>
              <a:t>Believed Leon Trotsky should replace him as leader.  Trotsky had successfully lead Red Army against the White Army.  Had a vision of the Soviet Union in line with Lenin. He wanted to focus on agriculture.</a:t>
            </a:r>
          </a:p>
        </p:txBody>
      </p:sp>
      <p:pic>
        <p:nvPicPr>
          <p:cNvPr id="13320" name="Picture 8" descr="Len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057400"/>
            <a:ext cx="4191000" cy="2687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Lenin’s Death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Lenin believed that Stalin could not handle the power that came with leadership.  Stalin believed in the industrialization of the nation.</a:t>
            </a:r>
          </a:p>
          <a:p>
            <a:r>
              <a:rPr lang="en-US"/>
              <a:t>Stalin takes control, has Trotsky killed.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938" y="4673600"/>
            <a:ext cx="1389062" cy="1998663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673600"/>
            <a:ext cx="1322388" cy="1981200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673600"/>
            <a:ext cx="2667000" cy="2032000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under the Czar	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038600" cy="4876800"/>
          </a:xfrm>
        </p:spPr>
        <p:txBody>
          <a:bodyPr/>
          <a:lstStyle/>
          <a:p>
            <a:r>
              <a:rPr lang="en-US" sz="2800"/>
              <a:t>Most people in Russia were poor peasants called serfs who lived on land owned by wealthy landowners</a:t>
            </a:r>
          </a:p>
          <a:p>
            <a:r>
              <a:rPr lang="en-US" sz="2800"/>
              <a:t>Students protests, peasant revolts, and worker strikes were common</a:t>
            </a:r>
          </a:p>
        </p:txBody>
      </p:sp>
      <p:pic>
        <p:nvPicPr>
          <p:cNvPr id="3086" name="Picture 14" descr="phut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19600"/>
            <a:ext cx="2743200" cy="2076450"/>
          </a:xfrm>
          <a:prstGeom prst="rect">
            <a:avLst/>
          </a:prstGeom>
          <a:noFill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638" y="1600200"/>
            <a:ext cx="19859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under the Czar	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Russo-Japanese War ended in a humiliating defeat for Russia and showed that Czarist rule was weak and disorganized.</a:t>
            </a:r>
          </a:p>
        </p:txBody>
      </p:sp>
      <p:pic>
        <p:nvPicPr>
          <p:cNvPr id="18439" name="Picture 7" descr="tza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7450" y="1981200"/>
            <a:ext cx="31115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under the Czar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World War I brought great suffering to the Russian people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It brought shortages in housing, food, and fuel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Russian armies were ill-equipped and were soundly defeated – 1.7 million killed, 5 million injured.</a:t>
            </a:r>
          </a:p>
        </p:txBody>
      </p:sp>
      <p:pic>
        <p:nvPicPr>
          <p:cNvPr id="28677" name="Picture 5" descr="tza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7450" y="1981200"/>
            <a:ext cx="31115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lipArt Placeholder 4" descr="rasputin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2540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lipArt Placeholder 4" descr="rasputin 2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March Revolution 1917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Bread riots</a:t>
            </a:r>
          </a:p>
          <a:p>
            <a:pPr>
              <a:lnSpc>
                <a:spcPct val="90000"/>
              </a:lnSpc>
            </a:pPr>
            <a:r>
              <a:rPr lang="en-US" sz="2800"/>
              <a:t>Soldiers sent to end the violent protests side with the demonstrators</a:t>
            </a:r>
          </a:p>
          <a:p>
            <a:pPr>
              <a:lnSpc>
                <a:spcPct val="90000"/>
              </a:lnSpc>
            </a:pPr>
            <a:r>
              <a:rPr lang="en-US" sz="2800"/>
              <a:t>Czar Nicholas is forced to resign (abdicate)</a:t>
            </a:r>
          </a:p>
          <a:p>
            <a:pPr>
              <a:lnSpc>
                <a:spcPct val="90000"/>
              </a:lnSpc>
            </a:pPr>
            <a:r>
              <a:rPr lang="en-US" sz="2800"/>
              <a:t>Bloodless revolution</a:t>
            </a:r>
          </a:p>
          <a:p>
            <a:pPr>
              <a:lnSpc>
                <a:spcPct val="90000"/>
              </a:lnSpc>
            </a:pPr>
            <a:r>
              <a:rPr lang="en-US" sz="2800"/>
              <a:t>Provisional government set up with Kerensky in charge</a:t>
            </a:r>
          </a:p>
          <a:p>
            <a:pPr>
              <a:lnSpc>
                <a:spcPct val="90000"/>
              </a:lnSpc>
            </a:pPr>
            <a:r>
              <a:rPr lang="en-US" sz="2800"/>
              <a:t>Keeps Russia in the war</a:t>
            </a:r>
          </a:p>
        </p:txBody>
      </p:sp>
      <p:pic>
        <p:nvPicPr>
          <p:cNvPr id="5126" name="Picture 6" descr="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287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  <a:solidFill>
            <a:schemeClr val="tx1"/>
          </a:solidFill>
        </p:spPr>
        <p:txBody>
          <a:bodyPr/>
          <a:lstStyle/>
          <a:p>
            <a:r>
              <a:rPr lang="en-US">
                <a:solidFill>
                  <a:schemeClr val="bg2"/>
                </a:solidFill>
                <a:latin typeface="Arial" charset="0"/>
              </a:rPr>
              <a:t>Germany takes advantage of Russian unrest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5791200" cy="4114800"/>
          </a:xfrm>
          <a:noFill/>
        </p:spPr>
        <p:txBody>
          <a:bodyPr/>
          <a:lstStyle/>
          <a:p>
            <a:r>
              <a:rPr lang="en-US" sz="2800" b="1"/>
              <a:t>Germany knows USA coming to Western front; wants to get rid of Russians on Eastern front </a:t>
            </a:r>
          </a:p>
          <a:p>
            <a:r>
              <a:rPr lang="en-US" sz="2800" b="1"/>
              <a:t>Helps exiled Lenin to return</a:t>
            </a:r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19399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362200"/>
            <a:ext cx="259556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3276600" y="3352800"/>
            <a:ext cx="28956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105400"/>
            <a:ext cx="20574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November Revolution 1917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n-US" dirty="0"/>
              <a:t>Wages increased between revolutions</a:t>
            </a:r>
          </a:p>
          <a:p>
            <a:r>
              <a:rPr lang="en-US" dirty="0"/>
              <a:t>Cost of food and other necessities increased at a higher rate</a:t>
            </a:r>
          </a:p>
          <a:p>
            <a:pPr lvl="1"/>
            <a:r>
              <a:rPr lang="en-US" dirty="0"/>
              <a:t>On an average, food increased in price 556 per cent., or 51 per cent more than wages.</a:t>
            </a:r>
          </a:p>
          <a:p>
            <a:pPr lvl="1"/>
            <a:r>
              <a:rPr lang="en-US" dirty="0"/>
              <a:t>On an average the above categories of necessities increased about 1,109 per cent, in price, more than twice the increase of salaries</a:t>
            </a:r>
          </a:p>
          <a:p>
            <a:r>
              <a:rPr lang="en-US" dirty="0"/>
              <a:t>Bolsheviks </a:t>
            </a:r>
            <a:r>
              <a:rPr lang="en-US" dirty="0" smtClean="0"/>
              <a:t> (Reds) take </a:t>
            </a:r>
            <a:r>
              <a:rPr lang="en-US" dirty="0"/>
              <a:t>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Futur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522</Words>
  <Application>Microsoft Office PowerPoint</Application>
  <PresentationFormat>On-screen Show (4:3)</PresentationFormat>
  <Paragraphs>68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Russian Revolution</vt:lpstr>
      <vt:lpstr>Life under the Czar </vt:lpstr>
      <vt:lpstr>Life under the Czar </vt:lpstr>
      <vt:lpstr>Life under the Czar </vt:lpstr>
      <vt:lpstr>PowerPoint Presentation</vt:lpstr>
      <vt:lpstr>PowerPoint Presentation</vt:lpstr>
      <vt:lpstr>March Revolution 1917</vt:lpstr>
      <vt:lpstr>Germany takes advantage of Russian unrest</vt:lpstr>
      <vt:lpstr>November Revolution 1917</vt:lpstr>
      <vt:lpstr>November Revolution 1917</vt:lpstr>
      <vt:lpstr>November Revolution 1917</vt:lpstr>
      <vt:lpstr>November Revolution 1917</vt:lpstr>
      <vt:lpstr>Marxism </vt:lpstr>
      <vt:lpstr>Leninism </vt:lpstr>
      <vt:lpstr>Leninism </vt:lpstr>
      <vt:lpstr>Lenin’s Death</vt:lpstr>
      <vt:lpstr>Lenin’s Death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Revolution Notes</dc:title>
  <dc:creator>Dan McDowell</dc:creator>
  <cp:lastModifiedBy>Windows User</cp:lastModifiedBy>
  <cp:revision>13</cp:revision>
  <cp:lastPrinted>2005-02-10T22:31:18Z</cp:lastPrinted>
  <dcterms:created xsi:type="dcterms:W3CDTF">2003-02-28T17:00:47Z</dcterms:created>
  <dcterms:modified xsi:type="dcterms:W3CDTF">2014-04-22T19:34:29Z</dcterms:modified>
</cp:coreProperties>
</file>