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10DCC-0CB2-4F44-91D3-D06EDD46A9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51DCA29-68CA-48BE-A4E2-8CFE440677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Muslim Turks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captured Jerusalem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from the Byzantine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Empire</a:t>
          </a:r>
        </a:p>
      </dgm:t>
    </dgm:pt>
    <dgm:pt modelId="{BA6C3EEF-D45C-40A1-B9DD-1B28D606AFC5}" type="parTrans" cxnId="{EFA361B7-B3CA-4F6C-8371-D3222AD3D4E0}">
      <dgm:prSet/>
      <dgm:spPr/>
    </dgm:pt>
    <dgm:pt modelId="{F2BE4071-0088-4798-A68A-5C414F82CF90}" type="sibTrans" cxnId="{EFA361B7-B3CA-4F6C-8371-D3222AD3D4E0}">
      <dgm:prSet/>
      <dgm:spPr/>
    </dgm:pt>
    <dgm:pt modelId="{8FB7FC8E-EB20-4F0A-A018-FF8C69F6C0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Muslims stopped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Christians from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Visiting Holy Land</a:t>
          </a:r>
        </a:p>
      </dgm:t>
    </dgm:pt>
    <dgm:pt modelId="{C86A78D2-8A98-4157-97F5-FF17233CA00D}" type="parTrans" cxnId="{E9BA0A17-EB3A-489D-888F-B39C7E590664}">
      <dgm:prSet/>
      <dgm:spPr/>
    </dgm:pt>
    <dgm:pt modelId="{8BFF8DD5-E015-41F0-A32D-62D926D8EB1C}" type="sibTrans" cxnId="{E9BA0A17-EB3A-489D-888F-B39C7E590664}">
      <dgm:prSet/>
      <dgm:spPr/>
    </dgm:pt>
    <dgm:pt modelId="{85164212-3429-456D-930C-590C4A3447A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Christian pilgrims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were attacked</a:t>
          </a:r>
        </a:p>
      </dgm:t>
    </dgm:pt>
    <dgm:pt modelId="{39520D51-8039-4334-AADE-FB98CAB24F78}" type="parTrans" cxnId="{40974B38-9B76-4AB5-B6B2-EA8F3D15D91D}">
      <dgm:prSet/>
      <dgm:spPr/>
    </dgm:pt>
    <dgm:pt modelId="{F6C42347-0C6F-47C0-875A-95DC6388C477}" type="sibTrans" cxnId="{40974B38-9B76-4AB5-B6B2-EA8F3D15D91D}">
      <dgm:prSet/>
      <dgm:spPr/>
    </dgm:pt>
    <dgm:pt modelId="{6C591C1D-BFDA-4A74-8E83-6B2A68651A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Byzantine Empire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feared attack 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Constantinople</a:t>
          </a:r>
        </a:p>
      </dgm:t>
    </dgm:pt>
    <dgm:pt modelId="{C9530235-F49B-4F0A-ACD1-25373E7649A3}" type="parTrans" cxnId="{8834F768-2628-4551-AA60-E04407C27F6F}">
      <dgm:prSet/>
      <dgm:spPr/>
    </dgm:pt>
    <dgm:pt modelId="{74BDDC1B-B680-47BA-A69C-75CABC8E6E7D}" type="sibTrans" cxnId="{8834F768-2628-4551-AA60-E04407C27F6F}">
      <dgm:prSet/>
      <dgm:spPr/>
    </dgm:pt>
    <dgm:pt modelId="{B4EC96AC-F3C6-45AF-9434-9EF1BFE6655A}" type="pres">
      <dgm:prSet presAssocID="{DC410DCC-0CB2-4F44-91D3-D06EDD46A9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3A010A-DB55-4BC7-8A33-95C9E7084B16}" type="pres">
      <dgm:prSet presAssocID="{D51DCA29-68CA-48BE-A4E2-8CFE44067775}" presName="hierRoot1" presStyleCnt="0">
        <dgm:presLayoutVars>
          <dgm:hierBranch/>
        </dgm:presLayoutVars>
      </dgm:prSet>
      <dgm:spPr/>
    </dgm:pt>
    <dgm:pt modelId="{90CE8738-3E01-4198-A4C2-FF20DA7E842B}" type="pres">
      <dgm:prSet presAssocID="{D51DCA29-68CA-48BE-A4E2-8CFE44067775}" presName="rootComposite1" presStyleCnt="0"/>
      <dgm:spPr/>
    </dgm:pt>
    <dgm:pt modelId="{FC30A154-F8CF-4FF1-A1AA-627F93C70AD5}" type="pres">
      <dgm:prSet presAssocID="{D51DCA29-68CA-48BE-A4E2-8CFE4406777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C0D230-1636-4D75-BA3D-5B724E879DAA}" type="pres">
      <dgm:prSet presAssocID="{D51DCA29-68CA-48BE-A4E2-8CFE4406777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19BB2F6-5C0D-4ECA-8C00-1BDFA02B73F4}" type="pres">
      <dgm:prSet presAssocID="{D51DCA29-68CA-48BE-A4E2-8CFE44067775}" presName="hierChild2" presStyleCnt="0"/>
      <dgm:spPr/>
    </dgm:pt>
    <dgm:pt modelId="{94CB3884-11AC-4439-B244-D74928BC8715}" type="pres">
      <dgm:prSet presAssocID="{C86A78D2-8A98-4157-97F5-FF17233CA00D}" presName="Name35" presStyleLbl="parChTrans1D2" presStyleIdx="0" presStyleCnt="3"/>
      <dgm:spPr/>
    </dgm:pt>
    <dgm:pt modelId="{C1E2B96F-5FFB-4203-A358-1B939C04C816}" type="pres">
      <dgm:prSet presAssocID="{8FB7FC8E-EB20-4F0A-A018-FF8C69F6C083}" presName="hierRoot2" presStyleCnt="0">
        <dgm:presLayoutVars>
          <dgm:hierBranch/>
        </dgm:presLayoutVars>
      </dgm:prSet>
      <dgm:spPr/>
    </dgm:pt>
    <dgm:pt modelId="{B5E3BB99-8072-4D0B-AF1E-12C773AB581D}" type="pres">
      <dgm:prSet presAssocID="{8FB7FC8E-EB20-4F0A-A018-FF8C69F6C083}" presName="rootComposite" presStyleCnt="0"/>
      <dgm:spPr/>
    </dgm:pt>
    <dgm:pt modelId="{574504B7-0E54-42E3-BE17-1DE902B71573}" type="pres">
      <dgm:prSet presAssocID="{8FB7FC8E-EB20-4F0A-A018-FF8C69F6C08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BBB914-1116-40B0-A48A-D61C540E693E}" type="pres">
      <dgm:prSet presAssocID="{8FB7FC8E-EB20-4F0A-A018-FF8C69F6C083}" presName="rootConnector" presStyleLbl="node2" presStyleIdx="0" presStyleCnt="3"/>
      <dgm:spPr/>
      <dgm:t>
        <a:bodyPr/>
        <a:lstStyle/>
        <a:p>
          <a:endParaRPr lang="en-US"/>
        </a:p>
      </dgm:t>
    </dgm:pt>
    <dgm:pt modelId="{184E55F1-5701-450D-B105-6F28F37F62DB}" type="pres">
      <dgm:prSet presAssocID="{8FB7FC8E-EB20-4F0A-A018-FF8C69F6C083}" presName="hierChild4" presStyleCnt="0"/>
      <dgm:spPr/>
    </dgm:pt>
    <dgm:pt modelId="{FF76B5FC-9695-437A-9E26-CF1FA04C49C1}" type="pres">
      <dgm:prSet presAssocID="{8FB7FC8E-EB20-4F0A-A018-FF8C69F6C083}" presName="hierChild5" presStyleCnt="0"/>
      <dgm:spPr/>
    </dgm:pt>
    <dgm:pt modelId="{BCD6D5C4-FEFC-4E4F-8366-B44E787074C6}" type="pres">
      <dgm:prSet presAssocID="{39520D51-8039-4334-AADE-FB98CAB24F78}" presName="Name35" presStyleLbl="parChTrans1D2" presStyleIdx="1" presStyleCnt="3"/>
      <dgm:spPr/>
    </dgm:pt>
    <dgm:pt modelId="{F5479D00-B81B-4E7E-BDA6-79C2972F6518}" type="pres">
      <dgm:prSet presAssocID="{85164212-3429-456D-930C-590C4A3447A4}" presName="hierRoot2" presStyleCnt="0">
        <dgm:presLayoutVars>
          <dgm:hierBranch/>
        </dgm:presLayoutVars>
      </dgm:prSet>
      <dgm:spPr/>
    </dgm:pt>
    <dgm:pt modelId="{0B78E58B-9752-4B88-90DC-24838CD3394A}" type="pres">
      <dgm:prSet presAssocID="{85164212-3429-456D-930C-590C4A3447A4}" presName="rootComposite" presStyleCnt="0"/>
      <dgm:spPr/>
    </dgm:pt>
    <dgm:pt modelId="{7F31A32B-F659-4642-9CCC-C9A78642EC28}" type="pres">
      <dgm:prSet presAssocID="{85164212-3429-456D-930C-590C4A3447A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5E4886-D933-4996-965B-D132316CF61E}" type="pres">
      <dgm:prSet presAssocID="{85164212-3429-456D-930C-590C4A3447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A639A0CE-66F4-453F-81B8-CDECE97D0453}" type="pres">
      <dgm:prSet presAssocID="{85164212-3429-456D-930C-590C4A3447A4}" presName="hierChild4" presStyleCnt="0"/>
      <dgm:spPr/>
    </dgm:pt>
    <dgm:pt modelId="{85A6003D-78BE-45DC-AC0C-8BD50241C88F}" type="pres">
      <dgm:prSet presAssocID="{85164212-3429-456D-930C-590C4A3447A4}" presName="hierChild5" presStyleCnt="0"/>
      <dgm:spPr/>
    </dgm:pt>
    <dgm:pt modelId="{55F6A4FE-336E-4444-9923-9A0C74256210}" type="pres">
      <dgm:prSet presAssocID="{C9530235-F49B-4F0A-ACD1-25373E7649A3}" presName="Name35" presStyleLbl="parChTrans1D2" presStyleIdx="2" presStyleCnt="3"/>
      <dgm:spPr/>
    </dgm:pt>
    <dgm:pt modelId="{0B9C31B8-0B35-42D4-86C9-F62CFB3BFAD1}" type="pres">
      <dgm:prSet presAssocID="{6C591C1D-BFDA-4A74-8E83-6B2A68651AEC}" presName="hierRoot2" presStyleCnt="0">
        <dgm:presLayoutVars>
          <dgm:hierBranch/>
        </dgm:presLayoutVars>
      </dgm:prSet>
      <dgm:spPr/>
    </dgm:pt>
    <dgm:pt modelId="{1C3ED319-2FCF-4EA7-BCD2-35091952C995}" type="pres">
      <dgm:prSet presAssocID="{6C591C1D-BFDA-4A74-8E83-6B2A68651AEC}" presName="rootComposite" presStyleCnt="0"/>
      <dgm:spPr/>
    </dgm:pt>
    <dgm:pt modelId="{14275CE5-3E9E-41DF-AC28-214C1DA10F9A}" type="pres">
      <dgm:prSet presAssocID="{6C591C1D-BFDA-4A74-8E83-6B2A68651A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2F67FA-E0D8-42E9-9E0A-00D4CA5702A5}" type="pres">
      <dgm:prSet presAssocID="{6C591C1D-BFDA-4A74-8E83-6B2A68651AEC}" presName="rootConnector" presStyleLbl="node2" presStyleIdx="2" presStyleCnt="3"/>
      <dgm:spPr/>
      <dgm:t>
        <a:bodyPr/>
        <a:lstStyle/>
        <a:p>
          <a:endParaRPr lang="en-US"/>
        </a:p>
      </dgm:t>
    </dgm:pt>
    <dgm:pt modelId="{78A88810-9BB8-483A-9485-2C2861D5A312}" type="pres">
      <dgm:prSet presAssocID="{6C591C1D-BFDA-4A74-8E83-6B2A68651AEC}" presName="hierChild4" presStyleCnt="0"/>
      <dgm:spPr/>
    </dgm:pt>
    <dgm:pt modelId="{0993CE3D-ABF4-4667-84C2-AF14AB493242}" type="pres">
      <dgm:prSet presAssocID="{6C591C1D-BFDA-4A74-8E83-6B2A68651AEC}" presName="hierChild5" presStyleCnt="0"/>
      <dgm:spPr/>
    </dgm:pt>
    <dgm:pt modelId="{8E8BFB5E-6330-4118-B3C1-919AA91E26AF}" type="pres">
      <dgm:prSet presAssocID="{D51DCA29-68CA-48BE-A4E2-8CFE44067775}" presName="hierChild3" presStyleCnt="0"/>
      <dgm:spPr/>
    </dgm:pt>
  </dgm:ptLst>
  <dgm:cxnLst>
    <dgm:cxn modelId="{E9BA0A17-EB3A-489D-888F-B39C7E590664}" srcId="{D51DCA29-68CA-48BE-A4E2-8CFE44067775}" destId="{8FB7FC8E-EB20-4F0A-A018-FF8C69F6C083}" srcOrd="0" destOrd="0" parTransId="{C86A78D2-8A98-4157-97F5-FF17233CA00D}" sibTransId="{8BFF8DD5-E015-41F0-A32D-62D926D8EB1C}"/>
    <dgm:cxn modelId="{91C55673-EA87-4113-BC09-91EE5572EBB7}" type="presOf" srcId="{DC410DCC-0CB2-4F44-91D3-D06EDD46A920}" destId="{B4EC96AC-F3C6-45AF-9434-9EF1BFE6655A}" srcOrd="0" destOrd="0" presId="urn:microsoft.com/office/officeart/2005/8/layout/orgChart1"/>
    <dgm:cxn modelId="{76886BBA-FB67-462C-9F8A-AACB826AF2C9}" type="presOf" srcId="{C9530235-F49B-4F0A-ACD1-25373E7649A3}" destId="{55F6A4FE-336E-4444-9923-9A0C74256210}" srcOrd="0" destOrd="0" presId="urn:microsoft.com/office/officeart/2005/8/layout/orgChart1"/>
    <dgm:cxn modelId="{F1271D9D-C369-424A-A041-416A893B40B2}" type="presOf" srcId="{85164212-3429-456D-930C-590C4A3447A4}" destId="{FC5E4886-D933-4996-965B-D132316CF61E}" srcOrd="1" destOrd="0" presId="urn:microsoft.com/office/officeart/2005/8/layout/orgChart1"/>
    <dgm:cxn modelId="{FBB12FC6-2DFB-4008-AEEC-585D3B91F081}" type="presOf" srcId="{6C591C1D-BFDA-4A74-8E83-6B2A68651AEC}" destId="{14275CE5-3E9E-41DF-AC28-214C1DA10F9A}" srcOrd="0" destOrd="0" presId="urn:microsoft.com/office/officeart/2005/8/layout/orgChart1"/>
    <dgm:cxn modelId="{C2822837-B4D3-4D20-8A4D-962DB8F0ACCA}" type="presOf" srcId="{85164212-3429-456D-930C-590C4A3447A4}" destId="{7F31A32B-F659-4642-9CCC-C9A78642EC28}" srcOrd="0" destOrd="0" presId="urn:microsoft.com/office/officeart/2005/8/layout/orgChart1"/>
    <dgm:cxn modelId="{EFA361B7-B3CA-4F6C-8371-D3222AD3D4E0}" srcId="{DC410DCC-0CB2-4F44-91D3-D06EDD46A920}" destId="{D51DCA29-68CA-48BE-A4E2-8CFE44067775}" srcOrd="0" destOrd="0" parTransId="{BA6C3EEF-D45C-40A1-B9DD-1B28D606AFC5}" sibTransId="{F2BE4071-0088-4798-A68A-5C414F82CF90}"/>
    <dgm:cxn modelId="{8834F768-2628-4551-AA60-E04407C27F6F}" srcId="{D51DCA29-68CA-48BE-A4E2-8CFE44067775}" destId="{6C591C1D-BFDA-4A74-8E83-6B2A68651AEC}" srcOrd="2" destOrd="0" parTransId="{C9530235-F49B-4F0A-ACD1-25373E7649A3}" sibTransId="{74BDDC1B-B680-47BA-A69C-75CABC8E6E7D}"/>
    <dgm:cxn modelId="{F96406A5-49D0-4543-B387-3F03E1B295D8}" type="presOf" srcId="{D51DCA29-68CA-48BE-A4E2-8CFE44067775}" destId="{DAC0D230-1636-4D75-BA3D-5B724E879DAA}" srcOrd="1" destOrd="0" presId="urn:microsoft.com/office/officeart/2005/8/layout/orgChart1"/>
    <dgm:cxn modelId="{A68D3C5D-9E00-4AF5-A662-A3CE6D27129E}" type="presOf" srcId="{C86A78D2-8A98-4157-97F5-FF17233CA00D}" destId="{94CB3884-11AC-4439-B244-D74928BC8715}" srcOrd="0" destOrd="0" presId="urn:microsoft.com/office/officeart/2005/8/layout/orgChart1"/>
    <dgm:cxn modelId="{3C991EAA-F743-45CE-B701-1D0CD710D529}" type="presOf" srcId="{D51DCA29-68CA-48BE-A4E2-8CFE44067775}" destId="{FC30A154-F8CF-4FF1-A1AA-627F93C70AD5}" srcOrd="0" destOrd="0" presId="urn:microsoft.com/office/officeart/2005/8/layout/orgChart1"/>
    <dgm:cxn modelId="{2344A08D-B546-4B7A-8D6D-79F5EA754667}" type="presOf" srcId="{39520D51-8039-4334-AADE-FB98CAB24F78}" destId="{BCD6D5C4-FEFC-4E4F-8366-B44E787074C6}" srcOrd="0" destOrd="0" presId="urn:microsoft.com/office/officeart/2005/8/layout/orgChart1"/>
    <dgm:cxn modelId="{3A0C51DD-B17D-445C-8A7B-8EA9E185981D}" type="presOf" srcId="{8FB7FC8E-EB20-4F0A-A018-FF8C69F6C083}" destId="{57BBB914-1116-40B0-A48A-D61C540E693E}" srcOrd="1" destOrd="0" presId="urn:microsoft.com/office/officeart/2005/8/layout/orgChart1"/>
    <dgm:cxn modelId="{B69C4031-DCEA-47CB-B199-CFE929DB8E49}" type="presOf" srcId="{6C591C1D-BFDA-4A74-8E83-6B2A68651AEC}" destId="{A92F67FA-E0D8-42E9-9E0A-00D4CA5702A5}" srcOrd="1" destOrd="0" presId="urn:microsoft.com/office/officeart/2005/8/layout/orgChart1"/>
    <dgm:cxn modelId="{40974B38-9B76-4AB5-B6B2-EA8F3D15D91D}" srcId="{D51DCA29-68CA-48BE-A4E2-8CFE44067775}" destId="{85164212-3429-456D-930C-590C4A3447A4}" srcOrd="1" destOrd="0" parTransId="{39520D51-8039-4334-AADE-FB98CAB24F78}" sibTransId="{F6C42347-0C6F-47C0-875A-95DC6388C477}"/>
    <dgm:cxn modelId="{D2E2901F-E5AF-4506-BA2A-8E8E7082BEA9}" type="presOf" srcId="{8FB7FC8E-EB20-4F0A-A018-FF8C69F6C083}" destId="{574504B7-0E54-42E3-BE17-1DE902B71573}" srcOrd="0" destOrd="0" presId="urn:microsoft.com/office/officeart/2005/8/layout/orgChart1"/>
    <dgm:cxn modelId="{F80EDDFC-44AA-45D5-B462-5FD91076CC57}" type="presParOf" srcId="{B4EC96AC-F3C6-45AF-9434-9EF1BFE6655A}" destId="{C93A010A-DB55-4BC7-8A33-95C9E7084B16}" srcOrd="0" destOrd="0" presId="urn:microsoft.com/office/officeart/2005/8/layout/orgChart1"/>
    <dgm:cxn modelId="{AD96BFB7-3708-47B5-81C1-C4A088B64C38}" type="presParOf" srcId="{C93A010A-DB55-4BC7-8A33-95C9E7084B16}" destId="{90CE8738-3E01-4198-A4C2-FF20DA7E842B}" srcOrd="0" destOrd="0" presId="urn:microsoft.com/office/officeart/2005/8/layout/orgChart1"/>
    <dgm:cxn modelId="{BEEA3CD6-4EED-41BE-9990-9656493879BC}" type="presParOf" srcId="{90CE8738-3E01-4198-A4C2-FF20DA7E842B}" destId="{FC30A154-F8CF-4FF1-A1AA-627F93C70AD5}" srcOrd="0" destOrd="0" presId="urn:microsoft.com/office/officeart/2005/8/layout/orgChart1"/>
    <dgm:cxn modelId="{A1AFD4D2-9F5E-423C-92C8-B53DA56556D1}" type="presParOf" srcId="{90CE8738-3E01-4198-A4C2-FF20DA7E842B}" destId="{DAC0D230-1636-4D75-BA3D-5B724E879DAA}" srcOrd="1" destOrd="0" presId="urn:microsoft.com/office/officeart/2005/8/layout/orgChart1"/>
    <dgm:cxn modelId="{EEFA1723-3F64-472B-B374-E9162A42BA94}" type="presParOf" srcId="{C93A010A-DB55-4BC7-8A33-95C9E7084B16}" destId="{219BB2F6-5C0D-4ECA-8C00-1BDFA02B73F4}" srcOrd="1" destOrd="0" presId="urn:microsoft.com/office/officeart/2005/8/layout/orgChart1"/>
    <dgm:cxn modelId="{D9DB50E1-343A-436C-AD40-0F6A36493667}" type="presParOf" srcId="{219BB2F6-5C0D-4ECA-8C00-1BDFA02B73F4}" destId="{94CB3884-11AC-4439-B244-D74928BC8715}" srcOrd="0" destOrd="0" presId="urn:microsoft.com/office/officeart/2005/8/layout/orgChart1"/>
    <dgm:cxn modelId="{D6653909-1D57-454C-9B65-168E1EBC6920}" type="presParOf" srcId="{219BB2F6-5C0D-4ECA-8C00-1BDFA02B73F4}" destId="{C1E2B96F-5FFB-4203-A358-1B939C04C816}" srcOrd="1" destOrd="0" presId="urn:microsoft.com/office/officeart/2005/8/layout/orgChart1"/>
    <dgm:cxn modelId="{7CD327AD-AB80-4794-9367-9B397F031CFD}" type="presParOf" srcId="{C1E2B96F-5FFB-4203-A358-1B939C04C816}" destId="{B5E3BB99-8072-4D0B-AF1E-12C773AB581D}" srcOrd="0" destOrd="0" presId="urn:microsoft.com/office/officeart/2005/8/layout/orgChart1"/>
    <dgm:cxn modelId="{E300E706-1F28-4D67-AB9C-0A65065DEDF1}" type="presParOf" srcId="{B5E3BB99-8072-4D0B-AF1E-12C773AB581D}" destId="{574504B7-0E54-42E3-BE17-1DE902B71573}" srcOrd="0" destOrd="0" presId="urn:microsoft.com/office/officeart/2005/8/layout/orgChart1"/>
    <dgm:cxn modelId="{80A9BEE3-0BB2-444E-A98C-B0969BCA63C5}" type="presParOf" srcId="{B5E3BB99-8072-4D0B-AF1E-12C773AB581D}" destId="{57BBB914-1116-40B0-A48A-D61C540E693E}" srcOrd="1" destOrd="0" presId="urn:microsoft.com/office/officeart/2005/8/layout/orgChart1"/>
    <dgm:cxn modelId="{AEB3AAC5-8BCF-4675-83AF-D95B5850DEB2}" type="presParOf" srcId="{C1E2B96F-5FFB-4203-A358-1B939C04C816}" destId="{184E55F1-5701-450D-B105-6F28F37F62DB}" srcOrd="1" destOrd="0" presId="urn:microsoft.com/office/officeart/2005/8/layout/orgChart1"/>
    <dgm:cxn modelId="{7737122F-2ECF-4641-AF04-C25AAB135A39}" type="presParOf" srcId="{C1E2B96F-5FFB-4203-A358-1B939C04C816}" destId="{FF76B5FC-9695-437A-9E26-CF1FA04C49C1}" srcOrd="2" destOrd="0" presId="urn:microsoft.com/office/officeart/2005/8/layout/orgChart1"/>
    <dgm:cxn modelId="{407952CB-0A4B-4A2A-A423-D548B98FA883}" type="presParOf" srcId="{219BB2F6-5C0D-4ECA-8C00-1BDFA02B73F4}" destId="{BCD6D5C4-FEFC-4E4F-8366-B44E787074C6}" srcOrd="2" destOrd="0" presId="urn:microsoft.com/office/officeart/2005/8/layout/orgChart1"/>
    <dgm:cxn modelId="{C4B68D66-401A-422B-B78F-94CB2C850ED1}" type="presParOf" srcId="{219BB2F6-5C0D-4ECA-8C00-1BDFA02B73F4}" destId="{F5479D00-B81B-4E7E-BDA6-79C2972F6518}" srcOrd="3" destOrd="0" presId="urn:microsoft.com/office/officeart/2005/8/layout/orgChart1"/>
    <dgm:cxn modelId="{645BAAA8-6E19-4F66-BF15-5E3D6A46090A}" type="presParOf" srcId="{F5479D00-B81B-4E7E-BDA6-79C2972F6518}" destId="{0B78E58B-9752-4B88-90DC-24838CD3394A}" srcOrd="0" destOrd="0" presId="urn:microsoft.com/office/officeart/2005/8/layout/orgChart1"/>
    <dgm:cxn modelId="{F52BE484-D538-4128-BAF8-36484A6B7E97}" type="presParOf" srcId="{0B78E58B-9752-4B88-90DC-24838CD3394A}" destId="{7F31A32B-F659-4642-9CCC-C9A78642EC28}" srcOrd="0" destOrd="0" presId="urn:microsoft.com/office/officeart/2005/8/layout/orgChart1"/>
    <dgm:cxn modelId="{B0EFD1F0-50C8-4115-A8CE-B8A9C0FA0213}" type="presParOf" srcId="{0B78E58B-9752-4B88-90DC-24838CD3394A}" destId="{FC5E4886-D933-4996-965B-D132316CF61E}" srcOrd="1" destOrd="0" presId="urn:microsoft.com/office/officeart/2005/8/layout/orgChart1"/>
    <dgm:cxn modelId="{12DB9E64-CE1B-46AD-9F6A-AC9A6A499A6F}" type="presParOf" srcId="{F5479D00-B81B-4E7E-BDA6-79C2972F6518}" destId="{A639A0CE-66F4-453F-81B8-CDECE97D0453}" srcOrd="1" destOrd="0" presId="urn:microsoft.com/office/officeart/2005/8/layout/orgChart1"/>
    <dgm:cxn modelId="{60B459A9-9203-42A3-923A-736DAB48C622}" type="presParOf" srcId="{F5479D00-B81B-4E7E-BDA6-79C2972F6518}" destId="{85A6003D-78BE-45DC-AC0C-8BD50241C88F}" srcOrd="2" destOrd="0" presId="urn:microsoft.com/office/officeart/2005/8/layout/orgChart1"/>
    <dgm:cxn modelId="{05BB2E30-29D7-4619-81E2-0A6C743D5C62}" type="presParOf" srcId="{219BB2F6-5C0D-4ECA-8C00-1BDFA02B73F4}" destId="{55F6A4FE-336E-4444-9923-9A0C74256210}" srcOrd="4" destOrd="0" presId="urn:microsoft.com/office/officeart/2005/8/layout/orgChart1"/>
    <dgm:cxn modelId="{C4B228F5-B5FB-4B8C-A03D-F3ABD83948B9}" type="presParOf" srcId="{219BB2F6-5C0D-4ECA-8C00-1BDFA02B73F4}" destId="{0B9C31B8-0B35-42D4-86C9-F62CFB3BFAD1}" srcOrd="5" destOrd="0" presId="urn:microsoft.com/office/officeart/2005/8/layout/orgChart1"/>
    <dgm:cxn modelId="{5B98D164-D649-481D-88EA-CF170CE79BA0}" type="presParOf" srcId="{0B9C31B8-0B35-42D4-86C9-F62CFB3BFAD1}" destId="{1C3ED319-2FCF-4EA7-BCD2-35091952C995}" srcOrd="0" destOrd="0" presId="urn:microsoft.com/office/officeart/2005/8/layout/orgChart1"/>
    <dgm:cxn modelId="{AC3DCD54-8AC2-4E1D-B3B3-FC67D927D162}" type="presParOf" srcId="{1C3ED319-2FCF-4EA7-BCD2-35091952C995}" destId="{14275CE5-3E9E-41DF-AC28-214C1DA10F9A}" srcOrd="0" destOrd="0" presId="urn:microsoft.com/office/officeart/2005/8/layout/orgChart1"/>
    <dgm:cxn modelId="{288D1BE9-6377-41BD-8CFD-AE366888A1CA}" type="presParOf" srcId="{1C3ED319-2FCF-4EA7-BCD2-35091952C995}" destId="{A92F67FA-E0D8-42E9-9E0A-00D4CA5702A5}" srcOrd="1" destOrd="0" presId="urn:microsoft.com/office/officeart/2005/8/layout/orgChart1"/>
    <dgm:cxn modelId="{4D06B654-C041-4762-8067-0F1A27F14379}" type="presParOf" srcId="{0B9C31B8-0B35-42D4-86C9-F62CFB3BFAD1}" destId="{78A88810-9BB8-483A-9485-2C2861D5A312}" srcOrd="1" destOrd="0" presId="urn:microsoft.com/office/officeart/2005/8/layout/orgChart1"/>
    <dgm:cxn modelId="{035CB0EA-338E-48B9-AAB9-CE5897DEB643}" type="presParOf" srcId="{0B9C31B8-0B35-42D4-86C9-F62CFB3BFAD1}" destId="{0993CE3D-ABF4-4667-84C2-AF14AB493242}" srcOrd="2" destOrd="0" presId="urn:microsoft.com/office/officeart/2005/8/layout/orgChart1"/>
    <dgm:cxn modelId="{2700E15B-2709-422F-8CA3-8A1CB44882E4}" type="presParOf" srcId="{C93A010A-DB55-4BC7-8A33-95C9E7084B16}" destId="{8E8BFB5E-6330-4118-B3C1-919AA91E2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6A4FE-336E-4444-9923-9A0C74256210}">
      <dsp:nvSpPr>
        <dsp:cNvPr id="0" name=""/>
        <dsp:cNvSpPr/>
      </dsp:nvSpPr>
      <dsp:spPr>
        <a:xfrm>
          <a:off x="4114799" y="19952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6D5C4-FEFC-4E4F-8366-B44E787074C6}">
      <dsp:nvSpPr>
        <dsp:cNvPr id="0" name=""/>
        <dsp:cNvSpPr/>
      </dsp:nvSpPr>
      <dsp:spPr>
        <a:xfrm>
          <a:off x="4069079" y="1995270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B3884-11AC-4439-B244-D74928BC8715}">
      <dsp:nvSpPr>
        <dsp:cNvPr id="0" name=""/>
        <dsp:cNvSpPr/>
      </dsp:nvSpPr>
      <dsp:spPr>
        <a:xfrm>
          <a:off x="1203548" y="1995270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0A154-F8CF-4FF1-A1AA-627F93C70AD5}">
      <dsp:nvSpPr>
        <dsp:cNvPr id="0" name=""/>
        <dsp:cNvSpPr/>
      </dsp:nvSpPr>
      <dsp:spPr>
        <a:xfrm>
          <a:off x="2911803" y="792274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Muslim Turks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captured Jerusalem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from the Byzantine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Empire</a:t>
          </a:r>
        </a:p>
      </dsp:txBody>
      <dsp:txXfrm>
        <a:off x="2911803" y="792274"/>
        <a:ext cx="2405992" cy="1202996"/>
      </dsp:txXfrm>
    </dsp:sp>
    <dsp:sp modelId="{574504B7-0E54-42E3-BE17-1DE902B71573}">
      <dsp:nvSpPr>
        <dsp:cNvPr id="0" name=""/>
        <dsp:cNvSpPr/>
      </dsp:nvSpPr>
      <dsp:spPr>
        <a:xfrm>
          <a:off x="552" y="25005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Muslims stopped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Christians from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Visiting Holy Land</a:t>
          </a:r>
        </a:p>
      </dsp:txBody>
      <dsp:txXfrm>
        <a:off x="552" y="2500529"/>
        <a:ext cx="2405992" cy="1202996"/>
      </dsp:txXfrm>
    </dsp:sp>
    <dsp:sp modelId="{7F31A32B-F659-4642-9CCC-C9A78642EC28}">
      <dsp:nvSpPr>
        <dsp:cNvPr id="0" name=""/>
        <dsp:cNvSpPr/>
      </dsp:nvSpPr>
      <dsp:spPr>
        <a:xfrm>
          <a:off x="2911803" y="25005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Christian pilgrims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were attacked</a:t>
          </a:r>
        </a:p>
      </dsp:txBody>
      <dsp:txXfrm>
        <a:off x="2911803" y="2500529"/>
        <a:ext cx="2405992" cy="1202996"/>
      </dsp:txXfrm>
    </dsp:sp>
    <dsp:sp modelId="{14275CE5-3E9E-41DF-AC28-214C1DA10F9A}">
      <dsp:nvSpPr>
        <dsp:cNvPr id="0" name=""/>
        <dsp:cNvSpPr/>
      </dsp:nvSpPr>
      <dsp:spPr>
        <a:xfrm>
          <a:off x="5823054" y="2500529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Byzantine Empire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feared attack 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rPr>
            <a:t>Constantinople</a:t>
          </a:r>
        </a:p>
      </dsp:txBody>
      <dsp:txXfrm>
        <a:off x="5823054" y="2500529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513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744" y="0"/>
            <a:ext cx="4029511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6312"/>
            <a:ext cx="4029513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744" y="6536312"/>
            <a:ext cx="4029511" cy="3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E28DDE0B-25E6-4034-BB45-389902049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8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4744" y="0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4A29C-7649-4134-BEAA-6CB9B1917AE8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32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712" y="3269332"/>
            <a:ext cx="7437119" cy="30965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312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4744" y="6536312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944E1-8AE8-4577-9109-740A599B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44E1-8AE8-4577-9109-740A599BB9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CD0FD-85FA-4CF6-8534-4EE8B6453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D4091-90DF-4253-82EA-380F1DFB6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5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A695F-EA9F-43E6-9C6E-DEACE0723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2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B48EE-71E6-4C33-9397-1348C560D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8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24BF-A80B-4890-8023-8392D2477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5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16C5-35F2-4702-9AB3-1DC6150D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2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B21A-8D1A-445D-B7DE-DE8399774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7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66D87-E797-4FAD-950C-4F3759705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5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DD5FA-5711-4ECC-A9E3-AC05F7A53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7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FB908-DAB5-4CF3-A7D5-14DA079B3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48DE-8C8A-4261-B35B-3CBA06505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1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5AA83-D150-46CB-BE81-A2BBA99B3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6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D7EEE-B2C7-47C0-836F-5BF4F0672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AFE96-A32C-441C-BC66-B1F7A645E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9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F09666-C3FA-48FD-8DC8-0E6708E2F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Administrator\My%20Documents\My%20Pictures\Crusades%20ppt\bells.wav" TargetMode="External"/><Relationship Id="rId1" Type="http://schemas.microsoft.com/office/2007/relationships/media" Target="file:///C:\Documents%20and%20Settings\Administrator\My%20Documents\My%20Pictures\Crusades%20ppt\bells.wav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WAV"/><Relationship Id="rId7" Type="http://schemas.openxmlformats.org/officeDocument/2006/relationships/image" Target="../media/image10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My%20Documents\My%20Pictures\Crusades%20ppt\bouuu.wav" TargetMode="External"/><Relationship Id="rId1" Type="http://schemas.microsoft.com/office/2007/relationships/media" Target="file:///C:\Documents%20and%20Settings\Administrator\My%20Documents\My%20Pictures\Crusades%20ppt\bouuu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THE CRUSADES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A Quest for the Holy Land</a:t>
            </a:r>
          </a:p>
        </p:txBody>
      </p:sp>
      <p:pic>
        <p:nvPicPr>
          <p:cNvPr id="2052" name="bells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knight-horsebac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1619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4" fill="hold"/>
                                        <p:tgtEl>
                                          <p:spTgt spid="2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Third Crusade (1189-1192)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38600"/>
            <a:ext cx="40386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Book Antiqua" pitchFamily="18" charset="0"/>
              </a:rPr>
              <a:t>King Richard of England convinces the Turks to allow Christians to visit the Holy Land</a:t>
            </a:r>
          </a:p>
        </p:txBody>
      </p:sp>
      <p:pic>
        <p:nvPicPr>
          <p:cNvPr id="10244" name="Picture 4" descr="richar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1905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_croisade3_salad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5593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lion130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484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" fill="hold"/>
                                        <p:tgtEl>
                                          <p:spTgt spid="245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 Antiqua" pitchFamily="18" charset="0"/>
              </a:rPr>
              <a:t>Crusades Continue Through 1200’s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Several more crusades attempted with no victories for the Christians</a:t>
            </a:r>
          </a:p>
          <a:p>
            <a:pPr eaLnBrk="1" hangingPunct="1"/>
            <a:r>
              <a:rPr lang="en-US" smtClean="0">
                <a:latin typeface="Book Antiqua" pitchFamily="18" charset="0"/>
              </a:rPr>
              <a:t>Children’s crusade, - 30,000 soldiers - many of them under 12 years old – Never made it to the Holy Land </a:t>
            </a:r>
          </a:p>
        </p:txBody>
      </p:sp>
      <p:pic>
        <p:nvPicPr>
          <p:cNvPr id="11268" name="Picture 5" descr="children's crus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832225"/>
            <a:ext cx="30797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Results of the Crusades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Book Antiqua" pitchFamily="18" charset="0"/>
              </a:rPr>
              <a:t>Improvements</a:t>
            </a:r>
            <a:r>
              <a:rPr lang="en-US" sz="2400" smtClean="0">
                <a:latin typeface="Book Antiqua" pitchFamily="18" charset="0"/>
              </a:rPr>
              <a:t> –</a:t>
            </a:r>
            <a:r>
              <a:rPr lang="en-US" smtClean="0">
                <a:latin typeface="Book Antiqua" pitchFamily="18" charset="0"/>
              </a:rPr>
              <a:t> </a:t>
            </a:r>
            <a:r>
              <a:rPr lang="en-US" sz="2400" smtClean="0">
                <a:latin typeface="Book Antiqua" pitchFamily="18" charset="0"/>
              </a:rPr>
              <a:t>Ships, Maps, Explorers</a:t>
            </a:r>
          </a:p>
          <a:p>
            <a:pPr eaLnBrk="1" hangingPunct="1"/>
            <a:r>
              <a:rPr lang="en-US" b="1" smtClean="0">
                <a:latin typeface="Book Antiqua" pitchFamily="18" charset="0"/>
              </a:rPr>
              <a:t>Feudalism</a:t>
            </a:r>
            <a:r>
              <a:rPr lang="en-US" sz="2400" smtClean="0">
                <a:latin typeface="Book Antiqua" pitchFamily="18" charset="0"/>
              </a:rPr>
              <a:t> declines because Feudal lords die or 	spend too much money on military.</a:t>
            </a:r>
          </a:p>
          <a:p>
            <a:pPr eaLnBrk="1" hangingPunct="1"/>
            <a:r>
              <a:rPr lang="en-US" b="1" smtClean="0">
                <a:latin typeface="Book Antiqua" pitchFamily="18" charset="0"/>
              </a:rPr>
              <a:t>Turks</a:t>
            </a:r>
            <a:r>
              <a:rPr lang="en-US" sz="2400" smtClean="0">
                <a:latin typeface="Book Antiqua" pitchFamily="18" charset="0"/>
              </a:rPr>
              <a:t> still rule the Holy Land </a:t>
            </a:r>
          </a:p>
          <a:p>
            <a:pPr eaLnBrk="1" hangingPunct="1"/>
            <a:r>
              <a:rPr lang="en-US" b="1" smtClean="0">
                <a:latin typeface="Book Antiqua" pitchFamily="18" charset="0"/>
              </a:rPr>
              <a:t>Travel</a:t>
            </a:r>
            <a:r>
              <a:rPr lang="en-US" sz="2400" smtClean="0">
                <a:latin typeface="Book Antiqua" pitchFamily="18" charset="0"/>
              </a:rPr>
              <a:t> – Europeans want to travel more</a:t>
            </a:r>
          </a:p>
          <a:p>
            <a:pPr eaLnBrk="1" hangingPunct="1"/>
            <a:r>
              <a:rPr lang="en-US" b="1" smtClean="0">
                <a:latin typeface="Book Antiqua" pitchFamily="18" charset="0"/>
              </a:rPr>
              <a:t>Trade</a:t>
            </a:r>
            <a:r>
              <a:rPr lang="en-US" sz="2400" smtClean="0">
                <a:latin typeface="Book Antiqua" pitchFamily="18" charset="0"/>
              </a:rPr>
              <a:t> – Europeans want product from the East 	such as sugar, cotton, silk, spices, etc. </a:t>
            </a:r>
          </a:p>
          <a:p>
            <a:pPr eaLnBrk="1" hangingPunct="1"/>
            <a:endParaRPr lang="en-US" b="1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Assignment: Recruitment Poster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Use this PowerPoint to create a recruitment poster on </a:t>
            </a:r>
            <a:r>
              <a:rPr lang="en-US" sz="2400" dirty="0" err="1" smtClean="0"/>
              <a:t>PicCollage</a:t>
            </a:r>
            <a:r>
              <a:rPr lang="en-US" sz="2400" dirty="0" smtClean="0"/>
              <a:t>. Your project should include: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 definition of the crusades.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 map of the crusades.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four causes of the crusades.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Pope </a:t>
            </a:r>
            <a:r>
              <a:rPr lang="en-US" sz="2400" dirty="0" err="1" smtClean="0"/>
              <a:t>Urban’s</a:t>
            </a:r>
            <a:r>
              <a:rPr lang="en-US" sz="2400" dirty="0" smtClean="0"/>
              <a:t> call for defeat of the Turks to return the holy land to the Christians.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Who answered or needs to answer the call.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 description of all four crusades.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results of the crusades.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Crusades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Book Antiqua" pitchFamily="18" charset="0"/>
              </a:rPr>
              <a:t>A long series or Wars between Christians and Muslims</a:t>
            </a:r>
          </a:p>
          <a:p>
            <a:pPr eaLnBrk="1" hangingPunct="1"/>
            <a:r>
              <a:rPr lang="en-US" sz="2800" smtClean="0">
                <a:latin typeface="Book Antiqua" pitchFamily="18" charset="0"/>
              </a:rPr>
              <a:t>They fought over control of Jerusalem which was called the </a:t>
            </a:r>
            <a:r>
              <a:rPr lang="en-US" sz="2800" b="1" smtClean="0">
                <a:latin typeface="Book Antiqua" pitchFamily="18" charset="0"/>
              </a:rPr>
              <a:t>Holy Land </a:t>
            </a:r>
            <a:r>
              <a:rPr lang="en-US" sz="2800" smtClean="0">
                <a:latin typeface="Book Antiqua" pitchFamily="18" charset="0"/>
              </a:rPr>
              <a:t>because it was the region where Jesus had lived, preached and died</a:t>
            </a:r>
          </a:p>
        </p:txBody>
      </p:sp>
      <p:pic>
        <p:nvPicPr>
          <p:cNvPr id="4100" name="Picture 9" descr="7160P4~The-Middle-Ages-The-Crusades-Po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33550"/>
            <a:ext cx="3086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Causes of the Crusades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614488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7" name="Picture 15" descr="Alla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57338"/>
            <a:ext cx="2628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6" descr="cross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14287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The Call to Arms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600200"/>
            <a:ext cx="37338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Pope Urban II called for the defeat of the Turks, returning the Holy Land to the Christians</a:t>
            </a:r>
          </a:p>
        </p:txBody>
      </p:sp>
      <p:pic>
        <p:nvPicPr>
          <p:cNvPr id="5124" name="Picture 4" descr="Preaching Urb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000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chee126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4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Who Answered the Call?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latin typeface="Book Antiqua" pitchFamily="18" charset="0"/>
              </a:rPr>
              <a:t>Feudal Lords</a:t>
            </a:r>
          </a:p>
          <a:p>
            <a:pPr eaLnBrk="1" hangingPunct="1"/>
            <a:endParaRPr lang="en-US" sz="4800" smtClean="0">
              <a:latin typeface="Book Antiqua" pitchFamily="18" charset="0"/>
            </a:endParaRPr>
          </a:p>
          <a:p>
            <a:pPr eaLnBrk="1" hangingPunct="1"/>
            <a:r>
              <a:rPr lang="en-US" sz="4800" smtClean="0">
                <a:latin typeface="Book Antiqua" pitchFamily="18" charset="0"/>
              </a:rPr>
              <a:t>Knights</a:t>
            </a:r>
          </a:p>
          <a:p>
            <a:pPr eaLnBrk="1" hangingPunct="1"/>
            <a:endParaRPr lang="en-US" sz="4800" smtClean="0">
              <a:latin typeface="Book Antiqua" pitchFamily="18" charset="0"/>
            </a:endParaRPr>
          </a:p>
          <a:p>
            <a:pPr eaLnBrk="1" hangingPunct="1"/>
            <a:r>
              <a:rPr lang="en-US" sz="4800" smtClean="0">
                <a:latin typeface="Book Antiqua" pitchFamily="18" charset="0"/>
              </a:rPr>
              <a:t>Peasants</a:t>
            </a:r>
          </a:p>
        </p:txBody>
      </p:sp>
      <p:pic>
        <p:nvPicPr>
          <p:cNvPr id="20484" name="clap126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ope Urban I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828800"/>
            <a:ext cx="3975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8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The First Crusade (1096-1099)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Peasant army</a:t>
            </a:r>
          </a:p>
          <a:p>
            <a:pPr lvl="1" eaLnBrk="1" hangingPunct="1"/>
            <a:r>
              <a:rPr lang="en-US" smtClean="0">
                <a:latin typeface="Book Antiqua" pitchFamily="18" charset="0"/>
              </a:rPr>
              <a:t>Untrained</a:t>
            </a:r>
          </a:p>
          <a:p>
            <a:pPr lvl="1" eaLnBrk="1" hangingPunct="1"/>
            <a:r>
              <a:rPr lang="en-US" smtClean="0">
                <a:latin typeface="Book Antiqua" pitchFamily="18" charset="0"/>
              </a:rPr>
              <a:t>Lacked military equipment</a:t>
            </a:r>
          </a:p>
          <a:p>
            <a:pPr lvl="1" eaLnBrk="1" hangingPunct="1"/>
            <a:r>
              <a:rPr lang="en-US" smtClean="0">
                <a:latin typeface="Book Antiqua" pitchFamily="18" charset="0"/>
              </a:rPr>
              <a:t>Many killed by Muslim Turks</a:t>
            </a:r>
          </a:p>
          <a:p>
            <a:pPr eaLnBrk="1" hangingPunct="1"/>
            <a:r>
              <a:rPr lang="en-US" smtClean="0">
                <a:latin typeface="Book Antiqua" pitchFamily="18" charset="0"/>
              </a:rPr>
              <a:t>Knights</a:t>
            </a:r>
          </a:p>
          <a:p>
            <a:pPr lvl="1" eaLnBrk="1" hangingPunct="1"/>
            <a:r>
              <a:rPr lang="en-US" smtClean="0">
                <a:latin typeface="Book Antiqua" pitchFamily="18" charset="0"/>
              </a:rPr>
              <a:t>Succeeded in capturing Jerusalem</a:t>
            </a:r>
          </a:p>
        </p:txBody>
      </p:sp>
      <p:pic>
        <p:nvPicPr>
          <p:cNvPr id="7172" name="Picture 4" descr="crusades figh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7306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fikn128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chee1285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960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8" fill="hold"/>
                                        <p:tgtEl>
                                          <p:spTgt spid="21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15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74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9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Second Crusade (1147-1149)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After victory many Christians went back home.</a:t>
            </a:r>
          </a:p>
          <a:p>
            <a:pPr eaLnBrk="1" hangingPunct="1"/>
            <a:r>
              <a:rPr lang="en-US" smtClean="0">
                <a:latin typeface="Book Antiqua" pitchFamily="18" charset="0"/>
              </a:rPr>
              <a:t>The Turks eventually took back much of the territory.</a:t>
            </a:r>
          </a:p>
          <a:p>
            <a:pPr eaLnBrk="1" hangingPunct="1"/>
            <a:r>
              <a:rPr lang="en-US" smtClean="0">
                <a:latin typeface="Book Antiqua" pitchFamily="18" charset="0"/>
              </a:rPr>
              <a:t>King of France and Emperor of Germany sent troops to stop the Turks.</a:t>
            </a:r>
          </a:p>
          <a:p>
            <a:pPr eaLnBrk="1" hangingPunct="1"/>
            <a:endParaRPr lang="en-US" smtClean="0">
              <a:latin typeface="Book Antiqua" pitchFamily="18" charset="0"/>
            </a:endParaRPr>
          </a:p>
        </p:txBody>
      </p:sp>
      <p:pic>
        <p:nvPicPr>
          <p:cNvPr id="8196" name="Picture 4" descr="web_RichardTheLionhe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172200" y="4495800"/>
            <a:ext cx="25908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comb128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0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Second Crusade (1147-1149)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Book Antiqua" pitchFamily="18" charset="0"/>
              </a:rPr>
              <a:t>Saladin leads the Muslim Turks to victory, defeating the Christians</a:t>
            </a:r>
          </a:p>
          <a:p>
            <a:pPr eaLnBrk="1" hangingPunct="1"/>
            <a:r>
              <a:rPr lang="en-US" sz="2000" smtClean="0">
                <a:latin typeface="Book Antiqua" pitchFamily="18" charset="0"/>
              </a:rPr>
              <a:t>* He was considered a very wise ruler. He was known for his sometimes kind treatment of fallen enemies. Many Christians saw him as a model of knightly </a:t>
            </a:r>
            <a:r>
              <a:rPr lang="en-US" sz="2000" u="sng" smtClean="0">
                <a:latin typeface="Book Antiqua" pitchFamily="18" charset="0"/>
              </a:rPr>
              <a:t>chivalry</a:t>
            </a:r>
            <a:r>
              <a:rPr lang="en-US" sz="2000" smtClean="0">
                <a:latin typeface="Book Antiqua" pitchFamily="18" charset="0"/>
              </a:rPr>
              <a:t>.</a:t>
            </a:r>
          </a:p>
        </p:txBody>
      </p:sp>
      <p:pic>
        <p:nvPicPr>
          <p:cNvPr id="9220" name="Picture 4" descr="Salad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60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bouuu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436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5" fill="hold"/>
                                        <p:tgtEl>
                                          <p:spTgt spid="23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363</Words>
  <Application>Microsoft Office PowerPoint</Application>
  <PresentationFormat>On-screen Show (4:3)</PresentationFormat>
  <Paragraphs>62</Paragraphs>
  <Slides>13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THE CRUSADES</vt:lpstr>
      <vt:lpstr>Crusades</vt:lpstr>
      <vt:lpstr>PowerPoint Presentation</vt:lpstr>
      <vt:lpstr>Causes of the Crusades</vt:lpstr>
      <vt:lpstr>The Call to Arms</vt:lpstr>
      <vt:lpstr>Who Answered the Call?</vt:lpstr>
      <vt:lpstr>The First Crusade (1096-1099)</vt:lpstr>
      <vt:lpstr>Second Crusade (1147-1149)</vt:lpstr>
      <vt:lpstr>Second Crusade (1147-1149)</vt:lpstr>
      <vt:lpstr>Third Crusade (1189-1192)</vt:lpstr>
      <vt:lpstr>Crusades Continue Through 1200’s</vt:lpstr>
      <vt:lpstr>Results of the Crusades</vt:lpstr>
      <vt:lpstr>Assignment: Recruitment Poster</vt:lpstr>
    </vt:vector>
  </TitlesOfParts>
  <Company>SDUHSD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CRUSADES</dc:title>
  <dc:creator>Staff</dc:creator>
  <cp:lastModifiedBy>Windows User</cp:lastModifiedBy>
  <cp:revision>26</cp:revision>
  <cp:lastPrinted>2014-11-20T20:40:04Z</cp:lastPrinted>
  <dcterms:created xsi:type="dcterms:W3CDTF">2008-03-16T20:58:46Z</dcterms:created>
  <dcterms:modified xsi:type="dcterms:W3CDTF">2015-11-04T16:31:27Z</dcterms:modified>
</cp:coreProperties>
</file>