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16"/>
  </p:handoutMasterIdLst>
  <p:sldIdLst>
    <p:sldId id="256" r:id="rId6"/>
    <p:sldId id="261" r:id="rId7"/>
    <p:sldId id="265" r:id="rId8"/>
    <p:sldId id="262" r:id="rId9"/>
    <p:sldId id="260" r:id="rId10"/>
    <p:sldId id="257" r:id="rId11"/>
    <p:sldId id="258" r:id="rId12"/>
    <p:sldId id="259" r:id="rId13"/>
    <p:sldId id="266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28ACF2-E8C5-4173-870D-4780EF85D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914F4-8F6C-4AA4-8FE5-08A5D20FD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92DE-8B60-4A45-9AB7-B9EFC3883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0F1B0-3269-45BC-9530-E101214EE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A4A6-CA0F-4461-8E53-804BA8747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E35D0-0801-49A2-9C3D-7D178EA7A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5A7BF-73A5-47D3-8DBE-607F7ECA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60AF-3980-4E92-8A68-E08A06E15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24D07-26C4-4C88-A865-BA2FF5CA3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B2211-1964-4EA2-ADAB-37A20D20F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6B232-EE9B-4B85-A56F-347A451EF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996C-395B-435D-84F1-CBA70EDC3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2F9F9-0574-45BB-8679-8716FE497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090C-5F29-468C-B3D7-10962B955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5DCBC-3A6B-4E0A-9F29-F03419693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7998966-A34C-4CE5-B981-52D14FBB1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Georgia" pitchFamily="18" charset="0"/>
              </a:rPr>
              <a:t>The Schlieffen Plan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trench1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609600"/>
            <a:ext cx="6172200" cy="4349750"/>
          </a:xfrm>
          <a:noFill/>
        </p:spPr>
      </p:pic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4648200"/>
            <a:ext cx="8229600" cy="205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Georgia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Georgia" pitchFamily="18" charset="0"/>
              </a:rPr>
              <a:t>     Four years of trench warfare had begun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Georgia" pitchFamily="18" charset="0"/>
              </a:rPr>
              <a:t>How Could Germany Avoid a War on Two Fronts?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smtClean="0">
                <a:latin typeface="Georgia" pitchFamily="18" charset="0"/>
              </a:rPr>
              <a:t>Germany, during the late 1800’s, tried to keep on friendly terms with Russia</a:t>
            </a:r>
          </a:p>
          <a:p>
            <a:pPr eaLnBrk="1" hangingPunct="1"/>
            <a:r>
              <a:rPr lang="en-US" smtClean="0">
                <a:latin typeface="Georgia" pitchFamily="18" charset="0"/>
              </a:rPr>
              <a:t>If war came, Germany expected it to be with France, not Russia, which would mean battles to the west – a Western Front</a:t>
            </a:r>
          </a:p>
          <a:p>
            <a:pPr eaLnBrk="1" hangingPunct="1"/>
            <a:r>
              <a:rPr lang="en-US" smtClean="0">
                <a:latin typeface="Georgia" pitchFamily="18" charset="0"/>
              </a:rPr>
              <a:t>If Russia joined France against Germany, it would mean battles to the east – an Eastern Front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MAP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04800"/>
            <a:ext cx="8229600" cy="5749925"/>
          </a:xfrm>
          <a:noFill/>
        </p:spPr>
      </p:pic>
      <p:sp>
        <p:nvSpPr>
          <p:cNvPr id="19462" name="AutoShape 6"/>
          <p:cNvSpPr>
            <a:spLocks noChangeArrowheads="1"/>
          </p:cNvSpPr>
          <p:nvPr/>
        </p:nvSpPr>
        <p:spPr bwMode="auto">
          <a:xfrm rot="-2172155">
            <a:off x="1600200" y="37338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 rot="8714492">
            <a:off x="4800600" y="22860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25 0.28334 L 0.0375 -0.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84 0.03889 L 0.20416 -0.29444 " pathEditMode="relative" rAng="0" ptsTypes="AA">
                                      <p:cBhvr>
                                        <p:cTn id="10" dur="2000" spd="-100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nimBg="1"/>
      <p:bldP spid="194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eaLnBrk="1" hangingPunct="1"/>
            <a:r>
              <a:rPr lang="en-US" smtClean="0">
                <a:latin typeface="Georgia" pitchFamily="18" charset="0"/>
              </a:rPr>
              <a:t>Germany wanted to avoid a war on two fronts at all costs</a:t>
            </a:r>
          </a:p>
          <a:p>
            <a:pPr eaLnBrk="1" hangingPunct="1"/>
            <a:r>
              <a:rPr lang="en-US" smtClean="0">
                <a:latin typeface="Georgia" pitchFamily="18" charset="0"/>
              </a:rPr>
              <a:t>When Germany allied with Austria in 1879, Russia’s friendship was lost; Russia became France’s ally</a:t>
            </a:r>
          </a:p>
          <a:p>
            <a:pPr eaLnBrk="1" hangingPunct="1"/>
            <a:r>
              <a:rPr lang="en-US" smtClean="0">
                <a:latin typeface="Georgia" pitchFamily="18" charset="0"/>
              </a:rPr>
              <a:t>Germany planned to defeat France rapidly and then turn to the eastern front for a major offensive on Russia</a:t>
            </a:r>
          </a:p>
          <a:p>
            <a:pPr eaLnBrk="1" hangingPunct="1"/>
            <a:r>
              <a:rPr lang="en-US" smtClean="0">
                <a:latin typeface="Georgia" pitchFamily="18" charset="0"/>
              </a:rPr>
              <a:t>This was the basis for the Schlieffen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smtClean="0">
                <a:latin typeface="Georgia" pitchFamily="18" charset="0"/>
              </a:rPr>
              <a:t>General Von Schlieffen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5562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Georgia" pitchFamily="18" charset="0"/>
              </a:rPr>
              <a:t>German General Von Schlieffen developed a six week plan to knock France out of the war before turning attention to the Russians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Georgia" pitchFamily="18" charset="0"/>
              </a:rPr>
              <a:t>The Russian army was large but badly trained, poorly equipped, and scattered across a huge country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Georgia" pitchFamily="18" charset="0"/>
              </a:rPr>
              <a:t>It would take time for Russia to prepare its armed forces for full-scale war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Georgia" pitchFamily="18" charset="0"/>
              </a:rPr>
              <a:t>Schlieffen’s plan was to defeat France while Russia was struggling to get is army in order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Georgia" pitchFamily="18" charset="0"/>
              </a:rPr>
              <a:t>Then Germany could turn its full attention and firepower on Russia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600200"/>
            <a:ext cx="29718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Georgia" pitchFamily="18" charset="0"/>
              </a:rPr>
              <a:t>Assumptions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Georgia" pitchFamily="18" charset="0"/>
              </a:rPr>
              <a:t>Schlieffen based his plan on the following assumptions:</a:t>
            </a:r>
          </a:p>
          <a:p>
            <a:pPr lvl="1" eaLnBrk="1" hangingPunct="1"/>
            <a:r>
              <a:rPr lang="en-US" smtClean="0">
                <a:latin typeface="Georgia" pitchFamily="18" charset="0"/>
              </a:rPr>
              <a:t>Russia would take at least 6 weeks to mobilize</a:t>
            </a:r>
          </a:p>
          <a:p>
            <a:pPr lvl="1" eaLnBrk="1" hangingPunct="1"/>
            <a:r>
              <a:rPr lang="en-US" smtClean="0">
                <a:latin typeface="Georgia" pitchFamily="18" charset="0"/>
              </a:rPr>
              <a:t>France would be easily defeated in 6 weeks</a:t>
            </a:r>
          </a:p>
          <a:p>
            <a:pPr lvl="1" eaLnBrk="1" hangingPunct="1"/>
            <a:r>
              <a:rPr lang="en-US" smtClean="0">
                <a:latin typeface="Georgia" pitchFamily="18" charset="0"/>
              </a:rPr>
              <a:t>Belgium would not resist any German attack</a:t>
            </a:r>
          </a:p>
          <a:p>
            <a:pPr lvl="1" eaLnBrk="1" hangingPunct="1"/>
            <a:r>
              <a:rPr lang="en-US" smtClean="0">
                <a:latin typeface="Georgia" pitchFamily="18" charset="0"/>
              </a:rPr>
              <a:t>Britain would remain neutral based on a 70 year old treaty with Belgium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Georgia" pitchFamily="18" charset="0"/>
              </a:rPr>
              <a:t>The Reality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Georgia" pitchFamily="18" charset="0"/>
              </a:rPr>
              <a:t>On August 2, 1914, the German army invaded Luxembourg and Belgium according to the Schlieffen Plan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Georgia" pitchFamily="18" charset="0"/>
              </a:rPr>
              <a:t>The Germans were held up by the Belgium army, backed up by the British Expeditionary Force which arrived extremely quickly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Georgia" pitchFamily="18" charset="0"/>
              </a:rPr>
              <a:t>Russia mobilized in just 10 days and Germany was forced to withdraw troops from the Schlieffen Plan to defend her eastern border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Georgia" pitchFamily="18" charset="0"/>
              </a:rPr>
              <a:t>Germany did not take the chance to take Paris, instead decided to attack east of the capital; they were met by French at the Battle of the Marne which halted the German advance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0005c086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762000"/>
            <a:ext cx="7243763" cy="54022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Schlieffen Plan Fails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Georgia" pitchFamily="18" charset="0"/>
              </a:rPr>
              <a:t>Instead of knocking France out of the war, the Germans found themselves trapped on the Western Front, facing the combined armies of France, Britain, and their empires, including Canada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Georgia" pitchFamily="18" charset="0"/>
              </a:rPr>
              <a:t>Instead of a short, swift campaign as anticipated, Germany’s attack on France became a long, costly – and horrible – war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828DC5AF112D4FB5265DF22A00878E" ma:contentTypeVersion="0" ma:contentTypeDescription="Create a new document." ma:contentTypeScope="" ma:versionID="e41d3d70ce7a9d88fa9109b9c58161d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830C44B-5CC5-4AF0-9115-EEEE907B4A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12757CD-300F-4583-A26D-2D1EAAAEC262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945C5FB-2CF9-4168-8773-847B1C48F9D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5E06D95-C7BC-4254-B628-162D81ACB153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428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Georgia</vt:lpstr>
      <vt:lpstr>Default Design</vt:lpstr>
      <vt:lpstr>The Schlieffen Plan</vt:lpstr>
      <vt:lpstr>How Could Germany Avoid a War on Two Fronts?</vt:lpstr>
      <vt:lpstr>Slide 3</vt:lpstr>
      <vt:lpstr>Slide 4</vt:lpstr>
      <vt:lpstr>General Von Schlieffen</vt:lpstr>
      <vt:lpstr>Assumptions</vt:lpstr>
      <vt:lpstr>The Reality</vt:lpstr>
      <vt:lpstr>Slide 8</vt:lpstr>
      <vt:lpstr>The Schlieffen Plan Fails</vt:lpstr>
      <vt:lpstr>Slide 10</vt:lpstr>
    </vt:vector>
  </TitlesOfParts>
  <Company>HCData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Schlieffen Plan</dc:title>
  <dc:creator>Joe Schmoe</dc:creator>
  <cp:lastModifiedBy>EISD</cp:lastModifiedBy>
  <cp:revision>3</cp:revision>
  <dcterms:created xsi:type="dcterms:W3CDTF">2007-02-14T18:28:26Z</dcterms:created>
  <dcterms:modified xsi:type="dcterms:W3CDTF">2014-04-07T19:27:43Z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isplay_urn:schemas-microsoft-com:office:office#Editor">
    <vt:lpwstr>McLean, Rick</vt:lpwstr>
  </property>
  <property fmtid="{D5CDD505-2E9C-101B-9397-08002B2CF9AE}" pid="4" name="xd_Signature">
    <vt:lpwstr/>
  </property>
  <property fmtid="{D5CDD505-2E9C-101B-9397-08002B2CF9AE}" pid="5" name="display_urn:schemas-microsoft-com:office:office#Author">
    <vt:lpwstr>McLean, Rick</vt:lpwstr>
  </property>
  <property fmtid="{D5CDD505-2E9C-101B-9397-08002B2CF9AE}" pid="6" name="TemplateUrl">
    <vt:lpwstr/>
  </property>
  <property fmtid="{D5CDD505-2E9C-101B-9397-08002B2CF9AE}" pid="7" name="xd_ProgID">
    <vt:lpwstr/>
  </property>
  <property fmtid="{D5CDD505-2E9C-101B-9397-08002B2CF9AE}" pid="8" name="_SourceUrl">
    <vt:lpwstr/>
  </property>
</Properties>
</file>