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2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5" r:id="rId57"/>
    <p:sldId id="316" r:id="rId58"/>
    <p:sldId id="318" r:id="rId59"/>
    <p:sldId id="319" r:id="rId60"/>
    <p:sldId id="323" r:id="rId61"/>
    <p:sldId id="325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8AA4E-A147-4403-A336-2B4B3DFFB3B2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D1263-DA5F-4459-8B2A-430AB4E521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0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03676-AB51-4D67-8AC3-5931001B09B5}" type="slidenum">
              <a:rPr lang="en-US"/>
              <a:pPr/>
              <a:t>2</a:t>
            </a:fld>
            <a:endParaRPr lang="en-US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7F3416-43DD-44BC-9A90-1574937417BE}" type="slidenum">
              <a:rPr lang="en-US"/>
              <a:pPr/>
              <a:t>19</a:t>
            </a:fld>
            <a:endParaRPr lang="en-US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2E551E-72F7-4E59-8ACD-2F3553A231F6}" type="slidenum">
              <a:rPr lang="en-US"/>
              <a:pPr/>
              <a:t>22</a:t>
            </a:fld>
            <a:endParaRPr lang="en-US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8373B-407F-4E9F-9031-ED2975A2388E}" type="slidenum">
              <a:rPr lang="en-US"/>
              <a:pPr/>
              <a:t>25</a:t>
            </a:fld>
            <a:endParaRPr lang="en-US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00C02-3253-4EBD-8BD4-2D2B2D75B276}" type="slidenum">
              <a:rPr lang="en-US"/>
              <a:pPr/>
              <a:t>28</a:t>
            </a:fld>
            <a:endParaRPr lang="en-US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51A0AF-37EF-4B78-AFC8-96D66AC8961A}" type="slidenum">
              <a:rPr lang="en-US"/>
              <a:pPr/>
              <a:t>29</a:t>
            </a:fld>
            <a:endParaRPr lang="en-US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9750DD-452F-48FB-8E20-B06E4954F0A4}" type="slidenum">
              <a:rPr lang="en-US"/>
              <a:pPr/>
              <a:t>32</a:t>
            </a:fld>
            <a:endParaRPr lang="en-US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1805E-F8D1-42F9-8C63-2A0C0369BC2F}" type="slidenum">
              <a:rPr lang="en-US"/>
              <a:pPr/>
              <a:t>33</a:t>
            </a:fld>
            <a:endParaRPr 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36BCBA-28F0-43DB-B4E4-954EECA6C41A}" type="slidenum">
              <a:rPr lang="en-US"/>
              <a:pPr/>
              <a:t>34</a:t>
            </a:fld>
            <a:endParaRPr lang="en-US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5FE5B-EA85-4032-9077-7DD4B5357B9B}" type="slidenum">
              <a:rPr lang="en-US"/>
              <a:pPr/>
              <a:t>35</a:t>
            </a:fld>
            <a:endParaRPr lang="en-US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083E2C-19BD-486D-9636-3BF2BE920615}" type="slidenum">
              <a:rPr lang="en-US"/>
              <a:pPr/>
              <a:t>36</a:t>
            </a:fld>
            <a:endParaRPr lang="en-US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78499A-9D12-4B83-B841-C925E35CB51B}" type="slidenum">
              <a:rPr lang="en-US"/>
              <a:pPr/>
              <a:t>3</a:t>
            </a:fld>
            <a:endParaRPr lang="en-US"/>
          </a:p>
        </p:txBody>
      </p:sp>
      <p:sp>
        <p:nvSpPr>
          <p:cNvPr id="2068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A4902-1520-458F-A789-CAF4483C2017}" type="slidenum">
              <a:rPr lang="en-US"/>
              <a:pPr/>
              <a:t>37</a:t>
            </a:fld>
            <a:endParaRPr lang="en-US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C3CAC-003E-4972-AE8C-14BEE5807534}" type="slidenum">
              <a:rPr lang="en-US"/>
              <a:pPr/>
              <a:t>38</a:t>
            </a:fld>
            <a:endParaRPr lang="en-US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18132B-89EF-4483-81E0-2DFFF9FCD7EF}" type="slidenum">
              <a:rPr lang="en-US"/>
              <a:pPr/>
              <a:t>39</a:t>
            </a:fld>
            <a:endParaRPr lang="en-US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5046D-AD7F-4A7A-96CF-286FCF713DCF}" type="slidenum">
              <a:rPr lang="en-US"/>
              <a:pPr/>
              <a:t>40</a:t>
            </a:fld>
            <a:endParaRPr lang="en-US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678F17-83F1-44BD-A791-EEB2FF6B4E60}" type="slidenum">
              <a:rPr lang="en-US"/>
              <a:pPr/>
              <a:t>41</a:t>
            </a:fld>
            <a:endParaRPr lang="en-US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E95F33-E70F-4FDC-992E-41C677A3253A}" type="slidenum">
              <a:rPr lang="en-US"/>
              <a:pPr/>
              <a:t>42</a:t>
            </a:fld>
            <a:endParaRPr lang="en-US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E959E-5710-48BA-B955-4DFA7BDACB3B}" type="slidenum">
              <a:rPr lang="en-US"/>
              <a:pPr/>
              <a:t>50</a:t>
            </a:fld>
            <a:endParaRPr lang="en-US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6BD76-9295-4766-88F9-6620EA98C65C}" type="slidenum">
              <a:rPr lang="en-US"/>
              <a:pPr/>
              <a:t>51</a:t>
            </a:fld>
            <a:endParaRPr lang="en-US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68BDC-FBD3-49EC-B698-CF9E73134BB5}" type="slidenum">
              <a:rPr lang="en-US"/>
              <a:pPr/>
              <a:t>52</a:t>
            </a:fld>
            <a:endParaRPr lang="en-US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7C7A14-C394-40D5-BAF2-7334DED17696}" type="slidenum">
              <a:rPr lang="en-US"/>
              <a:pPr/>
              <a:t>53</a:t>
            </a:fld>
            <a:endParaRPr lang="en-US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9E1393-33E7-4F7C-B457-FBD4B21EEC6A}" type="slidenum">
              <a:rPr lang="en-US"/>
              <a:pPr/>
              <a:t>4</a:t>
            </a:fld>
            <a:endParaRPr lang="en-US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B2C140-A671-492B-A5D9-BE620D4F9226}" type="slidenum">
              <a:rPr lang="en-US"/>
              <a:pPr/>
              <a:t>54</a:t>
            </a:fld>
            <a:endParaRPr lang="en-US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59A20-0FF0-4923-92D7-7BD60472FBF3}" type="slidenum">
              <a:rPr lang="en-US"/>
              <a:pPr/>
              <a:t>55</a:t>
            </a:fld>
            <a:endParaRPr lang="en-US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D1EC73-FB28-4EE1-96C1-0EBF08902D14}" type="slidenum">
              <a:rPr lang="en-US"/>
              <a:pPr/>
              <a:t>58</a:t>
            </a:fld>
            <a:endParaRPr lang="en-US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5826-CB67-4715-B856-9561A385BACB}" type="slidenum">
              <a:rPr lang="en-US"/>
              <a:pPr/>
              <a:t>59</a:t>
            </a:fld>
            <a:endParaRPr lang="en-US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9A2638-688E-4F82-B314-2F7814956479}" type="slidenum">
              <a:rPr lang="en-US"/>
              <a:pPr/>
              <a:t>60</a:t>
            </a:fld>
            <a:endParaRPr lang="en-US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EBEE7-5A06-4EBC-829F-3CA8149700D9}" type="slidenum">
              <a:rPr lang="en-US"/>
              <a:pPr/>
              <a:t>5</a:t>
            </a:fld>
            <a:endParaRPr lang="en-US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7F0741-24AA-46D8-AD2F-A67FC2BC6748}" type="slidenum">
              <a:rPr lang="en-US"/>
              <a:pPr/>
              <a:t>11</a:t>
            </a:fld>
            <a:endParaRPr lang="en-US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C8C32-39FA-4EAC-99A4-36C521116C24}" type="slidenum">
              <a:rPr lang="en-US"/>
              <a:pPr/>
              <a:t>12</a:t>
            </a:fld>
            <a:endParaRPr lang="en-US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1EFFD-F61C-4C2C-AFC7-652E716C216A}" type="slidenum">
              <a:rPr lang="en-US"/>
              <a:pPr/>
              <a:t>13</a:t>
            </a:fld>
            <a:endParaRPr lang="en-US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4D6EC-4D55-4A61-914D-0785EBF0BEC1}" type="slidenum">
              <a:rPr lang="en-US"/>
              <a:pPr/>
              <a:t>15</a:t>
            </a:fld>
            <a:endParaRPr lang="en-US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1374F8-290C-46D5-BA31-1DD96D9AA2F5}" type="slidenum">
              <a:rPr lang="en-US"/>
              <a:pPr/>
              <a:t>18</a:t>
            </a:fld>
            <a:endParaRPr lang="en-US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2109A-1223-49E9-A625-4E399BA35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DA117-FEF4-4203-A7A9-F0EE2E1D5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13831-227B-40E0-A738-CB690C19ACDB}" type="datetimeFigureOut">
              <a:rPr lang="en-US" smtClean="0"/>
              <a:pPr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48A2-A326-4380-AB0F-D8FF0A128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>
                <a:latin typeface="Arabic Typesetting" pitchFamily="66" charset="-78"/>
                <a:cs typeface="Arabic Typesetting" pitchFamily="66" charset="-78"/>
              </a:rPr>
              <a:t>Trench Warfare</a:t>
            </a:r>
            <a:endParaRPr lang="en-US" sz="8800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24" y="3962400"/>
            <a:ext cx="30956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8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7772400" cy="4419600"/>
          </a:xfrm>
        </p:spPr>
        <p:txBody>
          <a:bodyPr/>
          <a:lstStyle/>
          <a:p>
            <a:pPr eaLnBrk="1" hangingPunct="1"/>
            <a:r>
              <a:rPr lang="en-US" smtClean="0"/>
              <a:t>Trench Warfare</a:t>
            </a:r>
            <a:br>
              <a:rPr lang="en-US" smtClean="0"/>
            </a:br>
            <a:r>
              <a:rPr lang="en-US" smtClean="0"/>
              <a:t>Suicide Runs,</a:t>
            </a:r>
            <a:br>
              <a:rPr lang="en-US" smtClean="0"/>
            </a:br>
            <a:r>
              <a:rPr lang="en-US" smtClean="0"/>
              <a:t>Trench Foot, &amp;</a:t>
            </a:r>
            <a:br>
              <a:rPr lang="en-US" smtClean="0"/>
            </a:br>
            <a:r>
              <a:rPr lang="en-US" smtClean="0"/>
              <a:t>Rats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-1828800" y="2562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4495800" y="-152400"/>
            <a:ext cx="4648200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7D7DFF"/>
                </a:solidFill>
                <a:latin typeface="Arial" pitchFamily="34" charset="0"/>
                <a:cs typeface="Arial" pitchFamily="34" charset="0"/>
              </a:rPr>
              <a:t>(2) Sergeant Harry Roberts, Lancashire Fusiliers, interviewed after the war.</a:t>
            </a:r>
            <a:r>
              <a:rPr 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you have never had trench feet described to you. I will tell you. Your feet swell to two or three times their normal size and go completely dead. You could stick a bayonet into them and not feel a thing. </a:t>
            </a:r>
            <a:r>
              <a:rPr lang="en-US" sz="3200"/>
              <a:t> 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45000" cy="2730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049713"/>
            <a:ext cx="4114800" cy="28082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228600" y="3114675"/>
            <a:ext cx="3886200" cy="374332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you are fortunate enough not to lose your feet and the swelling begins to go down. It is then that the intolerable, indescribable agony begins. I have heard men cry and even scream with the pain and many had to have their feet and legs amputated.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 flipV="1">
            <a:off x="1524000" y="3125788"/>
            <a:ext cx="640080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52600" y="2971800"/>
            <a:ext cx="7391400" cy="669925"/>
            <a:chOff x="0" y="0"/>
            <a:chExt cx="8064" cy="422"/>
          </a:xfrm>
        </p:grpSpPr>
        <p:sp>
          <p:nvSpPr>
            <p:cNvPr id="819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8064" cy="4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8064" cy="4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“Life in the trenches was hell on earth. Lice, rats, trench foot, trench mouth, where the gums rot and you lose your teeth. And of course dead bodies everywhere.</a:t>
              </a:r>
              <a:r>
                <a:rPr lang="en-US" sz="2800"/>
                <a:t> </a:t>
              </a:r>
            </a:p>
            <a:p>
              <a:endParaRPr lang="en-US" sz="2800"/>
            </a:p>
            <a:p>
              <a:r>
                <a:rPr lang="en-US" sz="2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Rats. There are millions!! Some are huge fellows, nearly as big as cats. Several of our men were awakened to find a rat snuggling down under the blanket alongside them!</a:t>
              </a:r>
              <a:r>
                <a:rPr lang="en-US" sz="2800">
                  <a:solidFill>
                    <a:srgbClr val="000000"/>
                  </a:solidFill>
                  <a:latin typeface="Swis721 BT" charset="0"/>
                  <a:cs typeface="Arial" pitchFamily="34" charset="0"/>
                </a:rPr>
                <a:t>”</a:t>
              </a:r>
              <a:endParaRPr lang="en-US" sz="2800"/>
            </a:p>
            <a:p>
              <a:endParaRPr lang="en-US" sz="2800"/>
            </a:p>
            <a:p>
              <a:pPr eaLnBrk="0" hangingPunct="0"/>
              <a:endParaRPr lang="en-US" sz="3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0" y="6172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German soldiers after rat hunting in their trenches 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8534400" y="6491288"/>
            <a:ext cx="609600" cy="366712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#32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81000"/>
            <a:ext cx="7772400" cy="6248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solidFill>
                  <a:srgbClr val="800000"/>
                </a:solidFill>
                <a:cs typeface="Times New Roman" pitchFamily="18" charset="0"/>
              </a:rPr>
              <a:t/>
            </a:r>
            <a:br>
              <a:rPr lang="en-US" b="1" smtClean="0">
                <a:solidFill>
                  <a:srgbClr val="800000"/>
                </a:solidFill>
                <a:cs typeface="Times New Roman" pitchFamily="18" charset="0"/>
              </a:rPr>
            </a:br>
            <a:r>
              <a:rPr lang="en-US" b="1" smtClean="0">
                <a:solidFill>
                  <a:srgbClr val="800000"/>
                </a:solidFill>
                <a:cs typeface="Times New Roman" pitchFamily="18" charset="0"/>
              </a:rPr>
              <a:t>“</a:t>
            </a:r>
            <a:r>
              <a:rPr 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In training the food was just about eatable but in France we were starving. All we lived on was tea and dog biscuits. If we got meat once a week we were lucky, but imagine trying to eat standing in a trench full of water with the smell of dead bodies nearby.” 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30200" y="210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4995" name="Picture 3" descr="(Image file size 13K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7543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914400" y="5867400"/>
            <a:ext cx="708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		Nap Time?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4114800" cy="838200"/>
          </a:xfrm>
        </p:spPr>
        <p:txBody>
          <a:bodyPr/>
          <a:lstStyle/>
          <a:p>
            <a:pPr eaLnBrk="1" hangingPunct="1"/>
            <a:r>
              <a:rPr lang="en-US" smtClean="0"/>
              <a:t>New Weapons</a:t>
            </a:r>
          </a:p>
        </p:txBody>
      </p:sp>
      <p:graphicFrame>
        <p:nvGraphicFramePr>
          <p:cNvPr id="10242" name="Object 0"/>
          <p:cNvGraphicFramePr>
            <a:graphicFrameLocks noChangeAspect="1"/>
          </p:cNvGraphicFramePr>
          <p:nvPr/>
        </p:nvGraphicFramePr>
        <p:xfrm>
          <a:off x="4724400" y="685800"/>
          <a:ext cx="4191000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Photo Editor Photo" r:id="rId3" imgW="4866667" imgH="3095238" progId="">
                  <p:embed/>
                </p:oleObj>
              </mc:Choice>
              <mc:Fallback>
                <p:oleObj name="Photo Editor Photo" r:id="rId3" imgW="4866667" imgH="3095238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685800"/>
                        <a:ext cx="4191000" cy="266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1"/>
          <p:cNvGraphicFramePr>
            <a:graphicFrameLocks noChangeAspect="1"/>
          </p:cNvGraphicFramePr>
          <p:nvPr/>
        </p:nvGraphicFramePr>
        <p:xfrm>
          <a:off x="0" y="3100388"/>
          <a:ext cx="5105400" cy="375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Photo Editor Photo" r:id="rId5" imgW="4761905" imgH="3505689" progId="">
                  <p:embed/>
                </p:oleObj>
              </mc:Choice>
              <mc:Fallback>
                <p:oleObj name="Photo Editor Photo" r:id="rId5" imgW="4761905" imgH="350568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00388"/>
                        <a:ext cx="5105400" cy="375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4114800" cy="838200"/>
          </a:xfrm>
        </p:spPr>
        <p:txBody>
          <a:bodyPr/>
          <a:lstStyle/>
          <a:p>
            <a:pPr eaLnBrk="1" hangingPunct="1"/>
            <a:r>
              <a:rPr lang="en-US" smtClean="0"/>
              <a:t>New Weapons</a:t>
            </a:r>
          </a:p>
        </p:txBody>
      </p:sp>
      <p:graphicFrame>
        <p:nvGraphicFramePr>
          <p:cNvPr id="11266" name="Object 0"/>
          <p:cNvGraphicFramePr>
            <a:graphicFrameLocks noChangeAspect="1"/>
          </p:cNvGraphicFramePr>
          <p:nvPr/>
        </p:nvGraphicFramePr>
        <p:xfrm>
          <a:off x="4381500" y="3886200"/>
          <a:ext cx="47625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Photo Editor Photo" r:id="rId3" imgW="4761905" imgH="2971429" progId="">
                  <p:embed/>
                </p:oleObj>
              </mc:Choice>
              <mc:Fallback>
                <p:oleObj name="Photo Editor Photo" r:id="rId3" imgW="4761905" imgH="2971429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0" y="3886200"/>
                        <a:ext cx="47625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1"/>
          <p:cNvGraphicFramePr>
            <a:graphicFrameLocks noChangeAspect="1"/>
          </p:cNvGraphicFramePr>
          <p:nvPr/>
        </p:nvGraphicFramePr>
        <p:xfrm>
          <a:off x="0" y="990600"/>
          <a:ext cx="4191000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Photo Editor Photo" r:id="rId5" imgW="4761905" imgH="3572374" progId="">
                  <p:embed/>
                </p:oleObj>
              </mc:Choice>
              <mc:Fallback>
                <p:oleObj name="Photo Editor Photo" r:id="rId5" imgW="4761905" imgH="3572374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4191000" cy="314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Camp%20Taylor%20-%20936-s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914400"/>
            <a:ext cx="4268788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pPr eaLnBrk="1" hangingPunct="1"/>
            <a:r>
              <a:rPr lang="en-US" sz="3600" smtClean="0"/>
              <a:t>Blinded by Mustard Gas</a:t>
            </a:r>
          </a:p>
        </p:txBody>
      </p:sp>
      <p:pic>
        <p:nvPicPr>
          <p:cNvPr id="86019" name="Picture 3" descr="mustard blind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815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8534400" y="6491288"/>
            <a:ext cx="609600" cy="366712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#53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1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0" y="6019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German machine-gun section with gasmasks (Verdun, 1916) 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8534400" y="6491288"/>
            <a:ext cx="609600" cy="366712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#34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-1577975" y="1287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-1150938" y="191293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5780" name="Picture 4" descr="FWWpar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077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4114800" cy="838200"/>
          </a:xfrm>
        </p:spPr>
        <p:txBody>
          <a:bodyPr/>
          <a:lstStyle/>
          <a:p>
            <a:pPr eaLnBrk="1" hangingPunct="1"/>
            <a:r>
              <a:rPr lang="en-US" smtClean="0"/>
              <a:t>New Weapons</a:t>
            </a:r>
          </a:p>
        </p:txBody>
      </p:sp>
      <p:pic>
        <p:nvPicPr>
          <p:cNvPr id="88067" name="Picture 3" descr="gala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45720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 descr="flamethrow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87750"/>
            <a:ext cx="41910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886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Early Tanks – How are they different from modern tanks?</a:t>
            </a:r>
          </a:p>
        </p:txBody>
      </p:sp>
      <p:pic>
        <p:nvPicPr>
          <p:cNvPr id="89091" name="Picture 3" descr="imag01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450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 descr="imag04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64820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 descr="057po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3860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4" descr="058la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470275"/>
            <a:ext cx="39624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5" descr="imag02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0"/>
            <a:ext cx="4876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Text Box 6"/>
          <p:cNvSpPr txBox="1">
            <a:spLocks noChangeArrowheads="1"/>
          </p:cNvSpPr>
          <p:nvPr/>
        </p:nvSpPr>
        <p:spPr bwMode="auto">
          <a:xfrm>
            <a:off x="4860925" y="2708275"/>
            <a:ext cx="2794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A “Led” Zeppelin 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</p:txBody>
      </p:sp>
      <p:pic>
        <p:nvPicPr>
          <p:cNvPr id="90118" name="Picture 7" descr="imag13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16375"/>
            <a:ext cx="41148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ln w="12700"/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2913" y="792163"/>
            <a:ext cx="666908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8400" y="685800"/>
            <a:ext cx="2894013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smtClean="0"/>
              <a:t>The Battlefield of Pashendale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>
          <a:ln w="12700"/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72200" cy="4514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0" y="6248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Dead bodies in a trench after an attack 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8534400" y="6491288"/>
            <a:ext cx="609600" cy="366712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#27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10288" cy="383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942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9652000" cy="2819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94212" name="Text Box 7"/>
          <p:cNvSpPr txBox="1">
            <a:spLocks noChangeArrowheads="1"/>
          </p:cNvSpPr>
          <p:nvPr/>
        </p:nvSpPr>
        <p:spPr bwMode="auto">
          <a:xfrm>
            <a:off x="6689725" y="280988"/>
            <a:ext cx="196215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The Results of</a:t>
            </a:r>
          </a:p>
          <a:p>
            <a:r>
              <a:rPr lang="en-US"/>
              <a:t>Years of War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543800" cy="1143000"/>
          </a:xfrm>
        </p:spPr>
        <p:txBody>
          <a:bodyPr/>
          <a:lstStyle/>
          <a:p>
            <a:pPr eaLnBrk="1" hangingPunct="1"/>
            <a:r>
              <a:rPr lang="en-US" smtClean="0"/>
              <a:t>The War at Sea – Naval Tech</a:t>
            </a:r>
          </a:p>
        </p:txBody>
      </p:sp>
      <p:pic>
        <p:nvPicPr>
          <p:cNvPr id="96259" name="Picture 3" descr="imag06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6858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2422525" y="5756275"/>
            <a:ext cx="15382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Battleships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imag18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219200" y="5410200"/>
            <a:ext cx="72850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At the Battle of Jutland – the largest Naval Battle of WWI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imag13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81063"/>
            <a:ext cx="85344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2514600" y="5867400"/>
            <a:ext cx="29178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Submarines (U-Boats)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5438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Rough Life In Trenches</a:t>
            </a:r>
          </a:p>
        </p:txBody>
      </p:sp>
      <p:graphicFrame>
        <p:nvGraphicFramePr>
          <p:cNvPr id="6146" name="Object 0"/>
          <p:cNvGraphicFramePr>
            <a:graphicFrameLocks noChangeAspect="1"/>
          </p:cNvGraphicFramePr>
          <p:nvPr/>
        </p:nvGraphicFramePr>
        <p:xfrm>
          <a:off x="0" y="457200"/>
          <a:ext cx="3419475" cy="538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4" imgW="3419952" imgH="5380952" progId="">
                  <p:embed/>
                </p:oleObj>
              </mc:Choice>
              <mc:Fallback>
                <p:oleObj name="Photo Editor Photo" r:id="rId4" imgW="3419952" imgH="5380952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3419475" cy="538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1"/>
          <p:cNvGraphicFramePr>
            <a:graphicFrameLocks noChangeAspect="1"/>
          </p:cNvGraphicFramePr>
          <p:nvPr/>
        </p:nvGraphicFramePr>
        <p:xfrm>
          <a:off x="4876800" y="685800"/>
          <a:ext cx="4057650" cy="405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6" imgW="4057143" imgH="4057143" progId="">
                  <p:embed/>
                </p:oleObj>
              </mc:Choice>
              <mc:Fallback>
                <p:oleObj name="Photo Editor Photo" r:id="rId6" imgW="4057143" imgH="4057143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685800"/>
                        <a:ext cx="4057650" cy="405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What’s a poor soldier to do?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can you protect yourself against all of this new weaponry?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Camouflage</a:t>
            </a:r>
          </a:p>
        </p:txBody>
      </p:sp>
      <p:pic>
        <p:nvPicPr>
          <p:cNvPr id="100355" name="Picture 3" descr="imag06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6400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756525" y="2555875"/>
            <a:ext cx="10128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HIDE!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imag0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819150"/>
            <a:ext cx="6553200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imag07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49275"/>
            <a:ext cx="716280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imag09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27075"/>
            <a:ext cx="86868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imag10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42900"/>
            <a:ext cx="66294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mag10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1000"/>
            <a:ext cx="5943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imag07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762000"/>
            <a:ext cx="6324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066800" y="563880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What’s wrong with this picture?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imag03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7239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508125" y="193675"/>
            <a:ext cx="544830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“Cry Havoc! And let slip the dogs of war!”</a:t>
            </a:r>
          </a:p>
          <a:p>
            <a:r>
              <a:rPr lang="en-US"/>
              <a:t>	</a:t>
            </a:r>
            <a:r>
              <a:rPr lang="en-US" sz="1200"/>
              <a:t>William Shakespeare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7527925" y="1870075"/>
            <a:ext cx="1217613" cy="1552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Animals</a:t>
            </a:r>
          </a:p>
          <a:p>
            <a:r>
              <a:rPr lang="en-US"/>
              <a:t>Are</a:t>
            </a:r>
          </a:p>
          <a:p>
            <a:r>
              <a:rPr lang="en-US"/>
              <a:t>Soldiers</a:t>
            </a:r>
          </a:p>
          <a:p>
            <a:r>
              <a:rPr lang="en-US"/>
              <a:t>Too!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imag05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"/>
            <a:ext cx="868680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3" descr="Stationery"/>
          <p:cNvSpPr txBox="1">
            <a:spLocks noChangeArrowheads="1"/>
          </p:cNvSpPr>
          <p:nvPr/>
        </p:nvSpPr>
        <p:spPr bwMode="auto">
          <a:xfrm>
            <a:off x="0" y="6324600"/>
            <a:ext cx="9144000" cy="396875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German soldiers in their trenches near Antwerp (September 1914)   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8534400" y="6491288"/>
            <a:ext cx="609600" cy="366712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#25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imag05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7315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imag05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09600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imag03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143000"/>
            <a:ext cx="7086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1752600" y="533400"/>
            <a:ext cx="62023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Women in the Army – The Army Nursing Corps.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1917-Russia Drops Out of War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Massive Russian losses discourage people of Russia</a:t>
            </a:r>
          </a:p>
          <a:p>
            <a:pPr eaLnBrk="1" hangingPunct="1"/>
            <a:r>
              <a:rPr lang="en-US" sz="2800" smtClean="0"/>
              <a:t>Communists blame Czar</a:t>
            </a:r>
          </a:p>
          <a:p>
            <a:pPr eaLnBrk="1" hangingPunct="1"/>
            <a:r>
              <a:rPr lang="en-US" sz="2800" smtClean="0"/>
              <a:t>People rise up against Czar</a:t>
            </a:r>
          </a:p>
          <a:p>
            <a:pPr lvl="1" eaLnBrk="1" hangingPunct="1"/>
            <a:r>
              <a:rPr lang="en-US" sz="2400" smtClean="0"/>
              <a:t>Civil war breaks out in Russia (Russian Revolution)</a:t>
            </a:r>
          </a:p>
          <a:p>
            <a:pPr lvl="1" eaLnBrk="1" hangingPunct="1"/>
            <a:r>
              <a:rPr lang="en-US" sz="2400" smtClean="0"/>
              <a:t>Lenin, Trotsky</a:t>
            </a:r>
          </a:p>
          <a:p>
            <a:pPr lvl="1" eaLnBrk="1" hangingPunct="1"/>
            <a:r>
              <a:rPr lang="en-US" sz="2400" smtClean="0"/>
              <a:t>Russia signs peace treaty w/ Germany</a:t>
            </a:r>
          </a:p>
          <a:p>
            <a:pPr lvl="2" eaLnBrk="1" hangingPunct="1"/>
            <a:r>
              <a:rPr lang="en-US" sz="2000" smtClean="0"/>
              <a:t>Treaty of Brest Litovsk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U.S. Gets involved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German U-boat sinks British passenger ship Lusitania</a:t>
            </a:r>
          </a:p>
          <a:p>
            <a:pPr eaLnBrk="1" hangingPunct="1"/>
            <a:r>
              <a:rPr lang="en-US" smtClean="0"/>
              <a:t>150 Americans on board die</a:t>
            </a:r>
          </a:p>
          <a:p>
            <a:pPr eaLnBrk="1" hangingPunct="1"/>
            <a:r>
              <a:rPr lang="en-US" smtClean="0"/>
              <a:t>Germany sends The Zimmerman Note</a:t>
            </a:r>
          </a:p>
          <a:p>
            <a:pPr lvl="1" eaLnBrk="1" hangingPunct="1"/>
            <a:r>
              <a:rPr lang="en-US" smtClean="0"/>
              <a:t>Asks Mexico to help if US gets into war</a:t>
            </a:r>
          </a:p>
          <a:p>
            <a:pPr lvl="1" eaLnBrk="1" hangingPunct="1"/>
            <a:r>
              <a:rPr lang="en-US" smtClean="0"/>
              <a:t>US intercepts message</a:t>
            </a:r>
          </a:p>
          <a:p>
            <a:pPr lvl="2" eaLnBrk="1" hangingPunct="1"/>
            <a:r>
              <a:rPr lang="en-US" smtClean="0"/>
              <a:t>US declares war on Germany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6985000" cy="4622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152400"/>
            <a:ext cx="7543800" cy="1143000"/>
          </a:xfrm>
        </p:spPr>
        <p:txBody>
          <a:bodyPr/>
          <a:lstStyle/>
          <a:p>
            <a:pPr eaLnBrk="1" hangingPunct="1"/>
            <a:r>
              <a:rPr lang="en-US" smtClean="0"/>
              <a:t>The Yanks Are Coming..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914400"/>
            <a:ext cx="46482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US unprepared for war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Army about the size of Italy’s army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Quickly expands Army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Massive force of fresh troops pour into Europe to help French and Brits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Poorly trained but enthusiastic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Enough to tip the scales in allies favor</a:t>
            </a: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000" y="1524000"/>
            <a:ext cx="3175000" cy="4864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5029200" y="6376988"/>
            <a:ext cx="41290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Gen. John “Blackjack” Pershing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0"/>
            <a:ext cx="4189413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/>
              <a:t>“Retreat hell, we just got here!”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idx="1"/>
          </p:nvPr>
        </p:nvSpPr>
        <p:spPr>
          <a:ln w="12700"/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mtClean="0"/>
              <a:t>American Battles</a:t>
            </a:r>
          </a:p>
          <a:p>
            <a:pPr eaLnBrk="1" hangingPunct="1"/>
            <a:r>
              <a:rPr lang="en-US" smtClean="0"/>
              <a:t>Belleau Wood</a:t>
            </a:r>
          </a:p>
          <a:p>
            <a:pPr eaLnBrk="1" hangingPunct="1"/>
            <a:r>
              <a:rPr lang="en-US" smtClean="0"/>
              <a:t>Argonne Forest</a:t>
            </a:r>
          </a:p>
          <a:p>
            <a:pPr eaLnBrk="1" hangingPunct="1"/>
            <a:r>
              <a:rPr lang="en-US" smtClean="0"/>
              <a:t>Chateau Thierry</a:t>
            </a: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762500" cy="4152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699000" cy="2692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How to Encourage People to Fight the War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subTitle" idx="1"/>
          </p:nvPr>
        </p:nvSpPr>
        <p:spPr>
          <a:ln w="12700"/>
        </p:spPr>
        <p:txBody>
          <a:bodyPr/>
          <a:lstStyle/>
          <a:p>
            <a:pPr eaLnBrk="1" hangingPunct="1"/>
            <a:r>
              <a:rPr lang="en-US" smtClean="0"/>
              <a:t>Propaganda!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4572000"/>
            <a:ext cx="50292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7200" smtClean="0"/>
              <a:t>Propaganda</a:t>
            </a:r>
          </a:p>
        </p:txBody>
      </p:sp>
      <p:pic>
        <p:nvPicPr>
          <p:cNvPr id="118787" name="Picture 3" descr="lusitania-08"/>
          <p:cNvPicPr>
            <a:picLocks noChangeAspect="1" noChangeArrowheads="1"/>
          </p:cNvPicPr>
          <p:nvPr/>
        </p:nvPicPr>
        <p:blipFill>
          <a:blip r:embed="rId2" cstate="print"/>
          <a:srcRect l="2122" t="2942" r="4466" b="2942"/>
          <a:stretch>
            <a:fillRect/>
          </a:stretch>
        </p:blipFill>
        <p:spPr bwMode="auto">
          <a:xfrm>
            <a:off x="2819400" y="76200"/>
            <a:ext cx="32480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lus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30654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 descr="WWIGorilla"/>
          <p:cNvPicPr>
            <a:picLocks noChangeAspect="1" noChangeArrowheads="1"/>
          </p:cNvPicPr>
          <p:nvPr/>
        </p:nvPicPr>
        <p:blipFill>
          <a:blip r:embed="rId4" cstate="print"/>
          <a:srcRect l="6645" t="1569" r="6969" b="4314"/>
          <a:stretch>
            <a:fillRect/>
          </a:stretch>
        </p:blipFill>
        <p:spPr bwMode="auto">
          <a:xfrm>
            <a:off x="6046788" y="76200"/>
            <a:ext cx="302101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752600" y="5638800"/>
            <a:ext cx="739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Arial" pitchFamily="34" charset="0"/>
              </a:rPr>
              <a:t>Each side tried to make the other look evil, and encourage people to fight</a:t>
            </a:r>
          </a:p>
        </p:txBody>
      </p:sp>
    </p:spTree>
  </p:cSld>
  <p:clrMapOvr>
    <a:masterClrMapping/>
  </p:clrMapOvr>
  <p:transition advClick="0" advTm="15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8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0" y="62484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A British trench - the soldier on the right is on guard - the others are resting.  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8534400" y="6491288"/>
            <a:ext cx="609600" cy="366712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#26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D128~Uncle-Sam-I-Want-You-Pos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321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3" descr="beatbackthehu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81400"/>
            <a:ext cx="218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4138" y="-1154113"/>
            <a:ext cx="0" cy="0"/>
            <a:chOff x="0" y="0"/>
            <a:chExt cx="0" cy="0"/>
          </a:xfrm>
        </p:grpSpPr>
        <p:sp>
          <p:nvSpPr>
            <p:cNvPr id="11981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981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19813" name="Picture 7" descr="uk-spi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96863"/>
            <a:ext cx="4983163" cy="65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5943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n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0"/>
            <a:ext cx="5486400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n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06375"/>
            <a:ext cx="6477000" cy="644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n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6781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033nev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300" y="1428750"/>
            <a:ext cx="6121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2346325" y="509588"/>
            <a:ext cx="23002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Artwork of WWI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Art</a:t>
            </a:r>
          </a:p>
        </p:txBody>
      </p:sp>
      <p:pic>
        <p:nvPicPr>
          <p:cNvPr id="128003" name="Picture 3" descr="029le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77240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990600" y="54864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What point is the artist trying to get across?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037nash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720725"/>
            <a:ext cx="8305800" cy="55276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048va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83058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051na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09600"/>
            <a:ext cx="74676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543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Rough Life In Trenches</a:t>
            </a:r>
          </a:p>
        </p:txBody>
      </p:sp>
      <p:graphicFrame>
        <p:nvGraphicFramePr>
          <p:cNvPr id="7170" name="Object 0"/>
          <p:cNvGraphicFramePr>
            <a:graphicFrameLocks noChangeAspect="1"/>
          </p:cNvGraphicFramePr>
          <p:nvPr/>
        </p:nvGraphicFramePr>
        <p:xfrm>
          <a:off x="0" y="609600"/>
          <a:ext cx="4114800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3" imgW="4114286" imgH="2734057" progId="">
                  <p:embed/>
                </p:oleObj>
              </mc:Choice>
              <mc:Fallback>
                <p:oleObj name="Photo Editor Photo" r:id="rId3" imgW="4114286" imgH="2734057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4114800" cy="273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1"/>
          <p:cNvGraphicFramePr>
            <a:graphicFrameLocks noChangeAspect="1"/>
          </p:cNvGraphicFramePr>
          <p:nvPr/>
        </p:nvGraphicFramePr>
        <p:xfrm>
          <a:off x="3400425" y="3095625"/>
          <a:ext cx="5743575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hoto Editor Photo" r:id="rId5" imgW="5742857" imgH="3761905" progId="">
                  <p:embed/>
                </p:oleObj>
              </mc:Choice>
              <mc:Fallback>
                <p:oleObj name="Photo Editor Photo" r:id="rId5" imgW="5742857" imgH="3761905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25" y="3095625"/>
                        <a:ext cx="5743575" cy="376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ww1st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153400" cy="304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Figure 31.1: Approximate Comparative Losses in World War I</a:t>
            </a: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" y="649288"/>
            <a:ext cx="8661400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228600"/>
            <a:ext cx="7543800" cy="1143000"/>
          </a:xfrm>
        </p:spPr>
        <p:txBody>
          <a:bodyPr/>
          <a:lstStyle/>
          <a:p>
            <a:pPr eaLnBrk="1" hangingPunct="1"/>
            <a:r>
              <a:rPr lang="en-US" smtClean="0"/>
              <a:t>Trenches Get Elaborate</a:t>
            </a:r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358924">
            <a:off x="1994694" y="-850106"/>
            <a:ext cx="5461000" cy="88376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Trenches Get Elaborate</a:t>
            </a: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0" y="1371600"/>
          <a:ext cx="5038725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hoto Editor Photo" r:id="rId3" imgW="5038095" imgH="2685714" progId="">
                  <p:embed/>
                </p:oleObj>
              </mc:Choice>
              <mc:Fallback>
                <p:oleObj name="Photo Editor Photo" r:id="rId3" imgW="5038095" imgH="2685714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5038725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1"/>
          <p:cNvGraphicFramePr>
            <a:graphicFrameLocks noChangeAspect="1"/>
          </p:cNvGraphicFramePr>
          <p:nvPr/>
        </p:nvGraphicFramePr>
        <p:xfrm>
          <a:off x="4572000" y="3800475"/>
          <a:ext cx="4572000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 Editor Photo" r:id="rId5" imgW="4571429" imgH="3057143" progId="">
                  <p:embed/>
                </p:oleObj>
              </mc:Choice>
              <mc:Fallback>
                <p:oleObj name="Photo Editor Photo" r:id="rId5" imgW="4571429" imgH="3057143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800475"/>
                        <a:ext cx="4572000" cy="305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Trench Warfare</a:t>
            </a:r>
          </a:p>
        </p:txBody>
      </p:sp>
      <p:graphicFrame>
        <p:nvGraphicFramePr>
          <p:cNvPr id="9218" name="Object 0"/>
          <p:cNvGraphicFramePr>
            <a:graphicFrameLocks noChangeAspect="1"/>
          </p:cNvGraphicFramePr>
          <p:nvPr/>
        </p:nvGraphicFramePr>
        <p:xfrm>
          <a:off x="3733800" y="3314700"/>
          <a:ext cx="5410200" cy="354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Photo Editor Photo" r:id="rId3" imgW="5742857" imgH="3761905" progId="">
                  <p:embed/>
                </p:oleObj>
              </mc:Choice>
              <mc:Fallback>
                <p:oleObj name="Photo Editor Photo" r:id="rId3" imgW="5742857" imgH="3761905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314700"/>
                        <a:ext cx="5410200" cy="354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1"/>
          <p:cNvGraphicFramePr>
            <a:graphicFrameLocks noChangeAspect="1"/>
          </p:cNvGraphicFramePr>
          <p:nvPr/>
        </p:nvGraphicFramePr>
        <p:xfrm>
          <a:off x="6856413" y="0"/>
          <a:ext cx="228758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Photo Editor Photo" r:id="rId5" imgW="2610214" imgH="4172532" progId="">
                  <p:embed/>
                </p:oleObj>
              </mc:Choice>
              <mc:Fallback>
                <p:oleObj name="Photo Editor Photo" r:id="rId5" imgW="2610214" imgH="4172532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6413" y="0"/>
                        <a:ext cx="2287587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2"/>
          <p:cNvGraphicFramePr>
            <a:graphicFrameLocks noChangeAspect="1"/>
          </p:cNvGraphicFramePr>
          <p:nvPr/>
        </p:nvGraphicFramePr>
        <p:xfrm>
          <a:off x="0" y="609600"/>
          <a:ext cx="41148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 Editor Photo" r:id="rId7" imgW="4761905" imgH="3048426" progId="">
                  <p:embed/>
                </p:oleObj>
              </mc:Choice>
              <mc:Fallback>
                <p:oleObj name="Photo Editor Photo" r:id="rId7" imgW="4761905" imgH="304842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41148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576</Words>
  <Application>Microsoft Office PowerPoint</Application>
  <PresentationFormat>On-screen Show (4:3)</PresentationFormat>
  <Paragraphs>120</Paragraphs>
  <Slides>61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Photo Editor Photo</vt:lpstr>
      <vt:lpstr>Trench Warfare</vt:lpstr>
      <vt:lpstr>PowerPoint Presentation</vt:lpstr>
      <vt:lpstr>Rough Life In Trenches</vt:lpstr>
      <vt:lpstr>PowerPoint Presentation</vt:lpstr>
      <vt:lpstr>PowerPoint Presentation</vt:lpstr>
      <vt:lpstr>Rough Life In Trenches</vt:lpstr>
      <vt:lpstr>Trenches Get Elaborate</vt:lpstr>
      <vt:lpstr>Trenches Get Elaborate</vt:lpstr>
      <vt:lpstr>Trench Warfare</vt:lpstr>
      <vt:lpstr>Trench Warfare Suicide Runs, Trench Foot, &amp; Rats</vt:lpstr>
      <vt:lpstr>PowerPoint Presentation</vt:lpstr>
      <vt:lpstr>PowerPoint Presentation</vt:lpstr>
      <vt:lpstr>PowerPoint Presentation</vt:lpstr>
      <vt:lpstr> “In training the food was just about eatable but in France we were starving. All we lived on was tea and dog biscuits. If we got meat once a week we were lucky, but imagine trying to eat standing in a trench full of water with the smell of dead bodies nearby.”  </vt:lpstr>
      <vt:lpstr>PowerPoint Presentation</vt:lpstr>
      <vt:lpstr>New Weapons</vt:lpstr>
      <vt:lpstr>New Weapons</vt:lpstr>
      <vt:lpstr>Blinded by Mustard Gas</vt:lpstr>
      <vt:lpstr>PowerPoint Presentation</vt:lpstr>
      <vt:lpstr>New Weapons</vt:lpstr>
      <vt:lpstr>Early Tanks – How are they different from modern tanks?</vt:lpstr>
      <vt:lpstr>PowerPoint Presentation</vt:lpstr>
      <vt:lpstr>PowerPoint Presentation</vt:lpstr>
      <vt:lpstr>The Battlefield of Pashendale</vt:lpstr>
      <vt:lpstr>PowerPoint Presentation</vt:lpstr>
      <vt:lpstr>PowerPoint Presentation</vt:lpstr>
      <vt:lpstr>The War at Sea – Naval Tech</vt:lpstr>
      <vt:lpstr>PowerPoint Presentation</vt:lpstr>
      <vt:lpstr>PowerPoint Presentation</vt:lpstr>
      <vt:lpstr>What’s a poor soldier to do?</vt:lpstr>
      <vt:lpstr>Camouflage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1917-Russia Drops Out of War</vt:lpstr>
      <vt:lpstr>The U.S. Gets involved</vt:lpstr>
      <vt:lpstr>PowerPoint Presentation</vt:lpstr>
      <vt:lpstr>The Yanks Are Coming..</vt:lpstr>
      <vt:lpstr>“Retreat hell, we just got here!”</vt:lpstr>
      <vt:lpstr>How to Encourage People to Fight the War</vt:lpstr>
      <vt:lpstr>Propaganda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</vt:lpstr>
      <vt:lpstr>PowerPoint Presentation</vt:lpstr>
      <vt:lpstr>PowerPoint Presentation</vt:lpstr>
      <vt:lpstr>PowerPoint Presentation</vt:lpstr>
      <vt:lpstr>PowerPoint Presentation</vt:lpstr>
      <vt:lpstr>Figure 31.1: Approximate Comparative Losses in World War 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EISD</dc:creator>
  <cp:lastModifiedBy>Windows User</cp:lastModifiedBy>
  <cp:revision>4</cp:revision>
  <dcterms:created xsi:type="dcterms:W3CDTF">2010-05-14T19:08:04Z</dcterms:created>
  <dcterms:modified xsi:type="dcterms:W3CDTF">2015-04-13T15:17:30Z</dcterms:modified>
</cp:coreProperties>
</file>