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6" r:id="rId4"/>
    <p:sldId id="268" r:id="rId5"/>
    <p:sldId id="257" r:id="rId6"/>
    <p:sldId id="262" r:id="rId7"/>
    <p:sldId id="258" r:id="rId8"/>
    <p:sldId id="259" r:id="rId9"/>
    <p:sldId id="260" r:id="rId10"/>
    <p:sldId id="263"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8" autoAdjust="0"/>
    <p:restoredTop sz="94660" autoAdjust="0"/>
  </p:normalViewPr>
  <p:slideViewPr>
    <p:cSldViewPr>
      <p:cViewPr varScale="1">
        <p:scale>
          <a:sx n="74" d="100"/>
          <a:sy n="74" d="100"/>
        </p:scale>
        <p:origin x="-1164" y="-90"/>
      </p:cViewPr>
      <p:guideLst>
        <p:guide orient="horz" pos="2160"/>
        <p:guide pos="2880"/>
      </p:guideLst>
    </p:cSldViewPr>
  </p:slideViewPr>
  <p:outlineViewPr>
    <p:cViewPr>
      <p:scale>
        <a:sx n="33" d="100"/>
        <a:sy n="33" d="100"/>
      </p:scale>
      <p:origin x="0" y="72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076D446-92D5-4C56-8553-EFBCF81BCE9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7BA0B1-C2F5-4533-B00D-6D5AE74AF1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19C2223-CFB0-4648-9099-5D72FDD91AB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E1EF300-E7CC-4B19-934C-08D3B493AA7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B998734-1242-49B1-8B6A-E1AB2FAAD1D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27BF769-0DB4-4A73-8A77-DFFFAFCE72B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361C52B-C4BE-411C-B29C-296369293C2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5548C17-A340-4807-8123-0104AA4C890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458BF0F-ED48-4735-AF2E-94C8906E5CB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91B3C2B-5E72-4CBA-B323-8F46720E4CB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4E370D6-7E2C-4616-99CE-2428CBED622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5ED3637-4D55-4DCC-BA66-55B4BD8693D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ttp://www.frumforum.com/wp-content/uploads/2012/01/Depression.jpg"/>
          <p:cNvPicPr>
            <a:picLocks noChangeAspect="1" noChangeArrowheads="1"/>
          </p:cNvPicPr>
          <p:nvPr/>
        </p:nvPicPr>
        <p:blipFill>
          <a:blip r:embed="rId2" cstate="print"/>
          <a:srcRect/>
          <a:stretch>
            <a:fillRect/>
          </a:stretch>
        </p:blipFill>
        <p:spPr bwMode="auto">
          <a:xfrm>
            <a:off x="0" y="-152400"/>
            <a:ext cx="9118600" cy="7010400"/>
          </a:xfrm>
          <a:prstGeom prst="rect">
            <a:avLst/>
          </a:prstGeom>
          <a:noFill/>
          <a:ln w="9525">
            <a:noFill/>
            <a:miter lim="800000"/>
            <a:headEnd/>
            <a:tailEnd/>
          </a:ln>
        </p:spPr>
      </p:pic>
      <p:sp>
        <p:nvSpPr>
          <p:cNvPr id="2051" name="Rectangle 2"/>
          <p:cNvSpPr>
            <a:spLocks noGrp="1" noChangeArrowheads="1"/>
          </p:cNvSpPr>
          <p:nvPr>
            <p:ph type="ctrTitle"/>
          </p:nvPr>
        </p:nvSpPr>
        <p:spPr>
          <a:xfrm>
            <a:off x="838200" y="1371600"/>
            <a:ext cx="7772400" cy="1470025"/>
          </a:xfrm>
        </p:spPr>
        <p:txBody>
          <a:bodyPr/>
          <a:lstStyle/>
          <a:p>
            <a:pPr eaLnBrk="1" hangingPunct="1"/>
            <a:r>
              <a:rPr lang="en-US" smtClean="0"/>
              <a:t>Worldwide Depression Mini Q</a:t>
            </a:r>
          </a:p>
        </p:txBody>
      </p:sp>
      <p:sp>
        <p:nvSpPr>
          <p:cNvPr id="2052" name="Rectangle 3"/>
          <p:cNvSpPr>
            <a:spLocks noGrp="1" noChangeArrowheads="1"/>
          </p:cNvSpPr>
          <p:nvPr>
            <p:ph type="subTitle" idx="1"/>
          </p:nvPr>
        </p:nvSpPr>
        <p:spPr>
          <a:xfrm>
            <a:off x="1143000" y="4038600"/>
            <a:ext cx="6400800" cy="2286000"/>
          </a:xfrm>
        </p:spPr>
        <p:txBody>
          <a:bodyPr/>
          <a:lstStyle/>
          <a:p>
            <a:pPr algn="l"/>
            <a:r>
              <a:rPr lang="en-US" sz="2800" smtClean="0">
                <a:solidFill>
                  <a:schemeClr val="bg1"/>
                </a:solidFill>
              </a:rPr>
              <a:t>Question: </a:t>
            </a:r>
          </a:p>
          <a:p>
            <a:pPr algn="l"/>
            <a:r>
              <a:rPr lang="en-US" sz="2800" smtClean="0">
                <a:solidFill>
                  <a:schemeClr val="bg1"/>
                </a:solidFill>
              </a:rPr>
              <a:t>How did the world-wide depression impact Europe in the years between WWI and WWII </a:t>
            </a:r>
          </a:p>
          <a:p>
            <a:pPr algn="l"/>
            <a:r>
              <a:rPr lang="en-US" smtClean="0"/>
              <a:t> </a:t>
            </a:r>
          </a:p>
          <a:p>
            <a:r>
              <a:rPr lang="en-US" smtClean="0"/>
              <a:t>	</a:t>
            </a:r>
          </a:p>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xfrm>
            <a:off x="457200" y="274638"/>
            <a:ext cx="8229600" cy="639762"/>
          </a:xfrm>
        </p:spPr>
        <p:txBody>
          <a:bodyPr/>
          <a:lstStyle/>
          <a:p>
            <a:pPr eaLnBrk="1" hangingPunct="1"/>
            <a:r>
              <a:rPr lang="en-US" sz="3600" smtClean="0"/>
              <a:t>Worldwide Depression</a:t>
            </a:r>
          </a:p>
        </p:txBody>
      </p:sp>
      <p:sp>
        <p:nvSpPr>
          <p:cNvPr id="11267" name="Rectangle 8"/>
          <p:cNvSpPr>
            <a:spLocks noGrp="1" noChangeArrowheads="1"/>
          </p:cNvSpPr>
          <p:nvPr>
            <p:ph type="body" sz="half" idx="2"/>
          </p:nvPr>
        </p:nvSpPr>
        <p:spPr/>
        <p:txBody>
          <a:bodyPr/>
          <a:lstStyle/>
          <a:p>
            <a:pPr marL="514350" indent="-514350" eaLnBrk="1" hangingPunct="1">
              <a:buFontTx/>
              <a:buAutoNum type="arabicPeriod"/>
            </a:pPr>
            <a:r>
              <a:rPr lang="en-US" sz="1600" smtClean="0"/>
              <a:t>What are some causes from the left that were not included in this mini Q?</a:t>
            </a:r>
          </a:p>
          <a:p>
            <a:pPr marL="514350" indent="-514350" eaLnBrk="1" hangingPunct="1">
              <a:buFontTx/>
              <a:buAutoNum type="arabicPeriod"/>
            </a:pPr>
            <a:r>
              <a:rPr lang="en-US" sz="1600" smtClean="0"/>
              <a:t>What us a tariff?</a:t>
            </a:r>
          </a:p>
          <a:p>
            <a:pPr marL="514350" indent="-514350" eaLnBrk="1" hangingPunct="1">
              <a:buFontTx/>
              <a:buAutoNum type="arabicPeriod"/>
            </a:pPr>
            <a:r>
              <a:rPr lang="en-US" sz="1600" smtClean="0"/>
              <a:t>How could higher tariffs help to cause a depression?</a:t>
            </a:r>
          </a:p>
          <a:p>
            <a:pPr marL="514350" indent="-514350" eaLnBrk="1" hangingPunct="1">
              <a:buFontTx/>
              <a:buAutoNum type="arabicPeriod"/>
            </a:pPr>
            <a:r>
              <a:rPr lang="en-US" sz="1600" smtClean="0"/>
              <a:t>In your groups discuss financial panic and what it means. Describe what you believe Americans were thinking when the market crashed and banks closed. </a:t>
            </a:r>
          </a:p>
          <a:p>
            <a:pPr marL="514350" indent="-514350" eaLnBrk="1" hangingPunct="1">
              <a:buFontTx/>
              <a:buAutoNum type="arabicPeriod"/>
            </a:pPr>
            <a:r>
              <a:rPr lang="en-US" sz="1600" smtClean="0"/>
              <a:t>Herbert Hoover was elected President of the USA n 1928. How could his election be considered a cause of the Great Depression in America?</a:t>
            </a:r>
          </a:p>
          <a:p>
            <a:pPr marL="514350" indent="-514350" eaLnBrk="1" hangingPunct="1">
              <a:buFontTx/>
              <a:buAutoNum type="arabicPeriod"/>
            </a:pPr>
            <a:endParaRPr lang="en-US" smtClean="0"/>
          </a:p>
        </p:txBody>
      </p:sp>
      <p:pic>
        <p:nvPicPr>
          <p:cNvPr id="11268" name="Picture 8" descr="61617658"/>
          <p:cNvPicPr>
            <a:picLocks noChangeAspect="1" noChangeArrowheads="1"/>
          </p:cNvPicPr>
          <p:nvPr/>
        </p:nvPicPr>
        <p:blipFill>
          <a:blip r:embed="rId2" cstate="print"/>
          <a:srcRect/>
          <a:stretch>
            <a:fillRect/>
          </a:stretch>
        </p:blipFill>
        <p:spPr bwMode="auto">
          <a:xfrm>
            <a:off x="0" y="1143000"/>
            <a:ext cx="4267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Task</a:t>
            </a:r>
          </a:p>
        </p:txBody>
      </p:sp>
      <p:sp>
        <p:nvSpPr>
          <p:cNvPr id="12291" name="Rectangle 3"/>
          <p:cNvSpPr>
            <a:spLocks noGrp="1" noChangeArrowheads="1"/>
          </p:cNvSpPr>
          <p:nvPr>
            <p:ph type="body" idx="1"/>
          </p:nvPr>
        </p:nvSpPr>
        <p:spPr/>
        <p:txBody>
          <a:bodyPr/>
          <a:lstStyle/>
          <a:p>
            <a:pPr eaLnBrk="1" hangingPunct="1">
              <a:buFontTx/>
              <a:buNone/>
            </a:pPr>
            <a:r>
              <a:rPr lang="en-US" dirty="0" smtClean="0"/>
              <a:t>IN your groups use what you learned </a:t>
            </a:r>
            <a:r>
              <a:rPr lang="en-US" dirty="0" smtClean="0"/>
              <a:t>to prevent the Great Depression.  The year is 1931, You are in the depression.  GET US OUT OF THIS MESS!</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563562"/>
          </a:xfrm>
        </p:spPr>
        <p:txBody>
          <a:bodyPr/>
          <a:lstStyle/>
          <a:p>
            <a:pPr eaLnBrk="1" hangingPunct="1"/>
            <a:r>
              <a:rPr lang="en-US" smtClean="0"/>
              <a:t>Background Info</a:t>
            </a:r>
          </a:p>
        </p:txBody>
      </p:sp>
      <p:sp>
        <p:nvSpPr>
          <p:cNvPr id="3075" name="Rectangle 3"/>
          <p:cNvSpPr>
            <a:spLocks noGrp="1" noChangeArrowheads="1"/>
          </p:cNvSpPr>
          <p:nvPr>
            <p:ph type="body" idx="1"/>
          </p:nvPr>
        </p:nvSpPr>
        <p:spPr>
          <a:xfrm>
            <a:off x="457200" y="990600"/>
            <a:ext cx="8382000" cy="5562600"/>
          </a:xfrm>
        </p:spPr>
        <p:txBody>
          <a:bodyPr/>
          <a:lstStyle/>
          <a:p>
            <a:pPr eaLnBrk="1" hangingPunct="1">
              <a:lnSpc>
                <a:spcPct val="80000"/>
              </a:lnSpc>
              <a:buFontTx/>
              <a:buNone/>
            </a:pPr>
            <a:r>
              <a:rPr lang="en-US" sz="1000" dirty="0" smtClean="0"/>
              <a:t>Video: </a:t>
            </a:r>
            <a:r>
              <a:rPr lang="en-US" sz="1200" dirty="0" smtClean="0"/>
              <a:t>videos.howstuffworks.com/</a:t>
            </a:r>
            <a:r>
              <a:rPr lang="en-US" sz="1200" dirty="0" err="1" smtClean="0"/>
              <a:t>hsw</a:t>
            </a:r>
            <a:r>
              <a:rPr lang="en-US" sz="1200" dirty="0" smtClean="0"/>
              <a:t>/13433-american-history-causes-of-the-great-depression-video.htm</a:t>
            </a:r>
          </a:p>
          <a:p>
            <a:pPr eaLnBrk="1" hangingPunct="1">
              <a:lnSpc>
                <a:spcPct val="80000"/>
              </a:lnSpc>
              <a:buFontTx/>
              <a:buNone/>
            </a:pPr>
            <a:endParaRPr lang="en-US" sz="1600" dirty="0" smtClean="0"/>
          </a:p>
          <a:p>
            <a:pPr eaLnBrk="1" hangingPunct="1">
              <a:lnSpc>
                <a:spcPct val="80000"/>
              </a:lnSpc>
              <a:buFontTx/>
              <a:buNone/>
            </a:pPr>
            <a:r>
              <a:rPr lang="en-US" sz="1400" dirty="0" smtClean="0"/>
              <a:t>The Great Depression was not caused when the market crashed but they were related. Both were caused by the problems building up in 1920s. The 1920s were a period before the Depression and after WWI, when the stock market and economy boomed. The National Income jumped 40% to 87 billion. Credit also became popular. People were told to buy now and pay later. </a:t>
            </a:r>
          </a:p>
          <a:p>
            <a:pPr eaLnBrk="1" hangingPunct="1">
              <a:lnSpc>
                <a:spcPct val="80000"/>
              </a:lnSpc>
              <a:buFontTx/>
              <a:buNone/>
            </a:pPr>
            <a:r>
              <a:rPr lang="en-US" sz="1400" dirty="0" smtClean="0"/>
              <a:t>During the Roaring 20s there was a farm depression. Farmers produced more food for WWI, but when the war ended there was less need for the goods. Prices of farm products fell 40%. The farm depression led up to the Great Depression. When the farmers went broke, they could not pay their mortgages. They had to rent farms and move. Banks also started to go bankrupt during the 1920s. The banks went broke because the farmers were not doing well. About 550 banks went broke in a year because of the farm failures. Another reason for the Depression was that not all people got richer during the Roaring 20s. The rich just got richer and the poor just kept getting poorer. The businesses were doing well. So, the rich people who owned them got wealthier. The workers pay didn't increase much. They did not have enough money for all the goods they wanted. So, they bought on credit. Soon their people bought less because they were in debt. With less and less people spending money, businesses went broke. </a:t>
            </a:r>
          </a:p>
          <a:p>
            <a:pPr eaLnBrk="1" hangingPunct="1">
              <a:lnSpc>
                <a:spcPct val="80000"/>
              </a:lnSpc>
              <a:buFontTx/>
              <a:buNone/>
            </a:pPr>
            <a:r>
              <a:rPr lang="en-US" sz="1400" dirty="0" smtClean="0"/>
              <a:t>European nations had borrowed heavily from the USA to fight the Great War. Many ended the war with astronomical amounts of debt, including Great Britain (154% of GDP), France (258% of GDP) and Italy (153% of GDP). There were strict demands for austerity measures, Flat refusals to accept losses on certain debts, and constant infighting over bailout plan after bailout plan. Deadlines were missed; new plans proposed; the populous rose up in arms; and the whole process started over again. This serial restructuring saga continued throughout Europe for the entire interwar period. Without the realistic ability to pay its enormous war debt, Germany spent the next 14 years on a path of multiple restructurings, occasionally paying installments (often in coal and timber) but more often defaulting on its financial obligations. Other European countries, particularly war-ravaged France, demanded full payment from the fledgling Weimar Republic. Initially, with its economy decimated by war and austerity measures, Germany responded by printing more and more money. In a startling surprise, the world was aghast as it watched </a:t>
            </a:r>
            <a:r>
              <a:rPr lang="en-US" sz="1300" dirty="0" smtClean="0"/>
              <a:t>Germany slip into hyperinflation where, at its height, one U.S. dollar was worth 4 trillion German marks.</a:t>
            </a:r>
          </a:p>
          <a:p>
            <a:pPr eaLnBrk="1" hangingPunct="1">
              <a:lnSpc>
                <a:spcPct val="80000"/>
              </a:lnSpc>
              <a:buFontTx/>
              <a:buNone/>
            </a:pPr>
            <a:endParaRPr lang="en-US" sz="1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639762"/>
          </a:xfrm>
        </p:spPr>
        <p:txBody>
          <a:bodyPr/>
          <a:lstStyle/>
          <a:p>
            <a:pPr eaLnBrk="1" hangingPunct="1"/>
            <a:r>
              <a:rPr lang="en-US" smtClean="0"/>
              <a:t>Background Questions</a:t>
            </a:r>
          </a:p>
        </p:txBody>
      </p:sp>
      <p:sp>
        <p:nvSpPr>
          <p:cNvPr id="4099" name="Rectangle 3"/>
          <p:cNvSpPr>
            <a:spLocks noGrp="1" noChangeArrowheads="1"/>
          </p:cNvSpPr>
          <p:nvPr>
            <p:ph type="body" idx="1"/>
          </p:nvPr>
        </p:nvSpPr>
        <p:spPr>
          <a:xfrm>
            <a:off x="457200" y="1143000"/>
            <a:ext cx="8229600" cy="4983163"/>
          </a:xfrm>
        </p:spPr>
        <p:txBody>
          <a:bodyPr/>
          <a:lstStyle/>
          <a:p>
            <a:pPr eaLnBrk="1" hangingPunct="1">
              <a:lnSpc>
                <a:spcPct val="80000"/>
              </a:lnSpc>
              <a:buFont typeface="Arial" charset="0"/>
              <a:buAutoNum type="arabicPeriod"/>
            </a:pPr>
            <a:r>
              <a:rPr lang="en-US" sz="2000" smtClean="0"/>
              <a:t>What was the period after WWI called  (the 1920’s)?</a:t>
            </a:r>
          </a:p>
          <a:p>
            <a:pPr eaLnBrk="1" hangingPunct="1">
              <a:lnSpc>
                <a:spcPct val="80000"/>
              </a:lnSpc>
              <a:buFont typeface="Arial" charset="0"/>
              <a:buAutoNum type="arabicPeriod"/>
            </a:pPr>
            <a:r>
              <a:rPr lang="en-US" sz="2000" smtClean="0"/>
              <a:t>What does buying on credit mean?</a:t>
            </a:r>
          </a:p>
          <a:p>
            <a:pPr eaLnBrk="1" hangingPunct="1">
              <a:lnSpc>
                <a:spcPct val="80000"/>
              </a:lnSpc>
              <a:buFont typeface="Arial" charset="0"/>
              <a:buAutoNum type="arabicPeriod"/>
            </a:pPr>
            <a:r>
              <a:rPr lang="en-US" sz="2000" smtClean="0"/>
              <a:t>What was the cause of the farm depression in the 1920’s? Why is this important?</a:t>
            </a:r>
          </a:p>
          <a:p>
            <a:pPr eaLnBrk="1" hangingPunct="1">
              <a:lnSpc>
                <a:spcPct val="80000"/>
              </a:lnSpc>
              <a:buFont typeface="Arial" charset="0"/>
              <a:buAutoNum type="arabicPeriod"/>
            </a:pPr>
            <a:r>
              <a:rPr lang="en-US" sz="2000" smtClean="0"/>
              <a:t>What group of people prospered most in the 1920’s? Who suffered? Why? </a:t>
            </a:r>
          </a:p>
          <a:p>
            <a:pPr eaLnBrk="1" hangingPunct="1">
              <a:lnSpc>
                <a:spcPct val="80000"/>
              </a:lnSpc>
              <a:buFont typeface="Arial" charset="0"/>
              <a:buAutoNum type="arabicPeriod"/>
            </a:pPr>
            <a:r>
              <a:rPr lang="en-US" sz="2000" smtClean="0"/>
              <a:t>Credit became a BIG problem in the late 1920’s. Why was buying on credit a problem and what effect did it have on businesses?</a:t>
            </a:r>
          </a:p>
          <a:p>
            <a:pPr eaLnBrk="1" hangingPunct="1">
              <a:lnSpc>
                <a:spcPct val="80000"/>
              </a:lnSpc>
              <a:buFont typeface="Arial" charset="0"/>
              <a:buAutoNum type="arabicPeriod"/>
            </a:pPr>
            <a:r>
              <a:rPr lang="en-US" sz="2000" smtClean="0"/>
              <a:t>How did the European nations pay to fight WWI? </a:t>
            </a:r>
          </a:p>
          <a:p>
            <a:pPr eaLnBrk="1" hangingPunct="1">
              <a:lnSpc>
                <a:spcPct val="80000"/>
              </a:lnSpc>
              <a:buFont typeface="Arial" charset="0"/>
              <a:buAutoNum type="arabicPeriod"/>
            </a:pPr>
            <a:r>
              <a:rPr lang="en-US" sz="2000" smtClean="0"/>
              <a:t>Many countries owed large amounts of debt, much higher than their GDP. Why would this become a problem for countries like Britain and France? </a:t>
            </a:r>
          </a:p>
          <a:p>
            <a:pPr eaLnBrk="1" hangingPunct="1">
              <a:lnSpc>
                <a:spcPct val="80000"/>
              </a:lnSpc>
              <a:buFont typeface="Arial" charset="0"/>
              <a:buAutoNum type="arabicPeriod"/>
            </a:pPr>
            <a:r>
              <a:rPr lang="en-US" sz="2000" smtClean="0"/>
              <a:t>Germany faced many problems after WWI largely due to the Treaty of Versailles, How did the German Government (Weimar Republic) handle it’s debts to the U.S. and other nations? </a:t>
            </a:r>
          </a:p>
          <a:p>
            <a:pPr eaLnBrk="1" hangingPunct="1">
              <a:lnSpc>
                <a:spcPct val="80000"/>
              </a:lnSpc>
              <a:buFont typeface="Arial" charset="0"/>
              <a:buAutoNum type="arabicPeriod"/>
            </a:pPr>
            <a:r>
              <a:rPr lang="en-US" sz="2000" smtClean="0"/>
              <a:t>How low did the German Marks value ultimately fall during the interwar years? </a:t>
            </a:r>
          </a:p>
          <a:p>
            <a:pPr eaLnBrk="1" hangingPunct="1">
              <a:lnSpc>
                <a:spcPct val="80000"/>
              </a:lnSpc>
              <a:buFont typeface="Arial" charset="0"/>
              <a:buAutoNum type="arabicPeriod"/>
            </a:pPr>
            <a:endParaRPr lang="en-US" sz="16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639763"/>
          </a:xfrm>
        </p:spPr>
        <p:txBody>
          <a:bodyPr/>
          <a:lstStyle/>
          <a:p>
            <a:pPr eaLnBrk="1" hangingPunct="1"/>
            <a:r>
              <a:rPr lang="en-US" smtClean="0"/>
              <a:t>European Debt</a:t>
            </a:r>
          </a:p>
        </p:txBody>
      </p:sp>
      <p:pic>
        <p:nvPicPr>
          <p:cNvPr id="5123" name="Picture 6" descr="EUROPEAN DEBT AFTER THE GREAT WAR"/>
          <p:cNvPicPr>
            <a:picLocks noChangeAspect="1" noChangeArrowheads="1"/>
          </p:cNvPicPr>
          <p:nvPr/>
        </p:nvPicPr>
        <p:blipFill>
          <a:blip r:embed="rId2" cstate="print"/>
          <a:srcRect/>
          <a:stretch>
            <a:fillRect/>
          </a:stretch>
        </p:blipFill>
        <p:spPr bwMode="auto">
          <a:xfrm>
            <a:off x="228600" y="762000"/>
            <a:ext cx="8077200" cy="4224338"/>
          </a:xfrm>
          <a:prstGeom prst="rect">
            <a:avLst/>
          </a:prstGeom>
          <a:noFill/>
          <a:ln w="9525">
            <a:noFill/>
            <a:miter lim="800000"/>
            <a:headEnd/>
            <a:tailEnd/>
          </a:ln>
        </p:spPr>
      </p:pic>
      <p:sp>
        <p:nvSpPr>
          <p:cNvPr id="5124" name="TextBox 5"/>
          <p:cNvSpPr txBox="1">
            <a:spLocks noChangeArrowheads="1"/>
          </p:cNvSpPr>
          <p:nvPr/>
        </p:nvSpPr>
        <p:spPr bwMode="auto">
          <a:xfrm>
            <a:off x="381000" y="5029200"/>
            <a:ext cx="8001000" cy="1662113"/>
          </a:xfrm>
          <a:prstGeom prst="rect">
            <a:avLst/>
          </a:prstGeom>
          <a:noFill/>
          <a:ln w="9525">
            <a:noFill/>
            <a:miter lim="800000"/>
            <a:headEnd/>
            <a:tailEnd/>
          </a:ln>
        </p:spPr>
        <p:txBody>
          <a:bodyPr>
            <a:spAutoFit/>
          </a:bodyPr>
          <a:lstStyle/>
          <a:p>
            <a:pPr marL="342900" indent="-342900">
              <a:buFont typeface="Arial" charset="0"/>
              <a:buAutoNum type="arabicPeriod"/>
            </a:pPr>
            <a:r>
              <a:rPr lang="en-US" sz="1400"/>
              <a:t>What is the source of this chart?</a:t>
            </a:r>
          </a:p>
          <a:p>
            <a:pPr marL="342900" indent="-342900">
              <a:buFont typeface="Arial" charset="0"/>
              <a:buAutoNum type="arabicPeriod"/>
            </a:pPr>
            <a:r>
              <a:rPr lang="en-US" sz="1400"/>
              <a:t>This chart shows us debt to GDP ratio. Which country has the highest debt to GDP? </a:t>
            </a:r>
          </a:p>
          <a:p>
            <a:pPr marL="342900" indent="-342900">
              <a:buFont typeface="Arial" charset="0"/>
              <a:buAutoNum type="arabicPeriod"/>
            </a:pPr>
            <a:r>
              <a:rPr lang="en-US" sz="1400"/>
              <a:t>Examine the countries involved in WWI. What do they all have in common except for the USA?</a:t>
            </a:r>
          </a:p>
          <a:p>
            <a:pPr marL="342900" indent="-342900">
              <a:buFont typeface="Arial" charset="0"/>
              <a:buAutoNum type="arabicPeriod"/>
            </a:pPr>
            <a:r>
              <a:rPr lang="en-US" sz="1400"/>
              <a:t>The USA was the only modern country after WWI with a stable economy, therefore becoming the lender to the European nations. Given the debt to GDP of most countries in Europe, how could this ultimately hurt the United States of America? </a:t>
            </a:r>
          </a:p>
          <a:p>
            <a:pPr marL="342900" indent="-342900">
              <a:buFont typeface="Arial" charset="0"/>
              <a:buAutoNum type="arabicPeriod"/>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0"/>
            <a:ext cx="8229600" cy="762000"/>
          </a:xfrm>
        </p:spPr>
        <p:txBody>
          <a:bodyPr/>
          <a:lstStyle/>
          <a:p>
            <a:pPr eaLnBrk="1" hangingPunct="1"/>
            <a:r>
              <a:rPr lang="en-US" smtClean="0"/>
              <a:t>Unemployment Rates</a:t>
            </a:r>
          </a:p>
        </p:txBody>
      </p:sp>
      <p:pic>
        <p:nvPicPr>
          <p:cNvPr id="6147" name="Picture 2" descr="F:\dep03.jpg"/>
          <p:cNvPicPr>
            <a:picLocks noGrp="1" noChangeAspect="1" noChangeArrowheads="1"/>
          </p:cNvPicPr>
          <p:nvPr>
            <p:ph type="body" sz="half" idx="1"/>
          </p:nvPr>
        </p:nvPicPr>
        <p:blipFill>
          <a:blip r:embed="rId2" cstate="print"/>
          <a:srcRect/>
          <a:stretch>
            <a:fillRect/>
          </a:stretch>
        </p:blipFill>
        <p:spPr>
          <a:xfrm>
            <a:off x="0" y="838200"/>
            <a:ext cx="5791200" cy="5710238"/>
          </a:xfrm>
          <a:noFill/>
        </p:spPr>
      </p:pic>
      <p:sp>
        <p:nvSpPr>
          <p:cNvPr id="6148" name="Text Box 6"/>
          <p:cNvSpPr txBox="1">
            <a:spLocks noChangeArrowheads="1"/>
          </p:cNvSpPr>
          <p:nvPr/>
        </p:nvSpPr>
        <p:spPr bwMode="auto">
          <a:xfrm>
            <a:off x="5867400" y="990600"/>
            <a:ext cx="2819400" cy="558958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a:t>Which continent does this map show?</a:t>
            </a:r>
          </a:p>
          <a:p>
            <a:pPr marL="342900" indent="-342900">
              <a:spcBef>
                <a:spcPct val="50000"/>
              </a:spcBef>
              <a:buFontTx/>
              <a:buAutoNum type="arabicPeriod"/>
            </a:pPr>
            <a:r>
              <a:rPr lang="en-US"/>
              <a:t>What is the title of this map?</a:t>
            </a:r>
          </a:p>
          <a:p>
            <a:pPr marL="342900" indent="-342900">
              <a:spcBef>
                <a:spcPct val="50000"/>
              </a:spcBef>
              <a:buFontTx/>
              <a:buAutoNum type="arabicPeriod"/>
            </a:pPr>
            <a:r>
              <a:rPr lang="en-US"/>
              <a:t>What year seemed to show the largest increase In unemployment?</a:t>
            </a:r>
          </a:p>
          <a:p>
            <a:pPr marL="342900" indent="-342900">
              <a:spcBef>
                <a:spcPct val="50000"/>
              </a:spcBef>
              <a:buFontTx/>
              <a:buAutoNum type="arabicPeriod"/>
            </a:pPr>
            <a:r>
              <a:rPr lang="en-US"/>
              <a:t>According to this map which country(s) showed the largest decline in production?</a:t>
            </a:r>
          </a:p>
          <a:p>
            <a:pPr marL="342900" indent="-342900">
              <a:spcBef>
                <a:spcPct val="50000"/>
              </a:spcBef>
              <a:buFontTx/>
              <a:buAutoNum type="arabicPeriod"/>
            </a:pPr>
            <a:r>
              <a:rPr lang="en-US"/>
              <a:t>Overall who seemed hardest hit by the depression and why? </a:t>
            </a:r>
          </a:p>
          <a:p>
            <a:pPr marL="342900" indent="-342900">
              <a:spcBef>
                <a:spcPct val="50000"/>
              </a:spcBef>
              <a:buFontTx/>
              <a:buAutoNum type="arabicPeriod"/>
            </a:pPr>
            <a:endParaRPr lang="en-US"/>
          </a:p>
          <a:p>
            <a:pPr marL="342900" indent="-342900">
              <a:spcBef>
                <a:spcPct val="50000"/>
              </a:spcBef>
              <a:buFontTx/>
              <a:buAutoNum type="arabicPeriod"/>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4267200" cy="1143000"/>
          </a:xfrm>
        </p:spPr>
        <p:txBody>
          <a:bodyPr/>
          <a:lstStyle/>
          <a:p>
            <a:pPr eaLnBrk="1" hangingPunct="1"/>
            <a:r>
              <a:rPr lang="en-US" sz="3200" smtClean="0"/>
              <a:t>Stock Market Crash</a:t>
            </a:r>
          </a:p>
        </p:txBody>
      </p:sp>
      <p:sp>
        <p:nvSpPr>
          <p:cNvPr id="7171" name="Rectangle 4"/>
          <p:cNvSpPr>
            <a:spLocks noGrp="1" noChangeArrowheads="1"/>
          </p:cNvSpPr>
          <p:nvPr>
            <p:ph type="body" sz="half" idx="1"/>
          </p:nvPr>
        </p:nvSpPr>
        <p:spPr>
          <a:xfrm>
            <a:off x="304800" y="990600"/>
            <a:ext cx="4038600" cy="2925763"/>
          </a:xfrm>
        </p:spPr>
        <p:txBody>
          <a:bodyPr/>
          <a:lstStyle/>
          <a:p>
            <a:pPr marL="514350" indent="-514350" eaLnBrk="1" hangingPunct="1">
              <a:buFontTx/>
              <a:buAutoNum type="arabicPeriod"/>
            </a:pPr>
            <a:r>
              <a:rPr lang="en-US" sz="1400" smtClean="0"/>
              <a:t>What information does the chart below provide?</a:t>
            </a:r>
          </a:p>
          <a:p>
            <a:pPr marL="514350" indent="-514350" eaLnBrk="1" hangingPunct="1">
              <a:buFontTx/>
              <a:buAutoNum type="arabicPeriod"/>
            </a:pPr>
            <a:r>
              <a:rPr lang="en-US" sz="1400" smtClean="0"/>
              <a:t>What is the source of the graph?</a:t>
            </a:r>
          </a:p>
          <a:p>
            <a:pPr marL="514350" indent="-514350" eaLnBrk="1" hangingPunct="1">
              <a:buFontTx/>
              <a:buAutoNum type="arabicPeriod"/>
            </a:pPr>
            <a:r>
              <a:rPr lang="en-US" sz="1400" smtClean="0"/>
              <a:t>Explain what happened to stock prices from 1923-1929?</a:t>
            </a:r>
          </a:p>
          <a:p>
            <a:pPr marL="514350" indent="-514350" eaLnBrk="1" hangingPunct="1">
              <a:buFontTx/>
              <a:buAutoNum type="arabicPeriod"/>
            </a:pPr>
            <a:r>
              <a:rPr lang="en-US" sz="1400" smtClean="0"/>
              <a:t>In 1929 something unimaginable happened, the collapse of the New York Stock exchange. What is this day forever known as?</a:t>
            </a:r>
          </a:p>
          <a:p>
            <a:pPr marL="514350" indent="-514350" eaLnBrk="1" hangingPunct="1">
              <a:buFontTx/>
              <a:buAutoNum type="arabicPeriod"/>
            </a:pPr>
            <a:r>
              <a:rPr lang="en-US" sz="1400" smtClean="0"/>
              <a:t>What was the date of the stock market crash? </a:t>
            </a:r>
          </a:p>
        </p:txBody>
      </p:sp>
      <p:pic>
        <p:nvPicPr>
          <p:cNvPr id="7172" name="Picture 7" descr="1d81e76ec9622bb2fbe9537424ae275e_1M"/>
          <p:cNvPicPr>
            <a:picLocks noChangeAspect="1" noChangeArrowheads="1"/>
          </p:cNvPicPr>
          <p:nvPr/>
        </p:nvPicPr>
        <p:blipFill>
          <a:blip r:embed="rId2" cstate="print"/>
          <a:srcRect/>
          <a:stretch>
            <a:fillRect/>
          </a:stretch>
        </p:blipFill>
        <p:spPr bwMode="auto">
          <a:xfrm>
            <a:off x="4419600" y="457200"/>
            <a:ext cx="4767263" cy="5791200"/>
          </a:xfrm>
          <a:prstGeom prst="rect">
            <a:avLst/>
          </a:prstGeom>
          <a:noFill/>
          <a:ln w="9525">
            <a:noFill/>
            <a:miter lim="800000"/>
            <a:headEnd/>
            <a:tailEnd/>
          </a:ln>
        </p:spPr>
      </p:pic>
      <p:pic>
        <p:nvPicPr>
          <p:cNvPr id="7173" name="Picture 5" descr="ch21_charts_us_se_p0705b_29274_1"/>
          <p:cNvPicPr>
            <a:picLocks noChangeAspect="1" noChangeArrowheads="1"/>
          </p:cNvPicPr>
          <p:nvPr/>
        </p:nvPicPr>
        <p:blipFill>
          <a:blip r:embed="rId3" cstate="print"/>
          <a:srcRect/>
          <a:stretch>
            <a:fillRect/>
          </a:stretch>
        </p:blipFill>
        <p:spPr bwMode="auto">
          <a:xfrm>
            <a:off x="123825" y="3657600"/>
            <a:ext cx="260191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ch21_charts_us_se_p0704b_29273_1"/>
          <p:cNvPicPr>
            <a:picLocks noChangeAspect="1" noChangeArrowheads="1"/>
          </p:cNvPicPr>
          <p:nvPr/>
        </p:nvPicPr>
        <p:blipFill>
          <a:blip r:embed="rId2" cstate="print"/>
          <a:srcRect/>
          <a:stretch>
            <a:fillRect/>
          </a:stretch>
        </p:blipFill>
        <p:spPr bwMode="auto">
          <a:xfrm>
            <a:off x="228600" y="762000"/>
            <a:ext cx="3505200" cy="3059113"/>
          </a:xfrm>
          <a:prstGeom prst="rect">
            <a:avLst/>
          </a:prstGeom>
          <a:noFill/>
          <a:ln w="9525">
            <a:noFill/>
            <a:miter lim="800000"/>
            <a:headEnd/>
            <a:tailEnd/>
          </a:ln>
        </p:spPr>
      </p:pic>
      <p:sp>
        <p:nvSpPr>
          <p:cNvPr id="8195" name="Rectangle 5"/>
          <p:cNvSpPr>
            <a:spLocks noGrp="1" noChangeArrowheads="1"/>
          </p:cNvSpPr>
          <p:nvPr>
            <p:ph type="title"/>
          </p:nvPr>
        </p:nvSpPr>
        <p:spPr>
          <a:xfrm>
            <a:off x="0" y="152400"/>
            <a:ext cx="4419600" cy="715963"/>
          </a:xfrm>
        </p:spPr>
        <p:txBody>
          <a:bodyPr/>
          <a:lstStyle/>
          <a:p>
            <a:pPr eaLnBrk="1" hangingPunct="1"/>
            <a:r>
              <a:rPr lang="en-US" smtClean="0"/>
              <a:t>USA Debt Crisis</a:t>
            </a:r>
          </a:p>
        </p:txBody>
      </p:sp>
      <p:sp>
        <p:nvSpPr>
          <p:cNvPr id="8196" name="Rectangle 6"/>
          <p:cNvSpPr>
            <a:spLocks noGrp="1" noChangeArrowheads="1"/>
          </p:cNvSpPr>
          <p:nvPr>
            <p:ph type="body" sz="half" idx="2"/>
          </p:nvPr>
        </p:nvSpPr>
        <p:spPr>
          <a:xfrm>
            <a:off x="4191000" y="2971800"/>
            <a:ext cx="4724400" cy="3733800"/>
          </a:xfrm>
        </p:spPr>
        <p:txBody>
          <a:bodyPr/>
          <a:lstStyle/>
          <a:p>
            <a:pPr marL="514350" indent="-514350" eaLnBrk="1" hangingPunct="1">
              <a:buFontTx/>
              <a:buAutoNum type="arabicPeriod"/>
            </a:pPr>
            <a:r>
              <a:rPr lang="en-US" sz="1600" dirty="0" smtClean="0"/>
              <a:t>What information can we gain from each chart?</a:t>
            </a:r>
          </a:p>
          <a:p>
            <a:pPr marL="514350" indent="-514350" eaLnBrk="1" hangingPunct="1">
              <a:buFontTx/>
              <a:buAutoNum type="arabicPeriod"/>
            </a:pPr>
            <a:r>
              <a:rPr lang="en-US" sz="1600" dirty="0" smtClean="0"/>
              <a:t>By looking at the consumer debt chart what can we say about debt form </a:t>
            </a:r>
            <a:r>
              <a:rPr lang="en-US" sz="1600" dirty="0" smtClean="0"/>
              <a:t>1921-1929? </a:t>
            </a:r>
            <a:endParaRPr lang="en-US" sz="1600" dirty="0" smtClean="0"/>
          </a:p>
          <a:p>
            <a:pPr marL="514350" indent="-514350" eaLnBrk="1" hangingPunct="1">
              <a:buFontTx/>
              <a:buAutoNum type="arabicPeriod"/>
            </a:pPr>
            <a:r>
              <a:rPr lang="en-US" sz="1600" dirty="0" smtClean="0"/>
              <a:t>What is a consumer?</a:t>
            </a:r>
          </a:p>
          <a:p>
            <a:pPr marL="514350" indent="-514350" eaLnBrk="1" hangingPunct="1">
              <a:buFontTx/>
              <a:buAutoNum type="arabicPeriod"/>
            </a:pPr>
            <a:r>
              <a:rPr lang="en-US" sz="1600" dirty="0" smtClean="0"/>
              <a:t>In what year did bank failures reach an all-time high?</a:t>
            </a:r>
          </a:p>
          <a:p>
            <a:pPr marL="514350" indent="-514350" eaLnBrk="1" hangingPunct="1">
              <a:buFontTx/>
              <a:buAutoNum type="arabicPeriod"/>
            </a:pPr>
            <a:r>
              <a:rPr lang="en-US" sz="1600" dirty="0" smtClean="0"/>
              <a:t>What was happening to businesses after 1929? Why do you think it decreases in 1933? </a:t>
            </a:r>
          </a:p>
          <a:p>
            <a:pPr marL="514350" indent="-514350" eaLnBrk="1" hangingPunct="1">
              <a:buFontTx/>
              <a:buAutoNum type="arabicPeriod"/>
            </a:pPr>
            <a:r>
              <a:rPr lang="en-US" sz="1600" dirty="0" smtClean="0"/>
              <a:t>The debt crisis comes to a head in 1929 with the stock market crash. Do you believe the debt crisis is linked to bank and business failures,? Explain. </a:t>
            </a:r>
          </a:p>
        </p:txBody>
      </p:sp>
      <p:pic>
        <p:nvPicPr>
          <p:cNvPr id="8197" name="Picture 5" descr="ch21_charts_us_se_p0710b_29277_1"/>
          <p:cNvPicPr>
            <a:picLocks noChangeAspect="1" noChangeArrowheads="1"/>
          </p:cNvPicPr>
          <p:nvPr/>
        </p:nvPicPr>
        <p:blipFill>
          <a:blip r:embed="rId3" cstate="print"/>
          <a:srcRect/>
          <a:stretch>
            <a:fillRect/>
          </a:stretch>
        </p:blipFill>
        <p:spPr bwMode="auto">
          <a:xfrm>
            <a:off x="0" y="3810000"/>
            <a:ext cx="4022725" cy="2819400"/>
          </a:xfrm>
          <a:prstGeom prst="rect">
            <a:avLst/>
          </a:prstGeom>
          <a:noFill/>
          <a:ln w="9525">
            <a:noFill/>
            <a:miter lim="800000"/>
            <a:headEnd/>
            <a:tailEnd/>
          </a:ln>
        </p:spPr>
      </p:pic>
      <p:pic>
        <p:nvPicPr>
          <p:cNvPr id="8198" name="Picture 7" descr="ch21_charts_us_se_p0710a_29276_1"/>
          <p:cNvPicPr>
            <a:picLocks noChangeAspect="1" noChangeArrowheads="1"/>
          </p:cNvPicPr>
          <p:nvPr/>
        </p:nvPicPr>
        <p:blipFill>
          <a:blip r:embed="rId4" cstate="print"/>
          <a:srcRect/>
          <a:stretch>
            <a:fillRect/>
          </a:stretch>
        </p:blipFill>
        <p:spPr bwMode="auto">
          <a:xfrm>
            <a:off x="5100638" y="0"/>
            <a:ext cx="4043362"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http://www.thrivinghealthnow.com/wp-content/uploads/2012/07/Hitler-the-Church.jpg"/>
          <p:cNvPicPr preferRelativeResize="0">
            <a:picLocks noChangeAspect="1" noChangeArrowheads="1"/>
          </p:cNvPicPr>
          <p:nvPr/>
        </p:nvPicPr>
        <p:blipFill>
          <a:blip r:embed="rId2" cstate="print"/>
          <a:srcRect/>
          <a:stretch>
            <a:fillRect/>
          </a:stretch>
        </p:blipFill>
        <p:spPr bwMode="auto">
          <a:xfrm>
            <a:off x="4267200" y="838200"/>
            <a:ext cx="3359150" cy="4800600"/>
          </a:xfrm>
          <a:prstGeom prst="rect">
            <a:avLst/>
          </a:prstGeom>
          <a:noFill/>
          <a:ln w="9525">
            <a:noFill/>
            <a:miter lim="800000"/>
            <a:headEnd/>
            <a:tailEnd/>
          </a:ln>
        </p:spPr>
      </p:pic>
      <p:sp>
        <p:nvSpPr>
          <p:cNvPr id="9219" name="Rectangle 2"/>
          <p:cNvSpPr>
            <a:spLocks noGrp="1" noChangeArrowheads="1"/>
          </p:cNvSpPr>
          <p:nvPr>
            <p:ph type="title"/>
          </p:nvPr>
        </p:nvSpPr>
        <p:spPr/>
        <p:txBody>
          <a:bodyPr/>
          <a:lstStyle/>
          <a:p>
            <a:pPr eaLnBrk="1" hangingPunct="1"/>
            <a:r>
              <a:rPr lang="en-US" dirty="0" smtClean="0"/>
              <a:t>Depression in Germany</a:t>
            </a:r>
          </a:p>
        </p:txBody>
      </p:sp>
      <p:sp>
        <p:nvSpPr>
          <p:cNvPr id="9220" name="Rectangle 4"/>
          <p:cNvSpPr>
            <a:spLocks noGrp="1" noChangeArrowheads="1"/>
          </p:cNvSpPr>
          <p:nvPr>
            <p:ph sz="half" idx="1"/>
          </p:nvPr>
        </p:nvSpPr>
        <p:spPr>
          <a:xfrm>
            <a:off x="152400" y="1600200"/>
            <a:ext cx="4038600" cy="4525963"/>
          </a:xfrm>
        </p:spPr>
        <p:txBody>
          <a:bodyPr/>
          <a:lstStyle/>
          <a:p>
            <a:pPr marL="0" indent="0" eaLnBrk="1" hangingPunct="1">
              <a:buNone/>
            </a:pPr>
            <a:r>
              <a:rPr lang="en-US" sz="1200" dirty="0" smtClean="0"/>
              <a:t>https</a:t>
            </a:r>
            <a:r>
              <a:rPr lang="en-US" sz="1200" dirty="0"/>
              <a:t>://www.youtube.com/watch?v=EWFNiQkvg1k</a:t>
            </a:r>
          </a:p>
          <a:p>
            <a:pPr eaLnBrk="1" hangingPunct="1">
              <a:buFont typeface="Arial" charset="0"/>
              <a:buAutoNum type="arabicPeriod"/>
            </a:pPr>
            <a:endParaRPr lang="en-US" sz="1200" dirty="0" smtClean="0"/>
          </a:p>
          <a:p>
            <a:pPr eaLnBrk="1" hangingPunct="1">
              <a:buFont typeface="Arial" charset="0"/>
              <a:buAutoNum type="arabicPeriod"/>
            </a:pPr>
            <a:r>
              <a:rPr lang="en-US" sz="1200" dirty="0" smtClean="0"/>
              <a:t>In </a:t>
            </a:r>
            <a:r>
              <a:rPr lang="en-US" sz="1200" dirty="0" smtClean="0"/>
              <a:t>the video, how did life  seem for Germans after WWI?</a:t>
            </a:r>
          </a:p>
          <a:p>
            <a:pPr eaLnBrk="1" hangingPunct="1">
              <a:buFont typeface="Arial" charset="0"/>
              <a:buAutoNum type="arabicPeriod"/>
            </a:pPr>
            <a:r>
              <a:rPr lang="en-US" sz="1200" dirty="0" smtClean="0"/>
              <a:t>How were the German people feeling in the depression times? Why?</a:t>
            </a:r>
          </a:p>
          <a:p>
            <a:pPr eaLnBrk="1" hangingPunct="1">
              <a:buFont typeface="Arial" charset="0"/>
              <a:buAutoNum type="arabicPeriod"/>
            </a:pPr>
            <a:r>
              <a:rPr lang="en-US" sz="1200" dirty="0" smtClean="0"/>
              <a:t>The German people believed the only way to recover was for something to change.  What change did many felt were needed? </a:t>
            </a:r>
          </a:p>
          <a:p>
            <a:pPr eaLnBrk="1" hangingPunct="1">
              <a:buFont typeface="Arial" charset="0"/>
              <a:buAutoNum type="arabicPeriod"/>
            </a:pPr>
            <a:r>
              <a:rPr lang="en-US" sz="1200" dirty="0" smtClean="0"/>
              <a:t>Describe the man pictured on this page, name him if you can.</a:t>
            </a:r>
          </a:p>
          <a:p>
            <a:pPr eaLnBrk="1" hangingPunct="1">
              <a:buFont typeface="Arial" charset="0"/>
              <a:buAutoNum type="arabicPeriod"/>
            </a:pPr>
            <a:r>
              <a:rPr lang="en-US" sz="1200" dirty="0" smtClean="0"/>
              <a:t>Why did people look to this man as a leader? </a:t>
            </a:r>
          </a:p>
          <a:p>
            <a:pPr eaLnBrk="1" hangingPunct="1">
              <a:buFont typeface="Arial" charset="0"/>
              <a:buAutoNum type="arabicPeriod"/>
            </a:pPr>
            <a:r>
              <a:rPr lang="en-US" sz="1200" dirty="0" smtClean="0"/>
              <a:t>What type of governmental change takes place in Germany under this man? Do you think it made things better for the country of Germany? Why</a:t>
            </a:r>
          </a:p>
          <a:p>
            <a:pPr eaLnBrk="1" hangingPunct="1">
              <a:buFont typeface="Arial" charset="0"/>
              <a:buAutoNum type="arabicPeriod"/>
            </a:pPr>
            <a:endParaRPr lang="en-US" sz="1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8229600" cy="715962"/>
          </a:xfrm>
        </p:spPr>
        <p:txBody>
          <a:bodyPr/>
          <a:lstStyle/>
          <a:p>
            <a:pPr eaLnBrk="1" hangingPunct="1"/>
            <a:r>
              <a:rPr lang="en-US" smtClean="0"/>
              <a:t>Worldwide Depression</a:t>
            </a:r>
          </a:p>
        </p:txBody>
      </p:sp>
      <p:sp>
        <p:nvSpPr>
          <p:cNvPr id="10243" name="Rectangle 6"/>
          <p:cNvSpPr>
            <a:spLocks noGrp="1" noChangeArrowheads="1"/>
          </p:cNvSpPr>
          <p:nvPr>
            <p:ph type="body" sz="half" idx="2"/>
          </p:nvPr>
        </p:nvSpPr>
        <p:spPr>
          <a:xfrm>
            <a:off x="5410200" y="1295400"/>
            <a:ext cx="3276600" cy="4830763"/>
          </a:xfrm>
        </p:spPr>
        <p:txBody>
          <a:bodyPr/>
          <a:lstStyle/>
          <a:p>
            <a:pPr marL="514350" indent="-514350" eaLnBrk="1" hangingPunct="1">
              <a:buFontTx/>
              <a:buAutoNum type="arabicPeriod"/>
            </a:pPr>
            <a:r>
              <a:rPr lang="en-US" sz="1400" dirty="0" smtClean="0"/>
              <a:t>What is the title of the flow chart? </a:t>
            </a:r>
          </a:p>
          <a:p>
            <a:pPr marL="514350" indent="-514350" eaLnBrk="1" hangingPunct="1">
              <a:buFontTx/>
              <a:buAutoNum type="arabicPeriod"/>
            </a:pPr>
            <a:r>
              <a:rPr lang="en-US" sz="1400" dirty="0" smtClean="0"/>
              <a:t>The flow chart shows us the continual circle of the worldwide depression. If you were to choose one of the subheadings as a starting point which would it be and why?</a:t>
            </a:r>
          </a:p>
          <a:p>
            <a:pPr marL="514350" indent="-514350" eaLnBrk="1" hangingPunct="1">
              <a:buFontTx/>
              <a:buAutoNum type="arabicPeriod"/>
            </a:pPr>
            <a:r>
              <a:rPr lang="en-US" sz="1400" dirty="0" smtClean="0"/>
              <a:t>Analyze the flow chart, how does production in Europe effect the USA?</a:t>
            </a:r>
          </a:p>
          <a:p>
            <a:pPr marL="514350" indent="-514350" eaLnBrk="1" hangingPunct="1">
              <a:buFontTx/>
              <a:buAutoNum type="arabicPeriod"/>
            </a:pPr>
            <a:r>
              <a:rPr lang="en-US" sz="1400" dirty="0" smtClean="0"/>
              <a:t>European countries were unable to pay their war debts. How does this ultimately hurt the European nations form rebuilding?</a:t>
            </a:r>
          </a:p>
          <a:p>
            <a:pPr marL="514350" indent="-514350" eaLnBrk="1" hangingPunct="1">
              <a:buFontTx/>
              <a:buAutoNum type="arabicPeriod"/>
            </a:pPr>
            <a:r>
              <a:rPr lang="en-US" sz="1400" dirty="0" smtClean="0"/>
              <a:t>From looking at the flow chart and all the other knowledge gained </a:t>
            </a:r>
            <a:r>
              <a:rPr lang="en-US" sz="1400" dirty="0" smtClean="0"/>
              <a:t>do </a:t>
            </a:r>
            <a:r>
              <a:rPr lang="en-US" sz="1400" dirty="0" smtClean="0"/>
              <a:t>you believe the USA and the stock market crash caused the depression? Why or why not.</a:t>
            </a:r>
          </a:p>
        </p:txBody>
      </p:sp>
      <p:pic>
        <p:nvPicPr>
          <p:cNvPr id="10244" name="Picture 7" descr="ch21_charts_us_se_p0708_29275_1"/>
          <p:cNvPicPr>
            <a:picLocks noChangeAspect="1" noChangeArrowheads="1"/>
          </p:cNvPicPr>
          <p:nvPr/>
        </p:nvPicPr>
        <p:blipFill>
          <a:blip r:embed="rId2" cstate="print"/>
          <a:srcRect/>
          <a:stretch>
            <a:fillRect/>
          </a:stretch>
        </p:blipFill>
        <p:spPr bwMode="auto">
          <a:xfrm>
            <a:off x="0" y="1447800"/>
            <a:ext cx="54102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574</TotalTime>
  <Words>1318</Words>
  <Application>Microsoft Office PowerPoint</Application>
  <PresentationFormat>On-screen Show (4:3)</PresentationFormat>
  <Paragraphs>68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Worldwide Depression Mini Q</vt:lpstr>
      <vt:lpstr>Background Info</vt:lpstr>
      <vt:lpstr>Background Questions</vt:lpstr>
      <vt:lpstr>European Debt</vt:lpstr>
      <vt:lpstr>Unemployment Rates</vt:lpstr>
      <vt:lpstr>Stock Market Crash</vt:lpstr>
      <vt:lpstr>USA Debt Crisis</vt:lpstr>
      <vt:lpstr>Depression in Germany</vt:lpstr>
      <vt:lpstr>Worldwide Depression</vt:lpstr>
      <vt:lpstr>Worldwide Depression</vt:lpstr>
      <vt:lpstr>Task</vt:lpstr>
    </vt:vector>
  </TitlesOfParts>
  <Company>Paulding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Worldwide Depression Mini Q</dc:title>
  <dc:creator>Paulding</dc:creator>
  <cp:lastModifiedBy>Windows User</cp:lastModifiedBy>
  <cp:revision>45</cp:revision>
  <dcterms:created xsi:type="dcterms:W3CDTF">2013-01-15T15:00:17Z</dcterms:created>
  <dcterms:modified xsi:type="dcterms:W3CDTF">2015-04-29T14:32:51Z</dcterms:modified>
</cp:coreProperties>
</file>